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277" r:id="rId5"/>
    <p:sldId id="449" r:id="rId6"/>
    <p:sldId id="448" r:id="rId7"/>
    <p:sldId id="456" r:id="rId8"/>
    <p:sldId id="457" r:id="rId9"/>
    <p:sldId id="445" r:id="rId10"/>
    <p:sldId id="279" r:id="rId11"/>
    <p:sldId id="446" r:id="rId12"/>
    <p:sldId id="447" r:id="rId13"/>
    <p:sldId id="310" r:id="rId14"/>
    <p:sldId id="309" r:id="rId15"/>
    <p:sldId id="458" r:id="rId16"/>
    <p:sldId id="308" r:id="rId17"/>
    <p:sldId id="453" r:id="rId18"/>
    <p:sldId id="454" r:id="rId19"/>
    <p:sldId id="450" r:id="rId20"/>
    <p:sldId id="451" r:id="rId21"/>
    <p:sldId id="455" r:id="rId22"/>
    <p:sldId id="459" r:id="rId23"/>
    <p:sldId id="258" r:id="rId2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Marc Kilolo" initials="JK" lastIdx="1" clrIdx="0">
    <p:extLst>
      <p:ext uri="{19B8F6BF-5375-455C-9EA6-DF929625EA0E}">
        <p15:presenceInfo xmlns:p15="http://schemas.microsoft.com/office/powerpoint/2012/main" userId="S::jean-marc.kilolo@un.org::02785b45-b8ee-4edf-87df-91218a95d7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1" autoAdjust="0"/>
    <p:restoredTop sz="93792" autoAdjust="0"/>
  </p:normalViewPr>
  <p:slideViewPr>
    <p:cSldViewPr snapToGrid="0" snapToObjects="1">
      <p:cViewPr varScale="1">
        <p:scale>
          <a:sx n="62" d="100"/>
          <a:sy n="62" d="100"/>
        </p:scale>
        <p:origin x="832"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30" d="100"/>
          <a:sy n="130" d="100"/>
        </p:scale>
        <p:origin x="345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993EDC-7158-4480-A981-0C18CF49C435}" type="doc">
      <dgm:prSet loTypeId="urn:microsoft.com/office/officeart/2005/8/layout/process1" loCatId="process" qsTypeId="urn:microsoft.com/office/officeart/2005/8/quickstyle/simple1" qsCatId="simple" csTypeId="urn:microsoft.com/office/officeart/2005/8/colors/accent1_2" csCatId="accent1" phldr="1"/>
      <dgm:spPr/>
    </dgm:pt>
    <dgm:pt modelId="{6B8F79A3-6693-4B6A-9E0B-2C5B4EE485E0}">
      <dgm:prSet phldrT="[Text]"/>
      <dgm:spPr/>
      <dgm:t>
        <a:bodyPr/>
        <a:lstStyle/>
        <a:p>
          <a:r>
            <a:rPr lang="en-US" dirty="0"/>
            <a:t>$11b</a:t>
          </a:r>
        </a:p>
      </dgm:t>
    </dgm:pt>
    <dgm:pt modelId="{DF3D1608-1EB2-42E7-BA5E-B30C49C7A1A8}" type="parTrans" cxnId="{46CCBB03-49EE-4BB3-8553-033C9ECF1046}">
      <dgm:prSet/>
      <dgm:spPr/>
      <dgm:t>
        <a:bodyPr/>
        <a:lstStyle/>
        <a:p>
          <a:endParaRPr lang="en-US"/>
        </a:p>
      </dgm:t>
    </dgm:pt>
    <dgm:pt modelId="{519C041F-DEDC-4926-BAAC-AFC0572E5038}" type="sibTrans" cxnId="{46CCBB03-49EE-4BB3-8553-033C9ECF1046}">
      <dgm:prSet/>
      <dgm:spPr/>
      <dgm:t>
        <a:bodyPr/>
        <a:lstStyle/>
        <a:p>
          <a:endParaRPr lang="en-US"/>
        </a:p>
      </dgm:t>
    </dgm:pt>
    <dgm:pt modelId="{5C597CB0-2CFD-457F-B5E0-0192D640321D}">
      <dgm:prSet phldrT="[Text]"/>
      <dgm:spPr/>
      <dgm:t>
        <a:bodyPr/>
        <a:lstStyle/>
        <a:p>
          <a:r>
            <a:rPr lang="en-US" dirty="0"/>
            <a:t>$44b</a:t>
          </a:r>
        </a:p>
      </dgm:t>
    </dgm:pt>
    <dgm:pt modelId="{18F73C95-654F-40EF-84CF-2EAC24AEF3B1}" type="parTrans" cxnId="{D4E0986E-1783-40E7-8807-09854C3E5267}">
      <dgm:prSet/>
      <dgm:spPr/>
      <dgm:t>
        <a:bodyPr/>
        <a:lstStyle/>
        <a:p>
          <a:endParaRPr lang="en-US"/>
        </a:p>
      </dgm:t>
    </dgm:pt>
    <dgm:pt modelId="{443B0F0B-A5BD-4350-9E59-69A4B3DDC5C9}" type="sibTrans" cxnId="{D4E0986E-1783-40E7-8807-09854C3E5267}">
      <dgm:prSet/>
      <dgm:spPr/>
      <dgm:t>
        <a:bodyPr/>
        <a:lstStyle/>
        <a:p>
          <a:endParaRPr lang="en-US"/>
        </a:p>
      </dgm:t>
    </dgm:pt>
    <dgm:pt modelId="{BD0B3078-C9A1-4485-8D7B-3AED435EEAF1}">
      <dgm:prSet phldrT="[Text]"/>
      <dgm:spPr/>
      <dgm:t>
        <a:bodyPr/>
        <a:lstStyle/>
        <a:p>
          <a:r>
            <a:rPr lang="en-US" dirty="0"/>
            <a:t>$271b</a:t>
          </a:r>
        </a:p>
      </dgm:t>
    </dgm:pt>
    <dgm:pt modelId="{F49B6655-E116-4121-B916-F59398933777}" type="parTrans" cxnId="{FC0026BD-923A-44AA-A78C-2F2813CCCC17}">
      <dgm:prSet/>
      <dgm:spPr/>
      <dgm:t>
        <a:bodyPr/>
        <a:lstStyle/>
        <a:p>
          <a:endParaRPr lang="en-US"/>
        </a:p>
      </dgm:t>
    </dgm:pt>
    <dgm:pt modelId="{A238402C-921C-4FC8-82BF-9DF014FE016D}" type="sibTrans" cxnId="{FC0026BD-923A-44AA-A78C-2F2813CCCC17}">
      <dgm:prSet/>
      <dgm:spPr/>
      <dgm:t>
        <a:bodyPr/>
        <a:lstStyle/>
        <a:p>
          <a:endParaRPr lang="en-US"/>
        </a:p>
      </dgm:t>
    </dgm:pt>
    <dgm:pt modelId="{F397F37C-814F-450B-88E1-25CCB2172EB5}">
      <dgm:prSet phldrT="[Text]"/>
      <dgm:spPr/>
      <dgm:t>
        <a:bodyPr/>
        <a:lstStyle/>
        <a:p>
          <a:r>
            <a:rPr lang="en-US" dirty="0"/>
            <a:t>$387b</a:t>
          </a:r>
        </a:p>
      </dgm:t>
    </dgm:pt>
    <dgm:pt modelId="{5F0FC008-ECED-4D24-AED8-BAE27F57CB55}" type="parTrans" cxnId="{7233DBD1-2112-43A2-BB2D-AEF977CE0B4D}">
      <dgm:prSet/>
      <dgm:spPr/>
      <dgm:t>
        <a:bodyPr/>
        <a:lstStyle/>
        <a:p>
          <a:endParaRPr lang="en-US"/>
        </a:p>
      </dgm:t>
    </dgm:pt>
    <dgm:pt modelId="{E6B21954-CAE7-4256-B443-089BC91C33C9}" type="sibTrans" cxnId="{7233DBD1-2112-43A2-BB2D-AEF977CE0B4D}">
      <dgm:prSet/>
      <dgm:spPr/>
      <dgm:t>
        <a:bodyPr/>
        <a:lstStyle/>
        <a:p>
          <a:endParaRPr lang="en-US"/>
        </a:p>
      </dgm:t>
    </dgm:pt>
    <dgm:pt modelId="{4799EE66-5DA9-4A0D-95F0-4CC05AD078D0}">
      <dgm:prSet phldrT="[Text]"/>
      <dgm:spPr/>
      <dgm:t>
        <a:bodyPr/>
        <a:lstStyle/>
        <a:p>
          <a:r>
            <a:rPr lang="en-US" dirty="0"/>
            <a:t>$1.18t</a:t>
          </a:r>
        </a:p>
      </dgm:t>
    </dgm:pt>
    <dgm:pt modelId="{BE455ECF-7545-498D-8272-38B80F8CBC51}" type="parTrans" cxnId="{85F5020A-63C7-4023-B2C0-B91C94B26E77}">
      <dgm:prSet/>
      <dgm:spPr/>
      <dgm:t>
        <a:bodyPr/>
        <a:lstStyle/>
        <a:p>
          <a:endParaRPr lang="en-US"/>
        </a:p>
      </dgm:t>
    </dgm:pt>
    <dgm:pt modelId="{C9731AC1-712A-46FF-916B-90BA944FD90F}" type="sibTrans" cxnId="{85F5020A-63C7-4023-B2C0-B91C94B26E77}">
      <dgm:prSet/>
      <dgm:spPr/>
      <dgm:t>
        <a:bodyPr/>
        <a:lstStyle/>
        <a:p>
          <a:endParaRPr lang="en-US"/>
        </a:p>
      </dgm:t>
    </dgm:pt>
    <dgm:pt modelId="{F26C4AC9-425E-4728-80E0-5B06B8FD88B5}">
      <dgm:prSet phldrT="[Text]"/>
      <dgm:spPr/>
      <dgm:t>
        <a:bodyPr/>
        <a:lstStyle/>
        <a:p>
          <a:r>
            <a:rPr lang="en-US" dirty="0"/>
            <a:t>$7t+</a:t>
          </a:r>
        </a:p>
      </dgm:t>
    </dgm:pt>
    <dgm:pt modelId="{36F111BB-EE43-4D41-85BF-D9B85A70B1ED}" type="parTrans" cxnId="{0B6E3ADF-B58B-441C-AE7E-1D9E40E43C87}">
      <dgm:prSet/>
      <dgm:spPr/>
      <dgm:t>
        <a:bodyPr/>
        <a:lstStyle/>
        <a:p>
          <a:endParaRPr lang="en-US"/>
        </a:p>
      </dgm:t>
    </dgm:pt>
    <dgm:pt modelId="{4B1A5A94-790C-4828-AB61-4A04B0B9E78B}" type="sibTrans" cxnId="{0B6E3ADF-B58B-441C-AE7E-1D9E40E43C87}">
      <dgm:prSet/>
      <dgm:spPr/>
      <dgm:t>
        <a:bodyPr/>
        <a:lstStyle/>
        <a:p>
          <a:endParaRPr lang="en-US"/>
        </a:p>
      </dgm:t>
    </dgm:pt>
    <dgm:pt modelId="{B7319A40-2115-49C1-BB42-7F1B33D3BE9D}" type="pres">
      <dgm:prSet presAssocID="{65993EDC-7158-4480-A981-0C18CF49C435}" presName="Name0" presStyleCnt="0">
        <dgm:presLayoutVars>
          <dgm:dir/>
          <dgm:resizeHandles val="exact"/>
        </dgm:presLayoutVars>
      </dgm:prSet>
      <dgm:spPr/>
    </dgm:pt>
    <dgm:pt modelId="{A05AEA7F-9209-4520-8C31-79E737A801E6}" type="pres">
      <dgm:prSet presAssocID="{6B8F79A3-6693-4B6A-9E0B-2C5B4EE485E0}" presName="node" presStyleLbl="node1" presStyleIdx="0" presStyleCnt="6">
        <dgm:presLayoutVars>
          <dgm:bulletEnabled val="1"/>
        </dgm:presLayoutVars>
      </dgm:prSet>
      <dgm:spPr/>
    </dgm:pt>
    <dgm:pt modelId="{A1345AC9-F47E-4562-99D4-F4E748FF6A15}" type="pres">
      <dgm:prSet presAssocID="{519C041F-DEDC-4926-BAAC-AFC0572E5038}" presName="sibTrans" presStyleLbl="sibTrans2D1" presStyleIdx="0" presStyleCnt="5"/>
      <dgm:spPr/>
    </dgm:pt>
    <dgm:pt modelId="{FDD5C44F-C843-4473-A078-3AF804B25556}" type="pres">
      <dgm:prSet presAssocID="{519C041F-DEDC-4926-BAAC-AFC0572E5038}" presName="connectorText" presStyleLbl="sibTrans2D1" presStyleIdx="0" presStyleCnt="5"/>
      <dgm:spPr/>
    </dgm:pt>
    <dgm:pt modelId="{7747520F-21E1-46DB-A3D8-3D2144AE3ED0}" type="pres">
      <dgm:prSet presAssocID="{5C597CB0-2CFD-457F-B5E0-0192D640321D}" presName="node" presStyleLbl="node1" presStyleIdx="1" presStyleCnt="6">
        <dgm:presLayoutVars>
          <dgm:bulletEnabled val="1"/>
        </dgm:presLayoutVars>
      </dgm:prSet>
      <dgm:spPr/>
    </dgm:pt>
    <dgm:pt modelId="{636D93E8-37AE-4074-B2EE-8AFFD9C66223}" type="pres">
      <dgm:prSet presAssocID="{443B0F0B-A5BD-4350-9E59-69A4B3DDC5C9}" presName="sibTrans" presStyleLbl="sibTrans2D1" presStyleIdx="1" presStyleCnt="5"/>
      <dgm:spPr/>
    </dgm:pt>
    <dgm:pt modelId="{DA80EF65-D279-411E-B615-101813ABBBBC}" type="pres">
      <dgm:prSet presAssocID="{443B0F0B-A5BD-4350-9E59-69A4B3DDC5C9}" presName="connectorText" presStyleLbl="sibTrans2D1" presStyleIdx="1" presStyleCnt="5"/>
      <dgm:spPr/>
    </dgm:pt>
    <dgm:pt modelId="{31FF4F4B-77F2-4420-84F2-9D09220EFE21}" type="pres">
      <dgm:prSet presAssocID="{BD0B3078-C9A1-4485-8D7B-3AED435EEAF1}" presName="node" presStyleLbl="node1" presStyleIdx="2" presStyleCnt="6">
        <dgm:presLayoutVars>
          <dgm:bulletEnabled val="1"/>
        </dgm:presLayoutVars>
      </dgm:prSet>
      <dgm:spPr/>
    </dgm:pt>
    <dgm:pt modelId="{66A49794-60B8-4EF8-9C62-77F0E629D81C}" type="pres">
      <dgm:prSet presAssocID="{A238402C-921C-4FC8-82BF-9DF014FE016D}" presName="sibTrans" presStyleLbl="sibTrans2D1" presStyleIdx="2" presStyleCnt="5"/>
      <dgm:spPr/>
    </dgm:pt>
    <dgm:pt modelId="{4D208F75-3476-4C39-A065-D10424F70A23}" type="pres">
      <dgm:prSet presAssocID="{A238402C-921C-4FC8-82BF-9DF014FE016D}" presName="connectorText" presStyleLbl="sibTrans2D1" presStyleIdx="2" presStyleCnt="5"/>
      <dgm:spPr/>
    </dgm:pt>
    <dgm:pt modelId="{1135030B-3AE3-429E-B4C9-33827A51037C}" type="pres">
      <dgm:prSet presAssocID="{F397F37C-814F-450B-88E1-25CCB2172EB5}" presName="node" presStyleLbl="node1" presStyleIdx="3" presStyleCnt="6">
        <dgm:presLayoutVars>
          <dgm:bulletEnabled val="1"/>
        </dgm:presLayoutVars>
      </dgm:prSet>
      <dgm:spPr/>
    </dgm:pt>
    <dgm:pt modelId="{E29CB185-275C-410C-89DC-129F2C66E1A2}" type="pres">
      <dgm:prSet presAssocID="{E6B21954-CAE7-4256-B443-089BC91C33C9}" presName="sibTrans" presStyleLbl="sibTrans2D1" presStyleIdx="3" presStyleCnt="5"/>
      <dgm:spPr/>
    </dgm:pt>
    <dgm:pt modelId="{437F372B-8067-440E-9E45-C78B6D40E3A8}" type="pres">
      <dgm:prSet presAssocID="{E6B21954-CAE7-4256-B443-089BC91C33C9}" presName="connectorText" presStyleLbl="sibTrans2D1" presStyleIdx="3" presStyleCnt="5"/>
      <dgm:spPr/>
    </dgm:pt>
    <dgm:pt modelId="{7BBE71E8-1068-4A9A-86FA-B10FC284F877}" type="pres">
      <dgm:prSet presAssocID="{4799EE66-5DA9-4A0D-95F0-4CC05AD078D0}" presName="node" presStyleLbl="node1" presStyleIdx="4" presStyleCnt="6">
        <dgm:presLayoutVars>
          <dgm:bulletEnabled val="1"/>
        </dgm:presLayoutVars>
      </dgm:prSet>
      <dgm:spPr/>
    </dgm:pt>
    <dgm:pt modelId="{77744B43-76A8-4890-9102-5D82DAA1A313}" type="pres">
      <dgm:prSet presAssocID="{C9731AC1-712A-46FF-916B-90BA944FD90F}" presName="sibTrans" presStyleLbl="sibTrans2D1" presStyleIdx="4" presStyleCnt="5"/>
      <dgm:spPr/>
    </dgm:pt>
    <dgm:pt modelId="{1D5453BD-AE7F-4082-AE2B-67847FC36F27}" type="pres">
      <dgm:prSet presAssocID="{C9731AC1-712A-46FF-916B-90BA944FD90F}" presName="connectorText" presStyleLbl="sibTrans2D1" presStyleIdx="4" presStyleCnt="5"/>
      <dgm:spPr/>
    </dgm:pt>
    <dgm:pt modelId="{C713E26D-DA74-4BCD-93E6-2EFEA43E3378}" type="pres">
      <dgm:prSet presAssocID="{F26C4AC9-425E-4728-80E0-5B06B8FD88B5}" presName="node" presStyleLbl="node1" presStyleIdx="5" presStyleCnt="6">
        <dgm:presLayoutVars>
          <dgm:bulletEnabled val="1"/>
        </dgm:presLayoutVars>
      </dgm:prSet>
      <dgm:spPr/>
    </dgm:pt>
  </dgm:ptLst>
  <dgm:cxnLst>
    <dgm:cxn modelId="{774EFE01-3233-4B15-82B8-D2721750A1AF}" type="presOf" srcId="{A238402C-921C-4FC8-82BF-9DF014FE016D}" destId="{4D208F75-3476-4C39-A065-D10424F70A23}" srcOrd="1" destOrd="0" presId="urn:microsoft.com/office/officeart/2005/8/layout/process1"/>
    <dgm:cxn modelId="{175FE602-E57E-4867-A4E4-AD87F5EEE6EC}" type="presOf" srcId="{C9731AC1-712A-46FF-916B-90BA944FD90F}" destId="{1D5453BD-AE7F-4082-AE2B-67847FC36F27}" srcOrd="1" destOrd="0" presId="urn:microsoft.com/office/officeart/2005/8/layout/process1"/>
    <dgm:cxn modelId="{46CCBB03-49EE-4BB3-8553-033C9ECF1046}" srcId="{65993EDC-7158-4480-A981-0C18CF49C435}" destId="{6B8F79A3-6693-4B6A-9E0B-2C5B4EE485E0}" srcOrd="0" destOrd="0" parTransId="{DF3D1608-1EB2-42E7-BA5E-B30C49C7A1A8}" sibTransId="{519C041F-DEDC-4926-BAAC-AFC0572E5038}"/>
    <dgm:cxn modelId="{6C6CFA04-1AE6-4538-A860-39EAB67C9578}" type="presOf" srcId="{443B0F0B-A5BD-4350-9E59-69A4B3DDC5C9}" destId="{636D93E8-37AE-4074-B2EE-8AFFD9C66223}" srcOrd="0" destOrd="0" presId="urn:microsoft.com/office/officeart/2005/8/layout/process1"/>
    <dgm:cxn modelId="{4C6EB706-BF31-44FA-B6B2-709B0EF564AD}" type="presOf" srcId="{5C597CB0-2CFD-457F-B5E0-0192D640321D}" destId="{7747520F-21E1-46DB-A3D8-3D2144AE3ED0}" srcOrd="0" destOrd="0" presId="urn:microsoft.com/office/officeart/2005/8/layout/process1"/>
    <dgm:cxn modelId="{74FD3C09-BD7C-4E96-8CFC-4D7D7E3A3F7C}" type="presOf" srcId="{F26C4AC9-425E-4728-80E0-5B06B8FD88B5}" destId="{C713E26D-DA74-4BCD-93E6-2EFEA43E3378}" srcOrd="0" destOrd="0" presId="urn:microsoft.com/office/officeart/2005/8/layout/process1"/>
    <dgm:cxn modelId="{85F5020A-63C7-4023-B2C0-B91C94B26E77}" srcId="{65993EDC-7158-4480-A981-0C18CF49C435}" destId="{4799EE66-5DA9-4A0D-95F0-4CC05AD078D0}" srcOrd="4" destOrd="0" parTransId="{BE455ECF-7545-498D-8272-38B80F8CBC51}" sibTransId="{C9731AC1-712A-46FF-916B-90BA944FD90F}"/>
    <dgm:cxn modelId="{B6789A28-2B1A-483A-B50A-157D0F35DB03}" type="presOf" srcId="{E6B21954-CAE7-4256-B443-089BC91C33C9}" destId="{437F372B-8067-440E-9E45-C78B6D40E3A8}" srcOrd="1" destOrd="0" presId="urn:microsoft.com/office/officeart/2005/8/layout/process1"/>
    <dgm:cxn modelId="{B32F8D33-8EB6-4026-8CB1-D8F5C5C2EA67}" type="presOf" srcId="{519C041F-DEDC-4926-BAAC-AFC0572E5038}" destId="{A1345AC9-F47E-4562-99D4-F4E748FF6A15}" srcOrd="0" destOrd="0" presId="urn:microsoft.com/office/officeart/2005/8/layout/process1"/>
    <dgm:cxn modelId="{D4E0986E-1783-40E7-8807-09854C3E5267}" srcId="{65993EDC-7158-4480-A981-0C18CF49C435}" destId="{5C597CB0-2CFD-457F-B5E0-0192D640321D}" srcOrd="1" destOrd="0" parTransId="{18F73C95-654F-40EF-84CF-2EAC24AEF3B1}" sibTransId="{443B0F0B-A5BD-4350-9E59-69A4B3DDC5C9}"/>
    <dgm:cxn modelId="{FFC5B054-F078-4FE1-9F9E-28699CB3FACC}" type="presOf" srcId="{F397F37C-814F-450B-88E1-25CCB2172EB5}" destId="{1135030B-3AE3-429E-B4C9-33827A51037C}" srcOrd="0" destOrd="0" presId="urn:microsoft.com/office/officeart/2005/8/layout/process1"/>
    <dgm:cxn modelId="{9928CD57-A90E-49C5-899D-64B7F9FE2683}" type="presOf" srcId="{E6B21954-CAE7-4256-B443-089BC91C33C9}" destId="{E29CB185-275C-410C-89DC-129F2C66E1A2}" srcOrd="0" destOrd="0" presId="urn:microsoft.com/office/officeart/2005/8/layout/process1"/>
    <dgm:cxn modelId="{1DF8478C-8D68-4368-85DC-3414980CC125}" type="presOf" srcId="{BD0B3078-C9A1-4485-8D7B-3AED435EEAF1}" destId="{31FF4F4B-77F2-4420-84F2-9D09220EFE21}" srcOrd="0" destOrd="0" presId="urn:microsoft.com/office/officeart/2005/8/layout/process1"/>
    <dgm:cxn modelId="{B9572090-E130-4380-9914-D62DE8F44592}" type="presOf" srcId="{65993EDC-7158-4480-A981-0C18CF49C435}" destId="{B7319A40-2115-49C1-BB42-7F1B33D3BE9D}" srcOrd="0" destOrd="0" presId="urn:microsoft.com/office/officeart/2005/8/layout/process1"/>
    <dgm:cxn modelId="{50BDDA91-4272-46E2-96D5-7999CA273EB9}" type="presOf" srcId="{4799EE66-5DA9-4A0D-95F0-4CC05AD078D0}" destId="{7BBE71E8-1068-4A9A-86FA-B10FC284F877}" srcOrd="0" destOrd="0" presId="urn:microsoft.com/office/officeart/2005/8/layout/process1"/>
    <dgm:cxn modelId="{DAF6C695-F657-4535-97EC-5F2A5A7B39E2}" type="presOf" srcId="{A238402C-921C-4FC8-82BF-9DF014FE016D}" destId="{66A49794-60B8-4EF8-9C62-77F0E629D81C}" srcOrd="0" destOrd="0" presId="urn:microsoft.com/office/officeart/2005/8/layout/process1"/>
    <dgm:cxn modelId="{7EA0B5AE-A697-4F11-9FC5-E53465472250}" type="presOf" srcId="{443B0F0B-A5BD-4350-9E59-69A4B3DDC5C9}" destId="{DA80EF65-D279-411E-B615-101813ABBBBC}" srcOrd="1" destOrd="0" presId="urn:microsoft.com/office/officeart/2005/8/layout/process1"/>
    <dgm:cxn modelId="{FC0026BD-923A-44AA-A78C-2F2813CCCC17}" srcId="{65993EDC-7158-4480-A981-0C18CF49C435}" destId="{BD0B3078-C9A1-4485-8D7B-3AED435EEAF1}" srcOrd="2" destOrd="0" parTransId="{F49B6655-E116-4121-B916-F59398933777}" sibTransId="{A238402C-921C-4FC8-82BF-9DF014FE016D}"/>
    <dgm:cxn modelId="{41FBF9BE-F20A-49F8-B2A2-EB83AD8BB964}" type="presOf" srcId="{C9731AC1-712A-46FF-916B-90BA944FD90F}" destId="{77744B43-76A8-4890-9102-5D82DAA1A313}" srcOrd="0" destOrd="0" presId="urn:microsoft.com/office/officeart/2005/8/layout/process1"/>
    <dgm:cxn modelId="{63C670C1-B50D-4CAC-9EB7-3DFBA0893847}" type="presOf" srcId="{6B8F79A3-6693-4B6A-9E0B-2C5B4EE485E0}" destId="{A05AEA7F-9209-4520-8C31-79E737A801E6}" srcOrd="0" destOrd="0" presId="urn:microsoft.com/office/officeart/2005/8/layout/process1"/>
    <dgm:cxn modelId="{DB9BE4C3-640B-4887-A55C-BAEC9F93915D}" type="presOf" srcId="{519C041F-DEDC-4926-BAAC-AFC0572E5038}" destId="{FDD5C44F-C843-4473-A078-3AF804B25556}" srcOrd="1" destOrd="0" presId="urn:microsoft.com/office/officeart/2005/8/layout/process1"/>
    <dgm:cxn modelId="{7233DBD1-2112-43A2-BB2D-AEF977CE0B4D}" srcId="{65993EDC-7158-4480-A981-0C18CF49C435}" destId="{F397F37C-814F-450B-88E1-25CCB2172EB5}" srcOrd="3" destOrd="0" parTransId="{5F0FC008-ECED-4D24-AED8-BAE27F57CB55}" sibTransId="{E6B21954-CAE7-4256-B443-089BC91C33C9}"/>
    <dgm:cxn modelId="{0B6E3ADF-B58B-441C-AE7E-1D9E40E43C87}" srcId="{65993EDC-7158-4480-A981-0C18CF49C435}" destId="{F26C4AC9-425E-4728-80E0-5B06B8FD88B5}" srcOrd="5" destOrd="0" parTransId="{36F111BB-EE43-4D41-85BF-D9B85A70B1ED}" sibTransId="{4B1A5A94-790C-4828-AB61-4A04B0B9E78B}"/>
    <dgm:cxn modelId="{81A770D1-FA9E-4664-9147-43868B672E55}" type="presParOf" srcId="{B7319A40-2115-49C1-BB42-7F1B33D3BE9D}" destId="{A05AEA7F-9209-4520-8C31-79E737A801E6}" srcOrd="0" destOrd="0" presId="urn:microsoft.com/office/officeart/2005/8/layout/process1"/>
    <dgm:cxn modelId="{684DD480-5BCD-459C-A70E-6B1261E07E66}" type="presParOf" srcId="{B7319A40-2115-49C1-BB42-7F1B33D3BE9D}" destId="{A1345AC9-F47E-4562-99D4-F4E748FF6A15}" srcOrd="1" destOrd="0" presId="urn:microsoft.com/office/officeart/2005/8/layout/process1"/>
    <dgm:cxn modelId="{EB759D09-1234-41C3-8156-C3B069E1D43B}" type="presParOf" srcId="{A1345AC9-F47E-4562-99D4-F4E748FF6A15}" destId="{FDD5C44F-C843-4473-A078-3AF804B25556}" srcOrd="0" destOrd="0" presId="urn:microsoft.com/office/officeart/2005/8/layout/process1"/>
    <dgm:cxn modelId="{FC74F427-58E8-4496-824C-23394848A66B}" type="presParOf" srcId="{B7319A40-2115-49C1-BB42-7F1B33D3BE9D}" destId="{7747520F-21E1-46DB-A3D8-3D2144AE3ED0}" srcOrd="2" destOrd="0" presId="urn:microsoft.com/office/officeart/2005/8/layout/process1"/>
    <dgm:cxn modelId="{C6E81368-5640-458F-8AC1-1D3F4DA3364F}" type="presParOf" srcId="{B7319A40-2115-49C1-BB42-7F1B33D3BE9D}" destId="{636D93E8-37AE-4074-B2EE-8AFFD9C66223}" srcOrd="3" destOrd="0" presId="urn:microsoft.com/office/officeart/2005/8/layout/process1"/>
    <dgm:cxn modelId="{668DCAF1-6B6E-4B26-8EFA-74D7952D46FF}" type="presParOf" srcId="{636D93E8-37AE-4074-B2EE-8AFFD9C66223}" destId="{DA80EF65-D279-411E-B615-101813ABBBBC}" srcOrd="0" destOrd="0" presId="urn:microsoft.com/office/officeart/2005/8/layout/process1"/>
    <dgm:cxn modelId="{40CCDC74-9671-4AF1-87C3-AC1000EA8CCF}" type="presParOf" srcId="{B7319A40-2115-49C1-BB42-7F1B33D3BE9D}" destId="{31FF4F4B-77F2-4420-84F2-9D09220EFE21}" srcOrd="4" destOrd="0" presId="urn:microsoft.com/office/officeart/2005/8/layout/process1"/>
    <dgm:cxn modelId="{059AC044-D356-4365-9A28-F943D6E15644}" type="presParOf" srcId="{B7319A40-2115-49C1-BB42-7F1B33D3BE9D}" destId="{66A49794-60B8-4EF8-9C62-77F0E629D81C}" srcOrd="5" destOrd="0" presId="urn:microsoft.com/office/officeart/2005/8/layout/process1"/>
    <dgm:cxn modelId="{ACEDD3CB-6232-4790-BBCB-7330E733D8FC}" type="presParOf" srcId="{66A49794-60B8-4EF8-9C62-77F0E629D81C}" destId="{4D208F75-3476-4C39-A065-D10424F70A23}" srcOrd="0" destOrd="0" presId="urn:microsoft.com/office/officeart/2005/8/layout/process1"/>
    <dgm:cxn modelId="{1BE93671-74C9-4A9E-9D5A-3002E8C05463}" type="presParOf" srcId="{B7319A40-2115-49C1-BB42-7F1B33D3BE9D}" destId="{1135030B-3AE3-429E-B4C9-33827A51037C}" srcOrd="6" destOrd="0" presId="urn:microsoft.com/office/officeart/2005/8/layout/process1"/>
    <dgm:cxn modelId="{2E3D5D38-CEE0-4C72-8D89-183C518E21A2}" type="presParOf" srcId="{B7319A40-2115-49C1-BB42-7F1B33D3BE9D}" destId="{E29CB185-275C-410C-89DC-129F2C66E1A2}" srcOrd="7" destOrd="0" presId="urn:microsoft.com/office/officeart/2005/8/layout/process1"/>
    <dgm:cxn modelId="{E36111A6-14B5-4D35-A2D5-E3B704831AE2}" type="presParOf" srcId="{E29CB185-275C-410C-89DC-129F2C66E1A2}" destId="{437F372B-8067-440E-9E45-C78B6D40E3A8}" srcOrd="0" destOrd="0" presId="urn:microsoft.com/office/officeart/2005/8/layout/process1"/>
    <dgm:cxn modelId="{860D1E45-2F77-4AED-BA20-FC8E1853D0E0}" type="presParOf" srcId="{B7319A40-2115-49C1-BB42-7F1B33D3BE9D}" destId="{7BBE71E8-1068-4A9A-86FA-B10FC284F877}" srcOrd="8" destOrd="0" presId="urn:microsoft.com/office/officeart/2005/8/layout/process1"/>
    <dgm:cxn modelId="{04B9D505-A636-4AC8-B7CA-2270D33249E4}" type="presParOf" srcId="{B7319A40-2115-49C1-BB42-7F1B33D3BE9D}" destId="{77744B43-76A8-4890-9102-5D82DAA1A313}" srcOrd="9" destOrd="0" presId="urn:microsoft.com/office/officeart/2005/8/layout/process1"/>
    <dgm:cxn modelId="{3E0F0213-4746-4F35-BCA0-7A189598328B}" type="presParOf" srcId="{77744B43-76A8-4890-9102-5D82DAA1A313}" destId="{1D5453BD-AE7F-4082-AE2B-67847FC36F27}" srcOrd="0" destOrd="0" presId="urn:microsoft.com/office/officeart/2005/8/layout/process1"/>
    <dgm:cxn modelId="{FFB1F808-AF80-4A97-B7B9-D3BA6957F68E}" type="presParOf" srcId="{B7319A40-2115-49C1-BB42-7F1B33D3BE9D}" destId="{C713E26D-DA74-4BCD-93E6-2EFEA43E3378}" srcOrd="10" destOrd="0" presId="urn:microsoft.com/office/officeart/2005/8/layout/process1"/>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72742C-083B-4AD0-80C9-7FBC2EE56FB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956312E-08A8-4E00-AB24-D2CADBBD75FF}">
      <dgm:prSet phldrT="[Text]" custT="1"/>
      <dgm:spPr/>
      <dgm:t>
        <a:bodyPr/>
        <a:lstStyle/>
        <a:p>
          <a:r>
            <a:rPr lang="en-US" sz="1200" dirty="0"/>
            <a:t>Top 3 export destinations</a:t>
          </a:r>
        </a:p>
      </dgm:t>
    </dgm:pt>
    <dgm:pt modelId="{AF2A4F6A-68DB-44EB-B952-1BF01B8FCC6D}" type="parTrans" cxnId="{68E34737-8A60-49FD-A1AA-D48588C8DC80}">
      <dgm:prSet/>
      <dgm:spPr/>
      <dgm:t>
        <a:bodyPr/>
        <a:lstStyle/>
        <a:p>
          <a:endParaRPr lang="en-US"/>
        </a:p>
      </dgm:t>
    </dgm:pt>
    <dgm:pt modelId="{B2DFDD26-2371-47C2-A99B-5BD7EF13248C}" type="sibTrans" cxnId="{68E34737-8A60-49FD-A1AA-D48588C8DC80}">
      <dgm:prSet/>
      <dgm:spPr/>
      <dgm:t>
        <a:bodyPr/>
        <a:lstStyle/>
        <a:p>
          <a:endParaRPr lang="en-US"/>
        </a:p>
      </dgm:t>
    </dgm:pt>
    <dgm:pt modelId="{2DC2CECA-D326-4F73-BB9C-7AA560FFC328}">
      <dgm:prSet phldrT="[Text]" custT="1"/>
      <dgm:spPr/>
      <dgm:t>
        <a:bodyPr/>
        <a:lstStyle/>
        <a:p>
          <a:r>
            <a:rPr lang="en-US" sz="1200" dirty="0"/>
            <a:t>51.01%</a:t>
          </a:r>
        </a:p>
        <a:p>
          <a:r>
            <a:rPr lang="en-US" sz="1200" dirty="0"/>
            <a:t>China</a:t>
          </a:r>
        </a:p>
      </dgm:t>
    </dgm:pt>
    <dgm:pt modelId="{FBD8F54E-108A-4451-BC13-99B6F66AC841}" type="parTrans" cxnId="{A6A90FB3-B20C-40A3-A81C-CDBD58C313D9}">
      <dgm:prSet/>
      <dgm:spPr/>
      <dgm:t>
        <a:bodyPr/>
        <a:lstStyle/>
        <a:p>
          <a:endParaRPr lang="en-US"/>
        </a:p>
      </dgm:t>
    </dgm:pt>
    <dgm:pt modelId="{3E22ED86-5BC1-4586-BFD2-F095F94B7A97}" type="sibTrans" cxnId="{A6A90FB3-B20C-40A3-A81C-CDBD58C313D9}">
      <dgm:prSet/>
      <dgm:spPr/>
      <dgm:t>
        <a:bodyPr/>
        <a:lstStyle/>
        <a:p>
          <a:endParaRPr lang="en-US"/>
        </a:p>
      </dgm:t>
    </dgm:pt>
    <dgm:pt modelId="{42605239-8F25-4646-AAA4-2270F4342C2B}">
      <dgm:prSet phldrT="[Text]" custT="1"/>
      <dgm:spPr/>
      <dgm:t>
        <a:bodyPr/>
        <a:lstStyle/>
        <a:p>
          <a:r>
            <a:rPr lang="en-US" sz="1200" dirty="0"/>
            <a:t>12.51%</a:t>
          </a:r>
        </a:p>
        <a:p>
          <a:r>
            <a:rPr lang="en-US" sz="1200" dirty="0"/>
            <a:t>Zambia</a:t>
          </a:r>
        </a:p>
      </dgm:t>
    </dgm:pt>
    <dgm:pt modelId="{D6F5AA47-4602-4469-A9AE-777C9113A29A}" type="parTrans" cxnId="{7DDEC881-6C3F-4556-9258-73677196757A}">
      <dgm:prSet/>
      <dgm:spPr/>
      <dgm:t>
        <a:bodyPr/>
        <a:lstStyle/>
        <a:p>
          <a:endParaRPr lang="en-US"/>
        </a:p>
      </dgm:t>
    </dgm:pt>
    <dgm:pt modelId="{43C0C8D0-7CBB-46B9-BB9B-46C05F7ACF44}" type="sibTrans" cxnId="{7DDEC881-6C3F-4556-9258-73677196757A}">
      <dgm:prSet/>
      <dgm:spPr/>
      <dgm:t>
        <a:bodyPr/>
        <a:lstStyle/>
        <a:p>
          <a:endParaRPr lang="en-US"/>
        </a:p>
      </dgm:t>
    </dgm:pt>
    <dgm:pt modelId="{FCB2FDD9-E791-4F73-9BB4-169D8646E999}">
      <dgm:prSet phldrT="[Text]" custT="1"/>
      <dgm:spPr/>
      <dgm:t>
        <a:bodyPr/>
        <a:lstStyle/>
        <a:p>
          <a:r>
            <a:rPr lang="en-US" sz="1200" dirty="0"/>
            <a:t>7.63%</a:t>
          </a:r>
        </a:p>
        <a:p>
          <a:r>
            <a:rPr lang="en-US" sz="1200" dirty="0"/>
            <a:t>UAE</a:t>
          </a:r>
        </a:p>
      </dgm:t>
    </dgm:pt>
    <dgm:pt modelId="{3ECC1AA3-D618-4DF2-BE09-5B93B28D2A21}" type="parTrans" cxnId="{49E16615-8A1B-4792-8AF0-93CCFB22790C}">
      <dgm:prSet/>
      <dgm:spPr/>
      <dgm:t>
        <a:bodyPr/>
        <a:lstStyle/>
        <a:p>
          <a:endParaRPr lang="en-US"/>
        </a:p>
      </dgm:t>
    </dgm:pt>
    <dgm:pt modelId="{9D7F8AF0-1C9A-4A0C-AA29-3ACF0A212EC4}" type="sibTrans" cxnId="{49E16615-8A1B-4792-8AF0-93CCFB22790C}">
      <dgm:prSet/>
      <dgm:spPr/>
      <dgm:t>
        <a:bodyPr/>
        <a:lstStyle/>
        <a:p>
          <a:endParaRPr lang="en-US"/>
        </a:p>
      </dgm:t>
    </dgm:pt>
    <dgm:pt modelId="{05F41858-8694-416F-87D4-498F990973A5}" type="pres">
      <dgm:prSet presAssocID="{3372742C-083B-4AD0-80C9-7FBC2EE56FB2}" presName="composite" presStyleCnt="0">
        <dgm:presLayoutVars>
          <dgm:chMax val="1"/>
          <dgm:dir/>
          <dgm:resizeHandles val="exact"/>
        </dgm:presLayoutVars>
      </dgm:prSet>
      <dgm:spPr/>
    </dgm:pt>
    <dgm:pt modelId="{7D053A0F-1BE6-48B1-A075-A5DFDAF80A2D}" type="pres">
      <dgm:prSet presAssocID="{A956312E-08A8-4E00-AB24-D2CADBBD75FF}" presName="roof" presStyleLbl="dkBgShp" presStyleIdx="0" presStyleCnt="2" custLinFactX="52861" custLinFactY="-100000" custLinFactNeighborX="100000" custLinFactNeighborY="-156608"/>
      <dgm:spPr/>
    </dgm:pt>
    <dgm:pt modelId="{62759DFB-FA0B-4532-9C45-24538B533762}" type="pres">
      <dgm:prSet presAssocID="{A956312E-08A8-4E00-AB24-D2CADBBD75FF}" presName="pillars" presStyleCnt="0"/>
      <dgm:spPr/>
    </dgm:pt>
    <dgm:pt modelId="{F1DDB84F-8B98-4CA7-87D1-2BF07C9D6B90}" type="pres">
      <dgm:prSet presAssocID="{A956312E-08A8-4E00-AB24-D2CADBBD75FF}" presName="pillar1" presStyleLbl="node1" presStyleIdx="0" presStyleCnt="3">
        <dgm:presLayoutVars>
          <dgm:bulletEnabled val="1"/>
        </dgm:presLayoutVars>
      </dgm:prSet>
      <dgm:spPr/>
    </dgm:pt>
    <dgm:pt modelId="{BB10AA1F-8A78-44B9-A596-374328747564}" type="pres">
      <dgm:prSet presAssocID="{42605239-8F25-4646-AAA4-2270F4342C2B}" presName="pillarX" presStyleLbl="node1" presStyleIdx="1" presStyleCnt="3">
        <dgm:presLayoutVars>
          <dgm:bulletEnabled val="1"/>
        </dgm:presLayoutVars>
      </dgm:prSet>
      <dgm:spPr/>
    </dgm:pt>
    <dgm:pt modelId="{B56A5F5B-2E3B-42C5-A4D0-0C497E61D0DA}" type="pres">
      <dgm:prSet presAssocID="{FCB2FDD9-E791-4F73-9BB4-169D8646E999}" presName="pillarX" presStyleLbl="node1" presStyleIdx="2" presStyleCnt="3">
        <dgm:presLayoutVars>
          <dgm:bulletEnabled val="1"/>
        </dgm:presLayoutVars>
      </dgm:prSet>
      <dgm:spPr/>
    </dgm:pt>
    <dgm:pt modelId="{FDE1B4D0-1D57-4677-A549-06DCA4FC60E7}" type="pres">
      <dgm:prSet presAssocID="{A956312E-08A8-4E00-AB24-D2CADBBD75FF}" presName="base" presStyleLbl="dkBgShp" presStyleIdx="1" presStyleCnt="2"/>
      <dgm:spPr/>
    </dgm:pt>
  </dgm:ptLst>
  <dgm:cxnLst>
    <dgm:cxn modelId="{49E16615-8A1B-4792-8AF0-93CCFB22790C}" srcId="{A956312E-08A8-4E00-AB24-D2CADBBD75FF}" destId="{FCB2FDD9-E791-4F73-9BB4-169D8646E999}" srcOrd="2" destOrd="0" parTransId="{3ECC1AA3-D618-4DF2-BE09-5B93B28D2A21}" sibTransId="{9D7F8AF0-1C9A-4A0C-AA29-3ACF0A212EC4}"/>
    <dgm:cxn modelId="{E168E027-35E6-49FE-9322-5863C9B04A07}" type="presOf" srcId="{42605239-8F25-4646-AAA4-2270F4342C2B}" destId="{BB10AA1F-8A78-44B9-A596-374328747564}" srcOrd="0" destOrd="0" presId="urn:microsoft.com/office/officeart/2005/8/layout/hList3"/>
    <dgm:cxn modelId="{11514A2F-FB1A-4835-91B2-F0B1EABA1526}" type="presOf" srcId="{2DC2CECA-D326-4F73-BB9C-7AA560FFC328}" destId="{F1DDB84F-8B98-4CA7-87D1-2BF07C9D6B90}" srcOrd="0" destOrd="0" presId="urn:microsoft.com/office/officeart/2005/8/layout/hList3"/>
    <dgm:cxn modelId="{F74C8930-92D3-4337-B035-FFEC1200130E}" type="presOf" srcId="{FCB2FDD9-E791-4F73-9BB4-169D8646E999}" destId="{B56A5F5B-2E3B-42C5-A4D0-0C497E61D0DA}" srcOrd="0" destOrd="0" presId="urn:microsoft.com/office/officeart/2005/8/layout/hList3"/>
    <dgm:cxn modelId="{68E34737-8A60-49FD-A1AA-D48588C8DC80}" srcId="{3372742C-083B-4AD0-80C9-7FBC2EE56FB2}" destId="{A956312E-08A8-4E00-AB24-D2CADBBD75FF}" srcOrd="0" destOrd="0" parTransId="{AF2A4F6A-68DB-44EB-B952-1BF01B8FCC6D}" sibTransId="{B2DFDD26-2371-47C2-A99B-5BD7EF13248C}"/>
    <dgm:cxn modelId="{1172AC7E-72FF-433C-9808-670C5F3EE65D}" type="presOf" srcId="{3372742C-083B-4AD0-80C9-7FBC2EE56FB2}" destId="{05F41858-8694-416F-87D4-498F990973A5}" srcOrd="0" destOrd="0" presId="urn:microsoft.com/office/officeart/2005/8/layout/hList3"/>
    <dgm:cxn modelId="{7DDEC881-6C3F-4556-9258-73677196757A}" srcId="{A956312E-08A8-4E00-AB24-D2CADBBD75FF}" destId="{42605239-8F25-4646-AAA4-2270F4342C2B}" srcOrd="1" destOrd="0" parTransId="{D6F5AA47-4602-4469-A9AE-777C9113A29A}" sibTransId="{43C0C8D0-7CBB-46B9-BB9B-46C05F7ACF44}"/>
    <dgm:cxn modelId="{72CE63AD-CF58-4CA4-AF28-5B13513BA3F8}" type="presOf" srcId="{A956312E-08A8-4E00-AB24-D2CADBBD75FF}" destId="{7D053A0F-1BE6-48B1-A075-A5DFDAF80A2D}" srcOrd="0" destOrd="0" presId="urn:microsoft.com/office/officeart/2005/8/layout/hList3"/>
    <dgm:cxn modelId="{A6A90FB3-B20C-40A3-A81C-CDBD58C313D9}" srcId="{A956312E-08A8-4E00-AB24-D2CADBBD75FF}" destId="{2DC2CECA-D326-4F73-BB9C-7AA560FFC328}" srcOrd="0" destOrd="0" parTransId="{FBD8F54E-108A-4451-BC13-99B6F66AC841}" sibTransId="{3E22ED86-5BC1-4586-BFD2-F095F94B7A97}"/>
    <dgm:cxn modelId="{9D52A44C-561C-482A-9109-BA2CE3F2A4AA}" type="presParOf" srcId="{05F41858-8694-416F-87D4-498F990973A5}" destId="{7D053A0F-1BE6-48B1-A075-A5DFDAF80A2D}" srcOrd="0" destOrd="0" presId="urn:microsoft.com/office/officeart/2005/8/layout/hList3"/>
    <dgm:cxn modelId="{41ACD883-D611-48D3-B8D0-14360A2B94BB}" type="presParOf" srcId="{05F41858-8694-416F-87D4-498F990973A5}" destId="{62759DFB-FA0B-4532-9C45-24538B533762}" srcOrd="1" destOrd="0" presId="urn:microsoft.com/office/officeart/2005/8/layout/hList3"/>
    <dgm:cxn modelId="{23E26D18-7830-469E-A057-F9D9B55B48E6}" type="presParOf" srcId="{62759DFB-FA0B-4532-9C45-24538B533762}" destId="{F1DDB84F-8B98-4CA7-87D1-2BF07C9D6B90}" srcOrd="0" destOrd="0" presId="urn:microsoft.com/office/officeart/2005/8/layout/hList3"/>
    <dgm:cxn modelId="{EF70A667-7D16-44AD-A138-088C9C040A99}" type="presParOf" srcId="{62759DFB-FA0B-4532-9C45-24538B533762}" destId="{BB10AA1F-8A78-44B9-A596-374328747564}" srcOrd="1" destOrd="0" presId="urn:microsoft.com/office/officeart/2005/8/layout/hList3"/>
    <dgm:cxn modelId="{04F55AB8-3809-401A-A15A-D36CF0BD30A4}" type="presParOf" srcId="{62759DFB-FA0B-4532-9C45-24538B533762}" destId="{B56A5F5B-2E3B-42C5-A4D0-0C497E61D0DA}" srcOrd="2" destOrd="0" presId="urn:microsoft.com/office/officeart/2005/8/layout/hList3"/>
    <dgm:cxn modelId="{798C643A-7278-4018-A532-33322511E928}" type="presParOf" srcId="{05F41858-8694-416F-87D4-498F990973A5}" destId="{FDE1B4D0-1D57-4677-A549-06DCA4FC60E7}"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AEA7F-9209-4520-8C31-79E737A801E6}">
      <dsp:nvSpPr>
        <dsp:cNvPr id="0" name=""/>
        <dsp:cNvSpPr/>
      </dsp:nvSpPr>
      <dsp:spPr>
        <a:xfrm>
          <a:off x="0" y="331499"/>
          <a:ext cx="1001353" cy="60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$11b</a:t>
          </a:r>
        </a:p>
      </dsp:txBody>
      <dsp:txXfrm>
        <a:off x="17597" y="349096"/>
        <a:ext cx="966159" cy="565617"/>
      </dsp:txXfrm>
    </dsp:sp>
    <dsp:sp modelId="{A1345AC9-F47E-4562-99D4-F4E748FF6A15}">
      <dsp:nvSpPr>
        <dsp:cNvPr id="0" name=""/>
        <dsp:cNvSpPr/>
      </dsp:nvSpPr>
      <dsp:spPr>
        <a:xfrm>
          <a:off x="1101488" y="507737"/>
          <a:ext cx="212286" cy="248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101488" y="557404"/>
        <a:ext cx="148600" cy="149001"/>
      </dsp:txXfrm>
    </dsp:sp>
    <dsp:sp modelId="{7747520F-21E1-46DB-A3D8-3D2144AE3ED0}">
      <dsp:nvSpPr>
        <dsp:cNvPr id="0" name=""/>
        <dsp:cNvSpPr/>
      </dsp:nvSpPr>
      <dsp:spPr>
        <a:xfrm>
          <a:off x="1401894" y="331499"/>
          <a:ext cx="1001353" cy="60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$44b</a:t>
          </a:r>
        </a:p>
      </dsp:txBody>
      <dsp:txXfrm>
        <a:off x="1419491" y="349096"/>
        <a:ext cx="966159" cy="565617"/>
      </dsp:txXfrm>
    </dsp:sp>
    <dsp:sp modelId="{636D93E8-37AE-4074-B2EE-8AFFD9C66223}">
      <dsp:nvSpPr>
        <dsp:cNvPr id="0" name=""/>
        <dsp:cNvSpPr/>
      </dsp:nvSpPr>
      <dsp:spPr>
        <a:xfrm>
          <a:off x="2503383" y="507737"/>
          <a:ext cx="212286" cy="248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503383" y="557404"/>
        <a:ext cx="148600" cy="149001"/>
      </dsp:txXfrm>
    </dsp:sp>
    <dsp:sp modelId="{31FF4F4B-77F2-4420-84F2-9D09220EFE21}">
      <dsp:nvSpPr>
        <dsp:cNvPr id="0" name=""/>
        <dsp:cNvSpPr/>
      </dsp:nvSpPr>
      <dsp:spPr>
        <a:xfrm>
          <a:off x="2803789" y="331499"/>
          <a:ext cx="1001353" cy="60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$271b</a:t>
          </a:r>
        </a:p>
      </dsp:txBody>
      <dsp:txXfrm>
        <a:off x="2821386" y="349096"/>
        <a:ext cx="966159" cy="565617"/>
      </dsp:txXfrm>
    </dsp:sp>
    <dsp:sp modelId="{66A49794-60B8-4EF8-9C62-77F0E629D81C}">
      <dsp:nvSpPr>
        <dsp:cNvPr id="0" name=""/>
        <dsp:cNvSpPr/>
      </dsp:nvSpPr>
      <dsp:spPr>
        <a:xfrm>
          <a:off x="3905277" y="507737"/>
          <a:ext cx="212286" cy="248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905277" y="557404"/>
        <a:ext cx="148600" cy="149001"/>
      </dsp:txXfrm>
    </dsp:sp>
    <dsp:sp modelId="{1135030B-3AE3-429E-B4C9-33827A51037C}">
      <dsp:nvSpPr>
        <dsp:cNvPr id="0" name=""/>
        <dsp:cNvSpPr/>
      </dsp:nvSpPr>
      <dsp:spPr>
        <a:xfrm>
          <a:off x="4205683" y="331499"/>
          <a:ext cx="1001353" cy="60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$387b</a:t>
          </a:r>
        </a:p>
      </dsp:txBody>
      <dsp:txXfrm>
        <a:off x="4223280" y="349096"/>
        <a:ext cx="966159" cy="565617"/>
      </dsp:txXfrm>
    </dsp:sp>
    <dsp:sp modelId="{E29CB185-275C-410C-89DC-129F2C66E1A2}">
      <dsp:nvSpPr>
        <dsp:cNvPr id="0" name=""/>
        <dsp:cNvSpPr/>
      </dsp:nvSpPr>
      <dsp:spPr>
        <a:xfrm>
          <a:off x="5307172" y="507737"/>
          <a:ext cx="212286" cy="248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07172" y="557404"/>
        <a:ext cx="148600" cy="149001"/>
      </dsp:txXfrm>
    </dsp:sp>
    <dsp:sp modelId="{7BBE71E8-1068-4A9A-86FA-B10FC284F877}">
      <dsp:nvSpPr>
        <dsp:cNvPr id="0" name=""/>
        <dsp:cNvSpPr/>
      </dsp:nvSpPr>
      <dsp:spPr>
        <a:xfrm>
          <a:off x="5607578" y="331499"/>
          <a:ext cx="1001353" cy="60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$1.18t</a:t>
          </a:r>
        </a:p>
      </dsp:txBody>
      <dsp:txXfrm>
        <a:off x="5625175" y="349096"/>
        <a:ext cx="966159" cy="565617"/>
      </dsp:txXfrm>
    </dsp:sp>
    <dsp:sp modelId="{77744B43-76A8-4890-9102-5D82DAA1A313}">
      <dsp:nvSpPr>
        <dsp:cNvPr id="0" name=""/>
        <dsp:cNvSpPr/>
      </dsp:nvSpPr>
      <dsp:spPr>
        <a:xfrm>
          <a:off x="6709066" y="507737"/>
          <a:ext cx="212286" cy="248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709066" y="557404"/>
        <a:ext cx="148600" cy="149001"/>
      </dsp:txXfrm>
    </dsp:sp>
    <dsp:sp modelId="{C713E26D-DA74-4BCD-93E6-2EFEA43E3378}">
      <dsp:nvSpPr>
        <dsp:cNvPr id="0" name=""/>
        <dsp:cNvSpPr/>
      </dsp:nvSpPr>
      <dsp:spPr>
        <a:xfrm>
          <a:off x="7009472" y="331499"/>
          <a:ext cx="1001353" cy="60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$7t+</a:t>
          </a:r>
        </a:p>
      </dsp:txBody>
      <dsp:txXfrm>
        <a:off x="7027069" y="349096"/>
        <a:ext cx="966159" cy="565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53A0F-1BE6-48B1-A075-A5DFDAF80A2D}">
      <dsp:nvSpPr>
        <dsp:cNvPr id="0" name=""/>
        <dsp:cNvSpPr/>
      </dsp:nvSpPr>
      <dsp:spPr>
        <a:xfrm>
          <a:off x="0" y="0"/>
          <a:ext cx="2158155" cy="48825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Top 3 export destinations</a:t>
          </a:r>
        </a:p>
      </dsp:txBody>
      <dsp:txXfrm>
        <a:off x="0" y="0"/>
        <a:ext cx="2158155" cy="488256"/>
      </dsp:txXfrm>
    </dsp:sp>
    <dsp:sp modelId="{F1DDB84F-8B98-4CA7-87D1-2BF07C9D6B90}">
      <dsp:nvSpPr>
        <dsp:cNvPr id="0" name=""/>
        <dsp:cNvSpPr/>
      </dsp:nvSpPr>
      <dsp:spPr>
        <a:xfrm>
          <a:off x="1053" y="488256"/>
          <a:ext cx="718682" cy="1025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51.01%</a:t>
          </a:r>
        </a:p>
        <a:p>
          <a:pPr marL="0" lvl="0" indent="0" algn="ctr" defTabSz="533400">
            <a:lnSpc>
              <a:spcPct val="90000"/>
            </a:lnSpc>
            <a:spcBef>
              <a:spcPct val="0"/>
            </a:spcBef>
            <a:spcAft>
              <a:spcPct val="35000"/>
            </a:spcAft>
            <a:buNone/>
          </a:pPr>
          <a:r>
            <a:rPr lang="en-US" sz="1200" kern="1200" dirty="0"/>
            <a:t>China</a:t>
          </a:r>
        </a:p>
      </dsp:txBody>
      <dsp:txXfrm>
        <a:off x="1053" y="488256"/>
        <a:ext cx="718682" cy="1025338"/>
      </dsp:txXfrm>
    </dsp:sp>
    <dsp:sp modelId="{BB10AA1F-8A78-44B9-A596-374328747564}">
      <dsp:nvSpPr>
        <dsp:cNvPr id="0" name=""/>
        <dsp:cNvSpPr/>
      </dsp:nvSpPr>
      <dsp:spPr>
        <a:xfrm>
          <a:off x="719736" y="488256"/>
          <a:ext cx="718682" cy="1025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12.51%</a:t>
          </a:r>
        </a:p>
        <a:p>
          <a:pPr marL="0" lvl="0" indent="0" algn="ctr" defTabSz="533400">
            <a:lnSpc>
              <a:spcPct val="90000"/>
            </a:lnSpc>
            <a:spcBef>
              <a:spcPct val="0"/>
            </a:spcBef>
            <a:spcAft>
              <a:spcPct val="35000"/>
            </a:spcAft>
            <a:buNone/>
          </a:pPr>
          <a:r>
            <a:rPr lang="en-US" sz="1200" kern="1200" dirty="0"/>
            <a:t>Zambia</a:t>
          </a:r>
        </a:p>
      </dsp:txBody>
      <dsp:txXfrm>
        <a:off x="719736" y="488256"/>
        <a:ext cx="718682" cy="1025338"/>
      </dsp:txXfrm>
    </dsp:sp>
    <dsp:sp modelId="{B56A5F5B-2E3B-42C5-A4D0-0C497E61D0DA}">
      <dsp:nvSpPr>
        <dsp:cNvPr id="0" name=""/>
        <dsp:cNvSpPr/>
      </dsp:nvSpPr>
      <dsp:spPr>
        <a:xfrm>
          <a:off x="1438418" y="488256"/>
          <a:ext cx="718682" cy="1025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7.63%</a:t>
          </a:r>
        </a:p>
        <a:p>
          <a:pPr marL="0" lvl="0" indent="0" algn="ctr" defTabSz="533400">
            <a:lnSpc>
              <a:spcPct val="90000"/>
            </a:lnSpc>
            <a:spcBef>
              <a:spcPct val="0"/>
            </a:spcBef>
            <a:spcAft>
              <a:spcPct val="35000"/>
            </a:spcAft>
            <a:buNone/>
          </a:pPr>
          <a:r>
            <a:rPr lang="en-US" sz="1200" kern="1200" dirty="0"/>
            <a:t>UAE</a:t>
          </a:r>
        </a:p>
      </dsp:txBody>
      <dsp:txXfrm>
        <a:off x="1438418" y="488256"/>
        <a:ext cx="718682" cy="1025338"/>
      </dsp:txXfrm>
    </dsp:sp>
    <dsp:sp modelId="{FDE1B4D0-1D57-4677-A549-06DCA4FC60E7}">
      <dsp:nvSpPr>
        <dsp:cNvPr id="0" name=""/>
        <dsp:cNvSpPr/>
      </dsp:nvSpPr>
      <dsp:spPr>
        <a:xfrm>
          <a:off x="0" y="1513595"/>
          <a:ext cx="2158155" cy="11392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1B593-BDC6-FA48-A420-BBD9D7579CD8}"/>
              </a:ext>
            </a:extLst>
          </p:cNvPr>
          <p:cNvSpPr>
            <a:spLocks noGrp="1"/>
          </p:cNvSpPr>
          <p:nvPr>
            <p:ph type="hdr" sz="quarter"/>
          </p:nvPr>
        </p:nvSpPr>
        <p:spPr>
          <a:xfrm>
            <a:off x="0" y="0"/>
            <a:ext cx="2946275" cy="49844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885BF-D4B5-C143-82C3-670AE055FE29}"/>
              </a:ext>
            </a:extLst>
          </p:cNvPr>
          <p:cNvSpPr>
            <a:spLocks noGrp="1"/>
          </p:cNvSpPr>
          <p:nvPr>
            <p:ph type="dt" sz="quarter" idx="1"/>
          </p:nvPr>
        </p:nvSpPr>
        <p:spPr>
          <a:xfrm>
            <a:off x="3849862" y="0"/>
            <a:ext cx="2946275" cy="498446"/>
          </a:xfrm>
          <a:prstGeom prst="rect">
            <a:avLst/>
          </a:prstGeom>
        </p:spPr>
        <p:txBody>
          <a:bodyPr vert="horz" lIns="91440" tIns="45720" rIns="91440" bIns="45720" rtlCol="0"/>
          <a:lstStyle>
            <a:lvl1pPr algn="r">
              <a:defRPr sz="1200"/>
            </a:lvl1pPr>
          </a:lstStyle>
          <a:p>
            <a:fld id="{89D49CD1-9B06-E547-A223-4BBCC648BBA1}" type="datetimeFigureOut">
              <a:rPr lang="en-US" smtClean="0"/>
              <a:t>10/4/2023</a:t>
            </a:fld>
            <a:endParaRPr lang="en-US"/>
          </a:p>
        </p:txBody>
      </p:sp>
      <p:sp>
        <p:nvSpPr>
          <p:cNvPr id="4" name="Footer Placeholder 3">
            <a:extLst>
              <a:ext uri="{FF2B5EF4-FFF2-40B4-BE49-F238E27FC236}">
                <a16:creationId xmlns:a16="http://schemas.microsoft.com/office/drawing/2014/main" id="{48A5F0F1-DCF3-364F-9BFD-A3CE067DDF83}"/>
              </a:ext>
            </a:extLst>
          </p:cNvPr>
          <p:cNvSpPr>
            <a:spLocks noGrp="1"/>
          </p:cNvSpPr>
          <p:nvPr>
            <p:ph type="ftr" sz="quarter" idx="2"/>
          </p:nvPr>
        </p:nvSpPr>
        <p:spPr>
          <a:xfrm>
            <a:off x="0" y="9429780"/>
            <a:ext cx="2946275" cy="4984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769EC-AB48-B343-B777-56FE7821D21E}"/>
              </a:ext>
            </a:extLst>
          </p:cNvPr>
          <p:cNvSpPr>
            <a:spLocks noGrp="1"/>
          </p:cNvSpPr>
          <p:nvPr>
            <p:ph type="sldNum" sz="quarter" idx="3"/>
          </p:nvPr>
        </p:nvSpPr>
        <p:spPr>
          <a:xfrm>
            <a:off x="3849862" y="9429780"/>
            <a:ext cx="2946275" cy="498446"/>
          </a:xfrm>
          <a:prstGeom prst="rect">
            <a:avLst/>
          </a:prstGeom>
        </p:spPr>
        <p:txBody>
          <a:bodyPr vert="horz" lIns="91440" tIns="45720" rIns="91440" bIns="45720" rtlCol="0" anchor="b"/>
          <a:lstStyle>
            <a:lvl1pPr algn="r">
              <a:defRPr sz="1200"/>
            </a:lvl1pPr>
          </a:lstStyle>
          <a:p>
            <a:fld id="{057DCBF4-7FC2-8748-86FA-D425BDBEDCD8}" type="slidenum">
              <a:rPr lang="en-US" smtClean="0"/>
              <a:t>‹#›</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275" cy="49844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862" y="0"/>
            <a:ext cx="2946275" cy="498446"/>
          </a:xfrm>
          <a:prstGeom prst="rect">
            <a:avLst/>
          </a:prstGeom>
        </p:spPr>
        <p:txBody>
          <a:bodyPr vert="horz" lIns="91440" tIns="45720" rIns="91440" bIns="45720" rtlCol="0"/>
          <a:lstStyle>
            <a:lvl1pPr algn="r">
              <a:defRPr sz="1200"/>
            </a:lvl1pPr>
          </a:lstStyle>
          <a:p>
            <a:fld id="{BB19DD90-77FC-4210-83CB-090E271DAE64}" type="datetimeFigureOut">
              <a:rPr lang="fr-FR" smtClean="0"/>
              <a:t>04/10/2023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383" y="4777620"/>
            <a:ext cx="5436909" cy="390957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80"/>
            <a:ext cx="2946275" cy="49844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862" y="9429780"/>
            <a:ext cx="2946275" cy="498446"/>
          </a:xfrm>
          <a:prstGeom prst="rect">
            <a:avLst/>
          </a:prstGeom>
        </p:spPr>
        <p:txBody>
          <a:bodyPr vert="horz" lIns="91440" tIns="45720" rIns="91440" bIns="45720" rtlCol="0" anchor="b"/>
          <a:lstStyle>
            <a:lvl1pPr algn="r">
              <a:defRPr sz="1200"/>
            </a:lvl1pPr>
          </a:lstStyle>
          <a:p>
            <a:fld id="{D563C930-81A9-425F-B228-669C602D7575}" type="slidenum">
              <a:rPr lang="fr-FR" smtClean="0"/>
              <a:t>‹#›</a:t>
            </a:fld>
            <a:endParaRPr lang="fr-FR"/>
          </a:p>
        </p:txBody>
      </p:sp>
    </p:spTree>
    <p:extLst>
      <p:ext uri="{BB962C8B-B14F-4D97-AF65-F5344CB8AC3E}">
        <p14:creationId xmlns:p14="http://schemas.microsoft.com/office/powerpoint/2010/main" val="137198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563C930-81A9-425F-B228-669C602D7575}" type="slidenum">
              <a:rPr lang="fr-FR" smtClean="0"/>
              <a:t>1</a:t>
            </a:fld>
            <a:endParaRPr lang="fr-FR"/>
          </a:p>
        </p:txBody>
      </p:sp>
    </p:spTree>
    <p:extLst>
      <p:ext uri="{BB962C8B-B14F-4D97-AF65-F5344CB8AC3E}">
        <p14:creationId xmlns:p14="http://schemas.microsoft.com/office/powerpoint/2010/main" val="83463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563C930-81A9-425F-B228-669C602D7575}" type="slidenum">
              <a:rPr lang="fr-FR" smtClean="0"/>
              <a:t>3</a:t>
            </a:fld>
            <a:endParaRPr lang="fr-FR"/>
          </a:p>
        </p:txBody>
      </p:sp>
    </p:spTree>
    <p:extLst>
      <p:ext uri="{BB962C8B-B14F-4D97-AF65-F5344CB8AC3E}">
        <p14:creationId xmlns:p14="http://schemas.microsoft.com/office/powerpoint/2010/main" val="274300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563C930-81A9-425F-B228-669C602D7575}" type="slidenum">
              <a:rPr lang="fr-FR" smtClean="0"/>
              <a:t>4</a:t>
            </a:fld>
            <a:endParaRPr lang="fr-FR"/>
          </a:p>
        </p:txBody>
      </p:sp>
    </p:spTree>
    <p:extLst>
      <p:ext uri="{BB962C8B-B14F-4D97-AF65-F5344CB8AC3E}">
        <p14:creationId xmlns:p14="http://schemas.microsoft.com/office/powerpoint/2010/main" val="10266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baseline="0" dirty="0">
                <a:solidFill>
                  <a:srgbClr val="000000"/>
                </a:solidFill>
                <a:latin typeface="Arial" panose="020B0604020202020204" pitchFamily="34" charset="0"/>
              </a:rPr>
              <a:t>Toyota, Nissan, Ford, Volkswagen, Isuzu, Mazda, BMW, Mercedes Benz, BYD, </a:t>
            </a:r>
            <a:r>
              <a:rPr lang="fr-FR" sz="1800" b="0" i="0" u="none" strike="noStrike" baseline="0" dirty="0" err="1">
                <a:solidFill>
                  <a:srgbClr val="000000"/>
                </a:solidFill>
                <a:latin typeface="Arial" panose="020B0604020202020204" pitchFamily="34" charset="0"/>
              </a:rPr>
              <a:t>Chery</a:t>
            </a:r>
            <a:r>
              <a:rPr lang="fr-FR" sz="1800" b="0" i="0" u="none" strike="noStrike" baseline="0" dirty="0">
                <a:solidFill>
                  <a:srgbClr val="000000"/>
                </a:solidFill>
                <a:latin typeface="Arial" panose="020B0604020202020204" pitchFamily="34" charset="0"/>
              </a:rPr>
              <a:t>, Geely, Hyundai, Mitsubishi, Chevrolet, Nissan, Lada, Jeep, KIA, Renault, Dacia and BYD </a:t>
            </a:r>
            <a:endParaRPr lang="fr-FR" dirty="0"/>
          </a:p>
        </p:txBody>
      </p:sp>
      <p:sp>
        <p:nvSpPr>
          <p:cNvPr id="4" name="Slide Number Placeholder 3"/>
          <p:cNvSpPr>
            <a:spLocks noGrp="1"/>
          </p:cNvSpPr>
          <p:nvPr>
            <p:ph type="sldNum" sz="quarter" idx="5"/>
          </p:nvPr>
        </p:nvSpPr>
        <p:spPr/>
        <p:txBody>
          <a:bodyPr/>
          <a:lstStyle/>
          <a:p>
            <a:fld id="{D563C930-81A9-425F-B228-669C602D7575}" type="slidenum">
              <a:rPr lang="fr-FR" smtClean="0"/>
              <a:t>5</a:t>
            </a:fld>
            <a:endParaRPr lang="fr-FR"/>
          </a:p>
        </p:txBody>
      </p:sp>
    </p:spTree>
    <p:extLst>
      <p:ext uri="{BB962C8B-B14F-4D97-AF65-F5344CB8AC3E}">
        <p14:creationId xmlns:p14="http://schemas.microsoft.com/office/powerpoint/2010/main" val="2785596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arial" panose="020B0604020202020204" pitchFamily="34" charset="0"/>
              </a:rPr>
              <a:t>The energy transition requires substantial amounts of metals such as </a:t>
            </a:r>
            <a:r>
              <a:rPr lang="en-US" b="1" i="0" dirty="0">
                <a:solidFill>
                  <a:srgbClr val="202124"/>
                </a:solidFill>
                <a:effectLst/>
                <a:latin typeface="arial" panose="020B0604020202020204" pitchFamily="34" charset="0"/>
              </a:rPr>
              <a:t>copper, nickel, cobalt and lithium</a:t>
            </a:r>
            <a:r>
              <a:rPr lang="en-US" b="0" i="0" dirty="0">
                <a:solidFill>
                  <a:srgbClr val="202124"/>
                </a:solidFill>
                <a:effectLst/>
                <a:latin typeface="arial" panose="020B0604020202020204" pitchFamily="34" charset="0"/>
              </a:rPr>
              <a:t>. </a:t>
            </a:r>
            <a:endParaRPr lang="fr-FR" dirty="0"/>
          </a:p>
          <a:p>
            <a:endParaRPr lang="fr-FR" dirty="0"/>
          </a:p>
        </p:txBody>
      </p:sp>
      <p:sp>
        <p:nvSpPr>
          <p:cNvPr id="4" name="Slide Number Placeholder 3"/>
          <p:cNvSpPr>
            <a:spLocks noGrp="1"/>
          </p:cNvSpPr>
          <p:nvPr>
            <p:ph type="sldNum" sz="quarter" idx="5"/>
          </p:nvPr>
        </p:nvSpPr>
        <p:spPr/>
        <p:txBody>
          <a:bodyPr/>
          <a:lstStyle/>
          <a:p>
            <a:fld id="{D563C930-81A9-425F-B228-669C602D7575}" type="slidenum">
              <a:rPr lang="fr-FR" smtClean="0"/>
              <a:t>6</a:t>
            </a:fld>
            <a:endParaRPr lang="fr-FR"/>
          </a:p>
        </p:txBody>
      </p:sp>
    </p:spTree>
    <p:extLst>
      <p:ext uri="{BB962C8B-B14F-4D97-AF65-F5344CB8AC3E}">
        <p14:creationId xmlns:p14="http://schemas.microsoft.com/office/powerpoint/2010/main" val="154365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Target </a:t>
            </a:r>
            <a:r>
              <a:rPr lang="fr-FR" dirty="0" err="1"/>
              <a:t>markets</a:t>
            </a:r>
            <a:r>
              <a:rPr lang="fr-FR" dirty="0"/>
              <a:t>: Nigeria, Morocco</a:t>
            </a:r>
          </a:p>
        </p:txBody>
      </p:sp>
      <p:sp>
        <p:nvSpPr>
          <p:cNvPr id="4" name="Slide Number Placeholder 3"/>
          <p:cNvSpPr>
            <a:spLocks noGrp="1"/>
          </p:cNvSpPr>
          <p:nvPr>
            <p:ph type="sldNum" sz="quarter" idx="5"/>
          </p:nvPr>
        </p:nvSpPr>
        <p:spPr/>
        <p:txBody>
          <a:bodyPr/>
          <a:lstStyle/>
          <a:p>
            <a:fld id="{D563C930-81A9-425F-B228-669C602D7575}" type="slidenum">
              <a:rPr lang="fr-FR" smtClean="0"/>
              <a:t>9</a:t>
            </a:fld>
            <a:endParaRPr lang="fr-FR"/>
          </a:p>
        </p:txBody>
      </p:sp>
    </p:spTree>
    <p:extLst>
      <p:ext uri="{BB962C8B-B14F-4D97-AF65-F5344CB8AC3E}">
        <p14:creationId xmlns:p14="http://schemas.microsoft.com/office/powerpoint/2010/main" val="1462127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AMDC: </a:t>
            </a:r>
            <a:r>
              <a:rPr lang="fr-FR" sz="1800" b="0" i="0" u="none" strike="noStrike" baseline="0" dirty="0" err="1">
                <a:solidFill>
                  <a:srgbClr val="000000"/>
                </a:solidFill>
              </a:rPr>
              <a:t>African</a:t>
            </a:r>
            <a:r>
              <a:rPr lang="fr-FR" sz="1800" b="0" i="0" u="none" strike="noStrike" baseline="0" dirty="0">
                <a:solidFill>
                  <a:srgbClr val="000000"/>
                </a:solidFill>
              </a:rPr>
              <a:t> </a:t>
            </a:r>
            <a:r>
              <a:rPr lang="fr-FR" sz="1800" b="0" i="0" u="none" strike="noStrike" baseline="0" dirty="0" err="1">
                <a:solidFill>
                  <a:srgbClr val="000000"/>
                </a:solidFill>
              </a:rPr>
              <a:t>Minerals</a:t>
            </a:r>
            <a:r>
              <a:rPr lang="fr-FR" sz="1800" b="0" i="0" u="none" strike="noStrike" baseline="0" dirty="0">
                <a:solidFill>
                  <a:srgbClr val="000000"/>
                </a:solidFill>
              </a:rPr>
              <a:t> Development Center 	</a:t>
            </a:r>
          </a:p>
        </p:txBody>
      </p:sp>
      <p:sp>
        <p:nvSpPr>
          <p:cNvPr id="4" name="Espace réservé du numéro de diapositive 3"/>
          <p:cNvSpPr>
            <a:spLocks noGrp="1"/>
          </p:cNvSpPr>
          <p:nvPr>
            <p:ph type="sldNum" sz="quarter" idx="5"/>
          </p:nvPr>
        </p:nvSpPr>
        <p:spPr/>
        <p:txBody>
          <a:bodyPr/>
          <a:lstStyle/>
          <a:p>
            <a:fld id="{D563C930-81A9-425F-B228-669C602D7575}" type="slidenum">
              <a:rPr lang="fr-FR" smtClean="0"/>
              <a:t>12</a:t>
            </a:fld>
            <a:endParaRPr lang="fr-FR"/>
          </a:p>
        </p:txBody>
      </p:sp>
    </p:spTree>
    <p:extLst>
      <p:ext uri="{BB962C8B-B14F-4D97-AF65-F5344CB8AC3E}">
        <p14:creationId xmlns:p14="http://schemas.microsoft.com/office/powerpoint/2010/main" val="90853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baseline="0" dirty="0">
                <a:solidFill>
                  <a:srgbClr val="000000"/>
                </a:solidFill>
                <a:latin typeface="Arial" panose="020B0604020202020204" pitchFamily="34" charset="0"/>
              </a:rPr>
              <a:t> </a:t>
            </a:r>
            <a:endParaRPr lang="fr-FR" dirty="0"/>
          </a:p>
        </p:txBody>
      </p:sp>
      <p:sp>
        <p:nvSpPr>
          <p:cNvPr id="4" name="Slide Number Placeholder 3"/>
          <p:cNvSpPr>
            <a:spLocks noGrp="1"/>
          </p:cNvSpPr>
          <p:nvPr>
            <p:ph type="sldNum" sz="quarter" idx="5"/>
          </p:nvPr>
        </p:nvSpPr>
        <p:spPr/>
        <p:txBody>
          <a:bodyPr/>
          <a:lstStyle/>
          <a:p>
            <a:fld id="{D563C930-81A9-425F-B228-669C602D7575}" type="slidenum">
              <a:rPr lang="fr-FR" smtClean="0"/>
              <a:t>18</a:t>
            </a:fld>
            <a:endParaRPr lang="fr-FR"/>
          </a:p>
        </p:txBody>
      </p:sp>
    </p:spTree>
    <p:extLst>
      <p:ext uri="{BB962C8B-B14F-4D97-AF65-F5344CB8AC3E}">
        <p14:creationId xmlns:p14="http://schemas.microsoft.com/office/powerpoint/2010/main" val="2060656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baseline="0" dirty="0">
                <a:solidFill>
                  <a:srgbClr val="000000"/>
                </a:solidFill>
                <a:latin typeface="Arial" panose="020B0604020202020204" pitchFamily="34" charset="0"/>
              </a:rPr>
              <a:t> </a:t>
            </a:r>
            <a:endParaRPr lang="fr-FR" dirty="0"/>
          </a:p>
        </p:txBody>
      </p:sp>
      <p:sp>
        <p:nvSpPr>
          <p:cNvPr id="4" name="Slide Number Placeholder 3"/>
          <p:cNvSpPr>
            <a:spLocks noGrp="1"/>
          </p:cNvSpPr>
          <p:nvPr>
            <p:ph type="sldNum" sz="quarter" idx="5"/>
          </p:nvPr>
        </p:nvSpPr>
        <p:spPr/>
        <p:txBody>
          <a:bodyPr/>
          <a:lstStyle/>
          <a:p>
            <a:fld id="{D563C930-81A9-425F-B228-669C602D7575}" type="slidenum">
              <a:rPr lang="fr-FR" smtClean="0"/>
              <a:t>19</a:t>
            </a:fld>
            <a:endParaRPr lang="fr-FR"/>
          </a:p>
        </p:txBody>
      </p:sp>
    </p:spTree>
    <p:extLst>
      <p:ext uri="{BB962C8B-B14F-4D97-AF65-F5344CB8AC3E}">
        <p14:creationId xmlns:p14="http://schemas.microsoft.com/office/powerpoint/2010/main" val="2121687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6492DEB6-C0F2-8C48-A6E7-B6D175F0CD88}"/>
              </a:ext>
            </a:extLst>
          </p:cNvPr>
          <p:cNvPicPr>
            <a:picLocks noChangeAspect="1"/>
          </p:cNvPicPr>
          <p:nvPr userDrawn="1"/>
        </p:nvPicPr>
        <p:blipFill>
          <a:blip r:embed="rId3"/>
          <a:srcRect/>
          <a:stretch/>
        </p:blipFill>
        <p:spPr>
          <a:xfrm>
            <a:off x="529501" y="459197"/>
            <a:ext cx="4712727" cy="353454"/>
          </a:xfrm>
          <a:prstGeom prst="rect">
            <a:avLst/>
          </a:prstGeom>
        </p:spPr>
      </p:pic>
      <p:pic>
        <p:nvPicPr>
          <p:cNvPr id="4" name="Picture 3"/>
          <p:cNvPicPr>
            <a:picLocks noChangeAspect="1"/>
          </p:cNvPicPr>
          <p:nvPr userDrawn="1"/>
        </p:nvPicPr>
        <p:blipFill>
          <a:blip r:embed="rId4"/>
          <a:stretch>
            <a:fillRect/>
          </a:stretch>
        </p:blipFill>
        <p:spPr>
          <a:xfrm>
            <a:off x="7104611" y="4353667"/>
            <a:ext cx="5000024" cy="2419500"/>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Content Placeholder 4">
            <a:extLst>
              <a:ext uri="{FF2B5EF4-FFF2-40B4-BE49-F238E27FC236}">
                <a16:creationId xmlns:a16="http://schemas.microsoft.com/office/drawing/2014/main" id="{41B43E46-DD79-E940-BC21-A46C6A593C91}"/>
              </a:ext>
            </a:extLst>
          </p:cNvPr>
          <p:cNvPicPr>
            <a:picLocks noChangeAspect="1"/>
          </p:cNvPicPr>
          <p:nvPr userDrawn="1"/>
        </p:nvPicPr>
        <p:blipFill rotWithShape="1">
          <a:blip r:embed="rId2"/>
          <a:srcRect t="96281"/>
          <a:stretch/>
        </p:blipFill>
        <p:spPr>
          <a:xfrm>
            <a:off x="0" y="6602931"/>
            <a:ext cx="12192000" cy="255070"/>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3F11D-7E26-A44B-ACD9-58CD12DF3345}"/>
              </a:ext>
            </a:extLst>
          </p:cNvPr>
          <p:cNvPicPr>
            <a:picLocks noChangeAspect="1"/>
          </p:cNvPicPr>
          <p:nvPr userDrawn="1"/>
        </p:nvPicPr>
        <p:blipFill rotWithShape="1">
          <a:blip r:embed="rId2"/>
          <a:srcRect b="9058"/>
          <a:stretch/>
        </p:blipFill>
        <p:spPr>
          <a:xfrm>
            <a:off x="4123366" y="303859"/>
            <a:ext cx="3945269" cy="1864233"/>
          </a:xfrm>
          <a:prstGeom prst="rect">
            <a:avLst/>
          </a:prstGeom>
        </p:spPr>
      </p:pic>
      <p:pic>
        <p:nvPicPr>
          <p:cNvPr id="5" name="Content Placeholder 5">
            <a:extLst>
              <a:ext uri="{FF2B5EF4-FFF2-40B4-BE49-F238E27FC236}">
                <a16:creationId xmlns:a16="http://schemas.microsoft.com/office/drawing/2014/main" id="{2733AD7D-9434-BF4E-8D94-97E28F348B44}"/>
              </a:ext>
            </a:extLst>
          </p:cNvPr>
          <p:cNvPicPr>
            <a:picLocks noChangeAspect="1"/>
          </p:cNvPicPr>
          <p:nvPr userDrawn="1"/>
        </p:nvPicPr>
        <p:blipFill rotWithShape="1">
          <a:blip r:embed="rId3"/>
          <a:srcRect t="69614"/>
          <a:stretch/>
        </p:blipFill>
        <p:spPr>
          <a:xfrm>
            <a:off x="0" y="4774131"/>
            <a:ext cx="12192000" cy="2083869"/>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1"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4" y="133655"/>
            <a:ext cx="11451773" cy="585746"/>
          </a:xfrm>
        </p:spPr>
        <p:txBody>
          <a:bodyPr>
            <a:noAutofit/>
          </a:bodyPr>
          <a:lstStyle>
            <a:lvl1pPr algn="l">
              <a:defRPr sz="2400" b="1">
                <a:solidFill>
                  <a:srgbClr val="1C3867"/>
                </a:solidFill>
                <a:latin typeface="+mn-lt"/>
              </a:defRPr>
            </a:lvl1pPr>
          </a:lstStyle>
          <a:p>
            <a:r>
              <a:rPr lang="en-US" dirty="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4" y="898790"/>
            <a:ext cx="11451773" cy="5278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2"/>
            <a:ext cx="2743200" cy="365125"/>
          </a:xfrm>
        </p:spPr>
        <p:txBody>
          <a:bodyPr/>
          <a:lstStyle/>
          <a:p>
            <a:fld id="{895CCF58-98CC-425C-A4EB-C90C2473AAB3}" type="datetimeFigureOut">
              <a:rPr lang="en-US" smtClean="0"/>
              <a:t>10/4/2023</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2"/>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2"/>
            <a:ext cx="2743200" cy="365125"/>
          </a:xfrm>
        </p:spPr>
        <p:txBody>
          <a:bodyPr/>
          <a:lstStyle/>
          <a:p>
            <a:fld id="{669CF414-0634-4E5D-9077-D58D470BFA39}" type="slidenum">
              <a:rPr lang="en-US" smtClean="0"/>
              <a:t>‹#›</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53218" y="6513362"/>
            <a:ext cx="8038783" cy="344638"/>
          </a:xfrm>
          <a:prstGeom prst="rect">
            <a:avLst/>
          </a:prstGeom>
        </p:spPr>
      </p:pic>
      <p:pic>
        <p:nvPicPr>
          <p:cNvPr id="19" name="Picture 18" descr="A close up of a logo&#10;&#10;Description automatically generated">
            <a:extLst>
              <a:ext uri="{FF2B5EF4-FFF2-40B4-BE49-F238E27FC236}">
                <a16:creationId xmlns:a16="http://schemas.microsoft.com/office/drawing/2014/main" id="{2EEE6E20-65FF-403A-AA46-C9ACC563B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6210" y="6576704"/>
            <a:ext cx="1959391" cy="226084"/>
          </a:xfrm>
          <a:prstGeom prst="rect">
            <a:avLst/>
          </a:prstGeom>
        </p:spPr>
      </p:pic>
    </p:spTree>
    <p:extLst>
      <p:ext uri="{BB962C8B-B14F-4D97-AF65-F5344CB8AC3E}">
        <p14:creationId xmlns:p14="http://schemas.microsoft.com/office/powerpoint/2010/main" val="1313805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 id="214748367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1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34" Type="http://schemas.openxmlformats.org/officeDocument/2006/relationships/diagramQuickStyle" Target="../diagrams/quickStyle1.xml"/><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png"/><Relationship Id="rId25" Type="http://schemas.openxmlformats.org/officeDocument/2006/relationships/image" Target="../media/image37.jpeg"/><Relationship Id="rId33" Type="http://schemas.openxmlformats.org/officeDocument/2006/relationships/diagramLayout" Target="../diagrams/layout1.xml"/><Relationship Id="rId2" Type="http://schemas.openxmlformats.org/officeDocument/2006/relationships/notesSlide" Target="../notesSlides/notesSlide4.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gif"/><Relationship Id="rId24" Type="http://schemas.openxmlformats.org/officeDocument/2006/relationships/image" Target="../media/image36.png"/><Relationship Id="rId32" Type="http://schemas.openxmlformats.org/officeDocument/2006/relationships/diagramData" Target="../diagrams/data1.xml"/><Relationship Id="rId5" Type="http://schemas.openxmlformats.org/officeDocument/2006/relationships/image" Target="../media/image17.png"/><Relationship Id="rId15" Type="http://schemas.openxmlformats.org/officeDocument/2006/relationships/image" Target="../media/image27.jpeg"/><Relationship Id="rId23" Type="http://schemas.openxmlformats.org/officeDocument/2006/relationships/image" Target="../media/image35.png"/><Relationship Id="rId28" Type="http://schemas.openxmlformats.org/officeDocument/2006/relationships/image" Target="../media/image40.png"/><Relationship Id="rId36" Type="http://schemas.microsoft.com/office/2007/relationships/diagramDrawing" Target="../diagrams/drawing1.xml"/><Relationship Id="rId10" Type="http://schemas.openxmlformats.org/officeDocument/2006/relationships/image" Target="../media/image22.jpe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jpeg"/><Relationship Id="rId22" Type="http://schemas.openxmlformats.org/officeDocument/2006/relationships/image" Target="../media/image34.jpe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diagramColors" Target="../diagrams/colors1.xml"/><Relationship Id="rId8"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diagramColors" Target="../diagrams/colors2.xml"/><Relationship Id="rId12"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47.png"/><Relationship Id="rId5" Type="http://schemas.openxmlformats.org/officeDocument/2006/relationships/diagramLayout" Target="../diagrams/layout2.xml"/><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diagramData" Target="../diagrams/data2.xml"/><Relationship Id="rId9" Type="http://schemas.openxmlformats.org/officeDocument/2006/relationships/image" Target="../media/image45.png"/><Relationship Id="rId14" Type="http://schemas.openxmlformats.org/officeDocument/2006/relationships/image" Target="../media/image50.jpg"/></Relationships>
</file>

<file path=ppt/slides/_rels/slide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917411-797F-4A25-859E-CFB2B175FC80}"/>
              </a:ext>
            </a:extLst>
          </p:cNvPr>
          <p:cNvSpPr/>
          <p:nvPr/>
        </p:nvSpPr>
        <p:spPr>
          <a:xfrm>
            <a:off x="69977" y="2616589"/>
            <a:ext cx="12053532" cy="1877437"/>
          </a:xfrm>
          <a:prstGeom prst="rect">
            <a:avLst/>
          </a:prstGeom>
        </p:spPr>
        <p:txBody>
          <a:bodyPr wrap="square">
            <a:spAutoFit/>
          </a:bodyPr>
          <a:lstStyle/>
          <a:p>
            <a:pPr algn="ctr"/>
            <a:r>
              <a:rPr lang="en-US" sz="3600" dirty="0">
                <a:solidFill>
                  <a:schemeClr val="accent1">
                    <a:lumMod val="75000"/>
                  </a:schemeClr>
                </a:solidFill>
              </a:rPr>
              <a:t>UNECA’s support to the Battery and Electric Vehicle </a:t>
            </a:r>
          </a:p>
          <a:p>
            <a:pPr algn="ctr"/>
            <a:r>
              <a:rPr lang="en-US" sz="3600" dirty="0">
                <a:solidFill>
                  <a:schemeClr val="accent1">
                    <a:lumMod val="75000"/>
                  </a:schemeClr>
                </a:solidFill>
              </a:rPr>
              <a:t>initiative in the DRC and Zambia </a:t>
            </a:r>
          </a:p>
          <a:p>
            <a:r>
              <a:rPr lang="en-US" sz="4400" dirty="0">
                <a:solidFill>
                  <a:schemeClr val="accent1">
                    <a:lumMod val="75000"/>
                  </a:schemeClr>
                </a:solidFill>
              </a:rPr>
              <a:t> </a:t>
            </a:r>
            <a:endParaRPr lang="en-US" sz="4400" dirty="0"/>
          </a:p>
        </p:txBody>
      </p:sp>
      <p:sp>
        <p:nvSpPr>
          <p:cNvPr id="2" name="TextBox 1">
            <a:extLst>
              <a:ext uri="{FF2B5EF4-FFF2-40B4-BE49-F238E27FC236}">
                <a16:creationId xmlns:a16="http://schemas.microsoft.com/office/drawing/2014/main" id="{528B085D-59CB-4681-97FB-888157DE1B6F}"/>
              </a:ext>
            </a:extLst>
          </p:cNvPr>
          <p:cNvSpPr txBox="1"/>
          <p:nvPr/>
        </p:nvSpPr>
        <p:spPr>
          <a:xfrm>
            <a:off x="8268310" y="4412512"/>
            <a:ext cx="3855199" cy="830997"/>
          </a:xfrm>
          <a:prstGeom prst="rect">
            <a:avLst/>
          </a:prstGeom>
          <a:noFill/>
        </p:spPr>
        <p:txBody>
          <a:bodyPr wrap="square" rtlCol="0">
            <a:spAutoFit/>
          </a:bodyPr>
          <a:lstStyle/>
          <a:p>
            <a:r>
              <a:rPr lang="fr-FR" sz="2400" dirty="0">
                <a:solidFill>
                  <a:schemeClr val="accent2">
                    <a:lumMod val="50000"/>
                  </a:schemeClr>
                </a:solidFill>
              </a:rPr>
              <a:t>Jean-Luc Mastaki</a:t>
            </a:r>
          </a:p>
          <a:p>
            <a:r>
              <a:rPr lang="fr-FR" sz="2400" dirty="0">
                <a:solidFill>
                  <a:schemeClr val="accent2">
                    <a:lumMod val="50000"/>
                  </a:schemeClr>
                </a:solidFill>
              </a:rPr>
              <a:t>Director ECA -CA </a:t>
            </a:r>
          </a:p>
        </p:txBody>
      </p:sp>
    </p:spTree>
    <p:extLst>
      <p:ext uri="{BB962C8B-B14F-4D97-AF65-F5344CB8AC3E}">
        <p14:creationId xmlns:p14="http://schemas.microsoft.com/office/powerpoint/2010/main" val="201266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98839-DB0A-4D85-B7F9-9C6AEDA69E08}"/>
              </a:ext>
            </a:extLst>
          </p:cNvPr>
          <p:cNvSpPr txBox="1"/>
          <p:nvPr/>
        </p:nvSpPr>
        <p:spPr>
          <a:xfrm>
            <a:off x="143838" y="1"/>
            <a:ext cx="11558427" cy="461665"/>
          </a:xfrm>
          <a:prstGeom prst="rect">
            <a:avLst/>
          </a:prstGeom>
          <a:noFill/>
        </p:spPr>
        <p:txBody>
          <a:bodyPr wrap="square" rtlCol="0">
            <a:spAutoFit/>
          </a:bodyPr>
          <a:lstStyle/>
          <a:p>
            <a:pPr algn="ctr"/>
            <a:r>
              <a:rPr lang="fr-FR" sz="2400" dirty="0">
                <a:solidFill>
                  <a:schemeClr val="accent1"/>
                </a:solidFill>
              </a:rPr>
              <a:t>           </a:t>
            </a:r>
            <a:r>
              <a:rPr lang="fr-FR" sz="2400" dirty="0" err="1">
                <a:solidFill>
                  <a:schemeClr val="accent1"/>
                </a:solidFill>
              </a:rPr>
              <a:t>Resolutions</a:t>
            </a:r>
            <a:r>
              <a:rPr lang="fr-FR" sz="2400" dirty="0">
                <a:solidFill>
                  <a:schemeClr val="accent1"/>
                </a:solidFill>
              </a:rPr>
              <a:t> </a:t>
            </a:r>
            <a:r>
              <a:rPr lang="fr-FR" sz="2400" dirty="0" err="1">
                <a:solidFill>
                  <a:schemeClr val="accent1"/>
                </a:solidFill>
              </a:rPr>
              <a:t>from</a:t>
            </a:r>
            <a:r>
              <a:rPr lang="fr-FR" sz="2400" dirty="0">
                <a:solidFill>
                  <a:schemeClr val="accent1"/>
                </a:solidFill>
              </a:rPr>
              <a:t> the DRC-</a:t>
            </a:r>
            <a:r>
              <a:rPr lang="fr-FR" sz="2400" dirty="0" err="1">
                <a:solidFill>
                  <a:schemeClr val="accent1"/>
                </a:solidFill>
              </a:rPr>
              <a:t>Africa</a:t>
            </a:r>
            <a:r>
              <a:rPr lang="fr-FR" sz="2400" dirty="0">
                <a:solidFill>
                  <a:schemeClr val="accent1"/>
                </a:solidFill>
              </a:rPr>
              <a:t> Business Forum</a:t>
            </a:r>
            <a:endParaRPr lang="fr-FR" sz="2400" dirty="0"/>
          </a:p>
        </p:txBody>
      </p:sp>
      <p:pic>
        <p:nvPicPr>
          <p:cNvPr id="6" name="Content Placeholder 4">
            <a:extLst>
              <a:ext uri="{FF2B5EF4-FFF2-40B4-BE49-F238E27FC236}">
                <a16:creationId xmlns:a16="http://schemas.microsoft.com/office/drawing/2014/main" id="{8FD0508A-43D3-4261-A6C6-C613BDCF41E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7838" t="9661" r="827" b="37777"/>
          <a:stretch/>
        </p:blipFill>
        <p:spPr>
          <a:xfrm>
            <a:off x="995916" y="876981"/>
            <a:ext cx="10042636" cy="5772940"/>
          </a:xfrm>
        </p:spPr>
      </p:pic>
    </p:spTree>
    <p:extLst>
      <p:ext uri="{BB962C8B-B14F-4D97-AF65-F5344CB8AC3E}">
        <p14:creationId xmlns:p14="http://schemas.microsoft.com/office/powerpoint/2010/main" val="356962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clipart&#10;&#10;Description automatically generated">
            <a:extLst>
              <a:ext uri="{FF2B5EF4-FFF2-40B4-BE49-F238E27FC236}">
                <a16:creationId xmlns:a16="http://schemas.microsoft.com/office/drawing/2014/main" id="{00D94722-02CC-4A73-A578-349778997C2E}"/>
              </a:ext>
            </a:extLst>
          </p:cNvPr>
          <p:cNvPicPr>
            <a:picLocks noChangeAspect="1"/>
          </p:cNvPicPr>
          <p:nvPr/>
        </p:nvPicPr>
        <p:blipFill>
          <a:blip r:embed="rId2"/>
          <a:stretch>
            <a:fillRect/>
          </a:stretch>
        </p:blipFill>
        <p:spPr>
          <a:xfrm>
            <a:off x="404121" y="2854895"/>
            <a:ext cx="4571999" cy="2315458"/>
          </a:xfrm>
          <a:prstGeom prst="rect">
            <a:avLst/>
          </a:prstGeom>
        </p:spPr>
      </p:pic>
      <p:sp>
        <p:nvSpPr>
          <p:cNvPr id="3" name="TextBox 2">
            <a:extLst>
              <a:ext uri="{FF2B5EF4-FFF2-40B4-BE49-F238E27FC236}">
                <a16:creationId xmlns:a16="http://schemas.microsoft.com/office/drawing/2014/main" id="{6CE98839-DB0A-4D85-B7F9-9C6AEDA69E08}"/>
              </a:ext>
            </a:extLst>
          </p:cNvPr>
          <p:cNvSpPr txBox="1"/>
          <p:nvPr/>
        </p:nvSpPr>
        <p:spPr>
          <a:xfrm>
            <a:off x="404121" y="1"/>
            <a:ext cx="11349515" cy="1200329"/>
          </a:xfrm>
          <a:prstGeom prst="rect">
            <a:avLst/>
          </a:prstGeom>
          <a:noFill/>
        </p:spPr>
        <p:txBody>
          <a:bodyPr wrap="square" rtlCol="0">
            <a:spAutoFit/>
          </a:bodyPr>
          <a:lstStyle/>
          <a:p>
            <a:pPr algn="ctr"/>
            <a:r>
              <a:rPr lang="fr-FR" sz="2400" dirty="0">
                <a:solidFill>
                  <a:schemeClr val="accent1"/>
                </a:solidFill>
              </a:rPr>
              <a:t>           ECA </a:t>
            </a:r>
            <a:r>
              <a:rPr lang="en-US" sz="2400" dirty="0">
                <a:solidFill>
                  <a:schemeClr val="accent1"/>
                </a:solidFill>
              </a:rPr>
              <a:t>supported</a:t>
            </a:r>
            <a:r>
              <a:rPr lang="fr-FR" sz="2400" dirty="0">
                <a:solidFill>
                  <a:schemeClr val="accent1"/>
                </a:solidFill>
              </a:rPr>
              <a:t> the </a:t>
            </a:r>
            <a:r>
              <a:rPr lang="en-US" sz="2400" dirty="0">
                <a:solidFill>
                  <a:schemeClr val="accent1"/>
                </a:solidFill>
              </a:rPr>
              <a:t>creation</a:t>
            </a:r>
            <a:r>
              <a:rPr lang="fr-FR" sz="2400" dirty="0">
                <a:solidFill>
                  <a:schemeClr val="accent1"/>
                </a:solidFill>
              </a:rPr>
              <a:t> of the Centre of Excellence for </a:t>
            </a:r>
            <a:r>
              <a:rPr lang="en-US" sz="2400" dirty="0">
                <a:solidFill>
                  <a:schemeClr val="accent1"/>
                </a:solidFill>
              </a:rPr>
              <a:t>batteries and the signing of the cooperation agreement between DRC and Zambia </a:t>
            </a:r>
            <a:endParaRPr lang="fr-FR" sz="2400" dirty="0">
              <a:solidFill>
                <a:schemeClr val="accent1"/>
              </a:solidFill>
            </a:endParaRPr>
          </a:p>
          <a:p>
            <a:endParaRPr lang="fr-FR" sz="2400" dirty="0"/>
          </a:p>
        </p:txBody>
      </p:sp>
      <p:sp>
        <p:nvSpPr>
          <p:cNvPr id="5" name="TextBox 4">
            <a:extLst>
              <a:ext uri="{FF2B5EF4-FFF2-40B4-BE49-F238E27FC236}">
                <a16:creationId xmlns:a16="http://schemas.microsoft.com/office/drawing/2014/main" id="{71713DBC-4648-44CE-B0F7-E84130AEF833}"/>
              </a:ext>
            </a:extLst>
          </p:cNvPr>
          <p:cNvSpPr txBox="1"/>
          <p:nvPr/>
        </p:nvSpPr>
        <p:spPr>
          <a:xfrm>
            <a:off x="4871342" y="809824"/>
            <a:ext cx="7226170" cy="5936240"/>
          </a:xfrm>
          <a:prstGeom prst="rect">
            <a:avLst/>
          </a:prstGeom>
          <a:noFill/>
        </p:spPr>
        <p:txBody>
          <a:bodyPr wrap="square">
            <a:spAutoFit/>
          </a:bodyPr>
          <a:lstStyle/>
          <a:p>
            <a:pPr algn="just">
              <a:lnSpc>
                <a:spcPct val="107000"/>
              </a:lnSpc>
              <a:tabLst>
                <a:tab pos="457200" algn="l"/>
              </a:tabLst>
            </a:pPr>
            <a:r>
              <a:rPr lang="en-US" sz="1500" dirty="0">
                <a:solidFill>
                  <a:srgbClr val="000000"/>
                </a:solidFill>
                <a:latin typeface="Arial" panose="020B0604020202020204" pitchFamily="34" charset="0"/>
                <a:ea typeface="Calibri" panose="020F0502020204030204" pitchFamily="34" charset="0"/>
                <a:cs typeface="Arial" panose="020B0604020202020204" pitchFamily="34" charset="0"/>
              </a:rPr>
              <a:t>In April 2022, the two countries signed a cooperation agreement in Lusaka, with a view to developing a cross-border Special Economic Zone (SEZ) to house the value chain of batteries and electric vehicles (BEV) and clean energies.</a:t>
            </a:r>
          </a:p>
          <a:p>
            <a:pPr algn="just">
              <a:lnSpc>
                <a:spcPct val="107000"/>
              </a:lnSpc>
              <a:tabLst>
                <a:tab pos="457200" algn="l"/>
              </a:tabLst>
            </a:pP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500" dirty="0">
                <a:solidFill>
                  <a:srgbClr val="000000"/>
                </a:solidFill>
                <a:latin typeface="Arial" panose="020B0604020202020204" pitchFamily="34" charset="0"/>
                <a:ea typeface="Calibri" panose="020F0502020204030204" pitchFamily="34" charset="0"/>
                <a:cs typeface="Arial" panose="020B0604020202020204" pitchFamily="34" charset="0"/>
              </a:rPr>
              <a:t>To ensure the success of this initiative, the DRC committed to building the necessary skills for the electric battery industry. With ECA’ support, the African Center of Excellence for Research and Innovation on Batteries (CAEB) was officially launched on April 22, 2022, in Lubumbashi by the Minister of Industry of the DRC. The Minister of Scientific Research signed on April 19, 2022, a ministerial decree establishing the CAEB, which is housed within the polytechnic faculty of the University of Lubumbashi, under the direction of Professor Jean-Marie Kanda.</a:t>
            </a:r>
          </a:p>
          <a:p>
            <a:pPr algn="just">
              <a:lnSpc>
                <a:spcPct val="107000"/>
              </a:lnSpc>
              <a:tabLst>
                <a:tab pos="457200" algn="l"/>
              </a:tabLst>
            </a:pP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500" dirty="0">
                <a:solidFill>
                  <a:srgbClr val="000000"/>
                </a:solidFill>
                <a:latin typeface="Arial" panose="020B0604020202020204" pitchFamily="34" charset="0"/>
                <a:ea typeface="Calibri" panose="020F0502020204030204" pitchFamily="34" charset="0"/>
                <a:cs typeface="Arial" panose="020B0604020202020204" pitchFamily="34" charset="0"/>
              </a:rPr>
              <a:t>A round-table was also organized with local financial institutions to gauge their appetite for financing local content and develop innovative financial instruments for local participation in the capital of this project.</a:t>
            </a:r>
          </a:p>
          <a:p>
            <a:pPr algn="just">
              <a:lnSpc>
                <a:spcPct val="107000"/>
              </a:lnSpc>
              <a:tabLst>
                <a:tab pos="457200" algn="l"/>
              </a:tabLst>
            </a:pP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500" dirty="0">
                <a:solidFill>
                  <a:srgbClr val="000000"/>
                </a:solidFill>
                <a:latin typeface="Arial" panose="020B0604020202020204" pitchFamily="34" charset="0"/>
                <a:ea typeface="Calibri" panose="020F0502020204030204" pitchFamily="34" charset="0"/>
                <a:cs typeface="Arial" panose="020B0604020202020204" pitchFamily="34" charset="0"/>
              </a:rPr>
              <a:t>In October 2022, a joint mission of ECA SRO-CA and the EU delegation in the DRC visited Haut-Katanga and Lualaba to assess vocational and technical training. Both two institutions agreed to support the development of professional and technical training programs relevant to the BVE sector, in partnership with the CAEB.</a:t>
            </a:r>
          </a:p>
          <a:p>
            <a:pPr algn="just">
              <a:lnSpc>
                <a:spcPct val="107000"/>
              </a:lnSpc>
              <a:tabLst>
                <a:tab pos="457200" algn="l"/>
              </a:tabLst>
            </a:pP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500" dirty="0">
                <a:solidFill>
                  <a:srgbClr val="000000"/>
                </a:solidFill>
                <a:latin typeface="Arial" panose="020B0604020202020204" pitchFamily="34" charset="0"/>
                <a:ea typeface="Calibri" panose="020F0502020204030204" pitchFamily="34" charset="0"/>
                <a:cs typeface="Arial" panose="020B0604020202020204" pitchFamily="34" charset="0"/>
              </a:rPr>
              <a:t>Following ECA’s advise, DRC’ head of state established the DRC battery council, with a technical/executive committees composed of ECA, AU, Afreximbank, AfDB, AFC, BADEA.</a:t>
            </a: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E9F5340-E65F-49C1-9A8A-FC9A50D2B3DD}"/>
              </a:ext>
            </a:extLst>
          </p:cNvPr>
          <p:cNvPicPr>
            <a:picLocks noChangeAspect="1"/>
          </p:cNvPicPr>
          <p:nvPr/>
        </p:nvPicPr>
        <p:blipFill>
          <a:blip r:embed="rId3"/>
          <a:stretch>
            <a:fillRect/>
          </a:stretch>
        </p:blipFill>
        <p:spPr>
          <a:xfrm>
            <a:off x="666415" y="1033462"/>
            <a:ext cx="3027762" cy="2100641"/>
          </a:xfrm>
          <a:prstGeom prst="rect">
            <a:avLst/>
          </a:prstGeom>
        </p:spPr>
      </p:pic>
      <p:pic>
        <p:nvPicPr>
          <p:cNvPr id="4" name="Image 3" descr="Une image contenant clipart, Graphique, logo, Police&#10;&#10;Description générée automatiquement">
            <a:extLst>
              <a:ext uri="{FF2B5EF4-FFF2-40B4-BE49-F238E27FC236}">
                <a16:creationId xmlns:a16="http://schemas.microsoft.com/office/drawing/2014/main" id="{B804487D-F76C-4DC6-BE8B-AF92C3960E95}"/>
              </a:ext>
            </a:extLst>
          </p:cNvPr>
          <p:cNvPicPr>
            <a:picLocks noChangeAspect="1"/>
          </p:cNvPicPr>
          <p:nvPr/>
        </p:nvPicPr>
        <p:blipFill>
          <a:blip r:embed="rId4"/>
          <a:stretch>
            <a:fillRect/>
          </a:stretch>
        </p:blipFill>
        <p:spPr>
          <a:xfrm>
            <a:off x="667512" y="4830318"/>
            <a:ext cx="3172968" cy="1784795"/>
          </a:xfrm>
          <a:prstGeom prst="rect">
            <a:avLst/>
          </a:prstGeom>
        </p:spPr>
      </p:pic>
    </p:spTree>
    <p:extLst>
      <p:ext uri="{BB962C8B-B14F-4D97-AF65-F5344CB8AC3E}">
        <p14:creationId xmlns:p14="http://schemas.microsoft.com/office/powerpoint/2010/main" val="3126931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98839-DB0A-4D85-B7F9-9C6AEDA69E08}"/>
              </a:ext>
            </a:extLst>
          </p:cNvPr>
          <p:cNvSpPr txBox="1"/>
          <p:nvPr/>
        </p:nvSpPr>
        <p:spPr>
          <a:xfrm>
            <a:off x="404121" y="1"/>
            <a:ext cx="11349515" cy="1200329"/>
          </a:xfrm>
          <a:prstGeom prst="rect">
            <a:avLst/>
          </a:prstGeom>
          <a:noFill/>
        </p:spPr>
        <p:txBody>
          <a:bodyPr wrap="square" rtlCol="0">
            <a:spAutoFit/>
          </a:bodyPr>
          <a:lstStyle/>
          <a:p>
            <a:pPr algn="ctr"/>
            <a:r>
              <a:rPr lang="fr-FR" sz="2400" dirty="0">
                <a:solidFill>
                  <a:schemeClr val="accent1"/>
                </a:solidFill>
              </a:rPr>
              <a:t>           DRC </a:t>
            </a:r>
            <a:r>
              <a:rPr lang="fr-FR" sz="2400" dirty="0" err="1">
                <a:solidFill>
                  <a:schemeClr val="accent1"/>
                </a:solidFill>
              </a:rPr>
              <a:t>Minister</a:t>
            </a:r>
            <a:r>
              <a:rPr lang="fr-FR" sz="2400" dirty="0">
                <a:solidFill>
                  <a:schemeClr val="accent1"/>
                </a:solidFill>
              </a:rPr>
              <a:t> of </a:t>
            </a:r>
            <a:r>
              <a:rPr lang="fr-FR" sz="2400" dirty="0" err="1">
                <a:solidFill>
                  <a:schemeClr val="accent1"/>
                </a:solidFill>
              </a:rPr>
              <a:t>industry</a:t>
            </a:r>
            <a:r>
              <a:rPr lang="fr-FR" sz="2400" dirty="0">
                <a:solidFill>
                  <a:schemeClr val="accent1"/>
                </a:solidFill>
              </a:rPr>
              <a:t> and </a:t>
            </a:r>
            <a:r>
              <a:rPr lang="fr-FR" sz="2400" dirty="0" err="1">
                <a:solidFill>
                  <a:schemeClr val="accent1"/>
                </a:solidFill>
              </a:rPr>
              <a:t>his</a:t>
            </a:r>
            <a:r>
              <a:rPr lang="fr-FR" sz="2400" dirty="0">
                <a:solidFill>
                  <a:schemeClr val="accent1"/>
                </a:solidFill>
              </a:rPr>
              <a:t> </a:t>
            </a:r>
            <a:r>
              <a:rPr lang="fr-FR" sz="2400" dirty="0" err="1">
                <a:solidFill>
                  <a:schemeClr val="accent1"/>
                </a:solidFill>
              </a:rPr>
              <a:t>delegation</a:t>
            </a:r>
            <a:r>
              <a:rPr lang="fr-FR" sz="2400" dirty="0">
                <a:solidFill>
                  <a:schemeClr val="accent1"/>
                </a:solidFill>
              </a:rPr>
              <a:t> </a:t>
            </a:r>
            <a:r>
              <a:rPr lang="fr-FR" sz="2400" dirty="0" err="1">
                <a:solidFill>
                  <a:schemeClr val="accent1"/>
                </a:solidFill>
              </a:rPr>
              <a:t>visits</a:t>
            </a:r>
            <a:r>
              <a:rPr lang="fr-FR" sz="2400" dirty="0">
                <a:solidFill>
                  <a:schemeClr val="accent1"/>
                </a:solidFill>
              </a:rPr>
              <a:t> ECA to </a:t>
            </a:r>
            <a:r>
              <a:rPr lang="fr-FR" sz="2400" dirty="0" err="1">
                <a:solidFill>
                  <a:schemeClr val="accent1"/>
                </a:solidFill>
              </a:rPr>
              <a:t>discuss</a:t>
            </a:r>
            <a:r>
              <a:rPr lang="fr-FR" sz="2400" dirty="0">
                <a:solidFill>
                  <a:schemeClr val="accent1"/>
                </a:solidFill>
              </a:rPr>
              <a:t> the roadmap of the </a:t>
            </a:r>
            <a:r>
              <a:rPr lang="fr-FR" sz="2400" dirty="0" err="1">
                <a:solidFill>
                  <a:schemeClr val="accent1"/>
                </a:solidFill>
              </a:rPr>
              <a:t>battery</a:t>
            </a:r>
            <a:r>
              <a:rPr lang="fr-FR" sz="2400" dirty="0">
                <a:solidFill>
                  <a:schemeClr val="accent1"/>
                </a:solidFill>
              </a:rPr>
              <a:t> initiative</a:t>
            </a:r>
            <a:r>
              <a:rPr lang="en-US" sz="2400" dirty="0">
                <a:solidFill>
                  <a:schemeClr val="accent1"/>
                </a:solidFill>
              </a:rPr>
              <a:t> </a:t>
            </a:r>
            <a:endParaRPr lang="fr-FR" sz="2400" dirty="0">
              <a:solidFill>
                <a:schemeClr val="accent1"/>
              </a:solidFill>
            </a:endParaRPr>
          </a:p>
          <a:p>
            <a:endParaRPr lang="fr-FR" sz="2400" dirty="0"/>
          </a:p>
        </p:txBody>
      </p:sp>
      <p:sp>
        <p:nvSpPr>
          <p:cNvPr id="5" name="TextBox 4">
            <a:extLst>
              <a:ext uri="{FF2B5EF4-FFF2-40B4-BE49-F238E27FC236}">
                <a16:creationId xmlns:a16="http://schemas.microsoft.com/office/drawing/2014/main" id="{71713DBC-4648-44CE-B0F7-E84130AEF833}"/>
              </a:ext>
            </a:extLst>
          </p:cNvPr>
          <p:cNvSpPr txBox="1"/>
          <p:nvPr/>
        </p:nvSpPr>
        <p:spPr>
          <a:xfrm>
            <a:off x="4871342" y="846400"/>
            <a:ext cx="7226170" cy="6069482"/>
          </a:xfrm>
          <a:prstGeom prst="rect">
            <a:avLst/>
          </a:prstGeom>
          <a:noFill/>
        </p:spPr>
        <p:txBody>
          <a:bodyPr wrap="square">
            <a:spAutoFit/>
          </a:bodyPr>
          <a:lstStyle/>
          <a:p>
            <a:pPr algn="just">
              <a:lnSpc>
                <a:spcPct val="107000"/>
              </a:lnSpc>
              <a:tabLst>
                <a:tab pos="457200" algn="l"/>
              </a:tabLs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In October 2022, the Congolese delegation led by the Minister of Industry, H.E. Mr. Julien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Paluku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Kahongya</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accompanied by the Governor of Upper Katanga, H.E. Mr. Jacques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Kyabula</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Katwe, had a working session with the ES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a.i.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Mr. Antonio Pedro.  This meeting provided an opportunity to review the battery initiative, in addition to presenting ECA menu of services.</a:t>
            </a:r>
          </a:p>
          <a:p>
            <a:pPr algn="just">
              <a:lnSpc>
                <a:spcPct val="107000"/>
              </a:lnSpc>
              <a:tabLst>
                <a:tab pos="457200" algn="l"/>
              </a:tabLst>
            </a:pP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This meeting followed the High Level Panel Discussion on Leveraging Africa’s Battery and Technology Minerals for Development of Battery and Electric Vehicle Value Chains, organized by the AU during the Launch of AMDC Phase II and the 2nd AFRICAN FORUM ON MINING. The panel was moderated by the acting ES, Antonio Pedro; the DRC Minister of industry participated as panelist.</a:t>
            </a:r>
          </a:p>
          <a:p>
            <a:pPr algn="just">
              <a:lnSpc>
                <a:spcPct val="107000"/>
              </a:lnSpc>
              <a:tabLst>
                <a:tab pos="457200" algn="l"/>
              </a:tabLst>
            </a:pP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Besides, ECA experts participate also to a parallel session on Building Institutional and Human Capacities required for the energy transition and digitalization, where they presented to the audience ECA’s support in creating the Centre of excellence for batteries in the DRC.</a:t>
            </a:r>
          </a:p>
          <a:p>
            <a:pPr algn="just">
              <a:lnSpc>
                <a:spcPct val="107000"/>
              </a:lnSpc>
              <a:tabLst>
                <a:tab pos="457200" algn="l"/>
              </a:tabLst>
            </a:pP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Together with ECA experts, the Minister met with the AU Commissioner of industry and trade to whom he presented the battery project and secure AU support.</a:t>
            </a:r>
          </a:p>
          <a:p>
            <a:pPr algn="just">
              <a:lnSpc>
                <a:spcPct val="107000"/>
              </a:lnSpc>
              <a:tabLst>
                <a:tab pos="457200" algn="l"/>
              </a:tabLst>
            </a:pP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6" name="Image 5" descr="Une image contenant habits, personne, bâtiment, homme&#10;&#10;Description générée automatiquement">
            <a:extLst>
              <a:ext uri="{FF2B5EF4-FFF2-40B4-BE49-F238E27FC236}">
                <a16:creationId xmlns:a16="http://schemas.microsoft.com/office/drawing/2014/main" id="{F5C00F48-6619-4A79-ACBA-E004FBC09E60}"/>
              </a:ext>
            </a:extLst>
          </p:cNvPr>
          <p:cNvPicPr>
            <a:picLocks noChangeAspect="1"/>
          </p:cNvPicPr>
          <p:nvPr/>
        </p:nvPicPr>
        <p:blipFill>
          <a:blip r:embed="rId3"/>
          <a:stretch>
            <a:fillRect/>
          </a:stretch>
        </p:blipFill>
        <p:spPr>
          <a:xfrm>
            <a:off x="94488" y="809824"/>
            <a:ext cx="4581469" cy="3193352"/>
          </a:xfrm>
          <a:prstGeom prst="rect">
            <a:avLst/>
          </a:prstGeom>
        </p:spPr>
      </p:pic>
      <p:pic>
        <p:nvPicPr>
          <p:cNvPr id="3074" name="Picture 2" descr="Image">
            <a:extLst>
              <a:ext uri="{FF2B5EF4-FFF2-40B4-BE49-F238E27FC236}">
                <a16:creationId xmlns:a16="http://schemas.microsoft.com/office/drawing/2014/main" id="{60561EDE-43F7-4C9E-B134-3F0CA3468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8" y="4003176"/>
            <a:ext cx="4581469" cy="267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80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person, tree&#10;&#10;Description automatically generated">
            <a:extLst>
              <a:ext uri="{FF2B5EF4-FFF2-40B4-BE49-F238E27FC236}">
                <a16:creationId xmlns:a16="http://schemas.microsoft.com/office/drawing/2014/main" id="{E88B33E0-AE79-473F-8C2B-9FBB2F5DB396}"/>
              </a:ext>
            </a:extLst>
          </p:cNvPr>
          <p:cNvPicPr>
            <a:picLocks noChangeAspect="1"/>
          </p:cNvPicPr>
          <p:nvPr/>
        </p:nvPicPr>
        <p:blipFill rotWithShape="1">
          <a:blip r:embed="rId2">
            <a:extLst>
              <a:ext uri="{28A0092B-C50C-407E-A947-70E740481C1C}">
                <a14:useLocalDpi xmlns:a14="http://schemas.microsoft.com/office/drawing/2010/main" val="0"/>
              </a:ext>
            </a:extLst>
          </a:blip>
          <a:srcRect t="5750"/>
          <a:stretch/>
        </p:blipFill>
        <p:spPr>
          <a:xfrm>
            <a:off x="4087851" y="857251"/>
            <a:ext cx="7252232" cy="5143493"/>
          </a:xfrm>
          <a:prstGeom prst="rect">
            <a:avLst/>
          </a:prstGeom>
        </p:spPr>
      </p:pic>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a:xfrm>
            <a:off x="1438382" y="56206"/>
            <a:ext cx="9667982" cy="683533"/>
          </a:xfrm>
        </p:spPr>
        <p:txBody>
          <a:bodyPr vert="horz" lIns="68580" tIns="34290" rIns="68580" bIns="34290" rtlCol="0" anchor="ctr">
            <a:noAutofit/>
          </a:bodyPr>
          <a:lstStyle/>
          <a:p>
            <a:pPr lvl="0"/>
            <a:r>
              <a:rPr lang="en-US" sz="2800" dirty="0">
                <a:solidFill>
                  <a:srgbClr val="002060"/>
                </a:solidFill>
                <a:latin typeface="+mj-lt"/>
              </a:rPr>
              <a:t>Identification of the space to host the SEZ in the DRC and Zambia</a:t>
            </a:r>
          </a:p>
        </p:txBody>
      </p:sp>
      <p:sp>
        <p:nvSpPr>
          <p:cNvPr id="4" name="Rectangle 3">
            <a:extLst>
              <a:ext uri="{FF2B5EF4-FFF2-40B4-BE49-F238E27FC236}">
                <a16:creationId xmlns:a16="http://schemas.microsoft.com/office/drawing/2014/main" id="{0C3DEC9C-CD59-4A77-AE1C-181C3E62052F}"/>
              </a:ext>
            </a:extLst>
          </p:cNvPr>
          <p:cNvSpPr/>
          <p:nvPr/>
        </p:nvSpPr>
        <p:spPr>
          <a:xfrm>
            <a:off x="92470" y="1522268"/>
            <a:ext cx="4019110" cy="417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oAutofit/>
          </a:bodyPr>
          <a:lstStyle/>
          <a:p>
            <a:pPr algn="just">
              <a:lnSpc>
                <a:spcPct val="107000"/>
              </a:lnSpc>
              <a:tabLst>
                <a:tab pos="45720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In its efforts to turn ideas into action, ECA has, through its sub-regional office for Central Africa (SRO-CA), intensified its support to the DRC in the establishment of the SEZ of the value of electric batteries.</a:t>
            </a:r>
          </a:p>
          <a:p>
            <a:pPr algn="just">
              <a:lnSpc>
                <a:spcPct val="107000"/>
              </a:lnSpc>
              <a:tabLst>
                <a:tab pos="457200" algn="l"/>
              </a:tabLs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In addition, ECA organized a dialogue with the Congolese banking sector, with a view to mobilizing national savings to finance the BEV initiative, in particular through special purpose vehicles.</a:t>
            </a:r>
          </a:p>
          <a:p>
            <a:pPr algn="just">
              <a:lnSpc>
                <a:spcPct val="107000"/>
              </a:lnSpc>
              <a:tabLst>
                <a:tab pos="457200" algn="l"/>
              </a:tabLs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The governor of Haut-Katanga, HE Jacques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Kyabula</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reserving 2000 ha for the BEV SEZ</a:t>
            </a:r>
          </a:p>
        </p:txBody>
      </p:sp>
    </p:spTree>
    <p:extLst>
      <p:ext uri="{BB962C8B-B14F-4D97-AF65-F5344CB8AC3E}">
        <p14:creationId xmlns:p14="http://schemas.microsoft.com/office/powerpoint/2010/main" val="278527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a:xfrm>
            <a:off x="1438382" y="56206"/>
            <a:ext cx="9667982" cy="683533"/>
          </a:xfrm>
        </p:spPr>
        <p:txBody>
          <a:bodyPr vert="horz" lIns="68580" tIns="34290" rIns="68580" bIns="34290" rtlCol="0" anchor="ctr">
            <a:noAutofit/>
          </a:bodyPr>
          <a:lstStyle/>
          <a:p>
            <a:pPr lvl="0" algn="ctr"/>
            <a:r>
              <a:rPr lang="en-US" sz="2800" dirty="0">
                <a:solidFill>
                  <a:srgbClr val="002060"/>
                </a:solidFill>
                <a:latin typeface="+mj-lt"/>
              </a:rPr>
              <a:t>Advocacy and promotion of the battery initiative</a:t>
            </a:r>
          </a:p>
        </p:txBody>
      </p:sp>
      <p:sp>
        <p:nvSpPr>
          <p:cNvPr id="4" name="Rectangle 3">
            <a:extLst>
              <a:ext uri="{FF2B5EF4-FFF2-40B4-BE49-F238E27FC236}">
                <a16:creationId xmlns:a16="http://schemas.microsoft.com/office/drawing/2014/main" id="{0C3DEC9C-CD59-4A77-AE1C-181C3E62052F}"/>
              </a:ext>
            </a:extLst>
          </p:cNvPr>
          <p:cNvSpPr/>
          <p:nvPr/>
        </p:nvSpPr>
        <p:spPr>
          <a:xfrm>
            <a:off x="18037" y="758210"/>
            <a:ext cx="9907331" cy="5760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oAutofit/>
          </a:bodyPr>
          <a:lstStyle/>
          <a:p>
            <a:pPr marL="285750" indent="-285750" algn="just">
              <a:lnSpc>
                <a:spcPct val="107000"/>
              </a:lnSpc>
              <a:buFont typeface="Wingdings" panose="05000000000000000000" pitchFamily="2" charset="2"/>
              <a:buChar char="Ø"/>
              <a:tabLst>
                <a:tab pos="457200" algn="l"/>
              </a:tabLs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buFont typeface="Wingdings" panose="05000000000000000000" pitchFamily="2" charset="2"/>
              <a:buChar char="Ø"/>
              <a:tabLst>
                <a:tab pos="457200" algn="l"/>
              </a:tabLst>
            </a:pPr>
            <a:r>
              <a:rPr lang="en-US" sz="1900" dirty="0">
                <a:solidFill>
                  <a:schemeClr val="bg1"/>
                </a:solidFill>
                <a:latin typeface="Arial" panose="020B0604020202020204" pitchFamily="34" charset="0"/>
                <a:ea typeface="Calibri" panose="020F0502020204030204" pitchFamily="34" charset="0"/>
                <a:cs typeface="Arial" panose="020B0604020202020204" pitchFamily="34" charset="0"/>
              </a:rPr>
              <a:t>August, 2022, Kinshasa, DRC: Panel at the 6</a:t>
            </a:r>
            <a:r>
              <a:rPr lang="en-US" sz="1900" baseline="30000" dirty="0">
                <a:solidFill>
                  <a:schemeClr val="bg1"/>
                </a:solidFill>
                <a:latin typeface="Arial" panose="020B0604020202020204" pitchFamily="34" charset="0"/>
                <a:ea typeface="Calibri" panose="020F0502020204030204" pitchFamily="34" charset="0"/>
                <a:cs typeface="Arial" panose="020B0604020202020204" pitchFamily="34" charset="0"/>
              </a:rPr>
              <a:t>th</a:t>
            </a:r>
            <a:r>
              <a:rPr lang="en-US" sz="1900" dirty="0">
                <a:solidFill>
                  <a:schemeClr val="bg1"/>
                </a:solidFill>
                <a:latin typeface="Arial" panose="020B0604020202020204" pitchFamily="34" charset="0"/>
                <a:ea typeface="Calibri" panose="020F0502020204030204" pitchFamily="34" charset="0"/>
                <a:cs typeface="Arial" panose="020B0604020202020204" pitchFamily="34" charset="0"/>
              </a:rPr>
              <a:t> Annual SADC Industrialization Week</a:t>
            </a:r>
          </a:p>
          <a:p>
            <a:pPr marL="285750" indent="-285750" algn="just">
              <a:lnSpc>
                <a:spcPct val="107000"/>
              </a:lnSpc>
              <a:buFont typeface="Wingdings" panose="05000000000000000000" pitchFamily="2" charset="2"/>
              <a:buChar char="Ø"/>
              <a:tabLst>
                <a:tab pos="457200" algn="l"/>
              </a:tabLst>
            </a:pPr>
            <a:r>
              <a:rPr lang="en-US" sz="1900" dirty="0">
                <a:solidFill>
                  <a:schemeClr val="bg1"/>
                </a:solidFill>
                <a:latin typeface="Arial" panose="020B0604020202020204" pitchFamily="34" charset="0"/>
                <a:ea typeface="Calibri" panose="020F0502020204030204" pitchFamily="34" charset="0"/>
                <a:cs typeface="Arial" panose="020B0604020202020204" pitchFamily="34" charset="0"/>
              </a:rPr>
              <a:t>October 2022, Katanga, DRC</a:t>
            </a:r>
          </a:p>
          <a:p>
            <a:pPr marL="742950" lvl="1" indent="-285750" algn="just">
              <a:lnSpc>
                <a:spcPct val="107000"/>
              </a:lnSpc>
              <a:buFont typeface="Wingdings" panose="05000000000000000000" pitchFamily="2" charset="2"/>
              <a:buChar char="Ø"/>
              <a:tabLst>
                <a:tab pos="457200" algn="l"/>
              </a:tabLst>
            </a:pPr>
            <a:r>
              <a:rPr lang="en-US" sz="1900" dirty="0">
                <a:solidFill>
                  <a:schemeClr val="bg1"/>
                </a:solidFill>
                <a:latin typeface="Arial" panose="020B0604020202020204" pitchFamily="34" charset="0"/>
                <a:ea typeface="Calibri" panose="020F0502020204030204" pitchFamily="34" charset="0"/>
                <a:cs typeface="Arial" panose="020B0604020202020204" pitchFamily="34" charset="0"/>
              </a:rPr>
              <a:t>ECA mission in the DRC to meet with Governors of Haut-Katanga and Lualaba to promote the BEV initiative</a:t>
            </a:r>
          </a:p>
          <a:p>
            <a:pPr marL="285750" indent="-285750" algn="just">
              <a:lnSpc>
                <a:spcPct val="107000"/>
              </a:lnSpc>
              <a:buFont typeface="Wingdings" panose="05000000000000000000" pitchFamily="2" charset="2"/>
              <a:buChar char="Ø"/>
              <a:tabLst>
                <a:tab pos="457200" algn="l"/>
              </a:tabLst>
            </a:pPr>
            <a:r>
              <a:rPr lang="en-US" sz="1900" dirty="0">
                <a:solidFill>
                  <a:schemeClr val="bg1"/>
                </a:solidFill>
                <a:latin typeface="Arial" panose="020B0604020202020204" pitchFamily="34" charset="0"/>
                <a:ea typeface="Calibri" panose="020F0502020204030204" pitchFamily="34" charset="0"/>
                <a:cs typeface="Arial" panose="020B0604020202020204" pitchFamily="34" charset="0"/>
              </a:rPr>
              <a:t>November 2022, </a:t>
            </a:r>
          </a:p>
          <a:p>
            <a:pPr marL="742950" lvl="1" indent="-285750" algn="just">
              <a:lnSpc>
                <a:spcPct val="107000"/>
              </a:lnSpc>
              <a:buFont typeface="Wingdings" panose="05000000000000000000" pitchFamily="2" charset="2"/>
              <a:buChar char="Ø"/>
              <a:tabLst>
                <a:tab pos="457200" algn="l"/>
              </a:tabLst>
            </a:pPr>
            <a:r>
              <a:rPr lang="en-US" sz="1900" dirty="0">
                <a:solidFill>
                  <a:schemeClr val="bg1"/>
                </a:solidFill>
                <a:latin typeface="Arial" panose="020B0604020202020204" pitchFamily="34" charset="0"/>
                <a:ea typeface="Calibri" panose="020F0502020204030204" pitchFamily="34" charset="0"/>
                <a:cs typeface="Arial" panose="020B0604020202020204" pitchFamily="34" charset="0"/>
              </a:rPr>
              <a:t>Sharm-al-Sheikh: ECA-Afreximbank side-event with DC-Minister of industry</a:t>
            </a:r>
          </a:p>
          <a:p>
            <a:pPr marL="742950" lvl="1" indent="-285750" algn="just">
              <a:lnSpc>
                <a:spcPct val="107000"/>
              </a:lnSpc>
              <a:buFont typeface="Wingdings" panose="05000000000000000000" pitchFamily="2" charset="2"/>
              <a:buChar char="Ø"/>
              <a:tabLst>
                <a:tab pos="457200" algn="l"/>
              </a:tabLst>
            </a:pPr>
            <a:r>
              <a:rPr lang="en-US" sz="1900" dirty="0">
                <a:solidFill>
                  <a:schemeClr val="bg1"/>
                </a:solidFill>
                <a:latin typeface="Arial" panose="020B0604020202020204" pitchFamily="34" charset="0"/>
                <a:ea typeface="Calibri" panose="020F0502020204030204" pitchFamily="34" charset="0"/>
                <a:cs typeface="Arial" panose="020B0604020202020204" pitchFamily="34" charset="0"/>
              </a:rPr>
              <a:t>Niamey, Niger: side-event at AU industrialization week with the DRC Ministry of Industry, Governors of Haut-Lomami and Haut-Katanga.</a:t>
            </a:r>
          </a:p>
          <a:p>
            <a:pPr marL="742950" lvl="1" indent="-285750" algn="just">
              <a:lnSpc>
                <a:spcPct val="107000"/>
              </a:lnSpc>
              <a:buFont typeface="Wingdings" panose="05000000000000000000" pitchFamily="2" charset="2"/>
              <a:buChar char="Ø"/>
              <a:tabLst>
                <a:tab pos="457200" algn="l"/>
              </a:tabLst>
            </a:pPr>
            <a:r>
              <a:rPr lang="en-US" sz="1900" dirty="0">
                <a:solidFill>
                  <a:schemeClr val="bg1"/>
                </a:solidFill>
                <a:latin typeface="Arial" panose="020B0604020202020204" pitchFamily="34" charset="0"/>
                <a:ea typeface="Calibri" panose="020F0502020204030204" pitchFamily="34" charset="0"/>
                <a:cs typeface="Arial" panose="020B0604020202020204" pitchFamily="34" charset="0"/>
              </a:rPr>
              <a:t>Seychelles: Meeting of the Committee of Senior Officials and Experts of Central and Easter Africa</a:t>
            </a:r>
          </a:p>
          <a:p>
            <a:pPr marL="285750" indent="-285750" algn="just">
              <a:lnSpc>
                <a:spcPct val="107000"/>
              </a:lnSpc>
              <a:buFont typeface="Wingdings" panose="05000000000000000000" pitchFamily="2" charset="2"/>
              <a:buChar char="Ø"/>
              <a:tabLst>
                <a:tab pos="457200" algn="l"/>
              </a:tabLst>
            </a:pPr>
            <a:r>
              <a:rPr lang="en-US" sz="1900" dirty="0">
                <a:solidFill>
                  <a:schemeClr val="bg1"/>
                </a:solidFill>
                <a:latin typeface="Arial" panose="020B0604020202020204" pitchFamily="34" charset="0"/>
                <a:ea typeface="Calibri" panose="020F0502020204030204" pitchFamily="34" charset="0"/>
                <a:cs typeface="Arial" panose="020B0604020202020204" pitchFamily="34" charset="0"/>
              </a:rPr>
              <a:t>February 2023, Addis-Ababa, Ethiopia: </a:t>
            </a:r>
          </a:p>
          <a:p>
            <a:pPr marL="742950" lvl="1" indent="-285750" algn="just">
              <a:lnSpc>
                <a:spcPct val="107000"/>
              </a:lnSpc>
              <a:buFont typeface="Wingdings" panose="05000000000000000000" pitchFamily="2" charset="2"/>
              <a:buChar char="Ø"/>
              <a:tabLst>
                <a:tab pos="457200" algn="l"/>
              </a:tabLst>
            </a:pPr>
            <a:r>
              <a:rPr lang="en-US" sz="1900" dirty="0">
                <a:solidFill>
                  <a:schemeClr val="bg1"/>
                </a:solidFill>
                <a:latin typeface="Arial" panose="020B0604020202020204" pitchFamily="34" charset="0"/>
                <a:ea typeface="Calibri" panose="020F0502020204030204" pitchFamily="34" charset="0"/>
                <a:cs typeface="Arial" panose="020B0604020202020204" pitchFamily="34" charset="0"/>
              </a:rPr>
              <a:t>On the margins of the 36 session the AU, the DRC Minister of industry organized a side-event moderated by ECA experts.</a:t>
            </a:r>
          </a:p>
          <a:p>
            <a:pPr marL="742950" lvl="1" indent="-285750" algn="just">
              <a:lnSpc>
                <a:spcPct val="107000"/>
              </a:lnSpc>
              <a:buFont typeface="Wingdings" panose="05000000000000000000" pitchFamily="2" charset="2"/>
              <a:buChar char="Ø"/>
              <a:tabLst>
                <a:tab pos="457200" algn="l"/>
              </a:tabLst>
            </a:pPr>
            <a:r>
              <a:rPr lang="en-US" sz="1900" dirty="0">
                <a:solidFill>
                  <a:schemeClr val="bg1"/>
                </a:solidFill>
                <a:latin typeface="Arial" panose="020B0604020202020204" pitchFamily="34" charset="0"/>
                <a:ea typeface="Calibri" panose="020F0502020204030204" pitchFamily="34" charset="0"/>
                <a:cs typeface="Arial" panose="020B0604020202020204" pitchFamily="34" charset="0"/>
              </a:rPr>
              <a:t>After the Africa Business Forum on carbon credit market in Africa, the DRC Deputy Prime Minister of environment had a working session with the acting ES at ECA. </a:t>
            </a:r>
          </a:p>
          <a:p>
            <a:pPr marL="285750" indent="-285750" algn="just">
              <a:lnSpc>
                <a:spcPct val="107000"/>
              </a:lnSpc>
              <a:buFont typeface="Wingdings" panose="05000000000000000000" pitchFamily="2" charset="2"/>
              <a:buChar char="Ø"/>
              <a:tabLst>
                <a:tab pos="457200" algn="l"/>
              </a:tabLst>
            </a:pPr>
            <a:r>
              <a:rPr lang="en-US" sz="1900" dirty="0">
                <a:solidFill>
                  <a:schemeClr val="bg1"/>
                </a:solidFill>
                <a:latin typeface="Arial" panose="020B0604020202020204" pitchFamily="34" charset="0"/>
                <a:ea typeface="Calibri" panose="020F0502020204030204" pitchFamily="34" charset="0"/>
                <a:cs typeface="Arial" panose="020B0604020202020204" pitchFamily="34" charset="0"/>
              </a:rPr>
              <a:t>March 2023, Goma, DRC : working dinner on natural resources in the organized by the MONUSCO with members of the UN Security Council</a:t>
            </a:r>
          </a:p>
        </p:txBody>
      </p:sp>
      <p:pic>
        <p:nvPicPr>
          <p:cNvPr id="1030" name="Picture 6" descr="Image">
            <a:extLst>
              <a:ext uri="{FF2B5EF4-FFF2-40B4-BE49-F238E27FC236}">
                <a16:creationId xmlns:a16="http://schemas.microsoft.com/office/drawing/2014/main" id="{32815DBB-6CA8-410F-A69E-2B77500EF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369" y="742473"/>
            <a:ext cx="2256427" cy="530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90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a:xfrm>
            <a:off x="1438382" y="56206"/>
            <a:ext cx="9667982" cy="683533"/>
          </a:xfrm>
        </p:spPr>
        <p:txBody>
          <a:bodyPr vert="horz" lIns="68580" tIns="34290" rIns="68580" bIns="34290" rtlCol="0" anchor="ctr">
            <a:noAutofit/>
          </a:bodyPr>
          <a:lstStyle/>
          <a:p>
            <a:pPr lvl="0" algn="ctr"/>
            <a:r>
              <a:rPr lang="en-US" sz="2800" dirty="0" err="1">
                <a:solidFill>
                  <a:srgbClr val="002060"/>
                </a:solidFill>
                <a:latin typeface="+mj-lt"/>
              </a:rPr>
              <a:t>MoUs</a:t>
            </a:r>
            <a:r>
              <a:rPr lang="en-US" sz="2800" dirty="0">
                <a:solidFill>
                  <a:srgbClr val="002060"/>
                </a:solidFill>
                <a:latin typeface="+mj-lt"/>
              </a:rPr>
              <a:t> signed by DRC and Zambia with partners</a:t>
            </a:r>
          </a:p>
        </p:txBody>
      </p:sp>
      <p:sp>
        <p:nvSpPr>
          <p:cNvPr id="4" name="Rectangle 3">
            <a:extLst>
              <a:ext uri="{FF2B5EF4-FFF2-40B4-BE49-F238E27FC236}">
                <a16:creationId xmlns:a16="http://schemas.microsoft.com/office/drawing/2014/main" id="{0C3DEC9C-CD59-4A77-AE1C-181C3E62052F}"/>
              </a:ext>
            </a:extLst>
          </p:cNvPr>
          <p:cNvSpPr/>
          <p:nvPr/>
        </p:nvSpPr>
        <p:spPr>
          <a:xfrm>
            <a:off x="18037" y="1251987"/>
            <a:ext cx="4919723" cy="4325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oAutofit/>
          </a:bodyPr>
          <a:lstStyle/>
          <a:p>
            <a:pPr marL="285750" indent="-285750" algn="just">
              <a:lnSpc>
                <a:spcPct val="107000"/>
              </a:lnSpc>
              <a:buFont typeface="Wingdings" panose="05000000000000000000" pitchFamily="2" charset="2"/>
              <a:buChar char="Ø"/>
              <a:tabLst>
                <a:tab pos="457200" algn="l"/>
              </a:tabLs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buFont typeface="Wingdings" panose="05000000000000000000" pitchFamily="2" charset="2"/>
              <a:buChar char="Ø"/>
              <a:tabLst>
                <a:tab pos="457200" algn="l"/>
              </a:tabLst>
            </a:pPr>
            <a:endParaRPr lang="en-US" sz="19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buFont typeface="Wingdings" panose="05000000000000000000" pitchFamily="2" charset="2"/>
              <a:buChar char="Ø"/>
              <a:tabLst>
                <a:tab pos="457200" algn="l"/>
              </a:tabLst>
            </a:pPr>
            <a:r>
              <a:rPr lang="en-US" sz="1900" dirty="0">
                <a:solidFill>
                  <a:schemeClr val="bg1"/>
                </a:solidFill>
                <a:latin typeface="Arial" panose="020B0604020202020204" pitchFamily="34" charset="0"/>
                <a:ea typeface="Calibri" panose="020F0502020204030204" pitchFamily="34" charset="0"/>
                <a:cs typeface="Arial" panose="020B0604020202020204" pitchFamily="34" charset="0"/>
              </a:rPr>
              <a:t>In  December 2022, a U.S.-Zambia-DRC Agreement on EV Batteries Production was signed during the visit of both African heads of state in the US.</a:t>
            </a:r>
          </a:p>
          <a:p>
            <a:pPr marL="285750" indent="-285750" algn="just">
              <a:lnSpc>
                <a:spcPct val="107000"/>
              </a:lnSpc>
              <a:buFont typeface="Wingdings" panose="05000000000000000000" pitchFamily="2" charset="2"/>
              <a:buChar char="Ø"/>
              <a:tabLst>
                <a:tab pos="457200" algn="l"/>
              </a:tabLst>
            </a:pPr>
            <a:r>
              <a:rPr lang="en-US" sz="1900" dirty="0">
                <a:solidFill>
                  <a:schemeClr val="bg1"/>
                </a:solidFill>
                <a:latin typeface="Arial" panose="020B0604020202020204" pitchFamily="34" charset="0"/>
                <a:ea typeface="Calibri" panose="020F0502020204030204" pitchFamily="34" charset="0"/>
                <a:cs typeface="Arial" panose="020B0604020202020204" pitchFamily="34" charset="0"/>
              </a:rPr>
              <a:t>In March 2023, President Macron from France visited the DRC; during his visit, a MoU between the Eu and DRC was  signed with some clauses on the development of the battery initiative.</a:t>
            </a:r>
          </a:p>
          <a:p>
            <a:pPr marL="285750" indent="-285750" algn="just">
              <a:lnSpc>
                <a:spcPct val="107000"/>
              </a:lnSpc>
              <a:buFont typeface="Wingdings" panose="05000000000000000000" pitchFamily="2" charset="2"/>
              <a:buChar char="Ø"/>
              <a:tabLst>
                <a:tab pos="457200" algn="l"/>
              </a:tabLst>
            </a:pPr>
            <a:endParaRPr lang="en-US" sz="19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F1589322-EB08-444E-BC45-A1EE65C03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984" y="739739"/>
            <a:ext cx="5446776" cy="30638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RANCE-RDC: pour Junior Nembalemba, Félix Tshisekedi a mis sur les i de  l'histoire devant à Emmanuel Macron | Actualite.cd">
            <a:extLst>
              <a:ext uri="{FF2B5EF4-FFF2-40B4-BE49-F238E27FC236}">
                <a16:creationId xmlns:a16="http://schemas.microsoft.com/office/drawing/2014/main" id="{51C9788E-24CC-4F05-8B98-CC270113E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808" y="3775520"/>
            <a:ext cx="5446776" cy="272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313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a:xfrm>
            <a:off x="1438382" y="56206"/>
            <a:ext cx="8699665" cy="683533"/>
          </a:xfrm>
        </p:spPr>
        <p:txBody>
          <a:bodyPr vert="horz" lIns="68580" tIns="34290" rIns="68580" bIns="34290" rtlCol="0" anchor="ctr">
            <a:noAutofit/>
          </a:bodyPr>
          <a:lstStyle/>
          <a:p>
            <a:pPr lvl="0" algn="ctr"/>
            <a:r>
              <a:rPr lang="en-US" sz="2800" dirty="0">
                <a:solidFill>
                  <a:srgbClr val="002060"/>
                </a:solidFill>
                <a:latin typeface="+mj-lt"/>
              </a:rPr>
              <a:t>Signing Framework Agreement to establish SEZ for the production of BEVs in DRC and Zambia</a:t>
            </a:r>
          </a:p>
        </p:txBody>
      </p:sp>
      <p:sp>
        <p:nvSpPr>
          <p:cNvPr id="4" name="Rectangle 3">
            <a:extLst>
              <a:ext uri="{FF2B5EF4-FFF2-40B4-BE49-F238E27FC236}">
                <a16:creationId xmlns:a16="http://schemas.microsoft.com/office/drawing/2014/main" id="{0C3DEC9C-CD59-4A77-AE1C-181C3E62052F}"/>
              </a:ext>
            </a:extLst>
          </p:cNvPr>
          <p:cNvSpPr/>
          <p:nvPr/>
        </p:nvSpPr>
        <p:spPr>
          <a:xfrm>
            <a:off x="92470" y="1522268"/>
            <a:ext cx="4019110" cy="417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oAutofit/>
          </a:bodyPr>
          <a:lstStyle/>
          <a:p>
            <a:pPr algn="just">
              <a:lnSpc>
                <a:spcPct val="107000"/>
              </a:lnSpc>
              <a:tabLst>
                <a:tab pos="45720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On March 2023, signing of the Agreement between DRC, Zambia, ECA and Afreximbank.</a:t>
            </a:r>
          </a:p>
          <a:p>
            <a:pPr algn="just">
              <a:lnSpc>
                <a:spcPct val="107000"/>
              </a:lnSpc>
              <a:tabLst>
                <a:tab pos="457200" algn="l"/>
              </a:tabLs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Partners of course include also ALSF, AfDB, BADEA.</a:t>
            </a:r>
          </a:p>
          <a:p>
            <a:pPr algn="just">
              <a:lnSpc>
                <a:spcPct val="107000"/>
              </a:lnSpc>
              <a:tabLst>
                <a:tab pos="457200" algn="l"/>
              </a:tabLs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ARISE Integrate Industrial Platform (ARISE IIP) – a pan-African infrastructure developer was nominated as the selected technical consultant to conduct the pre-feasibility study.</a:t>
            </a:r>
          </a:p>
          <a:p>
            <a:pPr algn="just">
              <a:lnSpc>
                <a:spcPct val="107000"/>
              </a:lnSpc>
              <a:tabLst>
                <a:tab pos="457200" algn="l"/>
              </a:tabLs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On April 2023, launch of the prefeasibility in DRC and Zambia.</a:t>
            </a:r>
          </a:p>
        </p:txBody>
      </p:sp>
      <p:pic>
        <p:nvPicPr>
          <p:cNvPr id="5" name="Picture 4" descr="A group of men sitting at a table with microphones and a screen behind them&#10;&#10;Description automatically generated with low confidence">
            <a:extLst>
              <a:ext uri="{FF2B5EF4-FFF2-40B4-BE49-F238E27FC236}">
                <a16:creationId xmlns:a16="http://schemas.microsoft.com/office/drawing/2014/main" id="{7DC71C0D-35CC-4059-AEA8-C5FD0CA508E6}"/>
              </a:ext>
            </a:extLst>
          </p:cNvPr>
          <p:cNvPicPr>
            <a:picLocks noChangeAspect="1"/>
          </p:cNvPicPr>
          <p:nvPr/>
        </p:nvPicPr>
        <p:blipFill>
          <a:blip r:embed="rId2"/>
          <a:stretch>
            <a:fillRect/>
          </a:stretch>
        </p:blipFill>
        <p:spPr>
          <a:xfrm>
            <a:off x="4111580" y="1284269"/>
            <a:ext cx="6830398" cy="4553598"/>
          </a:xfrm>
          <a:prstGeom prst="rect">
            <a:avLst/>
          </a:prstGeom>
        </p:spPr>
      </p:pic>
    </p:spTree>
    <p:extLst>
      <p:ext uri="{BB962C8B-B14F-4D97-AF65-F5344CB8AC3E}">
        <p14:creationId xmlns:p14="http://schemas.microsoft.com/office/powerpoint/2010/main" val="3257632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a:xfrm>
            <a:off x="1438382" y="56206"/>
            <a:ext cx="8699665" cy="683533"/>
          </a:xfrm>
        </p:spPr>
        <p:txBody>
          <a:bodyPr vert="horz" lIns="68580" tIns="34290" rIns="68580" bIns="34290" rtlCol="0" anchor="ctr">
            <a:noAutofit/>
          </a:bodyPr>
          <a:lstStyle/>
          <a:p>
            <a:pPr lvl="0" algn="ctr"/>
            <a:r>
              <a:rPr lang="en-US" sz="2800" dirty="0">
                <a:solidFill>
                  <a:srgbClr val="002060"/>
                </a:solidFill>
                <a:latin typeface="+mj-lt"/>
              </a:rPr>
              <a:t>Preparing the ground for local entrepreneurs to benefit from the BEV initiative.</a:t>
            </a:r>
          </a:p>
        </p:txBody>
      </p:sp>
      <p:sp>
        <p:nvSpPr>
          <p:cNvPr id="4" name="Rectangle 3">
            <a:extLst>
              <a:ext uri="{FF2B5EF4-FFF2-40B4-BE49-F238E27FC236}">
                <a16:creationId xmlns:a16="http://schemas.microsoft.com/office/drawing/2014/main" id="{0C3DEC9C-CD59-4A77-AE1C-181C3E62052F}"/>
              </a:ext>
            </a:extLst>
          </p:cNvPr>
          <p:cNvSpPr/>
          <p:nvPr/>
        </p:nvSpPr>
        <p:spPr>
          <a:xfrm>
            <a:off x="92470" y="1522268"/>
            <a:ext cx="4019110" cy="417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oAutofit/>
          </a:bodyPr>
          <a:lstStyle/>
          <a:p>
            <a:pPr algn="just">
              <a:lnSpc>
                <a:spcPct val="107000"/>
              </a:lnSpc>
              <a:tabLst>
                <a:tab pos="45720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On April 2023, ECA starts engaging some key players to structure the local entrepreneurship to secure their participation into the development of the SEZ.</a:t>
            </a:r>
          </a:p>
          <a:p>
            <a:pPr algn="just">
              <a:lnSpc>
                <a:spcPct val="107000"/>
              </a:lnSpc>
              <a:tabLst>
                <a:tab pos="457200" algn="l"/>
              </a:tabLs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FOGEC expressed its willingness to support local entrepreneurs.</a:t>
            </a:r>
          </a:p>
          <a:p>
            <a:pPr algn="just">
              <a:lnSpc>
                <a:spcPct val="107000"/>
              </a:lnSpc>
              <a:tabLst>
                <a:tab pos="457200" algn="l"/>
              </a:tabLs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302EE7C-791E-4330-AA5D-9BD742D5A82A}"/>
              </a:ext>
            </a:extLst>
          </p:cNvPr>
          <p:cNvPicPr>
            <a:picLocks noChangeAspect="1"/>
          </p:cNvPicPr>
          <p:nvPr/>
        </p:nvPicPr>
        <p:blipFill>
          <a:blip r:embed="rId2"/>
          <a:stretch>
            <a:fillRect/>
          </a:stretch>
        </p:blipFill>
        <p:spPr>
          <a:xfrm>
            <a:off x="4111580" y="1464543"/>
            <a:ext cx="7772948" cy="4285769"/>
          </a:xfrm>
          <a:prstGeom prst="rect">
            <a:avLst/>
          </a:prstGeom>
        </p:spPr>
      </p:pic>
    </p:spTree>
    <p:extLst>
      <p:ext uri="{BB962C8B-B14F-4D97-AF65-F5344CB8AC3E}">
        <p14:creationId xmlns:p14="http://schemas.microsoft.com/office/powerpoint/2010/main" val="2719277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46C6-C6F4-4E94-8EC5-0EBEF08B13FF}"/>
              </a:ext>
            </a:extLst>
          </p:cNvPr>
          <p:cNvSpPr>
            <a:spLocks noGrp="1"/>
          </p:cNvSpPr>
          <p:nvPr>
            <p:ph type="title"/>
          </p:nvPr>
        </p:nvSpPr>
        <p:spPr/>
        <p:txBody>
          <a:bodyPr/>
          <a:lstStyle/>
          <a:p>
            <a:r>
              <a:rPr lang="fr-FR" sz="4000" dirty="0"/>
              <a:t>Policy dialogues</a:t>
            </a:r>
          </a:p>
        </p:txBody>
      </p:sp>
      <p:sp>
        <p:nvSpPr>
          <p:cNvPr id="3" name="Content Placeholder 2">
            <a:extLst>
              <a:ext uri="{FF2B5EF4-FFF2-40B4-BE49-F238E27FC236}">
                <a16:creationId xmlns:a16="http://schemas.microsoft.com/office/drawing/2014/main" id="{A2DB7718-1915-4F3F-8F2C-07CAFF9485B3}"/>
              </a:ext>
            </a:extLst>
          </p:cNvPr>
          <p:cNvSpPr>
            <a:spLocks noGrp="1"/>
          </p:cNvSpPr>
          <p:nvPr>
            <p:ph sz="half" idx="2"/>
          </p:nvPr>
        </p:nvSpPr>
        <p:spPr/>
        <p:txBody>
          <a:bodyPr>
            <a:normAutofit/>
          </a:bodyPr>
          <a:lstStyle/>
          <a:p>
            <a:pPr algn="l"/>
            <a:endParaRPr lang="fr-FR" sz="1800" b="0" i="0" u="none" strike="noStrike" baseline="0" dirty="0">
              <a:solidFill>
                <a:srgbClr val="000000"/>
              </a:solidFill>
              <a:latin typeface="Arial" panose="020B0604020202020204" pitchFamily="34" charset="0"/>
            </a:endParaRPr>
          </a:p>
          <a:p>
            <a:pPr algn="just"/>
            <a:r>
              <a:rPr lang="en-US" sz="2400" dirty="0">
                <a:latin typeface="Arial" panose="020B0604020202020204" pitchFamily="34" charset="0"/>
              </a:rPr>
              <a:t>Presentation of the BEV initiative to Parliamentarians of the</a:t>
            </a:r>
            <a:r>
              <a:rPr lang="en-US" sz="2400" b="0" i="0" u="none" strike="noStrike" baseline="0" dirty="0">
                <a:latin typeface="Arial" panose="020B0604020202020204" pitchFamily="34" charset="0"/>
              </a:rPr>
              <a:t> Grand Katanga space (June 2023). </a:t>
            </a:r>
          </a:p>
          <a:p>
            <a:pPr algn="l"/>
            <a:endParaRPr lang="fr-FR" sz="2400" b="0" i="0" u="none" strike="noStrike" baseline="0" dirty="0">
              <a:solidFill>
                <a:srgbClr val="000000"/>
              </a:solidFill>
              <a:latin typeface="Arial" panose="020B0604020202020204" pitchFamily="34" charset="0"/>
            </a:endParaRPr>
          </a:p>
          <a:p>
            <a:pPr algn="just"/>
            <a:r>
              <a:rPr lang="en-US" sz="2400" b="0" i="0" u="none" strike="noStrike" baseline="0" dirty="0">
                <a:latin typeface="Arial" panose="020B0604020202020204" pitchFamily="34" charset="0"/>
              </a:rPr>
              <a:t>Consultations with the financial sector and business associations on Promoting local content and financing in the DRC’s Battery Special Economic Zone (SEZ) (June 2023)</a:t>
            </a:r>
            <a:r>
              <a:rPr lang="en-US" sz="2400" dirty="0">
                <a:latin typeface="Arial" panose="020B0604020202020204" pitchFamily="34" charset="0"/>
              </a:rPr>
              <a:t>. </a:t>
            </a:r>
          </a:p>
          <a:p>
            <a:pPr marL="0" indent="0" algn="just">
              <a:buNone/>
            </a:pPr>
            <a:endParaRPr lang="en-US" sz="2400" dirty="0">
              <a:latin typeface="Arial" panose="020B0604020202020204" pitchFamily="34" charset="0"/>
            </a:endParaRPr>
          </a:p>
        </p:txBody>
      </p:sp>
    </p:spTree>
    <p:extLst>
      <p:ext uri="{BB962C8B-B14F-4D97-AF65-F5344CB8AC3E}">
        <p14:creationId xmlns:p14="http://schemas.microsoft.com/office/powerpoint/2010/main" val="798202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46C6-C6F4-4E94-8EC5-0EBEF08B13FF}"/>
              </a:ext>
            </a:extLst>
          </p:cNvPr>
          <p:cNvSpPr>
            <a:spLocks noGrp="1"/>
          </p:cNvSpPr>
          <p:nvPr>
            <p:ph type="title"/>
          </p:nvPr>
        </p:nvSpPr>
        <p:spPr/>
        <p:txBody>
          <a:bodyPr/>
          <a:lstStyle/>
          <a:p>
            <a:r>
              <a:rPr lang="fr-FR" sz="4000" dirty="0" err="1"/>
              <a:t>Way</a:t>
            </a:r>
            <a:r>
              <a:rPr lang="fr-FR" sz="4000" dirty="0"/>
              <a:t> </a:t>
            </a:r>
            <a:r>
              <a:rPr lang="fr-FR" sz="4000" dirty="0" err="1"/>
              <a:t>forward</a:t>
            </a:r>
            <a:endParaRPr lang="fr-FR" sz="4000" dirty="0"/>
          </a:p>
        </p:txBody>
      </p:sp>
      <p:sp>
        <p:nvSpPr>
          <p:cNvPr id="3" name="Content Placeholder 2">
            <a:extLst>
              <a:ext uri="{FF2B5EF4-FFF2-40B4-BE49-F238E27FC236}">
                <a16:creationId xmlns:a16="http://schemas.microsoft.com/office/drawing/2014/main" id="{A2DB7718-1915-4F3F-8F2C-07CAFF9485B3}"/>
              </a:ext>
            </a:extLst>
          </p:cNvPr>
          <p:cNvSpPr>
            <a:spLocks noGrp="1"/>
          </p:cNvSpPr>
          <p:nvPr>
            <p:ph sz="half" idx="2"/>
          </p:nvPr>
        </p:nvSpPr>
        <p:spPr/>
        <p:txBody>
          <a:bodyPr>
            <a:normAutofit/>
          </a:bodyPr>
          <a:lstStyle/>
          <a:p>
            <a:pPr algn="l"/>
            <a:endParaRPr lang="fr-FR" sz="1800" b="0" i="0" u="none" strike="noStrike" baseline="0" dirty="0">
              <a:solidFill>
                <a:srgbClr val="000000"/>
              </a:solidFill>
              <a:latin typeface="Arial" panose="020B0604020202020204" pitchFamily="34" charset="0"/>
            </a:endParaRPr>
          </a:p>
          <a:p>
            <a:pPr algn="just"/>
            <a:r>
              <a:rPr lang="en-US" sz="2400" b="0" i="0" u="none" strike="noStrike" baseline="0" dirty="0">
                <a:latin typeface="Arial" panose="020B0604020202020204" pitchFamily="34" charset="0"/>
              </a:rPr>
              <a:t>Forum of the ‘Grand Katanga’ space on the theme ‘developing an interprovincial value chain of strategic minerals and the electric battery industry in Grand Katanga’ (June 2023). </a:t>
            </a:r>
          </a:p>
          <a:p>
            <a:pPr algn="just"/>
            <a:endParaRPr lang="en-US" sz="2400" dirty="0">
              <a:latin typeface="Arial" panose="020B0604020202020204" pitchFamily="34" charset="0"/>
            </a:endParaRPr>
          </a:p>
          <a:p>
            <a:pPr algn="just"/>
            <a:r>
              <a:rPr lang="en-US" sz="2400" dirty="0">
                <a:latin typeface="Arial" panose="020B0604020202020204" pitchFamily="34" charset="0"/>
              </a:rPr>
              <a:t>Prefeasibility study to be completed in September 2023.</a:t>
            </a:r>
          </a:p>
          <a:p>
            <a:pPr marL="0" indent="0">
              <a:buNone/>
            </a:pPr>
            <a:endParaRPr lang="en-US" sz="2400" dirty="0">
              <a:latin typeface="Arial" panose="020B0604020202020204" pitchFamily="34" charset="0"/>
            </a:endParaRPr>
          </a:p>
          <a:p>
            <a:pPr algn="just"/>
            <a:r>
              <a:rPr lang="en-US" sz="2400" dirty="0">
                <a:latin typeface="Arial" panose="020B0604020202020204" pitchFamily="34" charset="0"/>
              </a:rPr>
              <a:t>RDC-Africa Business Forum II: Developing the battery and electric vehicle transboundary special economic zone between DRC and Zambia (November 2023).</a:t>
            </a:r>
          </a:p>
          <a:p>
            <a:pPr algn="just"/>
            <a:r>
              <a:rPr lang="en-US" sz="2400" dirty="0">
                <a:latin typeface="Arial" panose="020B0604020202020204" pitchFamily="34" charset="0"/>
              </a:rPr>
              <a:t>Global African Business Initiative (GABI)</a:t>
            </a:r>
          </a:p>
        </p:txBody>
      </p:sp>
    </p:spTree>
    <p:extLst>
      <p:ext uri="{BB962C8B-B14F-4D97-AF65-F5344CB8AC3E}">
        <p14:creationId xmlns:p14="http://schemas.microsoft.com/office/powerpoint/2010/main" val="399968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8CA5BF-04C6-4790-9396-95A31AB60381}"/>
              </a:ext>
            </a:extLst>
          </p:cNvPr>
          <p:cNvSpPr/>
          <p:nvPr/>
        </p:nvSpPr>
        <p:spPr>
          <a:xfrm>
            <a:off x="-107198" y="-9188"/>
            <a:ext cx="13333227" cy="769441"/>
          </a:xfrm>
          <a:prstGeom prst="rect">
            <a:avLst/>
          </a:prstGeom>
        </p:spPr>
        <p:txBody>
          <a:bodyPr wrap="square">
            <a:spAutoFit/>
          </a:bodyPr>
          <a:lstStyle/>
          <a:p>
            <a:pPr algn="ctr"/>
            <a:r>
              <a:rPr lang="fr-FR" sz="4400" dirty="0">
                <a:solidFill>
                  <a:schemeClr val="accent1">
                    <a:lumMod val="75000"/>
                  </a:schemeClr>
                </a:solidFill>
              </a:rPr>
              <a:t> About UNECA</a:t>
            </a:r>
          </a:p>
        </p:txBody>
      </p:sp>
      <p:sp>
        <p:nvSpPr>
          <p:cNvPr id="18" name="Rectangle 17">
            <a:extLst>
              <a:ext uri="{FF2B5EF4-FFF2-40B4-BE49-F238E27FC236}">
                <a16:creationId xmlns:a16="http://schemas.microsoft.com/office/drawing/2014/main" id="{5875D8EB-B653-4991-B89F-E073F14A374D}"/>
              </a:ext>
            </a:extLst>
          </p:cNvPr>
          <p:cNvSpPr/>
          <p:nvPr/>
        </p:nvSpPr>
        <p:spPr>
          <a:xfrm>
            <a:off x="4246362" y="1295372"/>
            <a:ext cx="2247140" cy="4288241"/>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524BB856-03D9-4201-8CE7-829FFD3E06EE}"/>
              </a:ext>
            </a:extLst>
          </p:cNvPr>
          <p:cNvSpPr/>
          <p:nvPr/>
        </p:nvSpPr>
        <p:spPr>
          <a:xfrm>
            <a:off x="6742347" y="1295372"/>
            <a:ext cx="3293013" cy="4288241"/>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 name="Group 19">
            <a:extLst>
              <a:ext uri="{FF2B5EF4-FFF2-40B4-BE49-F238E27FC236}">
                <a16:creationId xmlns:a16="http://schemas.microsoft.com/office/drawing/2014/main" id="{7C723FF5-6FCC-479E-92F2-C4134F4E651A}"/>
              </a:ext>
            </a:extLst>
          </p:cNvPr>
          <p:cNvGrpSpPr/>
          <p:nvPr/>
        </p:nvGrpSpPr>
        <p:grpSpPr>
          <a:xfrm>
            <a:off x="6742348" y="3293671"/>
            <a:ext cx="3219122" cy="2273187"/>
            <a:chOff x="3669956" y="3667584"/>
            <a:chExt cx="2842056" cy="3030916"/>
          </a:xfrm>
        </p:grpSpPr>
        <p:cxnSp>
          <p:nvCxnSpPr>
            <p:cNvPr id="21" name="Straight Connector 20">
              <a:extLst>
                <a:ext uri="{FF2B5EF4-FFF2-40B4-BE49-F238E27FC236}">
                  <a16:creationId xmlns:a16="http://schemas.microsoft.com/office/drawing/2014/main" id="{2F3DC186-2922-4CAE-ACDC-00BDCCDA402E}"/>
                </a:ext>
              </a:extLst>
            </p:cNvPr>
            <p:cNvCxnSpPr/>
            <p:nvPr/>
          </p:nvCxnSpPr>
          <p:spPr>
            <a:xfrm>
              <a:off x="3669956" y="3667584"/>
              <a:ext cx="7672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itle 3">
              <a:extLst>
                <a:ext uri="{FF2B5EF4-FFF2-40B4-BE49-F238E27FC236}">
                  <a16:creationId xmlns:a16="http://schemas.microsoft.com/office/drawing/2014/main" id="{5956A932-19E3-46E6-8F8A-97CA051D7F2F}"/>
                </a:ext>
              </a:extLst>
            </p:cNvPr>
            <p:cNvSpPr txBox="1">
              <a:spLocks/>
            </p:cNvSpPr>
            <p:nvPr/>
          </p:nvSpPr>
          <p:spPr>
            <a:xfrm>
              <a:off x="3747072" y="3850393"/>
              <a:ext cx="261047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800" b="0" dirty="0"/>
                <a:t>OVERALL OBJECTIVE</a:t>
              </a:r>
            </a:p>
          </p:txBody>
        </p:sp>
        <p:sp>
          <p:nvSpPr>
            <p:cNvPr id="23" name="Title 3">
              <a:extLst>
                <a:ext uri="{FF2B5EF4-FFF2-40B4-BE49-F238E27FC236}">
                  <a16:creationId xmlns:a16="http://schemas.microsoft.com/office/drawing/2014/main" id="{29F749B8-F1B7-49B6-833F-4C93C5BFB93B}"/>
                </a:ext>
              </a:extLst>
            </p:cNvPr>
            <p:cNvSpPr txBox="1">
              <a:spLocks/>
            </p:cNvSpPr>
            <p:nvPr/>
          </p:nvSpPr>
          <p:spPr>
            <a:xfrm>
              <a:off x="3741564" y="4201792"/>
              <a:ext cx="2770448" cy="2496708"/>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en-US" sz="1600" b="0" spc="-75" dirty="0">
                  <a:solidFill>
                    <a:srgbClr val="203864"/>
                  </a:solidFill>
                  <a:latin typeface="Source Sans Pro" charset="0"/>
                  <a:ea typeface="Source Sans Pro" charset="0"/>
                  <a:cs typeface="Source Sans Pro" charset="0"/>
                </a:rPr>
                <a:t>Promote inclusive &amp; sustainable development in support of accelerating the economic diversification &amp; structural transformation of Africa, in line with the A2030 and A2063</a:t>
              </a:r>
            </a:p>
          </p:txBody>
        </p:sp>
      </p:grpSp>
      <p:cxnSp>
        <p:nvCxnSpPr>
          <p:cNvPr id="24" name="Straight Connector 23">
            <a:extLst>
              <a:ext uri="{FF2B5EF4-FFF2-40B4-BE49-F238E27FC236}">
                <a16:creationId xmlns:a16="http://schemas.microsoft.com/office/drawing/2014/main" id="{F7536BF3-E4BC-4ADB-BAB4-8B0B73FD8C35}"/>
              </a:ext>
            </a:extLst>
          </p:cNvPr>
          <p:cNvCxnSpPr/>
          <p:nvPr/>
        </p:nvCxnSpPr>
        <p:spPr>
          <a:xfrm>
            <a:off x="4246362" y="3310426"/>
            <a:ext cx="71922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itle 3">
            <a:extLst>
              <a:ext uri="{FF2B5EF4-FFF2-40B4-BE49-F238E27FC236}">
                <a16:creationId xmlns:a16="http://schemas.microsoft.com/office/drawing/2014/main" id="{6795E17E-5C68-4458-8198-D4809551937C}"/>
              </a:ext>
            </a:extLst>
          </p:cNvPr>
          <p:cNvSpPr txBox="1">
            <a:spLocks/>
          </p:cNvSpPr>
          <p:nvPr/>
        </p:nvSpPr>
        <p:spPr>
          <a:xfrm>
            <a:off x="4318650" y="3447533"/>
            <a:ext cx="2174852" cy="63566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800" b="0" dirty="0"/>
              <a:t>Mission</a:t>
            </a:r>
          </a:p>
        </p:txBody>
      </p:sp>
      <p:sp>
        <p:nvSpPr>
          <p:cNvPr id="26" name="Title 3">
            <a:extLst>
              <a:ext uri="{FF2B5EF4-FFF2-40B4-BE49-F238E27FC236}">
                <a16:creationId xmlns:a16="http://schemas.microsoft.com/office/drawing/2014/main" id="{2564A256-A200-4617-9F5D-F5A875C2C0A8}"/>
              </a:ext>
            </a:extLst>
          </p:cNvPr>
          <p:cNvSpPr txBox="1">
            <a:spLocks/>
          </p:cNvSpPr>
          <p:nvPr/>
        </p:nvSpPr>
        <p:spPr>
          <a:xfrm>
            <a:off x="4320114" y="3750708"/>
            <a:ext cx="2039608" cy="1816149"/>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en-US" sz="1600" b="0" spc="-75" dirty="0">
                <a:solidFill>
                  <a:srgbClr val="203864"/>
                </a:solidFill>
                <a:latin typeface="Source Sans Pro" charset="0"/>
                <a:ea typeface="Source Sans Pro" charset="0"/>
                <a:cs typeface="Source Sans Pro" charset="0"/>
              </a:rPr>
              <a:t>Delivering ideas and actions for an empowered, inclusive and transformed Africa</a:t>
            </a:r>
          </a:p>
        </p:txBody>
      </p:sp>
      <p:sp>
        <p:nvSpPr>
          <p:cNvPr id="27" name="Rectangle 26">
            <a:extLst>
              <a:ext uri="{FF2B5EF4-FFF2-40B4-BE49-F238E27FC236}">
                <a16:creationId xmlns:a16="http://schemas.microsoft.com/office/drawing/2014/main" id="{49778E16-B272-41D5-B356-C58AE3BDCB5D}"/>
              </a:ext>
            </a:extLst>
          </p:cNvPr>
          <p:cNvSpPr/>
          <p:nvPr/>
        </p:nvSpPr>
        <p:spPr>
          <a:xfrm>
            <a:off x="2110561" y="1312127"/>
            <a:ext cx="1918013" cy="4288241"/>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320D8ADA-5E9D-40E6-8D76-1343C8A5CE5A}"/>
              </a:ext>
            </a:extLst>
          </p:cNvPr>
          <p:cNvGrpSpPr/>
          <p:nvPr/>
        </p:nvGrpSpPr>
        <p:grpSpPr>
          <a:xfrm>
            <a:off x="2230666" y="3310426"/>
            <a:ext cx="1797908" cy="1473371"/>
            <a:chOff x="3669956" y="3667584"/>
            <a:chExt cx="2397211" cy="1964494"/>
          </a:xfrm>
        </p:grpSpPr>
        <p:cxnSp>
          <p:nvCxnSpPr>
            <p:cNvPr id="29" name="Straight Connector 28">
              <a:extLst>
                <a:ext uri="{FF2B5EF4-FFF2-40B4-BE49-F238E27FC236}">
                  <a16:creationId xmlns:a16="http://schemas.microsoft.com/office/drawing/2014/main" id="{33753BE8-5860-4E6A-95C5-0E70B30AE225}"/>
                </a:ext>
              </a:extLst>
            </p:cNvPr>
            <p:cNvCxnSpPr/>
            <p:nvPr/>
          </p:nvCxnSpPr>
          <p:spPr>
            <a:xfrm>
              <a:off x="3669956" y="3667584"/>
              <a:ext cx="7672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itle 3">
              <a:extLst>
                <a:ext uri="{FF2B5EF4-FFF2-40B4-BE49-F238E27FC236}">
                  <a16:creationId xmlns:a16="http://schemas.microsoft.com/office/drawing/2014/main" id="{91BC9AFF-F582-4A22-B23C-5001902FB56D}"/>
                </a:ext>
              </a:extLst>
            </p:cNvPr>
            <p:cNvSpPr txBox="1">
              <a:spLocks/>
            </p:cNvSpPr>
            <p:nvPr/>
          </p:nvSpPr>
          <p:spPr>
            <a:xfrm>
              <a:off x="3747072" y="3850393"/>
              <a:ext cx="2320095"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800" b="0" dirty="0">
                  <a:latin typeface="Bebas Neue" panose="020B0606020202050201" pitchFamily="34" charset="0"/>
                </a:rPr>
                <a:t>VISION</a:t>
              </a:r>
            </a:p>
          </p:txBody>
        </p:sp>
        <p:sp>
          <p:nvSpPr>
            <p:cNvPr id="31" name="Title 3">
              <a:extLst>
                <a:ext uri="{FF2B5EF4-FFF2-40B4-BE49-F238E27FC236}">
                  <a16:creationId xmlns:a16="http://schemas.microsoft.com/office/drawing/2014/main" id="{5F8B127E-D53D-4CB6-BE9E-C4521595D379}"/>
                </a:ext>
              </a:extLst>
            </p:cNvPr>
            <p:cNvSpPr txBox="1">
              <a:spLocks/>
            </p:cNvSpPr>
            <p:nvPr/>
          </p:nvSpPr>
          <p:spPr>
            <a:xfrm>
              <a:off x="3741564" y="4274166"/>
              <a:ext cx="2325603" cy="135791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en-US" sz="1800" b="0" spc="-75" dirty="0">
                  <a:solidFill>
                    <a:srgbClr val="203864"/>
                  </a:solidFill>
                  <a:latin typeface="Source Sans Pro" charset="0"/>
                  <a:ea typeface="Source Sans Pro" charset="0"/>
                  <a:cs typeface="Source Sans Pro" charset="0"/>
                </a:rPr>
                <a:t>Ideas </a:t>
              </a:r>
            </a:p>
            <a:p>
              <a:pPr>
                <a:lnSpc>
                  <a:spcPct val="120000"/>
                </a:lnSpc>
              </a:pPr>
              <a:r>
                <a:rPr lang="en-US" sz="1800" b="0" spc="-75" dirty="0">
                  <a:solidFill>
                    <a:srgbClr val="203864"/>
                  </a:solidFill>
                  <a:latin typeface="Source Sans Pro" charset="0"/>
                  <a:ea typeface="Source Sans Pro" charset="0"/>
                  <a:cs typeface="Source Sans Pro" charset="0"/>
                </a:rPr>
                <a:t>for a prosperous</a:t>
              </a:r>
              <a:br>
                <a:rPr lang="en-US" sz="1800" b="0" spc="-75" dirty="0">
                  <a:solidFill>
                    <a:srgbClr val="203864"/>
                  </a:solidFill>
                  <a:latin typeface="Source Sans Pro" charset="0"/>
                  <a:ea typeface="Source Sans Pro" charset="0"/>
                  <a:cs typeface="Source Sans Pro" charset="0"/>
                </a:rPr>
              </a:br>
              <a:r>
                <a:rPr lang="en-US" sz="1800" b="0" spc="-75" dirty="0">
                  <a:solidFill>
                    <a:srgbClr val="203864"/>
                  </a:solidFill>
                  <a:latin typeface="Source Sans Pro" charset="0"/>
                  <a:ea typeface="Source Sans Pro" charset="0"/>
                  <a:cs typeface="Source Sans Pro" charset="0"/>
                </a:rPr>
                <a:t>Africa</a:t>
              </a:r>
            </a:p>
          </p:txBody>
        </p:sp>
      </p:grpSp>
      <p:pic>
        <p:nvPicPr>
          <p:cNvPr id="34" name="Picture 33">
            <a:extLst>
              <a:ext uri="{FF2B5EF4-FFF2-40B4-BE49-F238E27FC236}">
                <a16:creationId xmlns:a16="http://schemas.microsoft.com/office/drawing/2014/main" id="{4BB7F693-82E5-449B-B05B-25E1A201FC59}"/>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6819779" y="2105043"/>
            <a:ext cx="923775" cy="694904"/>
          </a:xfrm>
          <a:prstGeom prst="rect">
            <a:avLst/>
          </a:prstGeom>
        </p:spPr>
      </p:pic>
      <p:pic>
        <p:nvPicPr>
          <p:cNvPr id="36" name="Picture 35">
            <a:extLst>
              <a:ext uri="{FF2B5EF4-FFF2-40B4-BE49-F238E27FC236}">
                <a16:creationId xmlns:a16="http://schemas.microsoft.com/office/drawing/2014/main" id="{DDA47E09-8FFF-44BB-A16A-9C519020BDA4}"/>
              </a:ext>
            </a:extLst>
          </p:cNvPr>
          <p:cNvPicPr>
            <a:picLocks noChangeAspect="1"/>
          </p:cNvPicPr>
          <p:nvPr/>
        </p:nvPicPr>
        <p:blipFill>
          <a:blip r:embed="rId4"/>
          <a:stretch>
            <a:fillRect/>
          </a:stretch>
        </p:blipFill>
        <p:spPr>
          <a:xfrm>
            <a:off x="1634902" y="1592449"/>
            <a:ext cx="2017951" cy="1926503"/>
          </a:xfrm>
          <a:prstGeom prst="rect">
            <a:avLst/>
          </a:prstGeom>
        </p:spPr>
      </p:pic>
      <p:pic>
        <p:nvPicPr>
          <p:cNvPr id="37" name="Picture 36">
            <a:extLst>
              <a:ext uri="{FF2B5EF4-FFF2-40B4-BE49-F238E27FC236}">
                <a16:creationId xmlns:a16="http://schemas.microsoft.com/office/drawing/2014/main" id="{0CB26FAE-9552-49DB-805A-DF87F9E3EC8B}"/>
              </a:ext>
            </a:extLst>
          </p:cNvPr>
          <p:cNvPicPr>
            <a:picLocks noChangeAspect="1"/>
          </p:cNvPicPr>
          <p:nvPr/>
        </p:nvPicPr>
        <p:blipFill>
          <a:blip r:embed="rId5"/>
          <a:stretch>
            <a:fillRect/>
          </a:stretch>
        </p:blipFill>
        <p:spPr>
          <a:xfrm>
            <a:off x="4405995" y="1627555"/>
            <a:ext cx="1859441" cy="1774090"/>
          </a:xfrm>
          <a:prstGeom prst="rect">
            <a:avLst/>
          </a:prstGeom>
        </p:spPr>
      </p:pic>
    </p:spTree>
    <p:extLst>
      <p:ext uri="{BB962C8B-B14F-4D97-AF65-F5344CB8AC3E}">
        <p14:creationId xmlns:p14="http://schemas.microsoft.com/office/powerpoint/2010/main" val="1352755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76E76DD-03E3-9B40-BB4C-70018833582E}"/>
              </a:ext>
            </a:extLst>
          </p:cNvPr>
          <p:cNvSpPr>
            <a:spLocks/>
          </p:cNvSpPr>
          <p:nvPr/>
        </p:nvSpPr>
        <p:spPr bwMode="auto">
          <a:xfrm>
            <a:off x="3884613" y="3082636"/>
            <a:ext cx="4422775"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5500" b="1" dirty="0">
                <a:solidFill>
                  <a:srgbClr val="7030A0"/>
                </a:solidFill>
                <a:latin typeface="Lato" panose="020F0502020204030203" pitchFamily="34" charset="77"/>
                <a:sym typeface="Lato" panose="020F0502020204030203" pitchFamily="34" charset="77"/>
              </a:rPr>
              <a:t>THANK YOU!</a:t>
            </a:r>
          </a:p>
        </p:txBody>
      </p:sp>
    </p:spTree>
    <p:extLst>
      <p:ext uri="{BB962C8B-B14F-4D97-AF65-F5344CB8AC3E}">
        <p14:creationId xmlns:p14="http://schemas.microsoft.com/office/powerpoint/2010/main" val="42469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46C6-C6F4-4E94-8EC5-0EBEF08B13FF}"/>
              </a:ext>
            </a:extLst>
          </p:cNvPr>
          <p:cNvSpPr>
            <a:spLocks noGrp="1"/>
          </p:cNvSpPr>
          <p:nvPr>
            <p:ph type="title"/>
          </p:nvPr>
        </p:nvSpPr>
        <p:spPr/>
        <p:txBody>
          <a:bodyPr/>
          <a:lstStyle/>
          <a:p>
            <a:r>
              <a:rPr lang="en-US" sz="4000" dirty="0">
                <a:solidFill>
                  <a:schemeClr val="accent1">
                    <a:lumMod val="75000"/>
                  </a:schemeClr>
                </a:solidFill>
              </a:rPr>
              <a:t>BEV Initiative in DRC: Moving up the ladder</a:t>
            </a:r>
            <a:endParaRPr lang="fr-FR" sz="4000" dirty="0"/>
          </a:p>
        </p:txBody>
      </p:sp>
      <p:sp>
        <p:nvSpPr>
          <p:cNvPr id="6" name="TextBox 1">
            <a:extLst>
              <a:ext uri="{FF2B5EF4-FFF2-40B4-BE49-F238E27FC236}">
                <a16:creationId xmlns:a16="http://schemas.microsoft.com/office/drawing/2014/main" id="{74ED47D6-D5BF-4877-BE04-DE85846D8B37}"/>
              </a:ext>
            </a:extLst>
          </p:cNvPr>
          <p:cNvSpPr txBox="1"/>
          <p:nvPr/>
        </p:nvSpPr>
        <p:spPr>
          <a:xfrm flipH="1">
            <a:off x="2449871" y="873309"/>
            <a:ext cx="6920159" cy="646331"/>
          </a:xfrm>
          <a:prstGeom prst="rect">
            <a:avLst/>
          </a:prstGeom>
          <a:noFill/>
        </p:spPr>
        <p:txBody>
          <a:bodyPr wrap="square" rtlCol="0">
            <a:spAutoFit/>
          </a:bodyPr>
          <a:lstStyle/>
          <a:p>
            <a:r>
              <a:rPr lang="fr-FR" sz="3600" dirty="0" err="1"/>
              <a:t>Achieve</a:t>
            </a:r>
            <a:r>
              <a:rPr lang="fr-FR" sz="3600" dirty="0"/>
              <a:t> a disruptive innovation</a:t>
            </a:r>
          </a:p>
        </p:txBody>
      </p:sp>
      <p:pic>
        <p:nvPicPr>
          <p:cNvPr id="7" name="Picture 57">
            <a:extLst>
              <a:ext uri="{FF2B5EF4-FFF2-40B4-BE49-F238E27FC236}">
                <a16:creationId xmlns:a16="http://schemas.microsoft.com/office/drawing/2014/main" id="{5255CF8D-3007-46A2-B912-914C5702716A}"/>
              </a:ext>
            </a:extLst>
          </p:cNvPr>
          <p:cNvPicPr>
            <a:picLocks noChangeAspect="1"/>
          </p:cNvPicPr>
          <p:nvPr/>
        </p:nvPicPr>
        <p:blipFill>
          <a:blip r:embed="rId3"/>
          <a:stretch>
            <a:fillRect/>
          </a:stretch>
        </p:blipFill>
        <p:spPr>
          <a:xfrm>
            <a:off x="646416" y="2501665"/>
            <a:ext cx="5638800" cy="3562350"/>
          </a:xfrm>
          <a:prstGeom prst="rect">
            <a:avLst/>
          </a:prstGeom>
        </p:spPr>
      </p:pic>
      <p:sp>
        <p:nvSpPr>
          <p:cNvPr id="8" name="Arrow: Right 59">
            <a:extLst>
              <a:ext uri="{FF2B5EF4-FFF2-40B4-BE49-F238E27FC236}">
                <a16:creationId xmlns:a16="http://schemas.microsoft.com/office/drawing/2014/main" id="{95542EBB-3B7A-4B37-A7DA-1AF9437956D1}"/>
              </a:ext>
            </a:extLst>
          </p:cNvPr>
          <p:cNvSpPr/>
          <p:nvPr/>
        </p:nvSpPr>
        <p:spPr>
          <a:xfrm>
            <a:off x="6739848" y="3996644"/>
            <a:ext cx="955496" cy="4786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63">
            <a:extLst>
              <a:ext uri="{FF2B5EF4-FFF2-40B4-BE49-F238E27FC236}">
                <a16:creationId xmlns:a16="http://schemas.microsoft.com/office/drawing/2014/main" id="{8A51E38D-8778-4DD3-84B2-7195ED322873}"/>
              </a:ext>
            </a:extLst>
          </p:cNvPr>
          <p:cNvPicPr>
            <a:picLocks noChangeAspect="1"/>
          </p:cNvPicPr>
          <p:nvPr/>
        </p:nvPicPr>
        <p:blipFill>
          <a:blip r:embed="rId4"/>
          <a:stretch>
            <a:fillRect/>
          </a:stretch>
        </p:blipFill>
        <p:spPr>
          <a:xfrm>
            <a:off x="8120062" y="4202353"/>
            <a:ext cx="4048125" cy="2247900"/>
          </a:xfrm>
          <a:prstGeom prst="rect">
            <a:avLst/>
          </a:prstGeom>
        </p:spPr>
      </p:pic>
      <p:pic>
        <p:nvPicPr>
          <p:cNvPr id="10" name="Picture 65">
            <a:extLst>
              <a:ext uri="{FF2B5EF4-FFF2-40B4-BE49-F238E27FC236}">
                <a16:creationId xmlns:a16="http://schemas.microsoft.com/office/drawing/2014/main" id="{156FEBFA-3703-4A0D-9AD9-135830D20251}"/>
              </a:ext>
            </a:extLst>
          </p:cNvPr>
          <p:cNvPicPr>
            <a:picLocks noChangeAspect="1"/>
          </p:cNvPicPr>
          <p:nvPr/>
        </p:nvPicPr>
        <p:blipFill>
          <a:blip r:embed="rId5"/>
          <a:stretch>
            <a:fillRect/>
          </a:stretch>
        </p:blipFill>
        <p:spPr>
          <a:xfrm>
            <a:off x="7567612" y="1629429"/>
            <a:ext cx="4600575" cy="2257425"/>
          </a:xfrm>
          <a:prstGeom prst="rect">
            <a:avLst/>
          </a:prstGeom>
        </p:spPr>
      </p:pic>
    </p:spTree>
    <p:extLst>
      <p:ext uri="{BB962C8B-B14F-4D97-AF65-F5344CB8AC3E}">
        <p14:creationId xmlns:p14="http://schemas.microsoft.com/office/powerpoint/2010/main" val="16237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46C6-C6F4-4E94-8EC5-0EBEF08B13FF}"/>
              </a:ext>
            </a:extLst>
          </p:cNvPr>
          <p:cNvSpPr>
            <a:spLocks noGrp="1"/>
          </p:cNvSpPr>
          <p:nvPr>
            <p:ph type="title"/>
          </p:nvPr>
        </p:nvSpPr>
        <p:spPr/>
        <p:txBody>
          <a:bodyPr/>
          <a:lstStyle/>
          <a:p>
            <a:r>
              <a:rPr lang="fr-FR" sz="4000" dirty="0" err="1"/>
              <a:t>Africa’s</a:t>
            </a:r>
            <a:r>
              <a:rPr lang="fr-FR" sz="4000" dirty="0"/>
              <a:t> automotive </a:t>
            </a:r>
            <a:r>
              <a:rPr lang="fr-FR" sz="4000" dirty="0" err="1"/>
              <a:t>sector</a:t>
            </a:r>
            <a:endParaRPr lang="fr-FR" sz="4000" dirty="0"/>
          </a:p>
        </p:txBody>
      </p:sp>
      <p:sp>
        <p:nvSpPr>
          <p:cNvPr id="3" name="Content Placeholder 2">
            <a:extLst>
              <a:ext uri="{FF2B5EF4-FFF2-40B4-BE49-F238E27FC236}">
                <a16:creationId xmlns:a16="http://schemas.microsoft.com/office/drawing/2014/main" id="{A2DB7718-1915-4F3F-8F2C-07CAFF9485B3}"/>
              </a:ext>
            </a:extLst>
          </p:cNvPr>
          <p:cNvSpPr>
            <a:spLocks noGrp="1"/>
          </p:cNvSpPr>
          <p:nvPr>
            <p:ph sz="half" idx="2"/>
          </p:nvPr>
        </p:nvSpPr>
        <p:spPr/>
        <p:txBody>
          <a:bodyPr/>
          <a:lstStyle/>
          <a:p>
            <a:pPr algn="l"/>
            <a:endParaRPr lang="fr-FR" sz="1800" b="0" i="0" u="none" strike="noStrike" baseline="0" dirty="0">
              <a:solidFill>
                <a:srgbClr val="000000"/>
              </a:solidFill>
              <a:latin typeface="Arial" panose="020B0604020202020204" pitchFamily="34" charset="0"/>
            </a:endParaRPr>
          </a:p>
          <a:p>
            <a:pPr algn="just"/>
            <a:r>
              <a:rPr lang="en-US" sz="2400" b="0" i="0" u="none" strike="noStrike" baseline="0" dirty="0" err="1">
                <a:latin typeface="Arial" panose="020B0604020202020204" pitchFamily="34" charset="0"/>
              </a:rPr>
              <a:t>AfCFTA</a:t>
            </a:r>
            <a:r>
              <a:rPr lang="en-US" sz="2400" b="0" i="0" u="none" strike="noStrike" baseline="0" dirty="0">
                <a:latin typeface="Arial" panose="020B0604020202020204" pitchFamily="34" charset="0"/>
              </a:rPr>
              <a:t> could support Africa’s auto sector by improving cross-border manufacturing and sales. </a:t>
            </a:r>
          </a:p>
          <a:p>
            <a:pPr algn="l"/>
            <a:endParaRPr lang="fr-FR" sz="2400" b="0" i="0" u="none" strike="noStrike" baseline="0" dirty="0">
              <a:solidFill>
                <a:srgbClr val="000000"/>
              </a:solidFill>
              <a:latin typeface="Arial" panose="020B0604020202020204" pitchFamily="34" charset="0"/>
            </a:endParaRPr>
          </a:p>
          <a:p>
            <a:pPr algn="just"/>
            <a:r>
              <a:rPr lang="en-US" sz="2400" b="0" i="0" u="none" strike="noStrike" baseline="0" dirty="0">
                <a:latin typeface="Arial" panose="020B0604020202020204" pitchFamily="34" charset="0"/>
              </a:rPr>
              <a:t>Original </a:t>
            </a:r>
            <a:r>
              <a:rPr lang="en-US" sz="2400" dirty="0">
                <a:latin typeface="Arial" panose="020B0604020202020204" pitchFamily="34" charset="0"/>
              </a:rPr>
              <a:t>equipment manufacturers (OEMs) sold 44% of the vehicles assembled on the continent in South Africa, 26% in Egypt and 16% in Morocco. </a:t>
            </a:r>
          </a:p>
          <a:p>
            <a:pPr marL="0" indent="0">
              <a:buNone/>
            </a:pPr>
            <a:endParaRPr lang="en-US" sz="2400" dirty="0">
              <a:latin typeface="Arial" panose="020B0604020202020204" pitchFamily="34" charset="0"/>
            </a:endParaRPr>
          </a:p>
          <a:p>
            <a:pPr algn="just"/>
            <a:r>
              <a:rPr lang="en-US" sz="2400" dirty="0">
                <a:latin typeface="Arial" panose="020B0604020202020204" pitchFamily="34" charset="0"/>
              </a:rPr>
              <a:t>Electric vehicles are already assembled in Africa: South Africa, Egypt, Morocco, Ghana.</a:t>
            </a:r>
          </a:p>
        </p:txBody>
      </p:sp>
    </p:spTree>
    <p:extLst>
      <p:ext uri="{BB962C8B-B14F-4D97-AF65-F5344CB8AC3E}">
        <p14:creationId xmlns:p14="http://schemas.microsoft.com/office/powerpoint/2010/main" val="3131948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46C6-C6F4-4E94-8EC5-0EBEF08B13FF}"/>
              </a:ext>
            </a:extLst>
          </p:cNvPr>
          <p:cNvSpPr>
            <a:spLocks noGrp="1"/>
          </p:cNvSpPr>
          <p:nvPr>
            <p:ph type="title"/>
          </p:nvPr>
        </p:nvSpPr>
        <p:spPr>
          <a:xfrm>
            <a:off x="0" y="0"/>
            <a:ext cx="12192000" cy="719401"/>
          </a:xfrm>
        </p:spPr>
        <p:txBody>
          <a:bodyPr/>
          <a:lstStyle/>
          <a:p>
            <a:pPr algn="ctr"/>
            <a:r>
              <a:rPr lang="fr-FR" sz="4000" dirty="0">
                <a:solidFill>
                  <a:schemeClr val="accent1">
                    <a:lumMod val="75000"/>
                  </a:schemeClr>
                </a:solidFill>
              </a:rPr>
              <a:t>BEV initiative in the DRC : </a:t>
            </a:r>
            <a:r>
              <a:rPr lang="fr-FR" sz="4000" dirty="0" err="1">
                <a:solidFill>
                  <a:schemeClr val="accent1">
                    <a:lumMod val="75000"/>
                  </a:schemeClr>
                </a:solidFill>
              </a:rPr>
              <a:t>moving</a:t>
            </a:r>
            <a:r>
              <a:rPr lang="fr-FR" sz="4000" dirty="0">
                <a:solidFill>
                  <a:schemeClr val="accent1">
                    <a:lumMod val="75000"/>
                  </a:schemeClr>
                </a:solidFill>
              </a:rPr>
              <a:t> up the ladder … </a:t>
            </a:r>
            <a:r>
              <a:rPr lang="fr-FR" sz="4000" dirty="0" err="1">
                <a:solidFill>
                  <a:schemeClr val="accent1">
                    <a:lumMod val="75000"/>
                  </a:schemeClr>
                </a:solidFill>
              </a:rPr>
              <a:t>why</a:t>
            </a:r>
            <a:r>
              <a:rPr lang="fr-FR" sz="4000" dirty="0">
                <a:solidFill>
                  <a:schemeClr val="accent1">
                    <a:lumMod val="75000"/>
                  </a:schemeClr>
                </a:solidFill>
              </a:rPr>
              <a:t>?</a:t>
            </a:r>
          </a:p>
        </p:txBody>
      </p:sp>
      <p:pic>
        <p:nvPicPr>
          <p:cNvPr id="6" name="Picture 3">
            <a:extLst>
              <a:ext uri="{FF2B5EF4-FFF2-40B4-BE49-F238E27FC236}">
                <a16:creationId xmlns:a16="http://schemas.microsoft.com/office/drawing/2014/main" id="{06307060-8D0F-420A-895C-D965CBCB6F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3891" y="2612564"/>
            <a:ext cx="810136" cy="755047"/>
          </a:xfrm>
          <a:prstGeom prst="rect">
            <a:avLst/>
          </a:prstGeom>
        </p:spPr>
      </p:pic>
      <p:sp>
        <p:nvSpPr>
          <p:cNvPr id="7" name="TextBox 4">
            <a:extLst>
              <a:ext uri="{FF2B5EF4-FFF2-40B4-BE49-F238E27FC236}">
                <a16:creationId xmlns:a16="http://schemas.microsoft.com/office/drawing/2014/main" id="{65746071-0776-4CBB-87C2-48DAF5078D25}"/>
              </a:ext>
            </a:extLst>
          </p:cNvPr>
          <p:cNvSpPr txBox="1"/>
          <p:nvPr/>
        </p:nvSpPr>
        <p:spPr>
          <a:xfrm>
            <a:off x="3622368" y="3413937"/>
            <a:ext cx="1374875" cy="288220"/>
          </a:xfrm>
          <a:prstGeom prst="rect">
            <a:avLst/>
          </a:prstGeom>
          <a:noFill/>
        </p:spPr>
        <p:txBody>
          <a:bodyPr wrap="square" rtlCol="0">
            <a:spAutoFit/>
          </a:bodyPr>
          <a:lstStyle/>
          <a:p>
            <a:r>
              <a:rPr lang="en-GB" sz="1273" dirty="0">
                <a:latin typeface="Arial" panose="020B0604020202020204" pitchFamily="34" charset="0"/>
                <a:cs typeface="Arial" panose="020B0604020202020204" pitchFamily="34" charset="0"/>
              </a:rPr>
              <a:t>Smelt and refine</a:t>
            </a:r>
          </a:p>
        </p:txBody>
      </p:sp>
      <p:pic>
        <p:nvPicPr>
          <p:cNvPr id="8" name="Picture 5">
            <a:extLst>
              <a:ext uri="{FF2B5EF4-FFF2-40B4-BE49-F238E27FC236}">
                <a16:creationId xmlns:a16="http://schemas.microsoft.com/office/drawing/2014/main" id="{A1512F6B-91B2-4BED-AF0E-91EA6B62A7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6500" y="2632959"/>
            <a:ext cx="464169" cy="747090"/>
          </a:xfrm>
          <a:prstGeom prst="rect">
            <a:avLst/>
          </a:prstGeom>
        </p:spPr>
      </p:pic>
      <p:sp>
        <p:nvSpPr>
          <p:cNvPr id="9" name="TextBox 6">
            <a:extLst>
              <a:ext uri="{FF2B5EF4-FFF2-40B4-BE49-F238E27FC236}">
                <a16:creationId xmlns:a16="http://schemas.microsoft.com/office/drawing/2014/main" id="{5E5F5559-9BE0-4B3C-86A8-973C8B4F0403}"/>
              </a:ext>
            </a:extLst>
          </p:cNvPr>
          <p:cNvSpPr txBox="1"/>
          <p:nvPr/>
        </p:nvSpPr>
        <p:spPr>
          <a:xfrm>
            <a:off x="5494465" y="3404708"/>
            <a:ext cx="926238" cy="288220"/>
          </a:xfrm>
          <a:prstGeom prst="rect">
            <a:avLst/>
          </a:prstGeom>
          <a:noFill/>
        </p:spPr>
        <p:txBody>
          <a:bodyPr wrap="square" rtlCol="0">
            <a:spAutoFit/>
          </a:bodyPr>
          <a:lstStyle/>
          <a:p>
            <a:r>
              <a:rPr lang="en-GB" sz="1273" dirty="0">
                <a:latin typeface="Arial" panose="020B0604020202020204" pitchFamily="34" charset="0"/>
                <a:cs typeface="Arial" panose="020B0604020202020204" pitchFamily="34" charset="0"/>
              </a:rPr>
              <a:t>Precursor </a:t>
            </a:r>
          </a:p>
        </p:txBody>
      </p:sp>
      <p:pic>
        <p:nvPicPr>
          <p:cNvPr id="10" name="Picture 7">
            <a:extLst>
              <a:ext uri="{FF2B5EF4-FFF2-40B4-BE49-F238E27FC236}">
                <a16:creationId xmlns:a16="http://schemas.microsoft.com/office/drawing/2014/main" id="{52278627-C25A-44C0-BD01-BD6706A37A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8840" y="2789780"/>
            <a:ext cx="734891" cy="552834"/>
          </a:xfrm>
          <a:prstGeom prst="rect">
            <a:avLst/>
          </a:prstGeom>
        </p:spPr>
      </p:pic>
      <p:sp>
        <p:nvSpPr>
          <p:cNvPr id="11" name="TextBox 8">
            <a:extLst>
              <a:ext uri="{FF2B5EF4-FFF2-40B4-BE49-F238E27FC236}">
                <a16:creationId xmlns:a16="http://schemas.microsoft.com/office/drawing/2014/main" id="{C83AF382-19D5-4C6C-A83E-637AD4BF545B}"/>
              </a:ext>
            </a:extLst>
          </p:cNvPr>
          <p:cNvSpPr txBox="1"/>
          <p:nvPr/>
        </p:nvSpPr>
        <p:spPr>
          <a:xfrm>
            <a:off x="6858102" y="3302608"/>
            <a:ext cx="550151" cy="288220"/>
          </a:xfrm>
          <a:prstGeom prst="rect">
            <a:avLst/>
          </a:prstGeom>
          <a:noFill/>
        </p:spPr>
        <p:txBody>
          <a:bodyPr wrap="none" rtlCol="0">
            <a:spAutoFit/>
          </a:bodyPr>
          <a:lstStyle/>
          <a:p>
            <a:r>
              <a:rPr lang="en-GB" sz="1273" dirty="0">
                <a:latin typeface="Arial" panose="020B0604020202020204" pitchFamily="34" charset="0"/>
                <a:cs typeface="Arial" panose="020B0604020202020204" pitchFamily="34" charset="0"/>
              </a:rPr>
              <a:t>Cells</a:t>
            </a:r>
          </a:p>
        </p:txBody>
      </p:sp>
      <p:pic>
        <p:nvPicPr>
          <p:cNvPr id="12" name="Picture 9">
            <a:extLst>
              <a:ext uri="{FF2B5EF4-FFF2-40B4-BE49-F238E27FC236}">
                <a16:creationId xmlns:a16="http://schemas.microsoft.com/office/drawing/2014/main" id="{4F5239D8-3750-464C-9949-0C91CDBFD6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9736" y="2588340"/>
            <a:ext cx="845799" cy="723515"/>
          </a:xfrm>
          <a:prstGeom prst="rect">
            <a:avLst/>
          </a:prstGeom>
        </p:spPr>
      </p:pic>
      <p:sp>
        <p:nvSpPr>
          <p:cNvPr id="13" name="TextBox 10">
            <a:extLst>
              <a:ext uri="{FF2B5EF4-FFF2-40B4-BE49-F238E27FC236}">
                <a16:creationId xmlns:a16="http://schemas.microsoft.com/office/drawing/2014/main" id="{6917A977-3D37-412F-8CC1-23ED7B9FDEAD}"/>
              </a:ext>
            </a:extLst>
          </p:cNvPr>
          <p:cNvSpPr txBox="1"/>
          <p:nvPr/>
        </p:nvSpPr>
        <p:spPr>
          <a:xfrm>
            <a:off x="7883404" y="3321845"/>
            <a:ext cx="702436" cy="288220"/>
          </a:xfrm>
          <a:prstGeom prst="rect">
            <a:avLst/>
          </a:prstGeom>
          <a:noFill/>
        </p:spPr>
        <p:txBody>
          <a:bodyPr wrap="none" rtlCol="0">
            <a:spAutoFit/>
          </a:bodyPr>
          <a:lstStyle/>
          <a:p>
            <a:r>
              <a:rPr lang="en-GB" sz="1273" dirty="0">
                <a:latin typeface="Arial" panose="020B0604020202020204" pitchFamily="34" charset="0"/>
                <a:cs typeface="Arial" panose="020B0604020202020204" pitchFamily="34" charset="0"/>
              </a:rPr>
              <a:t>Battery</a:t>
            </a:r>
          </a:p>
        </p:txBody>
      </p:sp>
      <p:cxnSp>
        <p:nvCxnSpPr>
          <p:cNvPr id="14" name="Straight Connector 11">
            <a:extLst>
              <a:ext uri="{FF2B5EF4-FFF2-40B4-BE49-F238E27FC236}">
                <a16:creationId xmlns:a16="http://schemas.microsoft.com/office/drawing/2014/main" id="{8C385806-AB77-43B0-95A8-A82695CC0419}"/>
              </a:ext>
            </a:extLst>
          </p:cNvPr>
          <p:cNvCxnSpPr/>
          <p:nvPr/>
        </p:nvCxnSpPr>
        <p:spPr>
          <a:xfrm>
            <a:off x="3552245" y="1912729"/>
            <a:ext cx="0" cy="3513565"/>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5" name="Straight Connector 12">
            <a:extLst>
              <a:ext uri="{FF2B5EF4-FFF2-40B4-BE49-F238E27FC236}">
                <a16:creationId xmlns:a16="http://schemas.microsoft.com/office/drawing/2014/main" id="{0A3DCD63-2922-4465-9A87-2E453C5D3F25}"/>
              </a:ext>
            </a:extLst>
          </p:cNvPr>
          <p:cNvCxnSpPr/>
          <p:nvPr/>
        </p:nvCxnSpPr>
        <p:spPr>
          <a:xfrm>
            <a:off x="5156264" y="1871006"/>
            <a:ext cx="0" cy="3513565"/>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6" name="Straight Connector 13">
            <a:extLst>
              <a:ext uri="{FF2B5EF4-FFF2-40B4-BE49-F238E27FC236}">
                <a16:creationId xmlns:a16="http://schemas.microsoft.com/office/drawing/2014/main" id="{2529D1A2-2F64-4300-AADC-18E84E3A7E33}"/>
              </a:ext>
            </a:extLst>
          </p:cNvPr>
          <p:cNvCxnSpPr/>
          <p:nvPr/>
        </p:nvCxnSpPr>
        <p:spPr>
          <a:xfrm>
            <a:off x="7740469" y="1941751"/>
            <a:ext cx="0" cy="3513565"/>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7" name="Straight Connector 14">
            <a:extLst>
              <a:ext uri="{FF2B5EF4-FFF2-40B4-BE49-F238E27FC236}">
                <a16:creationId xmlns:a16="http://schemas.microsoft.com/office/drawing/2014/main" id="{0A718A5A-F7F4-47E5-8295-20D3FAFD79BF}"/>
              </a:ext>
            </a:extLst>
          </p:cNvPr>
          <p:cNvCxnSpPr/>
          <p:nvPr/>
        </p:nvCxnSpPr>
        <p:spPr>
          <a:xfrm>
            <a:off x="9082312" y="1970574"/>
            <a:ext cx="0" cy="3513565"/>
          </a:xfrm>
          <a:prstGeom prst="line">
            <a:avLst/>
          </a:prstGeom>
          <a:ln>
            <a:prstDash val="dash"/>
          </a:ln>
        </p:spPr>
        <p:style>
          <a:lnRef idx="2">
            <a:schemeClr val="dk1"/>
          </a:lnRef>
          <a:fillRef idx="0">
            <a:schemeClr val="dk1"/>
          </a:fillRef>
          <a:effectRef idx="1">
            <a:schemeClr val="dk1"/>
          </a:effectRef>
          <a:fontRef idx="minor">
            <a:schemeClr val="tx1"/>
          </a:fontRef>
        </p:style>
      </p:cxnSp>
      <p:pic>
        <p:nvPicPr>
          <p:cNvPr id="18" name="Picture 4" descr="Tesla cuts prices of Model S, Model X as stock slumps - Business ...">
            <a:extLst>
              <a:ext uri="{FF2B5EF4-FFF2-40B4-BE49-F238E27FC236}">
                <a16:creationId xmlns:a16="http://schemas.microsoft.com/office/drawing/2014/main" id="{5A149299-CF28-4CEF-8B56-530CAE76731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7582" y="2663717"/>
            <a:ext cx="904098" cy="6788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owder Lithium Carbonate, Packaging Size: 25 Kg, Rs 1725 /kilogram ...">
            <a:extLst>
              <a:ext uri="{FF2B5EF4-FFF2-40B4-BE49-F238E27FC236}">
                <a16:creationId xmlns:a16="http://schemas.microsoft.com/office/drawing/2014/main" id="{53D730B4-A2AC-40B4-AD57-1A6AED1FC9F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2894" r="1797" b="12760"/>
          <a:stretch/>
        </p:blipFill>
        <p:spPr bwMode="auto">
          <a:xfrm>
            <a:off x="2386287" y="2838096"/>
            <a:ext cx="386270" cy="25309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7">
            <a:extLst>
              <a:ext uri="{FF2B5EF4-FFF2-40B4-BE49-F238E27FC236}">
                <a16:creationId xmlns:a16="http://schemas.microsoft.com/office/drawing/2014/main" id="{354D08F1-F209-4FA4-8028-A912F822BC28}"/>
              </a:ext>
            </a:extLst>
          </p:cNvPr>
          <p:cNvSpPr txBox="1"/>
          <p:nvPr/>
        </p:nvSpPr>
        <p:spPr>
          <a:xfrm>
            <a:off x="2159232" y="3036632"/>
            <a:ext cx="789519" cy="288220"/>
          </a:xfrm>
          <a:prstGeom prst="rect">
            <a:avLst/>
          </a:prstGeom>
          <a:noFill/>
        </p:spPr>
        <p:txBody>
          <a:bodyPr wrap="square" rtlCol="0">
            <a:spAutoFit/>
          </a:bodyPr>
          <a:lstStyle/>
          <a:p>
            <a:r>
              <a:rPr lang="en-GB" sz="1273" dirty="0">
                <a:latin typeface="Arial" panose="020B0604020202020204" pitchFamily="34" charset="0"/>
                <a:cs typeface="Arial" panose="020B0604020202020204" pitchFamily="34" charset="0"/>
              </a:rPr>
              <a:t>Lithium</a:t>
            </a:r>
          </a:p>
        </p:txBody>
      </p:sp>
      <p:pic>
        <p:nvPicPr>
          <p:cNvPr id="21" name="Picture 8" descr="4860 Cobalt Oxide Blue Or Pigment Blue 28 - Buy Pigment Blue 28 ...">
            <a:extLst>
              <a:ext uri="{FF2B5EF4-FFF2-40B4-BE49-F238E27FC236}">
                <a16:creationId xmlns:a16="http://schemas.microsoft.com/office/drawing/2014/main" id="{F08A7AB6-9447-4A01-A14F-4AECA6CF219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7595" r="825" b="9111"/>
          <a:stretch/>
        </p:blipFill>
        <p:spPr bwMode="auto">
          <a:xfrm>
            <a:off x="2967331" y="3128252"/>
            <a:ext cx="419011" cy="25352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9">
            <a:extLst>
              <a:ext uri="{FF2B5EF4-FFF2-40B4-BE49-F238E27FC236}">
                <a16:creationId xmlns:a16="http://schemas.microsoft.com/office/drawing/2014/main" id="{4B30B44F-B2A7-408F-B81A-B480AC413548}"/>
              </a:ext>
            </a:extLst>
          </p:cNvPr>
          <p:cNvSpPr txBox="1"/>
          <p:nvPr/>
        </p:nvSpPr>
        <p:spPr>
          <a:xfrm>
            <a:off x="2781568" y="3337058"/>
            <a:ext cx="789519" cy="288220"/>
          </a:xfrm>
          <a:prstGeom prst="rect">
            <a:avLst/>
          </a:prstGeom>
          <a:noFill/>
        </p:spPr>
        <p:txBody>
          <a:bodyPr wrap="square" rtlCol="0">
            <a:spAutoFit/>
          </a:bodyPr>
          <a:lstStyle/>
          <a:p>
            <a:r>
              <a:rPr lang="en-GB" sz="1273" dirty="0">
                <a:latin typeface="Arial" panose="020B0604020202020204" pitchFamily="34" charset="0"/>
                <a:cs typeface="Arial" panose="020B0604020202020204" pitchFamily="34" charset="0"/>
              </a:rPr>
              <a:t>Cobalt</a:t>
            </a:r>
          </a:p>
        </p:txBody>
      </p:sp>
      <p:pic>
        <p:nvPicPr>
          <p:cNvPr id="23" name="Picture 10" descr="Spherical Nickel Powder-Edgetech Industries (A worldwide materials ...">
            <a:extLst>
              <a:ext uri="{FF2B5EF4-FFF2-40B4-BE49-F238E27FC236}">
                <a16:creationId xmlns:a16="http://schemas.microsoft.com/office/drawing/2014/main" id="{FA648B45-F2CA-44D1-8AF1-52142F47A9B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59984" y="2429944"/>
            <a:ext cx="420420" cy="30821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1">
            <a:extLst>
              <a:ext uri="{FF2B5EF4-FFF2-40B4-BE49-F238E27FC236}">
                <a16:creationId xmlns:a16="http://schemas.microsoft.com/office/drawing/2014/main" id="{E03B35A4-0F69-4A28-978B-F949EADB94A5}"/>
              </a:ext>
            </a:extLst>
          </p:cNvPr>
          <p:cNvSpPr txBox="1"/>
          <p:nvPr/>
        </p:nvSpPr>
        <p:spPr>
          <a:xfrm>
            <a:off x="2842852" y="2706207"/>
            <a:ext cx="649295" cy="288220"/>
          </a:xfrm>
          <a:prstGeom prst="rect">
            <a:avLst/>
          </a:prstGeom>
          <a:noFill/>
        </p:spPr>
        <p:txBody>
          <a:bodyPr wrap="square" rtlCol="0">
            <a:spAutoFit/>
          </a:bodyPr>
          <a:lstStyle/>
          <a:p>
            <a:pPr algn="ctr"/>
            <a:r>
              <a:rPr lang="en-GB" sz="1273" dirty="0">
                <a:latin typeface="Arial" panose="020B0604020202020204" pitchFamily="34" charset="0"/>
                <a:cs typeface="Arial" panose="020B0604020202020204" pitchFamily="34" charset="0"/>
              </a:rPr>
              <a:t>Nickel</a:t>
            </a:r>
          </a:p>
        </p:txBody>
      </p:sp>
      <p:sp>
        <p:nvSpPr>
          <p:cNvPr id="25" name="TextBox 22">
            <a:extLst>
              <a:ext uri="{FF2B5EF4-FFF2-40B4-BE49-F238E27FC236}">
                <a16:creationId xmlns:a16="http://schemas.microsoft.com/office/drawing/2014/main" id="{F04EF36F-D0F2-409E-AA48-4B5DA7B5E855}"/>
              </a:ext>
            </a:extLst>
          </p:cNvPr>
          <p:cNvSpPr txBox="1"/>
          <p:nvPr/>
        </p:nvSpPr>
        <p:spPr>
          <a:xfrm>
            <a:off x="1885052" y="1708671"/>
            <a:ext cx="1903884" cy="320857"/>
          </a:xfrm>
          <a:prstGeom prst="rect">
            <a:avLst/>
          </a:prstGeom>
          <a:noFill/>
        </p:spPr>
        <p:txBody>
          <a:bodyPr wrap="square" rtlCol="0">
            <a:spAutoFit/>
          </a:bodyPr>
          <a:lstStyle/>
          <a:p>
            <a:pPr algn="ctr"/>
            <a:r>
              <a:rPr lang="en-GB" sz="1485" b="1" dirty="0">
                <a:latin typeface="Arial" panose="020B0604020202020204" pitchFamily="34" charset="0"/>
                <a:cs typeface="Arial" panose="020B0604020202020204" pitchFamily="34" charset="0"/>
              </a:rPr>
              <a:t>Mining</a:t>
            </a:r>
          </a:p>
        </p:txBody>
      </p:sp>
      <p:sp>
        <p:nvSpPr>
          <p:cNvPr id="26" name="TextBox 23">
            <a:extLst>
              <a:ext uri="{FF2B5EF4-FFF2-40B4-BE49-F238E27FC236}">
                <a16:creationId xmlns:a16="http://schemas.microsoft.com/office/drawing/2014/main" id="{DBF441AC-0819-44E1-9815-81900DB027F8}"/>
              </a:ext>
            </a:extLst>
          </p:cNvPr>
          <p:cNvSpPr txBox="1"/>
          <p:nvPr/>
        </p:nvSpPr>
        <p:spPr>
          <a:xfrm>
            <a:off x="3394065" y="1707771"/>
            <a:ext cx="1903884" cy="320857"/>
          </a:xfrm>
          <a:prstGeom prst="rect">
            <a:avLst/>
          </a:prstGeom>
          <a:noFill/>
        </p:spPr>
        <p:txBody>
          <a:bodyPr wrap="square" rtlCol="0">
            <a:spAutoFit/>
          </a:bodyPr>
          <a:lstStyle/>
          <a:p>
            <a:pPr algn="ctr"/>
            <a:r>
              <a:rPr lang="en-GB" sz="1485" b="1" dirty="0">
                <a:latin typeface="Arial" panose="020B0604020202020204" pitchFamily="34" charset="0"/>
                <a:cs typeface="Arial" panose="020B0604020202020204" pitchFamily="34" charset="0"/>
              </a:rPr>
              <a:t>Metals</a:t>
            </a:r>
          </a:p>
        </p:txBody>
      </p:sp>
      <p:sp>
        <p:nvSpPr>
          <p:cNvPr id="27" name="TextBox 24">
            <a:extLst>
              <a:ext uri="{FF2B5EF4-FFF2-40B4-BE49-F238E27FC236}">
                <a16:creationId xmlns:a16="http://schemas.microsoft.com/office/drawing/2014/main" id="{085BC4BE-E749-4385-B282-0716506AFDF5}"/>
              </a:ext>
            </a:extLst>
          </p:cNvPr>
          <p:cNvSpPr txBox="1"/>
          <p:nvPr/>
        </p:nvSpPr>
        <p:spPr>
          <a:xfrm>
            <a:off x="6395780" y="1671244"/>
            <a:ext cx="1347538" cy="549381"/>
          </a:xfrm>
          <a:prstGeom prst="rect">
            <a:avLst/>
          </a:prstGeom>
          <a:noFill/>
        </p:spPr>
        <p:txBody>
          <a:bodyPr wrap="square" rtlCol="0">
            <a:spAutoFit/>
          </a:bodyPr>
          <a:lstStyle/>
          <a:p>
            <a:pPr algn="ctr"/>
            <a:r>
              <a:rPr lang="en-GB" sz="1485" b="1" dirty="0">
                <a:latin typeface="Arial" panose="020B0604020202020204" pitchFamily="34" charset="0"/>
                <a:cs typeface="Arial" panose="020B0604020202020204" pitchFamily="34" charset="0"/>
              </a:rPr>
              <a:t>Cell </a:t>
            </a:r>
          </a:p>
          <a:p>
            <a:pPr algn="ctr"/>
            <a:r>
              <a:rPr lang="en-GB" sz="1485" b="1" dirty="0">
                <a:latin typeface="Arial" panose="020B0604020202020204" pitchFamily="34" charset="0"/>
                <a:cs typeface="Arial" panose="020B0604020202020204" pitchFamily="34" charset="0"/>
              </a:rPr>
              <a:t>Production</a:t>
            </a:r>
          </a:p>
        </p:txBody>
      </p:sp>
      <p:sp>
        <p:nvSpPr>
          <p:cNvPr id="28" name="TextBox 25">
            <a:extLst>
              <a:ext uri="{FF2B5EF4-FFF2-40B4-BE49-F238E27FC236}">
                <a16:creationId xmlns:a16="http://schemas.microsoft.com/office/drawing/2014/main" id="{29BB681A-AB5F-4D61-B627-4B170D3EEA53}"/>
              </a:ext>
            </a:extLst>
          </p:cNvPr>
          <p:cNvSpPr txBox="1"/>
          <p:nvPr/>
        </p:nvSpPr>
        <p:spPr>
          <a:xfrm>
            <a:off x="7597436" y="1645125"/>
            <a:ext cx="1571902" cy="549381"/>
          </a:xfrm>
          <a:prstGeom prst="rect">
            <a:avLst/>
          </a:prstGeom>
          <a:noFill/>
        </p:spPr>
        <p:txBody>
          <a:bodyPr wrap="square" rtlCol="0">
            <a:spAutoFit/>
          </a:bodyPr>
          <a:lstStyle/>
          <a:p>
            <a:pPr algn="ctr"/>
            <a:r>
              <a:rPr lang="en-GB" sz="1485" b="1" dirty="0">
                <a:latin typeface="Arial" panose="020B0604020202020204" pitchFamily="34" charset="0"/>
                <a:cs typeface="Arial" panose="020B0604020202020204" pitchFamily="34" charset="0"/>
              </a:rPr>
              <a:t>Cell Assembling</a:t>
            </a:r>
          </a:p>
        </p:txBody>
      </p:sp>
      <p:sp>
        <p:nvSpPr>
          <p:cNvPr id="29" name="TextBox 26">
            <a:extLst>
              <a:ext uri="{FF2B5EF4-FFF2-40B4-BE49-F238E27FC236}">
                <a16:creationId xmlns:a16="http://schemas.microsoft.com/office/drawing/2014/main" id="{75101474-4149-49DB-A623-7B6233C9165D}"/>
              </a:ext>
            </a:extLst>
          </p:cNvPr>
          <p:cNvSpPr txBox="1"/>
          <p:nvPr/>
        </p:nvSpPr>
        <p:spPr>
          <a:xfrm>
            <a:off x="8732435" y="1633782"/>
            <a:ext cx="1565290" cy="549381"/>
          </a:xfrm>
          <a:prstGeom prst="rect">
            <a:avLst/>
          </a:prstGeom>
          <a:noFill/>
        </p:spPr>
        <p:txBody>
          <a:bodyPr wrap="square" rtlCol="0">
            <a:spAutoFit/>
          </a:bodyPr>
          <a:lstStyle/>
          <a:p>
            <a:pPr algn="ctr"/>
            <a:r>
              <a:rPr lang="en-GB" sz="1485" b="1" dirty="0">
                <a:latin typeface="Arial" panose="020B0604020202020204" pitchFamily="34" charset="0"/>
                <a:cs typeface="Arial" panose="020B0604020202020204" pitchFamily="34" charset="0"/>
              </a:rPr>
              <a:t>Electric Vehicles</a:t>
            </a:r>
          </a:p>
        </p:txBody>
      </p:sp>
      <p:pic>
        <p:nvPicPr>
          <p:cNvPr id="30" name="Picture 12" descr="Albemarle Logo Vector (.EPS) Free Download">
            <a:extLst>
              <a:ext uri="{FF2B5EF4-FFF2-40B4-BE49-F238E27FC236}">
                <a16:creationId xmlns:a16="http://schemas.microsoft.com/office/drawing/2014/main" id="{67F6E5BB-122A-4AB1-B500-D56FC948D2F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3630" r="698" b="29129"/>
          <a:stretch/>
        </p:blipFill>
        <p:spPr bwMode="auto">
          <a:xfrm>
            <a:off x="2413492" y="4105963"/>
            <a:ext cx="1018355" cy="38190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logo-glencore | Newrest">
            <a:extLst>
              <a:ext uri="{FF2B5EF4-FFF2-40B4-BE49-F238E27FC236}">
                <a16:creationId xmlns:a16="http://schemas.microsoft.com/office/drawing/2014/main" id="{55F126B6-456D-4B77-A355-F1EA0AFADD1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14043" y="4544030"/>
            <a:ext cx="677731" cy="3567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9">
            <a:extLst>
              <a:ext uri="{FF2B5EF4-FFF2-40B4-BE49-F238E27FC236}">
                <a16:creationId xmlns:a16="http://schemas.microsoft.com/office/drawing/2014/main" id="{ECDE9E3B-2062-41F7-B6EC-FEBA344E5400}"/>
              </a:ext>
            </a:extLst>
          </p:cNvPr>
          <p:cNvPicPr>
            <a:picLocks noChangeAspect="1"/>
          </p:cNvPicPr>
          <p:nvPr/>
        </p:nvPicPr>
        <p:blipFill>
          <a:blip r:embed="rId13"/>
          <a:stretch>
            <a:fillRect/>
          </a:stretch>
        </p:blipFill>
        <p:spPr>
          <a:xfrm>
            <a:off x="2278302" y="4530613"/>
            <a:ext cx="422344" cy="382221"/>
          </a:xfrm>
          <a:prstGeom prst="rect">
            <a:avLst/>
          </a:prstGeom>
        </p:spPr>
      </p:pic>
      <p:pic>
        <p:nvPicPr>
          <p:cNvPr id="33" name="Picture 20" descr="Brazil Vale to invest BRL 11 billion in dry iron ore processing ...">
            <a:extLst>
              <a:ext uri="{FF2B5EF4-FFF2-40B4-BE49-F238E27FC236}">
                <a16:creationId xmlns:a16="http://schemas.microsoft.com/office/drawing/2014/main" id="{7F4B8980-C026-4BE7-B46E-3D927B194AD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0475" y="4930428"/>
            <a:ext cx="673563" cy="30339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2" descr="BHP on Twitter: &quot;We're hiring 1500 additional people to support ...">
            <a:extLst>
              <a:ext uri="{FF2B5EF4-FFF2-40B4-BE49-F238E27FC236}">
                <a16:creationId xmlns:a16="http://schemas.microsoft.com/office/drawing/2014/main" id="{BB78D0A0-E180-4B0E-B858-E3FC49FA669C}"/>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30133" r="3639" b="31984"/>
          <a:stretch/>
        </p:blipFill>
        <p:spPr bwMode="auto">
          <a:xfrm>
            <a:off x="3788793" y="4197161"/>
            <a:ext cx="603792" cy="23737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4" descr="Huayou Cobalt will invest $147.2 million in a copper project in ...">
            <a:extLst>
              <a:ext uri="{FF2B5EF4-FFF2-40B4-BE49-F238E27FC236}">
                <a16:creationId xmlns:a16="http://schemas.microsoft.com/office/drawing/2014/main" id="{B09CF3A9-4F37-475B-80CC-3F5B44275C4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07571" y="4500055"/>
            <a:ext cx="893791" cy="19862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6" descr="Jinchuan Group International Resources Co Ltd (GDZD) | LinkedIn">
            <a:extLst>
              <a:ext uri="{FF2B5EF4-FFF2-40B4-BE49-F238E27FC236}">
                <a16:creationId xmlns:a16="http://schemas.microsoft.com/office/drawing/2014/main" id="{1B0BA3D7-A876-4BA6-89F9-08AC0E67B05C}"/>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12902" r="464" b="30399"/>
          <a:stretch/>
        </p:blipFill>
        <p:spPr bwMode="auto">
          <a:xfrm>
            <a:off x="3622367" y="4840206"/>
            <a:ext cx="617980" cy="35202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8" descr="Tianqi Lithium | LinkedIn">
            <a:extLst>
              <a:ext uri="{FF2B5EF4-FFF2-40B4-BE49-F238E27FC236}">
                <a16:creationId xmlns:a16="http://schemas.microsoft.com/office/drawing/2014/main" id="{EA484F66-6072-41A9-A773-393752113E6B}"/>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6682" r="4244" b="11498"/>
          <a:stretch/>
        </p:blipFill>
        <p:spPr bwMode="auto">
          <a:xfrm>
            <a:off x="4309804" y="4858113"/>
            <a:ext cx="517001" cy="38776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Image result for umicore logo">
            <a:extLst>
              <a:ext uri="{FF2B5EF4-FFF2-40B4-BE49-F238E27FC236}">
                <a16:creationId xmlns:a16="http://schemas.microsoft.com/office/drawing/2014/main" id="{BBFD0726-9E46-4521-8E59-A828133478B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559416" y="4025153"/>
            <a:ext cx="994438" cy="36856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Image result for catl logo">
            <a:extLst>
              <a:ext uri="{FF2B5EF4-FFF2-40B4-BE49-F238E27FC236}">
                <a16:creationId xmlns:a16="http://schemas.microsoft.com/office/drawing/2014/main" id="{ED4968E5-72CC-4A33-A28D-77D34CE3E626}"/>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156931" y="4174771"/>
            <a:ext cx="738765" cy="19206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0" descr="Johnson Matthey Graduate Scheme | Student Ladder">
            <a:extLst>
              <a:ext uri="{FF2B5EF4-FFF2-40B4-BE49-F238E27FC236}">
                <a16:creationId xmlns:a16="http://schemas.microsoft.com/office/drawing/2014/main" id="{72F7B28B-8539-4C2F-8EDF-87A2464C6E42}"/>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 t="22947" r="-795" b="28670"/>
          <a:stretch/>
        </p:blipFill>
        <p:spPr bwMode="auto">
          <a:xfrm>
            <a:off x="5436754" y="3964428"/>
            <a:ext cx="883551" cy="42411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2" descr="Classroom - Classes | American Society of Agronomy">
            <a:extLst>
              <a:ext uri="{FF2B5EF4-FFF2-40B4-BE49-F238E27FC236}">
                <a16:creationId xmlns:a16="http://schemas.microsoft.com/office/drawing/2014/main" id="{D3C57F39-E13B-4BF5-8655-18D7B73497D0}"/>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575164" y="4618092"/>
            <a:ext cx="1051006" cy="3503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4" descr="5713 JP Sumitomo Metal Mining » Insights | Smartkarma">
            <a:extLst>
              <a:ext uri="{FF2B5EF4-FFF2-40B4-BE49-F238E27FC236}">
                <a16:creationId xmlns:a16="http://schemas.microsoft.com/office/drawing/2014/main" id="{6C420047-2FA8-4D98-8183-3406D822EBA2}"/>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434842" y="4515469"/>
            <a:ext cx="758006" cy="7580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6" descr="LG Water Solutions (LG Chem) - WSSC">
            <a:extLst>
              <a:ext uri="{FF2B5EF4-FFF2-40B4-BE49-F238E27FC236}">
                <a16:creationId xmlns:a16="http://schemas.microsoft.com/office/drawing/2014/main" id="{E3B52BE7-13C0-4028-B0F3-668501E7A3D3}"/>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797707" y="4398452"/>
            <a:ext cx="800597" cy="30022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8" descr="Panasonic | Brands of the World™ | Download vector logos and logotypes">
            <a:extLst>
              <a:ext uri="{FF2B5EF4-FFF2-40B4-BE49-F238E27FC236}">
                <a16:creationId xmlns:a16="http://schemas.microsoft.com/office/drawing/2014/main" id="{C266DE3E-CE33-4645-ADF6-F266819E423C}"/>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t="35212" r="1789" b="37650"/>
          <a:stretch/>
        </p:blipFill>
        <p:spPr bwMode="auto">
          <a:xfrm>
            <a:off x="8162383" y="4718129"/>
            <a:ext cx="706065" cy="19510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0" descr="Samsung SDI Mission Statement, Employees and Hiring | LinkedIn">
            <a:extLst>
              <a:ext uri="{FF2B5EF4-FFF2-40B4-BE49-F238E27FC236}">
                <a16:creationId xmlns:a16="http://schemas.microsoft.com/office/drawing/2014/main" id="{B05756D5-F4C5-4620-9407-6456D09E59CD}"/>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t="24628" r="-8363" b="39368"/>
          <a:stretch/>
        </p:blipFill>
        <p:spPr bwMode="auto">
          <a:xfrm>
            <a:off x="7854771" y="4971659"/>
            <a:ext cx="800786" cy="26606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3">
            <a:extLst>
              <a:ext uri="{FF2B5EF4-FFF2-40B4-BE49-F238E27FC236}">
                <a16:creationId xmlns:a16="http://schemas.microsoft.com/office/drawing/2014/main" id="{6730DDCD-3C70-49A3-8AB5-87A7DED3834C}"/>
              </a:ext>
            </a:extLst>
          </p:cNvPr>
          <p:cNvPicPr>
            <a:picLocks noChangeAspect="1"/>
          </p:cNvPicPr>
          <p:nvPr/>
        </p:nvPicPr>
        <p:blipFill>
          <a:blip r:embed="rId27"/>
          <a:stretch>
            <a:fillRect/>
          </a:stretch>
        </p:blipFill>
        <p:spPr>
          <a:xfrm>
            <a:off x="9109561" y="4146279"/>
            <a:ext cx="468259" cy="291732"/>
          </a:xfrm>
          <a:prstGeom prst="rect">
            <a:avLst/>
          </a:prstGeom>
        </p:spPr>
      </p:pic>
      <p:pic>
        <p:nvPicPr>
          <p:cNvPr id="47" name="Picture 44">
            <a:extLst>
              <a:ext uri="{FF2B5EF4-FFF2-40B4-BE49-F238E27FC236}">
                <a16:creationId xmlns:a16="http://schemas.microsoft.com/office/drawing/2014/main" id="{BED13E47-B8D0-4D45-8A6F-BCC829CA9E02}"/>
              </a:ext>
            </a:extLst>
          </p:cNvPr>
          <p:cNvPicPr>
            <a:picLocks noChangeAspect="1"/>
          </p:cNvPicPr>
          <p:nvPr/>
        </p:nvPicPr>
        <p:blipFill>
          <a:blip r:embed="rId28"/>
          <a:stretch>
            <a:fillRect/>
          </a:stretch>
        </p:blipFill>
        <p:spPr>
          <a:xfrm>
            <a:off x="9566323" y="4225820"/>
            <a:ext cx="365835" cy="167895"/>
          </a:xfrm>
          <a:prstGeom prst="rect">
            <a:avLst/>
          </a:prstGeom>
        </p:spPr>
      </p:pic>
      <p:pic>
        <p:nvPicPr>
          <p:cNvPr id="48" name="Picture 45">
            <a:extLst>
              <a:ext uri="{FF2B5EF4-FFF2-40B4-BE49-F238E27FC236}">
                <a16:creationId xmlns:a16="http://schemas.microsoft.com/office/drawing/2014/main" id="{D2ABDA8F-D597-4DE3-BCF4-733FB1151343}"/>
              </a:ext>
            </a:extLst>
          </p:cNvPr>
          <p:cNvPicPr>
            <a:picLocks noChangeAspect="1"/>
          </p:cNvPicPr>
          <p:nvPr/>
        </p:nvPicPr>
        <p:blipFill>
          <a:blip r:embed="rId29"/>
          <a:stretch>
            <a:fillRect/>
          </a:stretch>
        </p:blipFill>
        <p:spPr>
          <a:xfrm>
            <a:off x="9165042" y="4498870"/>
            <a:ext cx="392271" cy="392271"/>
          </a:xfrm>
          <a:prstGeom prst="rect">
            <a:avLst/>
          </a:prstGeom>
        </p:spPr>
      </p:pic>
      <p:pic>
        <p:nvPicPr>
          <p:cNvPr id="49" name="Picture 46">
            <a:extLst>
              <a:ext uri="{FF2B5EF4-FFF2-40B4-BE49-F238E27FC236}">
                <a16:creationId xmlns:a16="http://schemas.microsoft.com/office/drawing/2014/main" id="{E9CB81D5-B1B4-477A-BA20-C17D17F5FA42}"/>
              </a:ext>
            </a:extLst>
          </p:cNvPr>
          <p:cNvPicPr>
            <a:picLocks noChangeAspect="1"/>
          </p:cNvPicPr>
          <p:nvPr/>
        </p:nvPicPr>
        <p:blipFill>
          <a:blip r:embed="rId30"/>
          <a:stretch>
            <a:fillRect/>
          </a:stretch>
        </p:blipFill>
        <p:spPr>
          <a:xfrm>
            <a:off x="9246033" y="5015266"/>
            <a:ext cx="262572" cy="341003"/>
          </a:xfrm>
          <a:prstGeom prst="rect">
            <a:avLst/>
          </a:prstGeom>
        </p:spPr>
      </p:pic>
      <p:pic>
        <p:nvPicPr>
          <p:cNvPr id="50" name="Picture 47">
            <a:extLst>
              <a:ext uri="{FF2B5EF4-FFF2-40B4-BE49-F238E27FC236}">
                <a16:creationId xmlns:a16="http://schemas.microsoft.com/office/drawing/2014/main" id="{1358DCAD-9907-4D28-B5E7-E2841FE48EC0}"/>
              </a:ext>
            </a:extLst>
          </p:cNvPr>
          <p:cNvPicPr>
            <a:picLocks noChangeAspect="1"/>
          </p:cNvPicPr>
          <p:nvPr/>
        </p:nvPicPr>
        <p:blipFill rotWithShape="1">
          <a:blip r:embed="rId31"/>
          <a:srcRect l="24994" t="-1" r="28127" b="-3047"/>
          <a:stretch/>
        </p:blipFill>
        <p:spPr>
          <a:xfrm>
            <a:off x="9525162" y="4544031"/>
            <a:ext cx="491109" cy="606408"/>
          </a:xfrm>
          <a:prstGeom prst="rect">
            <a:avLst/>
          </a:prstGeom>
        </p:spPr>
      </p:pic>
      <p:cxnSp>
        <p:nvCxnSpPr>
          <p:cNvPr id="52" name="Straight Connector 49">
            <a:extLst>
              <a:ext uri="{FF2B5EF4-FFF2-40B4-BE49-F238E27FC236}">
                <a16:creationId xmlns:a16="http://schemas.microsoft.com/office/drawing/2014/main" id="{8D69A02E-C0BF-491A-A317-9178B7C0AFAA}"/>
              </a:ext>
            </a:extLst>
          </p:cNvPr>
          <p:cNvCxnSpPr/>
          <p:nvPr/>
        </p:nvCxnSpPr>
        <p:spPr>
          <a:xfrm>
            <a:off x="6475458" y="1950979"/>
            <a:ext cx="0" cy="3513565"/>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53" name="TextBox 50">
            <a:extLst>
              <a:ext uri="{FF2B5EF4-FFF2-40B4-BE49-F238E27FC236}">
                <a16:creationId xmlns:a16="http://schemas.microsoft.com/office/drawing/2014/main" id="{8D83213A-1F07-41A2-B497-A474E2FAA5D6}"/>
              </a:ext>
            </a:extLst>
          </p:cNvPr>
          <p:cNvSpPr txBox="1"/>
          <p:nvPr/>
        </p:nvSpPr>
        <p:spPr>
          <a:xfrm>
            <a:off x="5138722" y="1679471"/>
            <a:ext cx="1348303" cy="549381"/>
          </a:xfrm>
          <a:prstGeom prst="rect">
            <a:avLst/>
          </a:prstGeom>
          <a:noFill/>
        </p:spPr>
        <p:txBody>
          <a:bodyPr wrap="square" rtlCol="0">
            <a:spAutoFit/>
          </a:bodyPr>
          <a:lstStyle/>
          <a:p>
            <a:pPr algn="ctr"/>
            <a:r>
              <a:rPr lang="en-GB" sz="1485" b="1" dirty="0">
                <a:latin typeface="Arial" panose="020B0604020202020204" pitchFamily="34" charset="0"/>
                <a:cs typeface="Arial" panose="020B0604020202020204" pitchFamily="34" charset="0"/>
              </a:rPr>
              <a:t>Precursor </a:t>
            </a:r>
          </a:p>
          <a:p>
            <a:pPr algn="ctr"/>
            <a:r>
              <a:rPr lang="en-GB" sz="1485" b="1" dirty="0">
                <a:latin typeface="Arial" panose="020B0604020202020204" pitchFamily="34" charset="0"/>
                <a:cs typeface="Arial" panose="020B0604020202020204" pitchFamily="34" charset="0"/>
              </a:rPr>
              <a:t>Production</a:t>
            </a:r>
          </a:p>
        </p:txBody>
      </p:sp>
      <p:graphicFrame>
        <p:nvGraphicFramePr>
          <p:cNvPr id="54" name="Diagram 51">
            <a:extLst>
              <a:ext uri="{FF2B5EF4-FFF2-40B4-BE49-F238E27FC236}">
                <a16:creationId xmlns:a16="http://schemas.microsoft.com/office/drawing/2014/main" id="{106C1398-8E3A-46FF-8672-4FC255AD0EDC}"/>
              </a:ext>
            </a:extLst>
          </p:cNvPr>
          <p:cNvGraphicFramePr/>
          <p:nvPr>
            <p:extLst>
              <p:ext uri="{D42A27DB-BD31-4B8C-83A1-F6EECF244321}">
                <p14:modId xmlns:p14="http://schemas.microsoft.com/office/powerpoint/2010/main" val="2304678404"/>
              </p:ext>
            </p:extLst>
          </p:nvPr>
        </p:nvGraphicFramePr>
        <p:xfrm>
          <a:off x="2391937" y="5207158"/>
          <a:ext cx="8010826" cy="1263811"/>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55" name="TextBox 52">
            <a:extLst>
              <a:ext uri="{FF2B5EF4-FFF2-40B4-BE49-F238E27FC236}">
                <a16:creationId xmlns:a16="http://schemas.microsoft.com/office/drawing/2014/main" id="{4C3B440F-8749-4E78-A2AC-6F575431F9D5}"/>
              </a:ext>
            </a:extLst>
          </p:cNvPr>
          <p:cNvSpPr txBox="1"/>
          <p:nvPr/>
        </p:nvSpPr>
        <p:spPr>
          <a:xfrm>
            <a:off x="688370" y="5587776"/>
            <a:ext cx="1547158" cy="502573"/>
          </a:xfrm>
          <a:prstGeom prst="rect">
            <a:avLst/>
          </a:prstGeom>
          <a:noFill/>
        </p:spPr>
        <p:txBody>
          <a:bodyPr wrap="square" lIns="0" tIns="0" rIns="0" bIns="0" rtlCol="0">
            <a:spAutoFit/>
          </a:bodyPr>
          <a:lstStyle/>
          <a:p>
            <a:pPr algn="ctr"/>
            <a:r>
              <a:rPr lang="en-US" sz="1633" b="1" dirty="0"/>
              <a:t>Market Value by 2025</a:t>
            </a:r>
          </a:p>
        </p:txBody>
      </p:sp>
      <p:sp>
        <p:nvSpPr>
          <p:cNvPr id="56" name="TextBox 53">
            <a:extLst>
              <a:ext uri="{FF2B5EF4-FFF2-40B4-BE49-F238E27FC236}">
                <a16:creationId xmlns:a16="http://schemas.microsoft.com/office/drawing/2014/main" id="{C667B58C-93BC-434E-8E59-45673107F164}"/>
              </a:ext>
            </a:extLst>
          </p:cNvPr>
          <p:cNvSpPr txBox="1"/>
          <p:nvPr/>
        </p:nvSpPr>
        <p:spPr>
          <a:xfrm>
            <a:off x="2987257" y="1388240"/>
            <a:ext cx="1026756" cy="223459"/>
          </a:xfrm>
          <a:prstGeom prst="rect">
            <a:avLst/>
          </a:prstGeom>
          <a:noFill/>
        </p:spPr>
        <p:txBody>
          <a:bodyPr wrap="none" lIns="0" tIns="0" rIns="0" bIns="0" rtlCol="0">
            <a:spAutoFit/>
          </a:bodyPr>
          <a:lstStyle/>
          <a:p>
            <a:r>
              <a:rPr lang="en-US" sz="1452" dirty="0">
                <a:solidFill>
                  <a:srgbClr val="FF0000"/>
                </a:solidFill>
              </a:rPr>
              <a:t>Africa’s focus </a:t>
            </a:r>
          </a:p>
        </p:txBody>
      </p:sp>
      <p:sp>
        <p:nvSpPr>
          <p:cNvPr id="57" name="Title 1">
            <a:extLst>
              <a:ext uri="{FF2B5EF4-FFF2-40B4-BE49-F238E27FC236}">
                <a16:creationId xmlns:a16="http://schemas.microsoft.com/office/drawing/2014/main" id="{0B33AD80-64B0-4A3A-99A1-7CF6041D4FFF}"/>
              </a:ext>
            </a:extLst>
          </p:cNvPr>
          <p:cNvSpPr txBox="1">
            <a:spLocks/>
          </p:cNvSpPr>
          <p:nvPr/>
        </p:nvSpPr>
        <p:spPr>
          <a:xfrm>
            <a:off x="838200" y="841459"/>
            <a:ext cx="10515600" cy="5582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Understanding the supply chain</a:t>
            </a:r>
          </a:p>
        </p:txBody>
      </p:sp>
    </p:spTree>
    <p:extLst>
      <p:ext uri="{BB962C8B-B14F-4D97-AF65-F5344CB8AC3E}">
        <p14:creationId xmlns:p14="http://schemas.microsoft.com/office/powerpoint/2010/main" val="164595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60F11F2-E47B-40D8-8800-BF6F4F7EAA4D}"/>
              </a:ext>
            </a:extLst>
          </p:cNvPr>
          <p:cNvSpPr>
            <a:spLocks noGrp="1"/>
          </p:cNvSpPr>
          <p:nvPr>
            <p:ph idx="1"/>
          </p:nvPr>
        </p:nvSpPr>
        <p:spPr>
          <a:xfrm>
            <a:off x="4" y="4591607"/>
            <a:ext cx="11239928" cy="2474706"/>
          </a:xfrm>
        </p:spPr>
        <p:txBody>
          <a:bodyPr anchor="ctr">
            <a:normAutofit fontScale="85000" lnSpcReduction="20000"/>
          </a:bodyPr>
          <a:lstStyle/>
          <a:p>
            <a:r>
              <a:rPr lang="fr-FR" sz="2300" b="1" dirty="0" err="1">
                <a:solidFill>
                  <a:srgbClr val="00B050"/>
                </a:solidFill>
              </a:rPr>
              <a:t>Geological</a:t>
            </a:r>
            <a:r>
              <a:rPr lang="fr-FR" sz="2300" b="1" dirty="0">
                <a:solidFill>
                  <a:srgbClr val="00B050"/>
                </a:solidFill>
              </a:rPr>
              <a:t> </a:t>
            </a:r>
            <a:r>
              <a:rPr lang="fr-FR" sz="2300" b="1" dirty="0" err="1">
                <a:solidFill>
                  <a:srgbClr val="00B050"/>
                </a:solidFill>
              </a:rPr>
              <a:t>Scandal</a:t>
            </a:r>
            <a:endParaRPr lang="fr-FR" sz="2300" b="1" dirty="0">
              <a:solidFill>
                <a:srgbClr val="00B050"/>
              </a:solidFill>
            </a:endParaRPr>
          </a:p>
          <a:p>
            <a:r>
              <a:rPr lang="fr-FR" sz="2300" b="1" dirty="0">
                <a:solidFill>
                  <a:srgbClr val="00B050"/>
                </a:solidFill>
              </a:rPr>
              <a:t>Agri </a:t>
            </a:r>
            <a:r>
              <a:rPr lang="fr-FR" sz="2300" b="1" dirty="0" err="1">
                <a:solidFill>
                  <a:srgbClr val="00B050"/>
                </a:solidFill>
              </a:rPr>
              <a:t>Potential</a:t>
            </a:r>
            <a:r>
              <a:rPr lang="fr-FR" sz="2300" b="1" dirty="0">
                <a:solidFill>
                  <a:srgbClr val="00B050"/>
                </a:solidFill>
              </a:rPr>
              <a:t> (2</a:t>
            </a:r>
            <a:r>
              <a:rPr lang="fr-FR" sz="2300" b="1" baseline="30000" dirty="0">
                <a:solidFill>
                  <a:srgbClr val="00B050"/>
                </a:solidFill>
              </a:rPr>
              <a:t>e</a:t>
            </a:r>
            <a:r>
              <a:rPr lang="fr-FR" sz="2300" b="1" dirty="0">
                <a:solidFill>
                  <a:srgbClr val="00B050"/>
                </a:solidFill>
              </a:rPr>
              <a:t> </a:t>
            </a:r>
            <a:r>
              <a:rPr lang="fr-FR" sz="2300" b="1" dirty="0" err="1">
                <a:solidFill>
                  <a:srgbClr val="00B050"/>
                </a:solidFill>
              </a:rPr>
              <a:t>after</a:t>
            </a:r>
            <a:r>
              <a:rPr lang="fr-FR" sz="2300" b="1" dirty="0">
                <a:solidFill>
                  <a:srgbClr val="00B050"/>
                </a:solidFill>
              </a:rPr>
              <a:t> Brazil) …</a:t>
            </a:r>
          </a:p>
          <a:p>
            <a:pPr marL="0" indent="0">
              <a:buNone/>
            </a:pPr>
            <a:r>
              <a:rPr lang="fr-FR" sz="2300" b="1" dirty="0">
                <a:solidFill>
                  <a:srgbClr val="7030A0"/>
                </a:solidFill>
              </a:rPr>
              <a:t>But</a:t>
            </a:r>
          </a:p>
          <a:p>
            <a:r>
              <a:rPr lang="fr-FR" sz="2200" b="1" dirty="0">
                <a:solidFill>
                  <a:srgbClr val="7030A0"/>
                </a:solidFill>
              </a:rPr>
              <a:t>Very Poor population: ±¾ of people live </a:t>
            </a:r>
            <a:r>
              <a:rPr lang="fr-FR" sz="2200" b="1" dirty="0" err="1">
                <a:solidFill>
                  <a:srgbClr val="7030A0"/>
                </a:solidFill>
              </a:rPr>
              <a:t>with</a:t>
            </a:r>
            <a:r>
              <a:rPr lang="fr-FR" sz="2200" b="1" dirty="0">
                <a:solidFill>
                  <a:srgbClr val="7030A0"/>
                </a:solidFill>
              </a:rPr>
              <a:t> &lt; 1.90$/</a:t>
            </a:r>
            <a:r>
              <a:rPr lang="fr-FR" sz="2200" b="1" dirty="0" err="1">
                <a:solidFill>
                  <a:srgbClr val="7030A0"/>
                </a:solidFill>
              </a:rPr>
              <a:t>day</a:t>
            </a:r>
            <a:endParaRPr lang="fr-FR" sz="2200" b="1" dirty="0">
              <a:solidFill>
                <a:srgbClr val="7030A0"/>
              </a:solidFill>
            </a:endParaRPr>
          </a:p>
          <a:p>
            <a:r>
              <a:rPr lang="en-US" sz="2200" b="1" dirty="0">
                <a:solidFill>
                  <a:srgbClr val="7030A0"/>
                </a:solidFill>
              </a:rPr>
              <a:t>Doing </a:t>
            </a:r>
            <a:r>
              <a:rPr lang="fr-FR" sz="2200" b="1" dirty="0">
                <a:solidFill>
                  <a:srgbClr val="7030A0"/>
                </a:solidFill>
              </a:rPr>
              <a:t>Business : 184/190. </a:t>
            </a:r>
          </a:p>
          <a:p>
            <a:r>
              <a:rPr lang="fr-FR" sz="2200" b="1" dirty="0">
                <a:solidFill>
                  <a:srgbClr val="7030A0"/>
                </a:solidFill>
              </a:rPr>
              <a:t>GDP per capita: $501</a:t>
            </a:r>
          </a:p>
          <a:p>
            <a:r>
              <a:rPr lang="fr-FR" sz="2200" b="1" dirty="0">
                <a:solidFill>
                  <a:srgbClr val="7030A0"/>
                </a:solidFill>
              </a:rPr>
              <a:t>Massive </a:t>
            </a:r>
            <a:r>
              <a:rPr lang="fr-FR" sz="2200" b="1" dirty="0" err="1">
                <a:solidFill>
                  <a:srgbClr val="7030A0"/>
                </a:solidFill>
              </a:rPr>
              <a:t>Unemployment</a:t>
            </a:r>
            <a:endParaRPr lang="fr-FR" sz="2200" b="1" dirty="0">
              <a:solidFill>
                <a:srgbClr val="7030A0"/>
              </a:solidFill>
            </a:endParaRPr>
          </a:p>
          <a:p>
            <a:pPr marL="0" indent="0">
              <a:buNone/>
            </a:pPr>
            <a:endParaRPr lang="fr-FR" sz="2100" b="1" dirty="0">
              <a:solidFill>
                <a:srgbClr val="7030A0"/>
              </a:solidFill>
            </a:endParaRPr>
          </a:p>
          <a:p>
            <a:pPr marL="0" indent="0">
              <a:buNone/>
            </a:pPr>
            <a:endParaRPr lang="fr-FR" sz="1350" dirty="0"/>
          </a:p>
        </p:txBody>
      </p:sp>
      <p:pic>
        <p:nvPicPr>
          <p:cNvPr id="10" name="Picture 9">
            <a:extLst>
              <a:ext uri="{FF2B5EF4-FFF2-40B4-BE49-F238E27FC236}">
                <a16:creationId xmlns:a16="http://schemas.microsoft.com/office/drawing/2014/main" id="{98AC5C0D-A03C-4EFB-B49D-D3F1FA7BD9E5}"/>
              </a:ext>
            </a:extLst>
          </p:cNvPr>
          <p:cNvPicPr>
            <a:picLocks noChangeAspect="1"/>
          </p:cNvPicPr>
          <p:nvPr/>
        </p:nvPicPr>
        <p:blipFill>
          <a:blip r:embed="rId3"/>
          <a:stretch>
            <a:fillRect/>
          </a:stretch>
        </p:blipFill>
        <p:spPr>
          <a:xfrm>
            <a:off x="6335691" y="5034441"/>
            <a:ext cx="3093002" cy="1546501"/>
          </a:xfrm>
          <a:prstGeom prst="rect">
            <a:avLst/>
          </a:prstGeom>
        </p:spPr>
      </p:pic>
      <p:graphicFrame>
        <p:nvGraphicFramePr>
          <p:cNvPr id="11" name="Diagram 10">
            <a:extLst>
              <a:ext uri="{FF2B5EF4-FFF2-40B4-BE49-F238E27FC236}">
                <a16:creationId xmlns:a16="http://schemas.microsoft.com/office/drawing/2014/main" id="{F261DF38-AD0A-4F4F-9DAA-9C6E737A0230}"/>
              </a:ext>
            </a:extLst>
          </p:cNvPr>
          <p:cNvGraphicFramePr/>
          <p:nvPr>
            <p:extLst>
              <p:ext uri="{D42A27DB-BD31-4B8C-83A1-F6EECF244321}">
                <p14:modId xmlns:p14="http://schemas.microsoft.com/office/powerpoint/2010/main" val="601004419"/>
              </p:ext>
            </p:extLst>
          </p:nvPr>
        </p:nvGraphicFramePr>
        <p:xfrm>
          <a:off x="9528850" y="4953420"/>
          <a:ext cx="2158155" cy="1627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7E8E4D6B-66E6-4EB4-BD05-933E704B5D83}"/>
              </a:ext>
            </a:extLst>
          </p:cNvPr>
          <p:cNvSpPr txBox="1"/>
          <p:nvPr/>
        </p:nvSpPr>
        <p:spPr>
          <a:xfrm>
            <a:off x="6206399" y="4624622"/>
            <a:ext cx="6097772" cy="338554"/>
          </a:xfrm>
          <a:prstGeom prst="rect">
            <a:avLst/>
          </a:prstGeom>
          <a:noFill/>
        </p:spPr>
        <p:txBody>
          <a:bodyPr wrap="square">
            <a:spAutoFit/>
          </a:bodyPr>
          <a:lstStyle/>
          <a:p>
            <a:r>
              <a:rPr lang="fr-FR" sz="1600" b="0" i="0" dirty="0">
                <a:solidFill>
                  <a:srgbClr val="000000"/>
                </a:solidFill>
                <a:effectLst/>
                <a:latin typeface="Roboto" panose="02000000000000000000" pitchFamily="2" charset="0"/>
              </a:rPr>
              <a:t>Energy transition </a:t>
            </a:r>
            <a:r>
              <a:rPr lang="fr-FR" sz="1600" b="0" i="0" dirty="0" err="1">
                <a:solidFill>
                  <a:srgbClr val="000000"/>
                </a:solidFill>
                <a:effectLst/>
                <a:latin typeface="Roboto" panose="02000000000000000000" pitchFamily="2" charset="0"/>
              </a:rPr>
              <a:t>metals</a:t>
            </a:r>
            <a:r>
              <a:rPr lang="fr-FR" sz="1600" b="0" i="0" dirty="0">
                <a:solidFill>
                  <a:srgbClr val="000000"/>
                </a:solidFill>
                <a:effectLst/>
                <a:latin typeface="Roboto" panose="02000000000000000000" pitchFamily="2" charset="0"/>
              </a:rPr>
              <a:t>: </a:t>
            </a:r>
            <a:r>
              <a:rPr lang="en-US" sz="1600" b="1" i="0" dirty="0">
                <a:solidFill>
                  <a:srgbClr val="00B050"/>
                </a:solidFill>
                <a:effectLst/>
                <a:latin typeface="arial" panose="020B0604020202020204" pitchFamily="34" charset="0"/>
              </a:rPr>
              <a:t>copper, nickel, cobalt and lithium</a:t>
            </a:r>
            <a:endParaRPr lang="fr-FR" sz="1600" dirty="0">
              <a:solidFill>
                <a:srgbClr val="00B050"/>
              </a:solidFill>
            </a:endParaRPr>
          </a:p>
        </p:txBody>
      </p:sp>
      <p:grpSp>
        <p:nvGrpSpPr>
          <p:cNvPr id="16" name="Group 15">
            <a:extLst>
              <a:ext uri="{FF2B5EF4-FFF2-40B4-BE49-F238E27FC236}">
                <a16:creationId xmlns:a16="http://schemas.microsoft.com/office/drawing/2014/main" id="{18C36CE1-5E4E-4EC6-A286-95CC6CDAFBA4}"/>
              </a:ext>
            </a:extLst>
          </p:cNvPr>
          <p:cNvGrpSpPr/>
          <p:nvPr/>
        </p:nvGrpSpPr>
        <p:grpSpPr>
          <a:xfrm>
            <a:off x="145883" y="124618"/>
            <a:ext cx="856483" cy="4153952"/>
            <a:chOff x="1061327" y="1096708"/>
            <a:chExt cx="1141977" cy="5538602"/>
          </a:xfrm>
        </p:grpSpPr>
        <p:pic>
          <p:nvPicPr>
            <p:cNvPr id="17" name="Picture 16">
              <a:extLst>
                <a:ext uri="{FF2B5EF4-FFF2-40B4-BE49-F238E27FC236}">
                  <a16:creationId xmlns:a16="http://schemas.microsoft.com/office/drawing/2014/main" id="{0B83BCAB-1B42-4A7F-87D9-8B39627E317B}"/>
                </a:ext>
              </a:extLst>
            </p:cNvPr>
            <p:cNvPicPr>
              <a:picLocks noChangeAspect="1"/>
            </p:cNvPicPr>
            <p:nvPr/>
          </p:nvPicPr>
          <p:blipFill>
            <a:blip r:embed="rId9"/>
            <a:stretch>
              <a:fillRect/>
            </a:stretch>
          </p:blipFill>
          <p:spPr>
            <a:xfrm>
              <a:off x="1078395" y="3356256"/>
              <a:ext cx="1038225" cy="1095375"/>
            </a:xfrm>
            <a:prstGeom prst="rect">
              <a:avLst/>
            </a:prstGeom>
          </p:spPr>
        </p:pic>
        <p:pic>
          <p:nvPicPr>
            <p:cNvPr id="18" name="Picture 17">
              <a:extLst>
                <a:ext uri="{FF2B5EF4-FFF2-40B4-BE49-F238E27FC236}">
                  <a16:creationId xmlns:a16="http://schemas.microsoft.com/office/drawing/2014/main" id="{61E3CDA5-A4B1-43E6-8DE9-C283C2426A3C}"/>
                </a:ext>
              </a:extLst>
            </p:cNvPr>
            <p:cNvPicPr>
              <a:picLocks noChangeAspect="1"/>
            </p:cNvPicPr>
            <p:nvPr/>
          </p:nvPicPr>
          <p:blipFill>
            <a:blip r:embed="rId10"/>
            <a:stretch>
              <a:fillRect/>
            </a:stretch>
          </p:blipFill>
          <p:spPr>
            <a:xfrm>
              <a:off x="1098601" y="2180480"/>
              <a:ext cx="1019175" cy="1171575"/>
            </a:xfrm>
            <a:prstGeom prst="rect">
              <a:avLst/>
            </a:prstGeom>
          </p:spPr>
        </p:pic>
        <p:pic>
          <p:nvPicPr>
            <p:cNvPr id="19" name="Picture 18">
              <a:extLst>
                <a:ext uri="{FF2B5EF4-FFF2-40B4-BE49-F238E27FC236}">
                  <a16:creationId xmlns:a16="http://schemas.microsoft.com/office/drawing/2014/main" id="{5DE69D69-4D65-40DA-B019-A8C9A05B21B9}"/>
                </a:ext>
              </a:extLst>
            </p:cNvPr>
            <p:cNvPicPr>
              <a:picLocks noChangeAspect="1"/>
            </p:cNvPicPr>
            <p:nvPr/>
          </p:nvPicPr>
          <p:blipFill>
            <a:blip r:embed="rId11"/>
            <a:stretch>
              <a:fillRect/>
            </a:stretch>
          </p:blipFill>
          <p:spPr>
            <a:xfrm>
              <a:off x="1137840" y="1096708"/>
              <a:ext cx="1028700" cy="1171575"/>
            </a:xfrm>
            <a:prstGeom prst="rect">
              <a:avLst/>
            </a:prstGeom>
          </p:spPr>
        </p:pic>
        <p:pic>
          <p:nvPicPr>
            <p:cNvPr id="20" name="Picture 19">
              <a:extLst>
                <a:ext uri="{FF2B5EF4-FFF2-40B4-BE49-F238E27FC236}">
                  <a16:creationId xmlns:a16="http://schemas.microsoft.com/office/drawing/2014/main" id="{42F3DC35-F30A-4B54-8D5D-D354BF6F0F4F}"/>
                </a:ext>
              </a:extLst>
            </p:cNvPr>
            <p:cNvPicPr>
              <a:picLocks noChangeAspect="1"/>
            </p:cNvPicPr>
            <p:nvPr/>
          </p:nvPicPr>
          <p:blipFill>
            <a:blip r:embed="rId12"/>
            <a:stretch>
              <a:fillRect/>
            </a:stretch>
          </p:blipFill>
          <p:spPr>
            <a:xfrm>
              <a:off x="1078395" y="4426839"/>
              <a:ext cx="1085850" cy="1114425"/>
            </a:xfrm>
            <a:prstGeom prst="rect">
              <a:avLst/>
            </a:prstGeom>
          </p:spPr>
        </p:pic>
        <p:pic>
          <p:nvPicPr>
            <p:cNvPr id="21" name="Picture 20">
              <a:extLst>
                <a:ext uri="{FF2B5EF4-FFF2-40B4-BE49-F238E27FC236}">
                  <a16:creationId xmlns:a16="http://schemas.microsoft.com/office/drawing/2014/main" id="{FEA158FD-FAC7-46D2-87D8-E55C9A8E826A}"/>
                </a:ext>
              </a:extLst>
            </p:cNvPr>
            <p:cNvPicPr>
              <a:picLocks noChangeAspect="1"/>
            </p:cNvPicPr>
            <p:nvPr/>
          </p:nvPicPr>
          <p:blipFill>
            <a:blip r:embed="rId13"/>
            <a:stretch>
              <a:fillRect/>
            </a:stretch>
          </p:blipFill>
          <p:spPr>
            <a:xfrm>
              <a:off x="1061327" y="5645156"/>
              <a:ext cx="1141977" cy="990154"/>
            </a:xfrm>
            <a:prstGeom prst="rect">
              <a:avLst/>
            </a:prstGeom>
          </p:spPr>
        </p:pic>
      </p:grpSp>
      <p:sp>
        <p:nvSpPr>
          <p:cNvPr id="15" name="TextBox 14">
            <a:extLst>
              <a:ext uri="{FF2B5EF4-FFF2-40B4-BE49-F238E27FC236}">
                <a16:creationId xmlns:a16="http://schemas.microsoft.com/office/drawing/2014/main" id="{F2B2CBF8-1AE5-4FA3-9A44-A73B1D3A2310}"/>
              </a:ext>
            </a:extLst>
          </p:cNvPr>
          <p:cNvSpPr txBox="1"/>
          <p:nvPr/>
        </p:nvSpPr>
        <p:spPr>
          <a:xfrm>
            <a:off x="-34843" y="-65216"/>
            <a:ext cx="1031949" cy="300082"/>
          </a:xfrm>
          <a:prstGeom prst="rect">
            <a:avLst/>
          </a:prstGeom>
          <a:noFill/>
        </p:spPr>
        <p:txBody>
          <a:bodyPr wrap="none" rtlCol="0">
            <a:spAutoFit/>
          </a:bodyPr>
          <a:lstStyle/>
          <a:p>
            <a:r>
              <a:rPr lang="fr-FR" sz="1350" dirty="0" err="1"/>
              <a:t>Megatrends</a:t>
            </a:r>
            <a:endParaRPr lang="fr-FR" sz="1350" dirty="0"/>
          </a:p>
        </p:txBody>
      </p:sp>
      <p:grpSp>
        <p:nvGrpSpPr>
          <p:cNvPr id="9" name="Group 8">
            <a:extLst>
              <a:ext uri="{FF2B5EF4-FFF2-40B4-BE49-F238E27FC236}">
                <a16:creationId xmlns:a16="http://schemas.microsoft.com/office/drawing/2014/main" id="{E4E79402-A2F1-4C1B-968E-991784B97509}"/>
              </a:ext>
            </a:extLst>
          </p:cNvPr>
          <p:cNvGrpSpPr/>
          <p:nvPr/>
        </p:nvGrpSpPr>
        <p:grpSpPr>
          <a:xfrm>
            <a:off x="1135699" y="369870"/>
            <a:ext cx="2911217" cy="3954097"/>
            <a:chOff x="1382275" y="369870"/>
            <a:chExt cx="2911217" cy="3954097"/>
          </a:xfrm>
        </p:grpSpPr>
        <p:pic>
          <p:nvPicPr>
            <p:cNvPr id="12" name="Picture 11" descr="Logo&#10;&#10;Description automatically generated">
              <a:extLst>
                <a:ext uri="{FF2B5EF4-FFF2-40B4-BE49-F238E27FC236}">
                  <a16:creationId xmlns:a16="http://schemas.microsoft.com/office/drawing/2014/main" id="{B7006212-9674-4004-90A6-A806E37B722B}"/>
                </a:ext>
              </a:extLst>
            </p:cNvPr>
            <p:cNvPicPr>
              <a:picLocks noChangeAspect="1"/>
            </p:cNvPicPr>
            <p:nvPr/>
          </p:nvPicPr>
          <p:blipFill>
            <a:blip r:embed="rId14"/>
            <a:stretch>
              <a:fillRect/>
            </a:stretch>
          </p:blipFill>
          <p:spPr>
            <a:xfrm>
              <a:off x="1382275" y="455113"/>
              <a:ext cx="2911217" cy="3868854"/>
            </a:xfrm>
            <a:prstGeom prst="rect">
              <a:avLst/>
            </a:prstGeom>
          </p:spPr>
        </p:pic>
        <p:sp>
          <p:nvSpPr>
            <p:cNvPr id="2" name="Rectangle 1">
              <a:extLst>
                <a:ext uri="{FF2B5EF4-FFF2-40B4-BE49-F238E27FC236}">
                  <a16:creationId xmlns:a16="http://schemas.microsoft.com/office/drawing/2014/main" id="{76C8E641-24FD-42A3-A784-FC888A7CD0E2}"/>
                </a:ext>
              </a:extLst>
            </p:cNvPr>
            <p:cNvSpPr/>
            <p:nvPr/>
          </p:nvSpPr>
          <p:spPr>
            <a:xfrm>
              <a:off x="1446421" y="369870"/>
              <a:ext cx="2755709" cy="3908700"/>
            </a:xfrm>
            <a:prstGeom prst="rect">
              <a:avLst/>
            </a:prstGeom>
            <a:noFill/>
            <a:ln w="444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pic>
        <p:nvPicPr>
          <p:cNvPr id="6" name="Picture 5">
            <a:extLst>
              <a:ext uri="{FF2B5EF4-FFF2-40B4-BE49-F238E27FC236}">
                <a16:creationId xmlns:a16="http://schemas.microsoft.com/office/drawing/2014/main" id="{F4506828-D89D-4833-930E-030C4D40CC99}"/>
              </a:ext>
            </a:extLst>
          </p:cNvPr>
          <p:cNvPicPr>
            <a:picLocks noChangeAspect="1"/>
          </p:cNvPicPr>
          <p:nvPr/>
        </p:nvPicPr>
        <p:blipFill>
          <a:blip r:embed="rId15"/>
          <a:stretch>
            <a:fillRect/>
          </a:stretch>
        </p:blipFill>
        <p:spPr>
          <a:xfrm>
            <a:off x="4005820" y="-8159"/>
            <a:ext cx="8209106" cy="4510141"/>
          </a:xfrm>
          <a:prstGeom prst="rect">
            <a:avLst/>
          </a:prstGeom>
        </p:spPr>
      </p:pic>
      <p:sp>
        <p:nvSpPr>
          <p:cNvPr id="13" name="TextBox 12">
            <a:extLst>
              <a:ext uri="{FF2B5EF4-FFF2-40B4-BE49-F238E27FC236}">
                <a16:creationId xmlns:a16="http://schemas.microsoft.com/office/drawing/2014/main" id="{6F4C5EF4-D0B3-4F2F-9BF3-8D21F41D39B6}"/>
              </a:ext>
            </a:extLst>
          </p:cNvPr>
          <p:cNvSpPr txBox="1"/>
          <p:nvPr/>
        </p:nvSpPr>
        <p:spPr>
          <a:xfrm>
            <a:off x="6955603" y="4272597"/>
            <a:ext cx="2784297" cy="307777"/>
          </a:xfrm>
          <a:prstGeom prst="rect">
            <a:avLst/>
          </a:prstGeom>
          <a:noFill/>
        </p:spPr>
        <p:txBody>
          <a:bodyPr wrap="square" rtlCol="0">
            <a:spAutoFit/>
          </a:bodyPr>
          <a:lstStyle/>
          <a:p>
            <a:r>
              <a:rPr lang="fr-FR" sz="1400" dirty="0"/>
              <a:t>Source: EU on </a:t>
            </a:r>
            <a:r>
              <a:rPr lang="fr-FR" sz="1400" dirty="0" err="1"/>
              <a:t>CRMs</a:t>
            </a:r>
            <a:r>
              <a:rPr lang="fr-FR" sz="1400" dirty="0"/>
              <a:t>, 2020</a:t>
            </a:r>
          </a:p>
        </p:txBody>
      </p:sp>
    </p:spTree>
    <p:extLst>
      <p:ext uri="{BB962C8B-B14F-4D97-AF65-F5344CB8AC3E}">
        <p14:creationId xmlns:p14="http://schemas.microsoft.com/office/powerpoint/2010/main" val="286719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98839-DB0A-4D85-B7F9-9C6AEDA69E08}"/>
              </a:ext>
            </a:extLst>
          </p:cNvPr>
          <p:cNvSpPr txBox="1"/>
          <p:nvPr/>
        </p:nvSpPr>
        <p:spPr>
          <a:xfrm>
            <a:off x="1419225" y="1"/>
            <a:ext cx="10550168" cy="1261884"/>
          </a:xfrm>
          <a:prstGeom prst="rect">
            <a:avLst/>
          </a:prstGeom>
          <a:noFill/>
        </p:spPr>
        <p:txBody>
          <a:bodyPr wrap="square" rtlCol="0">
            <a:spAutoFit/>
          </a:bodyPr>
          <a:lstStyle/>
          <a:p>
            <a:pPr algn="ctr"/>
            <a:r>
              <a:rPr lang="fr-FR" sz="2400" dirty="0">
                <a:solidFill>
                  <a:schemeClr val="accent1"/>
                </a:solidFill>
              </a:rPr>
              <a:t>           </a:t>
            </a:r>
            <a:r>
              <a:rPr lang="fr-FR" sz="2600" dirty="0">
                <a:solidFill>
                  <a:schemeClr val="accent1"/>
                </a:solidFill>
              </a:rPr>
              <a:t>ECA </a:t>
            </a:r>
            <a:r>
              <a:rPr lang="en-US" sz="2600" dirty="0">
                <a:solidFill>
                  <a:schemeClr val="accent1"/>
                </a:solidFill>
              </a:rPr>
              <a:t>supported</a:t>
            </a:r>
            <a:r>
              <a:rPr lang="fr-FR" sz="2600" dirty="0">
                <a:solidFill>
                  <a:schemeClr val="accent1"/>
                </a:solidFill>
              </a:rPr>
              <a:t> the organisation of the </a:t>
            </a:r>
            <a:r>
              <a:rPr lang="en-US" sz="2600" dirty="0">
                <a:solidFill>
                  <a:schemeClr val="accent1"/>
                </a:solidFill>
              </a:rPr>
              <a:t>DRC-Africa Business Forum on the battery value chain </a:t>
            </a:r>
            <a:endParaRPr lang="fr-FR" sz="2600" dirty="0">
              <a:solidFill>
                <a:schemeClr val="accent1"/>
              </a:solidFill>
            </a:endParaRPr>
          </a:p>
          <a:p>
            <a:endParaRPr lang="fr-FR" sz="2400" dirty="0"/>
          </a:p>
        </p:txBody>
      </p:sp>
      <p:pic>
        <p:nvPicPr>
          <p:cNvPr id="13" name="Picture 12">
            <a:extLst>
              <a:ext uri="{FF2B5EF4-FFF2-40B4-BE49-F238E27FC236}">
                <a16:creationId xmlns:a16="http://schemas.microsoft.com/office/drawing/2014/main" id="{FBCC5B8E-79E5-4D43-A972-2E74F2E89BD3}"/>
              </a:ext>
            </a:extLst>
          </p:cNvPr>
          <p:cNvPicPr>
            <a:picLocks noChangeAspect="1"/>
          </p:cNvPicPr>
          <p:nvPr/>
        </p:nvPicPr>
        <p:blipFill>
          <a:blip r:embed="rId2"/>
          <a:stretch>
            <a:fillRect/>
          </a:stretch>
        </p:blipFill>
        <p:spPr>
          <a:xfrm>
            <a:off x="91961" y="487619"/>
            <a:ext cx="5026012" cy="3102106"/>
          </a:xfrm>
          <a:prstGeom prst="rect">
            <a:avLst/>
          </a:prstGeom>
        </p:spPr>
      </p:pic>
      <p:sp>
        <p:nvSpPr>
          <p:cNvPr id="5" name="TextBox 4">
            <a:extLst>
              <a:ext uri="{FF2B5EF4-FFF2-40B4-BE49-F238E27FC236}">
                <a16:creationId xmlns:a16="http://schemas.microsoft.com/office/drawing/2014/main" id="{71713DBC-4648-44CE-B0F7-E84130AEF833}"/>
              </a:ext>
            </a:extLst>
          </p:cNvPr>
          <p:cNvSpPr txBox="1"/>
          <p:nvPr/>
        </p:nvSpPr>
        <p:spPr>
          <a:xfrm>
            <a:off x="5650786" y="1061560"/>
            <a:ext cx="6541213" cy="5012013"/>
          </a:xfrm>
          <a:prstGeom prst="rect">
            <a:avLst/>
          </a:prstGeom>
          <a:noFill/>
        </p:spPr>
        <p:txBody>
          <a:bodyPr wrap="square">
            <a:spAutoFit/>
          </a:bodyPr>
          <a:lstStyle/>
          <a:p>
            <a:pPr algn="just">
              <a:lnSpc>
                <a:spcPct val="107000"/>
              </a:lnSpc>
              <a:tabLst>
                <a:tab pos="457200" algn="l"/>
              </a:tabLs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In November 2021, the government of the Democratic Republic of Congo (DRC) organized in Kinshasa, with the support of the Economic Commission for Africa (ECA) and other partners (Afreximbank, AFC, the AfDB, BADEA and the United Nations Global Compact) the DRC-Africa Business Forum on the theme “Fostering the development of a battery, electric vehicle and renewable energy industry value chain and market in Africa”. </a:t>
            </a:r>
            <a:endParaRPr lang="fr-FR" sz="1600" dirty="0">
              <a:latin typeface="Calibri" panose="020F0502020204030204" pitchFamily="34" charset="0"/>
              <a:ea typeface="Calibri" panose="020F0502020204030204" pitchFamily="34" charset="0"/>
              <a:cs typeface="Arial" panose="020B0604020202020204" pitchFamily="34" charset="0"/>
            </a:endParaRPr>
          </a:p>
          <a:p>
            <a:pPr marL="274320" algn="just">
              <a:lnSpc>
                <a:spcPct val="107000"/>
              </a:lnSpc>
            </a:pPr>
            <a:r>
              <a:rPr lang="en-US" sz="1600" dirty="0">
                <a:latin typeface="Arial" panose="020B0604020202020204" pitchFamily="34" charset="0"/>
                <a:ea typeface="Calibri" panose="020F0502020204030204" pitchFamily="34" charset="0"/>
                <a:cs typeface="Arial" panose="020B0604020202020204" pitchFamily="34" charset="0"/>
              </a:rPr>
              <a:t>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During the opening ceremony,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BloombergNEF</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presented the results of a study demonstrating the potential competitive advantage of the DRC in the manufacture of battery precursors whose market is estimated at 271 billion US dollars, while that electric vehicle is around US$7 trillion (by 2025).</a:t>
            </a:r>
            <a:endParaRPr lang="fr-FR" sz="1600" dirty="0">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tabLst>
                <a:tab pos="457200" algn="l"/>
              </a:tabLst>
            </a:pPr>
            <a:r>
              <a:rPr lang="en-US" sz="1600" dirty="0">
                <a:latin typeface="Arial" panose="020B0604020202020204" pitchFamily="34" charset="0"/>
                <a:ea typeface="Calibri" panose="020F0502020204030204" pitchFamily="34" charset="0"/>
                <a:cs typeface="Arial" panose="020B0604020202020204" pitchFamily="34" charset="0"/>
              </a:rPr>
              <a:t>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r>
              <a:rPr lang="en-US" sz="1600" dirty="0">
                <a:solidFill>
                  <a:srgbClr val="000000"/>
                </a:solidFill>
                <a:latin typeface="Arial" panose="020B0604020202020204" pitchFamily="34" charset="0"/>
                <a:ea typeface="Calibri" panose="020F0502020204030204" pitchFamily="34" charset="0"/>
              </a:rPr>
              <a:t>During this political dialogue, under the high patronage of HE Mr. Felix-Antoine Tshisekedi, President of the DRC, the President of Zambia, HE Mr. </a:t>
            </a:r>
            <a:r>
              <a:rPr lang="en-US" sz="1600" dirty="0" err="1">
                <a:solidFill>
                  <a:srgbClr val="000000"/>
                </a:solidFill>
                <a:latin typeface="Arial" panose="020B0604020202020204" pitchFamily="34" charset="0"/>
                <a:ea typeface="Calibri" panose="020F0502020204030204" pitchFamily="34" charset="0"/>
              </a:rPr>
              <a:t>Haikinde</a:t>
            </a:r>
            <a:r>
              <a:rPr lang="en-US" sz="1600" dirty="0">
                <a:solidFill>
                  <a:srgbClr val="000000"/>
                </a:solidFill>
                <a:latin typeface="Arial" panose="020B0604020202020204" pitchFamily="34" charset="0"/>
                <a:ea typeface="Calibri" panose="020F0502020204030204" pitchFamily="34" charset="0"/>
              </a:rPr>
              <a:t> Hichilema, expressed his willingness to contribute to the development of this industrial project, considering the strategic mineral endowments of the DRC and Zambia</a:t>
            </a:r>
            <a:endParaRPr lang="fr-FR" sz="1600" dirty="0"/>
          </a:p>
        </p:txBody>
      </p:sp>
      <p:pic>
        <p:nvPicPr>
          <p:cNvPr id="6" name="Picture 5" descr="A group of people sitting at tables&#10;&#10;Description automatically generated with low confidence">
            <a:extLst>
              <a:ext uri="{FF2B5EF4-FFF2-40B4-BE49-F238E27FC236}">
                <a16:creationId xmlns:a16="http://schemas.microsoft.com/office/drawing/2014/main" id="{BC5D5D33-36B3-44F5-8D77-395C90ABADBE}"/>
              </a:ext>
            </a:extLst>
          </p:cNvPr>
          <p:cNvPicPr>
            <a:picLocks noChangeAspect="1"/>
          </p:cNvPicPr>
          <p:nvPr/>
        </p:nvPicPr>
        <p:blipFill>
          <a:blip r:embed="rId3"/>
          <a:stretch>
            <a:fillRect/>
          </a:stretch>
        </p:blipFill>
        <p:spPr>
          <a:xfrm>
            <a:off x="101718" y="3165813"/>
            <a:ext cx="5066187" cy="3377458"/>
          </a:xfrm>
          <a:prstGeom prst="rect">
            <a:avLst/>
          </a:prstGeom>
        </p:spPr>
      </p:pic>
    </p:spTree>
    <p:extLst>
      <p:ext uri="{BB962C8B-B14F-4D97-AF65-F5344CB8AC3E}">
        <p14:creationId xmlns:p14="http://schemas.microsoft.com/office/powerpoint/2010/main" val="349076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9A1210-418F-4DCB-AC95-04019563CD54}"/>
              </a:ext>
            </a:extLst>
          </p:cNvPr>
          <p:cNvSpPr txBox="1"/>
          <p:nvPr/>
        </p:nvSpPr>
        <p:spPr>
          <a:xfrm>
            <a:off x="0" y="-49489"/>
            <a:ext cx="12192000" cy="892552"/>
          </a:xfrm>
          <a:prstGeom prst="rect">
            <a:avLst/>
          </a:prstGeom>
          <a:noFill/>
        </p:spPr>
        <p:txBody>
          <a:bodyPr wrap="square" rtlCol="0">
            <a:spAutoFit/>
          </a:bodyPr>
          <a:lstStyle/>
          <a:p>
            <a:pPr algn="ctr"/>
            <a:r>
              <a:rPr lang="fr-FR" sz="2400" dirty="0">
                <a:solidFill>
                  <a:schemeClr val="accent1"/>
                </a:solidFill>
              </a:rPr>
              <a:t>   </a:t>
            </a:r>
            <a:r>
              <a:rPr lang="en-US" sz="2800" dirty="0" err="1">
                <a:solidFill>
                  <a:schemeClr val="accent1"/>
                </a:solidFill>
              </a:rPr>
              <a:t>BloombergNEF</a:t>
            </a:r>
            <a:r>
              <a:rPr lang="en-US" sz="2800" dirty="0">
                <a:solidFill>
                  <a:schemeClr val="accent1"/>
                </a:solidFill>
              </a:rPr>
              <a:t> study reveals DRC comparative advantage for battery </a:t>
            </a:r>
            <a:r>
              <a:rPr lang="en-US" sz="2800" dirty="0" err="1">
                <a:solidFill>
                  <a:schemeClr val="accent1"/>
                </a:solidFill>
              </a:rPr>
              <a:t>precurssors</a:t>
            </a:r>
            <a:endParaRPr lang="en-US" sz="2800" dirty="0">
              <a:solidFill>
                <a:schemeClr val="accent1"/>
              </a:solidFill>
            </a:endParaRPr>
          </a:p>
          <a:p>
            <a:endParaRPr lang="fr-FR" sz="2400" dirty="0"/>
          </a:p>
        </p:txBody>
      </p:sp>
      <p:pic>
        <p:nvPicPr>
          <p:cNvPr id="5" name="Picture 4">
            <a:extLst>
              <a:ext uri="{FF2B5EF4-FFF2-40B4-BE49-F238E27FC236}">
                <a16:creationId xmlns:a16="http://schemas.microsoft.com/office/drawing/2014/main" id="{8C585A4D-EFAD-47C3-BA23-1D0FD319C9E1}"/>
              </a:ext>
            </a:extLst>
          </p:cNvPr>
          <p:cNvPicPr>
            <a:picLocks noChangeAspect="1"/>
          </p:cNvPicPr>
          <p:nvPr/>
        </p:nvPicPr>
        <p:blipFill>
          <a:blip r:embed="rId2"/>
          <a:stretch>
            <a:fillRect/>
          </a:stretch>
        </p:blipFill>
        <p:spPr>
          <a:xfrm>
            <a:off x="938052" y="1475947"/>
            <a:ext cx="4171950" cy="3371850"/>
          </a:xfrm>
          <a:prstGeom prst="rect">
            <a:avLst/>
          </a:prstGeom>
        </p:spPr>
      </p:pic>
      <p:sp>
        <p:nvSpPr>
          <p:cNvPr id="6" name="TextBox 5">
            <a:extLst>
              <a:ext uri="{FF2B5EF4-FFF2-40B4-BE49-F238E27FC236}">
                <a16:creationId xmlns:a16="http://schemas.microsoft.com/office/drawing/2014/main" id="{FC04802B-3EE8-47CA-96C7-296C075A63B2}"/>
              </a:ext>
            </a:extLst>
          </p:cNvPr>
          <p:cNvSpPr txBox="1"/>
          <p:nvPr/>
        </p:nvSpPr>
        <p:spPr>
          <a:xfrm flipH="1">
            <a:off x="1407559" y="781508"/>
            <a:ext cx="2578813" cy="369332"/>
          </a:xfrm>
          <a:prstGeom prst="rect">
            <a:avLst/>
          </a:prstGeom>
          <a:solidFill>
            <a:srgbClr val="92D050"/>
          </a:solidFill>
        </p:spPr>
        <p:txBody>
          <a:bodyPr wrap="square" rtlCol="0">
            <a:spAutoFit/>
          </a:bodyPr>
          <a:lstStyle/>
          <a:p>
            <a:r>
              <a:rPr lang="fr-FR" b="1" dirty="0"/>
              <a:t>CA 1 – production </a:t>
            </a:r>
            <a:r>
              <a:rPr lang="fr-FR" b="1" dirty="0" err="1"/>
              <a:t>costs</a:t>
            </a:r>
            <a:endParaRPr lang="fr-FR" b="1" dirty="0"/>
          </a:p>
        </p:txBody>
      </p:sp>
      <p:pic>
        <p:nvPicPr>
          <p:cNvPr id="8" name="Picture 7">
            <a:extLst>
              <a:ext uri="{FF2B5EF4-FFF2-40B4-BE49-F238E27FC236}">
                <a16:creationId xmlns:a16="http://schemas.microsoft.com/office/drawing/2014/main" id="{F529C5E0-3F45-4835-ABAB-B3A745667089}"/>
              </a:ext>
            </a:extLst>
          </p:cNvPr>
          <p:cNvPicPr>
            <a:picLocks noChangeAspect="1"/>
          </p:cNvPicPr>
          <p:nvPr/>
        </p:nvPicPr>
        <p:blipFill>
          <a:blip r:embed="rId3"/>
          <a:stretch>
            <a:fillRect/>
          </a:stretch>
        </p:blipFill>
        <p:spPr>
          <a:xfrm>
            <a:off x="5381625" y="1690957"/>
            <a:ext cx="6810375" cy="3352800"/>
          </a:xfrm>
          <a:prstGeom prst="rect">
            <a:avLst/>
          </a:prstGeom>
        </p:spPr>
      </p:pic>
      <p:sp>
        <p:nvSpPr>
          <p:cNvPr id="10" name="TextBox 9">
            <a:extLst>
              <a:ext uri="{FF2B5EF4-FFF2-40B4-BE49-F238E27FC236}">
                <a16:creationId xmlns:a16="http://schemas.microsoft.com/office/drawing/2014/main" id="{A48CBF4B-7A79-4929-A31F-21BFAAA62652}"/>
              </a:ext>
            </a:extLst>
          </p:cNvPr>
          <p:cNvSpPr txBox="1"/>
          <p:nvPr/>
        </p:nvSpPr>
        <p:spPr>
          <a:xfrm>
            <a:off x="6231276" y="1195997"/>
            <a:ext cx="6154220" cy="369332"/>
          </a:xfrm>
          <a:prstGeom prst="rect">
            <a:avLst/>
          </a:prstGeom>
          <a:noFill/>
        </p:spPr>
        <p:txBody>
          <a:bodyPr wrap="square">
            <a:spAutoFit/>
          </a:bodyPr>
          <a:lstStyle/>
          <a:p>
            <a:r>
              <a:rPr lang="fr-FR" sz="1800" b="1" i="0" u="none" strike="noStrike" baseline="0" dirty="0">
                <a:solidFill>
                  <a:srgbClr val="000000"/>
                </a:solidFill>
                <a:latin typeface="Arial" panose="020B0604020202020204" pitchFamily="34" charset="0"/>
              </a:rPr>
              <a:t>Lithium-ion </a:t>
            </a:r>
            <a:r>
              <a:rPr lang="fr-FR" sz="1800" b="1" i="0" u="none" strike="noStrike" baseline="0" dirty="0" err="1">
                <a:solidFill>
                  <a:srgbClr val="000000"/>
                </a:solidFill>
                <a:latin typeface="Arial" panose="020B0604020202020204" pitchFamily="34" charset="0"/>
              </a:rPr>
              <a:t>battery</a:t>
            </a:r>
            <a:r>
              <a:rPr lang="fr-FR" sz="1800" b="1" i="0" u="none" strike="noStrike" baseline="0" dirty="0">
                <a:solidFill>
                  <a:srgbClr val="000000"/>
                </a:solidFill>
                <a:latin typeface="Arial" panose="020B0604020202020204" pitchFamily="34" charset="0"/>
              </a:rPr>
              <a:t> </a:t>
            </a:r>
            <a:r>
              <a:rPr lang="fr-FR" sz="1800" b="1" i="0" u="none" strike="noStrike" baseline="0" dirty="0" err="1">
                <a:solidFill>
                  <a:srgbClr val="000000"/>
                </a:solidFill>
                <a:latin typeface="Arial" panose="020B0604020202020204" pitchFamily="34" charset="0"/>
              </a:rPr>
              <a:t>demand</a:t>
            </a:r>
            <a:r>
              <a:rPr lang="fr-FR" sz="1800" b="1" i="0" u="none" strike="noStrike" baseline="0" dirty="0">
                <a:solidFill>
                  <a:srgbClr val="000000"/>
                </a:solidFill>
                <a:latin typeface="Arial" panose="020B0604020202020204" pitchFamily="34" charset="0"/>
              </a:rPr>
              <a:t> </a:t>
            </a:r>
            <a:r>
              <a:rPr lang="fr-FR" sz="1800" b="1" i="0" u="none" strike="noStrike" baseline="0" dirty="0" err="1">
                <a:solidFill>
                  <a:srgbClr val="000000"/>
                </a:solidFill>
                <a:latin typeface="Arial" panose="020B0604020202020204" pitchFamily="34" charset="0"/>
              </a:rPr>
              <a:t>outlook</a:t>
            </a:r>
            <a:r>
              <a:rPr lang="fr-FR" sz="1800" b="1" i="0" u="none" strike="noStrike" baseline="0" dirty="0">
                <a:solidFill>
                  <a:srgbClr val="000000"/>
                </a:solidFill>
                <a:latin typeface="Arial" panose="020B0604020202020204" pitchFamily="34" charset="0"/>
              </a:rPr>
              <a:t> </a:t>
            </a:r>
            <a:r>
              <a:rPr lang="fr-FR" sz="1800" b="0" i="0" u="none" strike="noStrike" baseline="0" dirty="0">
                <a:solidFill>
                  <a:srgbClr val="000000"/>
                </a:solidFill>
                <a:latin typeface="Arial" panose="020B0604020202020204" pitchFamily="34" charset="0"/>
              </a:rPr>
              <a:t>	</a:t>
            </a:r>
          </a:p>
        </p:txBody>
      </p:sp>
      <p:sp>
        <p:nvSpPr>
          <p:cNvPr id="12" name="TextBox 11">
            <a:extLst>
              <a:ext uri="{FF2B5EF4-FFF2-40B4-BE49-F238E27FC236}">
                <a16:creationId xmlns:a16="http://schemas.microsoft.com/office/drawing/2014/main" id="{53C00233-8500-4CFA-8263-77E19A00FBF3}"/>
              </a:ext>
            </a:extLst>
          </p:cNvPr>
          <p:cNvSpPr txBox="1"/>
          <p:nvPr/>
        </p:nvSpPr>
        <p:spPr>
          <a:xfrm>
            <a:off x="938052" y="4983850"/>
            <a:ext cx="6246688" cy="369332"/>
          </a:xfrm>
          <a:prstGeom prst="rect">
            <a:avLst/>
          </a:prstGeom>
          <a:noFill/>
        </p:spPr>
        <p:txBody>
          <a:bodyPr wrap="square">
            <a:spAutoFit/>
          </a:bodyPr>
          <a:lstStyle/>
          <a:p>
            <a:r>
              <a:rPr lang="fr-FR" sz="1800" b="1" i="0" u="none" strike="noStrike" baseline="0" dirty="0">
                <a:solidFill>
                  <a:srgbClr val="00ADE4"/>
                </a:solidFill>
                <a:latin typeface="Arial" panose="020B0604020202020204" pitchFamily="34" charset="0"/>
              </a:rPr>
              <a:t>NMC 622 cathode </a:t>
            </a:r>
            <a:r>
              <a:rPr lang="fr-FR" sz="1800" b="1" i="0" u="none" strike="noStrike" baseline="0" dirty="0" err="1">
                <a:solidFill>
                  <a:srgbClr val="00ADE4"/>
                </a:solidFill>
                <a:latin typeface="Arial" panose="020B0604020202020204" pitchFamily="34" charset="0"/>
              </a:rPr>
              <a:t>chemistry</a:t>
            </a:r>
            <a:r>
              <a:rPr lang="fr-FR" sz="1800" b="1" i="0" u="none" strike="noStrike" baseline="0" dirty="0">
                <a:solidFill>
                  <a:srgbClr val="00ADE4"/>
                </a:solidFill>
                <a:latin typeface="Arial" panose="020B0604020202020204" pitchFamily="34" charset="0"/>
              </a:rPr>
              <a:t> </a:t>
            </a:r>
            <a:endParaRPr lang="fr-FR" dirty="0"/>
          </a:p>
        </p:txBody>
      </p:sp>
      <p:sp>
        <p:nvSpPr>
          <p:cNvPr id="13" name="TextBox 12">
            <a:extLst>
              <a:ext uri="{FF2B5EF4-FFF2-40B4-BE49-F238E27FC236}">
                <a16:creationId xmlns:a16="http://schemas.microsoft.com/office/drawing/2014/main" id="{75E4495B-5C79-4C27-B935-E7425DE1E169}"/>
              </a:ext>
            </a:extLst>
          </p:cNvPr>
          <p:cNvSpPr txBox="1"/>
          <p:nvPr/>
        </p:nvSpPr>
        <p:spPr>
          <a:xfrm flipH="1">
            <a:off x="1231182" y="5721676"/>
            <a:ext cx="3227797" cy="646331"/>
          </a:xfrm>
          <a:prstGeom prst="rect">
            <a:avLst/>
          </a:prstGeom>
          <a:solidFill>
            <a:srgbClr val="92D050"/>
          </a:solidFill>
        </p:spPr>
        <p:txBody>
          <a:bodyPr wrap="square" rtlCol="0">
            <a:spAutoFit/>
          </a:bodyPr>
          <a:lstStyle/>
          <a:p>
            <a:r>
              <a:rPr lang="fr-FR" b="1" dirty="0"/>
              <a:t>CA 2 – labour </a:t>
            </a:r>
            <a:r>
              <a:rPr lang="fr-FR" b="1" dirty="0" err="1"/>
              <a:t>costs</a:t>
            </a:r>
            <a:endParaRPr lang="fr-FR" b="1" dirty="0"/>
          </a:p>
          <a:p>
            <a:r>
              <a:rPr lang="fr-FR" b="1" dirty="0"/>
              <a:t>CA 3 – </a:t>
            </a:r>
            <a:r>
              <a:rPr lang="fr-FR" b="1" dirty="0" err="1"/>
              <a:t>ecological</a:t>
            </a:r>
            <a:r>
              <a:rPr lang="fr-FR" b="1" dirty="0"/>
              <a:t> </a:t>
            </a:r>
            <a:r>
              <a:rPr lang="fr-FR" b="1" dirty="0" err="1"/>
              <a:t>footprint</a:t>
            </a:r>
            <a:endParaRPr lang="fr-FR" b="1" dirty="0"/>
          </a:p>
        </p:txBody>
      </p:sp>
    </p:spTree>
    <p:extLst>
      <p:ext uri="{BB962C8B-B14F-4D97-AF65-F5344CB8AC3E}">
        <p14:creationId xmlns:p14="http://schemas.microsoft.com/office/powerpoint/2010/main" val="109321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9A1210-418F-4DCB-AC95-04019563CD54}"/>
              </a:ext>
            </a:extLst>
          </p:cNvPr>
          <p:cNvSpPr txBox="1"/>
          <p:nvPr/>
        </p:nvSpPr>
        <p:spPr>
          <a:xfrm>
            <a:off x="-116957" y="1"/>
            <a:ext cx="6887628" cy="1077218"/>
          </a:xfrm>
          <a:prstGeom prst="rect">
            <a:avLst/>
          </a:prstGeom>
          <a:noFill/>
        </p:spPr>
        <p:txBody>
          <a:bodyPr wrap="square" rtlCol="0">
            <a:spAutoFit/>
          </a:bodyPr>
          <a:lstStyle/>
          <a:p>
            <a:r>
              <a:rPr lang="fr-FR" sz="2400" dirty="0">
                <a:solidFill>
                  <a:schemeClr val="accent1"/>
                </a:solidFill>
              </a:rPr>
              <a:t>   </a:t>
            </a:r>
            <a:r>
              <a:rPr lang="fr-FR" sz="4000" dirty="0">
                <a:solidFill>
                  <a:schemeClr val="accent1"/>
                </a:solidFill>
              </a:rPr>
              <a:t>BEV and </a:t>
            </a:r>
            <a:r>
              <a:rPr lang="fr-FR" sz="4000" dirty="0" err="1">
                <a:solidFill>
                  <a:schemeClr val="accent1"/>
                </a:solidFill>
              </a:rPr>
              <a:t>AfCFTA</a:t>
            </a:r>
            <a:endParaRPr lang="fr-FR" sz="4000" dirty="0">
              <a:solidFill>
                <a:schemeClr val="accent1"/>
              </a:solidFill>
            </a:endParaRPr>
          </a:p>
          <a:p>
            <a:endParaRPr lang="fr-FR" sz="2400" dirty="0"/>
          </a:p>
        </p:txBody>
      </p:sp>
      <p:pic>
        <p:nvPicPr>
          <p:cNvPr id="4" name="Picture 3">
            <a:extLst>
              <a:ext uri="{FF2B5EF4-FFF2-40B4-BE49-F238E27FC236}">
                <a16:creationId xmlns:a16="http://schemas.microsoft.com/office/drawing/2014/main" id="{1C217725-CFBF-4C47-A0A1-145AEEE57A21}"/>
              </a:ext>
            </a:extLst>
          </p:cNvPr>
          <p:cNvPicPr>
            <a:picLocks noChangeAspect="1"/>
          </p:cNvPicPr>
          <p:nvPr/>
        </p:nvPicPr>
        <p:blipFill>
          <a:blip r:embed="rId3"/>
          <a:stretch>
            <a:fillRect/>
          </a:stretch>
        </p:blipFill>
        <p:spPr>
          <a:xfrm>
            <a:off x="8137" y="1027418"/>
            <a:ext cx="5858408" cy="3665998"/>
          </a:xfrm>
          <a:prstGeom prst="rect">
            <a:avLst/>
          </a:prstGeom>
        </p:spPr>
      </p:pic>
      <p:sp>
        <p:nvSpPr>
          <p:cNvPr id="11" name="TextBox 10">
            <a:extLst>
              <a:ext uri="{FF2B5EF4-FFF2-40B4-BE49-F238E27FC236}">
                <a16:creationId xmlns:a16="http://schemas.microsoft.com/office/drawing/2014/main" id="{B23FB1BF-D16E-46FF-ACAA-D048EA1A1E1B}"/>
              </a:ext>
            </a:extLst>
          </p:cNvPr>
          <p:cNvSpPr txBox="1"/>
          <p:nvPr/>
        </p:nvSpPr>
        <p:spPr>
          <a:xfrm>
            <a:off x="144907" y="773512"/>
            <a:ext cx="6154220" cy="369332"/>
          </a:xfrm>
          <a:prstGeom prst="rect">
            <a:avLst/>
          </a:prstGeom>
          <a:noFill/>
        </p:spPr>
        <p:txBody>
          <a:bodyPr wrap="square">
            <a:spAutoFit/>
          </a:bodyPr>
          <a:lstStyle/>
          <a:p>
            <a:r>
              <a:rPr lang="fr-FR" sz="1800" b="1" i="0" u="none" strike="noStrike" baseline="0" dirty="0" err="1">
                <a:solidFill>
                  <a:srgbClr val="000000"/>
                </a:solidFill>
                <a:latin typeface="Arial" panose="020B0604020202020204" pitchFamily="34" charset="0"/>
              </a:rPr>
              <a:t>Metals</a:t>
            </a:r>
            <a:r>
              <a:rPr lang="fr-FR" sz="1800" b="1" i="0" u="none" strike="noStrike" baseline="0" dirty="0">
                <a:solidFill>
                  <a:srgbClr val="000000"/>
                </a:solidFill>
                <a:latin typeface="Arial" panose="020B0604020202020204" pitchFamily="34" charset="0"/>
              </a:rPr>
              <a:t> </a:t>
            </a:r>
            <a:r>
              <a:rPr lang="fr-FR" sz="1800" b="1" i="0" u="none" strike="noStrike" baseline="0" dirty="0" err="1">
                <a:solidFill>
                  <a:srgbClr val="000000"/>
                </a:solidFill>
                <a:latin typeface="Arial" panose="020B0604020202020204" pitchFamily="34" charset="0"/>
              </a:rPr>
              <a:t>demand</a:t>
            </a:r>
            <a:r>
              <a:rPr lang="fr-FR" sz="1800" b="1" i="0" u="none" strike="noStrike" baseline="0" dirty="0">
                <a:solidFill>
                  <a:srgbClr val="000000"/>
                </a:solidFill>
                <a:latin typeface="Arial" panose="020B0604020202020204" pitchFamily="34" charset="0"/>
              </a:rPr>
              <a:t> </a:t>
            </a:r>
            <a:r>
              <a:rPr lang="fr-FR" sz="1800" b="1" i="0" u="none" strike="noStrike" baseline="0" dirty="0" err="1">
                <a:solidFill>
                  <a:srgbClr val="000000"/>
                </a:solidFill>
                <a:latin typeface="Arial" panose="020B0604020202020204" pitchFamily="34" charset="0"/>
              </a:rPr>
              <a:t>from</a:t>
            </a:r>
            <a:r>
              <a:rPr lang="fr-FR" sz="1800" b="1" i="0" u="none" strike="noStrike" baseline="0" dirty="0">
                <a:solidFill>
                  <a:srgbClr val="000000"/>
                </a:solidFill>
                <a:latin typeface="Arial" panose="020B0604020202020204" pitchFamily="34" charset="0"/>
              </a:rPr>
              <a:t> lithium-ion batteries </a:t>
            </a:r>
            <a:r>
              <a:rPr lang="fr-FR" sz="1800" b="0" i="0" u="none" strike="noStrike" baseline="0" dirty="0">
                <a:solidFill>
                  <a:srgbClr val="000000"/>
                </a:solidFill>
                <a:latin typeface="Arial" panose="020B0604020202020204" pitchFamily="34" charset="0"/>
              </a:rPr>
              <a:t>	</a:t>
            </a:r>
          </a:p>
        </p:txBody>
      </p:sp>
      <p:sp>
        <p:nvSpPr>
          <p:cNvPr id="12" name="TextBox 11">
            <a:extLst>
              <a:ext uri="{FF2B5EF4-FFF2-40B4-BE49-F238E27FC236}">
                <a16:creationId xmlns:a16="http://schemas.microsoft.com/office/drawing/2014/main" id="{D43267B6-A58C-4C0D-82A8-5D1D2E70CFE8}"/>
              </a:ext>
            </a:extLst>
          </p:cNvPr>
          <p:cNvSpPr txBox="1"/>
          <p:nvPr/>
        </p:nvSpPr>
        <p:spPr>
          <a:xfrm>
            <a:off x="-9207" y="4681631"/>
            <a:ext cx="6154220" cy="369332"/>
          </a:xfrm>
          <a:prstGeom prst="rect">
            <a:avLst/>
          </a:prstGeom>
          <a:noFill/>
        </p:spPr>
        <p:txBody>
          <a:bodyPr wrap="square">
            <a:spAutoFit/>
          </a:bodyPr>
          <a:lstStyle/>
          <a:p>
            <a:r>
              <a:rPr lang="fr-FR" sz="1400" b="0" i="1" u="none" strike="noStrike" baseline="0" dirty="0">
                <a:solidFill>
                  <a:srgbClr val="000000"/>
                </a:solidFill>
                <a:latin typeface="Arial" panose="020B0604020202020204" pitchFamily="34" charset="0"/>
              </a:rPr>
              <a:t>Source: </a:t>
            </a:r>
            <a:r>
              <a:rPr lang="fr-FR" sz="1400" b="0" i="1" u="none" strike="noStrike" baseline="0" dirty="0" err="1">
                <a:solidFill>
                  <a:srgbClr val="000000"/>
                </a:solidFill>
                <a:latin typeface="Arial" panose="020B0604020202020204" pitchFamily="34" charset="0"/>
              </a:rPr>
              <a:t>BloombergNEF</a:t>
            </a:r>
            <a:r>
              <a:rPr lang="fr-FR" sz="1400" b="0" i="1" u="none" strike="noStrike" baseline="0" dirty="0">
                <a:solidFill>
                  <a:srgbClr val="000000"/>
                </a:solidFill>
                <a:latin typeface="Arial" panose="020B0604020202020204" pitchFamily="34" charset="0"/>
              </a:rPr>
              <a:t>, 2021 </a:t>
            </a:r>
            <a:r>
              <a:rPr lang="fr-FR" sz="1800" b="0" i="0" u="none" strike="noStrike" baseline="0" dirty="0">
                <a:solidFill>
                  <a:srgbClr val="000000"/>
                </a:solidFill>
                <a:latin typeface="Arial" panose="020B0604020202020204" pitchFamily="34" charset="0"/>
              </a:rPr>
              <a:t>	</a:t>
            </a:r>
          </a:p>
        </p:txBody>
      </p:sp>
      <p:pic>
        <p:nvPicPr>
          <p:cNvPr id="18" name="Picture 17">
            <a:extLst>
              <a:ext uri="{FF2B5EF4-FFF2-40B4-BE49-F238E27FC236}">
                <a16:creationId xmlns:a16="http://schemas.microsoft.com/office/drawing/2014/main" id="{98AA0B02-C5EE-4C9A-AFDB-E12BB73C5525}"/>
              </a:ext>
            </a:extLst>
          </p:cNvPr>
          <p:cNvPicPr>
            <a:picLocks noChangeAspect="1"/>
          </p:cNvPicPr>
          <p:nvPr/>
        </p:nvPicPr>
        <p:blipFill>
          <a:blip r:embed="rId4"/>
          <a:stretch>
            <a:fillRect/>
          </a:stretch>
        </p:blipFill>
        <p:spPr>
          <a:xfrm>
            <a:off x="7488336" y="608727"/>
            <a:ext cx="3667717" cy="2977947"/>
          </a:xfrm>
          <a:prstGeom prst="rect">
            <a:avLst/>
          </a:prstGeom>
        </p:spPr>
      </p:pic>
      <p:sp>
        <p:nvSpPr>
          <p:cNvPr id="20" name="TextBox 19">
            <a:extLst>
              <a:ext uri="{FF2B5EF4-FFF2-40B4-BE49-F238E27FC236}">
                <a16:creationId xmlns:a16="http://schemas.microsoft.com/office/drawing/2014/main" id="{9B02432A-578B-4555-A78A-42828C217633}"/>
              </a:ext>
            </a:extLst>
          </p:cNvPr>
          <p:cNvSpPr txBox="1"/>
          <p:nvPr/>
        </p:nvSpPr>
        <p:spPr>
          <a:xfrm>
            <a:off x="7439246" y="252248"/>
            <a:ext cx="3593289" cy="369332"/>
          </a:xfrm>
          <a:prstGeom prst="rect">
            <a:avLst/>
          </a:prstGeom>
          <a:noFill/>
        </p:spPr>
        <p:txBody>
          <a:bodyPr wrap="square">
            <a:spAutoFit/>
          </a:bodyPr>
          <a:lstStyle/>
          <a:p>
            <a:r>
              <a:rPr lang="fr-FR" sz="1800" b="0" i="0" u="none" strike="noStrike" baseline="0" dirty="0">
                <a:solidFill>
                  <a:srgbClr val="00B050"/>
                </a:solidFill>
              </a:rPr>
              <a:t>Raw </a:t>
            </a:r>
            <a:r>
              <a:rPr lang="fr-FR" sz="1800" b="0" i="0" u="none" strike="noStrike" baseline="0" dirty="0" err="1">
                <a:solidFill>
                  <a:srgbClr val="00B050"/>
                </a:solidFill>
              </a:rPr>
              <a:t>materials</a:t>
            </a:r>
            <a:r>
              <a:rPr lang="fr-FR" sz="1800" b="0" i="0" u="none" strike="noStrike" baseline="0" dirty="0">
                <a:solidFill>
                  <a:srgbClr val="00B050"/>
                </a:solidFill>
              </a:rPr>
              <a:t> </a:t>
            </a:r>
            <a:r>
              <a:rPr lang="fr-FR" sz="1800" b="0" i="0" u="none" strike="noStrike" baseline="0" dirty="0" err="1">
                <a:solidFill>
                  <a:srgbClr val="00B050"/>
                </a:solidFill>
              </a:rPr>
              <a:t>supply</a:t>
            </a:r>
            <a:r>
              <a:rPr lang="fr-FR" sz="1800" b="0" i="0" u="none" strike="noStrike" baseline="0" dirty="0">
                <a:solidFill>
                  <a:srgbClr val="00B050"/>
                </a:solidFill>
              </a:rPr>
              <a:t> </a:t>
            </a:r>
            <a:r>
              <a:rPr lang="fr-FR" sz="1800" b="0" i="0" u="none" strike="noStrike" baseline="0" dirty="0" err="1">
                <a:solidFill>
                  <a:srgbClr val="00B050"/>
                </a:solidFill>
              </a:rPr>
              <a:t>chain</a:t>
            </a:r>
            <a:r>
              <a:rPr lang="fr-FR" sz="1800" b="0" i="0" u="none" strike="noStrike" baseline="0" dirty="0">
                <a:solidFill>
                  <a:srgbClr val="00B050"/>
                </a:solidFill>
              </a:rPr>
              <a:t> </a:t>
            </a:r>
            <a:r>
              <a:rPr lang="fr-FR" sz="1800" b="0" i="0" u="none" strike="noStrike" baseline="0" dirty="0">
                <a:solidFill>
                  <a:srgbClr val="000000"/>
                </a:solidFill>
              </a:rPr>
              <a:t>	</a:t>
            </a:r>
          </a:p>
        </p:txBody>
      </p:sp>
      <p:sp>
        <p:nvSpPr>
          <p:cNvPr id="6" name="TextBox 5">
            <a:extLst>
              <a:ext uri="{FF2B5EF4-FFF2-40B4-BE49-F238E27FC236}">
                <a16:creationId xmlns:a16="http://schemas.microsoft.com/office/drawing/2014/main" id="{054CB1FB-0DC3-4D2B-94E1-EE514DA25931}"/>
              </a:ext>
            </a:extLst>
          </p:cNvPr>
          <p:cNvSpPr txBox="1"/>
          <p:nvPr/>
        </p:nvSpPr>
        <p:spPr>
          <a:xfrm>
            <a:off x="144907" y="3449548"/>
            <a:ext cx="1695236" cy="430887"/>
          </a:xfrm>
          <a:prstGeom prst="rect">
            <a:avLst/>
          </a:prstGeom>
          <a:noFill/>
        </p:spPr>
        <p:txBody>
          <a:bodyPr wrap="square" rtlCol="0">
            <a:spAutoFit/>
          </a:bodyPr>
          <a:lstStyle/>
          <a:p>
            <a:r>
              <a:rPr lang="fr-FR" sz="1100" dirty="0"/>
              <a:t>Cote d’Ivoire, </a:t>
            </a:r>
            <a:r>
              <a:rPr lang="fr-FR" sz="1100" dirty="0" err="1"/>
              <a:t>Zambia</a:t>
            </a:r>
            <a:r>
              <a:rPr lang="fr-FR" sz="1100" dirty="0"/>
              <a:t>, Ghana</a:t>
            </a:r>
          </a:p>
        </p:txBody>
      </p:sp>
      <p:pic>
        <p:nvPicPr>
          <p:cNvPr id="5" name="Picture 4">
            <a:extLst>
              <a:ext uri="{FF2B5EF4-FFF2-40B4-BE49-F238E27FC236}">
                <a16:creationId xmlns:a16="http://schemas.microsoft.com/office/drawing/2014/main" id="{4CA091A8-E735-4EC5-92EE-FB8216E67A49}"/>
              </a:ext>
            </a:extLst>
          </p:cNvPr>
          <p:cNvPicPr>
            <a:picLocks noChangeAspect="1"/>
          </p:cNvPicPr>
          <p:nvPr/>
        </p:nvPicPr>
        <p:blipFill>
          <a:blip r:embed="rId5"/>
          <a:stretch>
            <a:fillRect/>
          </a:stretch>
        </p:blipFill>
        <p:spPr>
          <a:xfrm>
            <a:off x="5291790" y="3742607"/>
            <a:ext cx="6870934" cy="2863422"/>
          </a:xfrm>
          <a:prstGeom prst="rect">
            <a:avLst/>
          </a:prstGeom>
        </p:spPr>
      </p:pic>
      <p:sp>
        <p:nvSpPr>
          <p:cNvPr id="15" name="TextBox 14">
            <a:extLst>
              <a:ext uri="{FF2B5EF4-FFF2-40B4-BE49-F238E27FC236}">
                <a16:creationId xmlns:a16="http://schemas.microsoft.com/office/drawing/2014/main" id="{BAF647AC-9FCB-401B-83E3-473BBFB63862}"/>
              </a:ext>
            </a:extLst>
          </p:cNvPr>
          <p:cNvSpPr txBox="1"/>
          <p:nvPr/>
        </p:nvSpPr>
        <p:spPr>
          <a:xfrm>
            <a:off x="5198084" y="6334055"/>
            <a:ext cx="6154220" cy="369332"/>
          </a:xfrm>
          <a:prstGeom prst="rect">
            <a:avLst/>
          </a:prstGeom>
          <a:noFill/>
        </p:spPr>
        <p:txBody>
          <a:bodyPr wrap="square">
            <a:spAutoFit/>
          </a:bodyPr>
          <a:lstStyle/>
          <a:p>
            <a:r>
              <a:rPr lang="fr-FR" sz="1400" b="0" i="1" u="none" strike="noStrike" baseline="0" dirty="0">
                <a:solidFill>
                  <a:srgbClr val="000000"/>
                </a:solidFill>
                <a:latin typeface="Arial" panose="020B0604020202020204" pitchFamily="34" charset="0"/>
              </a:rPr>
              <a:t>Source: EU on </a:t>
            </a:r>
            <a:r>
              <a:rPr lang="fr-FR" sz="1400" b="0" i="1" u="none" strike="noStrike" baseline="0" dirty="0" err="1">
                <a:solidFill>
                  <a:srgbClr val="000000"/>
                </a:solidFill>
                <a:latin typeface="Arial" panose="020B0604020202020204" pitchFamily="34" charset="0"/>
              </a:rPr>
              <a:t>CRMs</a:t>
            </a:r>
            <a:r>
              <a:rPr lang="fr-FR" sz="1400" b="0" i="1" u="none" strike="noStrike" baseline="0" dirty="0">
                <a:solidFill>
                  <a:srgbClr val="000000"/>
                </a:solidFill>
                <a:latin typeface="Arial" panose="020B0604020202020204" pitchFamily="34" charset="0"/>
              </a:rPr>
              <a:t>, 2020 </a:t>
            </a:r>
            <a:r>
              <a:rPr lang="fr-FR" sz="1800" b="0" i="0" u="none" strike="noStrike" baseline="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32365865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3522B63A-3C43-4C4D-83CC-925EE82A154D}" vid="{AEBF0D12-1A3A-9945-B4CB-C278761E4CC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D6D194BCE4BA4A92B2A852D517E666" ma:contentTypeVersion="14" ma:contentTypeDescription="Create a new document." ma:contentTypeScope="" ma:versionID="cdc1f0063d222773aefd80428325a183">
  <xsd:schema xmlns:xsd="http://www.w3.org/2001/XMLSchema" xmlns:xs="http://www.w3.org/2001/XMLSchema" xmlns:p="http://schemas.microsoft.com/office/2006/metadata/properties" xmlns:ns3="5ee44128-3d50-4b9c-aa09-37e8fa8fd955" xmlns:ns4="8dc1d2c1-2c17-48d1-98f5-1d9c4aad5262" targetNamespace="http://schemas.microsoft.com/office/2006/metadata/properties" ma:root="true" ma:fieldsID="bbc99b76613ebcdaab5291d8dab75093" ns3:_="" ns4:_="">
    <xsd:import namespace="5ee44128-3d50-4b9c-aa09-37e8fa8fd955"/>
    <xsd:import namespace="8dc1d2c1-2c17-48d1-98f5-1d9c4aad526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44128-3d50-4b9c-aa09-37e8fa8fd95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c1d2c1-2c17-48d1-98f5-1d9c4aad526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0A0563-36CA-44FF-BA45-C2E6091EE2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44128-3d50-4b9c-aa09-37e8fa8fd955"/>
    <ds:schemaRef ds:uri="8dc1d2c1-2c17-48d1-98f5-1d9c4aad52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0D0109-830E-4CAD-8FF7-A71687C922B3}">
  <ds:schemaRefs>
    <ds:schemaRef ds:uri="http://schemas.microsoft.com/sharepoint/v3/contenttype/forms"/>
  </ds:schemaRefs>
</ds:datastoreItem>
</file>

<file path=customXml/itemProps3.xml><?xml version="1.0" encoding="utf-8"?>
<ds:datastoreItem xmlns:ds="http://schemas.openxmlformats.org/officeDocument/2006/customXml" ds:itemID="{17F5DD76-2794-40F0-8632-879C9C4625C8}">
  <ds:schemaRefs>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5ee44128-3d50-4b9c-aa09-37e8fa8fd955"/>
    <ds:schemaRef ds:uri="http://purl.org/dc/elements/1.1/"/>
    <ds:schemaRef ds:uri="http://purl.org/dc/terms/"/>
    <ds:schemaRef ds:uri="8dc1d2c1-2c17-48d1-98f5-1d9c4aad526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ECA_template_fre</Template>
  <TotalTime>2038</TotalTime>
  <Words>1642</Words>
  <Application>Microsoft Office PowerPoint</Application>
  <PresentationFormat>Widescreen</PresentationFormat>
  <Paragraphs>166</Paragraphs>
  <Slides>20</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vt:lpstr>
      <vt:lpstr>Bebas Neue</vt:lpstr>
      <vt:lpstr>Calibri</vt:lpstr>
      <vt:lpstr>Calibri Light</vt:lpstr>
      <vt:lpstr>Lato</vt:lpstr>
      <vt:lpstr>Lucida Sans</vt:lpstr>
      <vt:lpstr>Roboto</vt:lpstr>
      <vt:lpstr>Source Sans Pro</vt:lpstr>
      <vt:lpstr>Wingdings</vt:lpstr>
      <vt:lpstr>Office Theme</vt:lpstr>
      <vt:lpstr>PowerPoint Presentation</vt:lpstr>
      <vt:lpstr>PowerPoint Presentation</vt:lpstr>
      <vt:lpstr>BEV Initiative in DRC: Moving up the ladder</vt:lpstr>
      <vt:lpstr>Africa’s automotive sector</vt:lpstr>
      <vt:lpstr>BEV initiative in the DRC : moving up the ladder …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Identification of the space to host the SEZ in the DRC and Zambia</vt:lpstr>
      <vt:lpstr>Advocacy and promotion of the battery initiative</vt:lpstr>
      <vt:lpstr>MoUs signed by DRC and Zambia with partners</vt:lpstr>
      <vt:lpstr>Signing Framework Agreement to establish SEZ for the production of BEVs in DRC and Zambia</vt:lpstr>
      <vt:lpstr>Preparing the ground for local entrepreneurs to benefit from the BEV initiative.</vt:lpstr>
      <vt:lpstr>Policy dialogues</vt:lpstr>
      <vt:lpstr>Way 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Nom du présentateur Titre, Division Commission économique pour l'Afrique</dc:title>
  <dc:creator>Abel Akara Ticha</dc:creator>
  <cp:lastModifiedBy>Lavender Chungu Degre</cp:lastModifiedBy>
  <cp:revision>275</cp:revision>
  <cp:lastPrinted>2022-03-07T15:35:44Z</cp:lastPrinted>
  <dcterms:created xsi:type="dcterms:W3CDTF">2020-06-02T09:13:45Z</dcterms:created>
  <dcterms:modified xsi:type="dcterms:W3CDTF">2023-10-04T13:31:11Z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0x0101000CD6D194BCE4BA4A92B2A852D517E666</vt:lpwstr>
  </property>
</Properties>
</file>