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1070" r:id="rId2"/>
    <p:sldId id="107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7D7C8-0E5D-42E9-BAFA-A7F4A9B27D56}" v="15" dt="2022-10-25T13:04:00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95519\OneDrive%20-%20WBG\LDriveWBG\WB%20documents\CRVS%20strategy\child%20services%20vs%20birth%20registr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43552710991331E-2"/>
          <c:y val="2.8329728014767384E-2"/>
          <c:w val="0.91462512105772886"/>
          <c:h val="0.54244250952913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'[child services vs birth registration.xlsx]Sheet1'!$B$1</c:f>
              <c:strCache>
                <c:ptCount val="1"/>
                <c:pt idx="0">
                  <c:v>Health facility delivery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'[child services vs birth registration.xlsx]Sheet1'!$A$2:$A$17</c:f>
              <c:strCache>
                <c:ptCount val="16"/>
                <c:pt idx="0">
                  <c:v>Burkina Faso</c:v>
                </c:pt>
                <c:pt idx="1">
                  <c:v>Cameroon</c:v>
                </c:pt>
                <c:pt idx="2">
                  <c:v>Chad</c:v>
                </c:pt>
                <c:pt idx="3">
                  <c:v>Ethiopia</c:v>
                </c:pt>
                <c:pt idx="4">
                  <c:v>Guinea</c:v>
                </c:pt>
                <c:pt idx="5">
                  <c:v>Kenya</c:v>
                </c:pt>
                <c:pt idx="6">
                  <c:v>Liberia</c:v>
                </c:pt>
                <c:pt idx="7">
                  <c:v>Madagascar</c:v>
                </c:pt>
                <c:pt idx="8">
                  <c:v>Mauritania</c:v>
                </c:pt>
                <c:pt idx="9">
                  <c:v>Mozambique</c:v>
                </c:pt>
                <c:pt idx="10">
                  <c:v>Rwanda</c:v>
                </c:pt>
                <c:pt idx="11">
                  <c:v>Senegal</c:v>
                </c:pt>
                <c:pt idx="12">
                  <c:v>Sierra Leone</c:v>
                </c:pt>
                <c:pt idx="13">
                  <c:v>Tanzania</c:v>
                </c:pt>
                <c:pt idx="14">
                  <c:v>Uganda</c:v>
                </c:pt>
                <c:pt idx="15">
                  <c:v>Zimbabwe</c:v>
                </c:pt>
              </c:strCache>
            </c:strRef>
          </c:cat>
          <c:val>
            <c:numRef>
              <c:f>'[child services vs birth registration.xlsx]Sheet1'!$B$2:$B$17</c:f>
              <c:numCache>
                <c:formatCode>General</c:formatCode>
                <c:ptCount val="16"/>
                <c:pt idx="0">
                  <c:v>66.3</c:v>
                </c:pt>
                <c:pt idx="1">
                  <c:v>61.3</c:v>
                </c:pt>
                <c:pt idx="2">
                  <c:v>21.7</c:v>
                </c:pt>
                <c:pt idx="3">
                  <c:v>26.2</c:v>
                </c:pt>
                <c:pt idx="4">
                  <c:v>52.6</c:v>
                </c:pt>
                <c:pt idx="5">
                  <c:v>61.2</c:v>
                </c:pt>
                <c:pt idx="6">
                  <c:v>79.8</c:v>
                </c:pt>
                <c:pt idx="7">
                  <c:v>38.700000000000003</c:v>
                </c:pt>
                <c:pt idx="8">
                  <c:v>69.3</c:v>
                </c:pt>
                <c:pt idx="9">
                  <c:v>54.8</c:v>
                </c:pt>
                <c:pt idx="10">
                  <c:v>90.7</c:v>
                </c:pt>
                <c:pt idx="11">
                  <c:v>74.5</c:v>
                </c:pt>
                <c:pt idx="12">
                  <c:v>76.7</c:v>
                </c:pt>
                <c:pt idx="13">
                  <c:v>62.6</c:v>
                </c:pt>
                <c:pt idx="14">
                  <c:v>73.400000000000006</c:v>
                </c:pt>
                <c:pt idx="15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9-4556-AC3E-276AA06A63C2}"/>
            </c:ext>
          </c:extLst>
        </c:ser>
        <c:ser>
          <c:idx val="1"/>
          <c:order val="1"/>
          <c:tx>
            <c:strRef>
              <c:f>'[child services vs birth registration.xlsx]Sheet1'!$C$1</c:f>
              <c:strCache>
                <c:ptCount val="1"/>
                <c:pt idx="0">
                  <c:v>BCG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'[child services vs birth registration.xlsx]Sheet1'!$A$2:$A$17</c:f>
              <c:strCache>
                <c:ptCount val="16"/>
                <c:pt idx="0">
                  <c:v>Burkina Faso</c:v>
                </c:pt>
                <c:pt idx="1">
                  <c:v>Cameroon</c:v>
                </c:pt>
                <c:pt idx="2">
                  <c:v>Chad</c:v>
                </c:pt>
                <c:pt idx="3">
                  <c:v>Ethiopia</c:v>
                </c:pt>
                <c:pt idx="4">
                  <c:v>Guinea</c:v>
                </c:pt>
                <c:pt idx="5">
                  <c:v>Kenya</c:v>
                </c:pt>
                <c:pt idx="6">
                  <c:v>Liberia</c:v>
                </c:pt>
                <c:pt idx="7">
                  <c:v>Madagascar</c:v>
                </c:pt>
                <c:pt idx="8">
                  <c:v>Mauritania</c:v>
                </c:pt>
                <c:pt idx="9">
                  <c:v>Mozambique</c:v>
                </c:pt>
                <c:pt idx="10">
                  <c:v>Rwanda</c:v>
                </c:pt>
                <c:pt idx="11">
                  <c:v>Senegal</c:v>
                </c:pt>
                <c:pt idx="12">
                  <c:v>Sierra Leone</c:v>
                </c:pt>
                <c:pt idx="13">
                  <c:v>Tanzania</c:v>
                </c:pt>
                <c:pt idx="14">
                  <c:v>Uganda</c:v>
                </c:pt>
                <c:pt idx="15">
                  <c:v>Zimbabwe</c:v>
                </c:pt>
              </c:strCache>
            </c:strRef>
          </c:cat>
          <c:val>
            <c:numRef>
              <c:f>'[child services vs birth registration.xlsx]Sheet1'!$C$2:$C$17</c:f>
              <c:numCache>
                <c:formatCode>General</c:formatCode>
                <c:ptCount val="16"/>
                <c:pt idx="0">
                  <c:v>96.5</c:v>
                </c:pt>
                <c:pt idx="1">
                  <c:v>91.7</c:v>
                </c:pt>
                <c:pt idx="2">
                  <c:v>59.6</c:v>
                </c:pt>
                <c:pt idx="3">
                  <c:v>69.2</c:v>
                </c:pt>
                <c:pt idx="4">
                  <c:v>73.400000000000006</c:v>
                </c:pt>
                <c:pt idx="5">
                  <c:v>96.7</c:v>
                </c:pt>
                <c:pt idx="6">
                  <c:v>90.6</c:v>
                </c:pt>
                <c:pt idx="7">
                  <c:v>92.3</c:v>
                </c:pt>
                <c:pt idx="8">
                  <c:v>83.2</c:v>
                </c:pt>
                <c:pt idx="9">
                  <c:v>91.1</c:v>
                </c:pt>
                <c:pt idx="10">
                  <c:v>98.9</c:v>
                </c:pt>
                <c:pt idx="11">
                  <c:v>95.7</c:v>
                </c:pt>
                <c:pt idx="12">
                  <c:v>96.5</c:v>
                </c:pt>
                <c:pt idx="13">
                  <c:v>96</c:v>
                </c:pt>
                <c:pt idx="14">
                  <c:v>96.3</c:v>
                </c:pt>
                <c:pt idx="15">
                  <c:v>89.9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9-4556-AC3E-276AA06A63C2}"/>
            </c:ext>
          </c:extLst>
        </c:ser>
        <c:ser>
          <c:idx val="2"/>
          <c:order val="2"/>
          <c:tx>
            <c:strRef>
              <c:f>'[child services vs birth registration.xlsx]Sheet1'!$D$1</c:f>
              <c:strCache>
                <c:ptCount val="1"/>
                <c:pt idx="0">
                  <c:v>Penta1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'[child services vs birth registration.xlsx]Sheet1'!$A$2:$A$17</c:f>
              <c:strCache>
                <c:ptCount val="16"/>
                <c:pt idx="0">
                  <c:v>Burkina Faso</c:v>
                </c:pt>
                <c:pt idx="1">
                  <c:v>Cameroon</c:v>
                </c:pt>
                <c:pt idx="2">
                  <c:v>Chad</c:v>
                </c:pt>
                <c:pt idx="3">
                  <c:v>Ethiopia</c:v>
                </c:pt>
                <c:pt idx="4">
                  <c:v>Guinea</c:v>
                </c:pt>
                <c:pt idx="5">
                  <c:v>Kenya</c:v>
                </c:pt>
                <c:pt idx="6">
                  <c:v>Liberia</c:v>
                </c:pt>
                <c:pt idx="7">
                  <c:v>Madagascar</c:v>
                </c:pt>
                <c:pt idx="8">
                  <c:v>Mauritania</c:v>
                </c:pt>
                <c:pt idx="9">
                  <c:v>Mozambique</c:v>
                </c:pt>
                <c:pt idx="10">
                  <c:v>Rwanda</c:v>
                </c:pt>
                <c:pt idx="11">
                  <c:v>Senegal</c:v>
                </c:pt>
                <c:pt idx="12">
                  <c:v>Sierra Leone</c:v>
                </c:pt>
                <c:pt idx="13">
                  <c:v>Tanzania</c:v>
                </c:pt>
                <c:pt idx="14">
                  <c:v>Uganda</c:v>
                </c:pt>
                <c:pt idx="15">
                  <c:v>Zimbabwe</c:v>
                </c:pt>
              </c:strCache>
            </c:strRef>
          </c:cat>
          <c:val>
            <c:numRef>
              <c:f>'[child services vs birth registration.xlsx]Sheet1'!$D$2:$D$17</c:f>
              <c:numCache>
                <c:formatCode>General</c:formatCode>
                <c:ptCount val="16"/>
                <c:pt idx="0">
                  <c:v>94.4</c:v>
                </c:pt>
                <c:pt idx="1">
                  <c:v>89.3</c:v>
                </c:pt>
                <c:pt idx="2">
                  <c:v>58.3</c:v>
                </c:pt>
                <c:pt idx="3">
                  <c:v>73.2</c:v>
                </c:pt>
                <c:pt idx="4">
                  <c:v>62.3</c:v>
                </c:pt>
                <c:pt idx="5">
                  <c:v>97.5</c:v>
                </c:pt>
                <c:pt idx="6">
                  <c:v>91.4</c:v>
                </c:pt>
                <c:pt idx="7">
                  <c:v>89.1</c:v>
                </c:pt>
                <c:pt idx="8">
                  <c:v>81.099999999999994</c:v>
                </c:pt>
                <c:pt idx="9">
                  <c:v>91.3</c:v>
                </c:pt>
                <c:pt idx="10">
                  <c:v>99.1</c:v>
                </c:pt>
                <c:pt idx="11">
                  <c:v>96.3</c:v>
                </c:pt>
                <c:pt idx="12">
                  <c:v>94.3</c:v>
                </c:pt>
                <c:pt idx="13">
                  <c:v>97</c:v>
                </c:pt>
                <c:pt idx="14">
                  <c:v>94.9</c:v>
                </c:pt>
                <c:pt idx="15">
                  <c:v>89.5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09-4556-AC3E-276AA06A63C2}"/>
            </c:ext>
          </c:extLst>
        </c:ser>
        <c:ser>
          <c:idx val="3"/>
          <c:order val="3"/>
          <c:tx>
            <c:strRef>
              <c:f>'[child services vs birth registration.xlsx]Sheet1'!$E$1</c:f>
              <c:strCache>
                <c:ptCount val="1"/>
                <c:pt idx="0">
                  <c:v>Birth registration &lt;2 years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'[child services vs birth registration.xlsx]Sheet1'!$A$2:$A$17</c:f>
              <c:strCache>
                <c:ptCount val="16"/>
                <c:pt idx="0">
                  <c:v>Burkina Faso</c:v>
                </c:pt>
                <c:pt idx="1">
                  <c:v>Cameroon</c:v>
                </c:pt>
                <c:pt idx="2">
                  <c:v>Chad</c:v>
                </c:pt>
                <c:pt idx="3">
                  <c:v>Ethiopia</c:v>
                </c:pt>
                <c:pt idx="4">
                  <c:v>Guinea</c:v>
                </c:pt>
                <c:pt idx="5">
                  <c:v>Kenya</c:v>
                </c:pt>
                <c:pt idx="6">
                  <c:v>Liberia</c:v>
                </c:pt>
                <c:pt idx="7">
                  <c:v>Madagascar</c:v>
                </c:pt>
                <c:pt idx="8">
                  <c:v>Mauritania</c:v>
                </c:pt>
                <c:pt idx="9">
                  <c:v>Mozambique</c:v>
                </c:pt>
                <c:pt idx="10">
                  <c:v>Rwanda</c:v>
                </c:pt>
                <c:pt idx="11">
                  <c:v>Senegal</c:v>
                </c:pt>
                <c:pt idx="12">
                  <c:v>Sierra Leone</c:v>
                </c:pt>
                <c:pt idx="13">
                  <c:v>Tanzania</c:v>
                </c:pt>
                <c:pt idx="14">
                  <c:v>Uganda</c:v>
                </c:pt>
                <c:pt idx="15">
                  <c:v>Zimbabwe</c:v>
                </c:pt>
              </c:strCache>
            </c:strRef>
          </c:cat>
          <c:val>
            <c:numRef>
              <c:f>'[child services vs birth registration.xlsx]Sheet1'!$E$2:$E$17</c:f>
              <c:numCache>
                <c:formatCode>General</c:formatCode>
                <c:ptCount val="16"/>
                <c:pt idx="0">
                  <c:v>76.2</c:v>
                </c:pt>
                <c:pt idx="1">
                  <c:v>48.8</c:v>
                </c:pt>
                <c:pt idx="2">
                  <c:v>10.9</c:v>
                </c:pt>
                <c:pt idx="3">
                  <c:v>2.2999999999999998</c:v>
                </c:pt>
                <c:pt idx="4">
                  <c:v>59.9</c:v>
                </c:pt>
                <c:pt idx="5">
                  <c:v>68</c:v>
                </c:pt>
                <c:pt idx="6">
                  <c:v>67.3</c:v>
                </c:pt>
                <c:pt idx="7">
                  <c:v>74.3</c:v>
                </c:pt>
                <c:pt idx="8">
                  <c:v>45</c:v>
                </c:pt>
                <c:pt idx="9">
                  <c:v>36.200000000000003</c:v>
                </c:pt>
                <c:pt idx="10">
                  <c:v>50.1</c:v>
                </c:pt>
                <c:pt idx="11">
                  <c:v>81.400000000000006</c:v>
                </c:pt>
                <c:pt idx="12">
                  <c:v>72.8</c:v>
                </c:pt>
                <c:pt idx="13">
                  <c:v>26</c:v>
                </c:pt>
                <c:pt idx="14">
                  <c:v>28.3</c:v>
                </c:pt>
                <c:pt idx="1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09-4556-AC3E-276AA06A6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30236047"/>
        <c:axId val="1142107919"/>
      </c:barChart>
      <c:catAx>
        <c:axId val="113023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  <c:crossAx val="1142107919"/>
        <c:crosses val="autoZero"/>
        <c:auto val="1"/>
        <c:lblAlgn val="ctr"/>
        <c:lblOffset val="100"/>
        <c:noMultiLvlLbl val="0"/>
      </c:catAx>
      <c:valAx>
        <c:axId val="114210791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  <c:crossAx val="113023604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48062195205114"/>
          <c:y val="0.88002803865259238"/>
          <c:w val="0.45608288721824108"/>
          <c:h val="0.11997188887144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235155" cy="369332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3773" y="1391252"/>
            <a:ext cx="107219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400" b="1" spc="100" baseline="0" smtClean="0">
                <a:solidFill>
                  <a:schemeClr val="accent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heading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643773" y="1922804"/>
            <a:ext cx="10821895" cy="4419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3363" indent="-233363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233363" algn="l"/>
              </a:tabLst>
              <a:defRPr/>
            </a:lvl2pPr>
            <a:lvl3pPr marL="461963" indent="-231775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tabLst>
                <a:tab pos="461963" algn="l"/>
              </a:tabLs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096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235155" cy="369332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>
          <a:xfrm>
            <a:off x="643773" y="1439695"/>
            <a:ext cx="10821895" cy="49027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3363" indent="-233363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233363" algn="l"/>
              </a:tabLst>
              <a:defRPr/>
            </a:lvl2pPr>
            <a:lvl3pPr marL="461963" indent="-231775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tabLst>
                <a:tab pos="461963" algn="l"/>
              </a:tabLs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287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_Text3"/>
          <p:cNvSpPr>
            <a:spLocks noGrp="1"/>
          </p:cNvSpPr>
          <p:nvPr>
            <p:ph type="body" sz="quarter" idx="18" hasCustomPrompt="1"/>
          </p:nvPr>
        </p:nvSpPr>
        <p:spPr>
          <a:xfrm>
            <a:off x="8298925" y="1777066"/>
            <a:ext cx="3291840" cy="4743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30188" indent="-2301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230188" algn="l"/>
              </a:tabLst>
              <a:defRPr sz="11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461963" indent="-231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tabLst>
                <a:tab pos="461963" algn="l"/>
              </a:tabLst>
              <a:defRPr sz="11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_Text2"/>
          <p:cNvSpPr>
            <a:spLocks noGrp="1"/>
          </p:cNvSpPr>
          <p:nvPr>
            <p:ph type="body" sz="quarter" idx="17" hasCustomPrompt="1"/>
          </p:nvPr>
        </p:nvSpPr>
        <p:spPr>
          <a:xfrm>
            <a:off x="4454264" y="1777066"/>
            <a:ext cx="3291840" cy="4743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30188" indent="-2301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230188" algn="l"/>
              </a:tabLst>
              <a:defRPr sz="11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461963" indent="-231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tabLst>
                <a:tab pos="461963" algn="l"/>
              </a:tabLst>
              <a:defRPr sz="11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_Text1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1777066"/>
            <a:ext cx="3291840" cy="4743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30188" indent="-2301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230188" algn="l"/>
              </a:tabLst>
              <a:defRPr sz="11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461963" indent="-1793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tabLst>
                <a:tab pos="461963" algn="l"/>
              </a:tabLst>
              <a:defRPr sz="11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_Heading3"/>
          <p:cNvSpPr>
            <a:spLocks noGrp="1"/>
          </p:cNvSpPr>
          <p:nvPr>
            <p:ph type="body" sz="quarter" idx="23" hasCustomPrompt="1"/>
          </p:nvPr>
        </p:nvSpPr>
        <p:spPr>
          <a:xfrm>
            <a:off x="8298926" y="1391252"/>
            <a:ext cx="325766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400" b="1" spc="100" baseline="0" smtClean="0">
                <a:solidFill>
                  <a:schemeClr val="accent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heading</a:t>
            </a:r>
          </a:p>
        </p:txBody>
      </p:sp>
      <p:sp>
        <p:nvSpPr>
          <p:cNvPr id="13" name="Text Placeholder_Heading2"/>
          <p:cNvSpPr>
            <a:spLocks noGrp="1"/>
          </p:cNvSpPr>
          <p:nvPr>
            <p:ph type="body" sz="quarter" idx="22" hasCustomPrompt="1"/>
          </p:nvPr>
        </p:nvSpPr>
        <p:spPr>
          <a:xfrm>
            <a:off x="4454264" y="1391252"/>
            <a:ext cx="325766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400" b="1" spc="100" baseline="0" smtClean="0">
                <a:solidFill>
                  <a:schemeClr val="accent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heading</a:t>
            </a:r>
          </a:p>
        </p:txBody>
      </p:sp>
      <p:sp>
        <p:nvSpPr>
          <p:cNvPr id="12" name="Text Placeholder_Heading1"/>
          <p:cNvSpPr>
            <a:spLocks noGrp="1"/>
          </p:cNvSpPr>
          <p:nvPr>
            <p:ph type="body" sz="quarter" idx="21" hasCustomPrompt="1"/>
          </p:nvPr>
        </p:nvSpPr>
        <p:spPr>
          <a:xfrm>
            <a:off x="643774" y="1391252"/>
            <a:ext cx="325766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400" b="1" spc="100" baseline="0" smtClean="0">
                <a:solidFill>
                  <a:schemeClr val="accent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heading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9235155" cy="369332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10438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_Text2"/>
          <p:cNvSpPr>
            <a:spLocks noGrp="1"/>
          </p:cNvSpPr>
          <p:nvPr>
            <p:ph type="body" sz="quarter" idx="19"/>
          </p:nvPr>
        </p:nvSpPr>
        <p:spPr>
          <a:xfrm>
            <a:off x="6536935" y="1742957"/>
            <a:ext cx="4999567" cy="478631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  <a:lvl2pPr marL="230188" indent="-230188">
              <a:spcAft>
                <a:spcPts val="600"/>
              </a:spcAft>
              <a:tabLst>
                <a:tab pos="230188" algn="l"/>
              </a:tabLst>
              <a:defRPr>
                <a:solidFill>
                  <a:schemeClr val="accent1"/>
                </a:solidFill>
              </a:defRPr>
            </a:lvl2pPr>
            <a:lvl3pPr marL="463550" indent="-233363"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tabLst>
                <a:tab pos="461963" algn="l"/>
              </a:tabLst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_Heading2"/>
          <p:cNvSpPr>
            <a:spLocks noGrp="1"/>
          </p:cNvSpPr>
          <p:nvPr>
            <p:ph type="body" sz="quarter" idx="18" hasCustomPrompt="1"/>
          </p:nvPr>
        </p:nvSpPr>
        <p:spPr>
          <a:xfrm>
            <a:off x="6536935" y="1391252"/>
            <a:ext cx="499956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400" b="1" spc="100" baseline="0" smtClean="0">
                <a:solidFill>
                  <a:schemeClr val="accent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heading</a:t>
            </a:r>
          </a:p>
        </p:txBody>
      </p:sp>
      <p:sp>
        <p:nvSpPr>
          <p:cNvPr id="13" name="Text Placeholder_Text1"/>
          <p:cNvSpPr>
            <a:spLocks noGrp="1"/>
          </p:cNvSpPr>
          <p:nvPr>
            <p:ph type="body" sz="quarter" idx="20"/>
          </p:nvPr>
        </p:nvSpPr>
        <p:spPr>
          <a:xfrm>
            <a:off x="609600" y="1749694"/>
            <a:ext cx="4999567" cy="478631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  <a:lvl2pPr marL="230188" indent="-230188">
              <a:spcAft>
                <a:spcPts val="600"/>
              </a:spcAft>
              <a:tabLst>
                <a:tab pos="230188" algn="l"/>
              </a:tabLst>
              <a:defRPr>
                <a:solidFill>
                  <a:schemeClr val="accent1"/>
                </a:solidFill>
              </a:defRPr>
            </a:lvl2pPr>
            <a:lvl3pPr marL="137160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kern="1200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463550" marR="0" lvl="2" indent="-2333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Tx/>
              <a:buFont typeface="Symbol" panose="05050102010706020507" pitchFamily="18" charset="2"/>
              <a:buChar char="-"/>
              <a:tabLst>
                <a:tab pos="461963" algn="l"/>
              </a:tabLst>
              <a:defRPr/>
            </a:pPr>
            <a:r>
              <a:rPr lang="en-US" dirty="0"/>
              <a:t>Third level</a:t>
            </a:r>
          </a:p>
        </p:txBody>
      </p:sp>
      <p:sp>
        <p:nvSpPr>
          <p:cNvPr id="5" name="Text Placeholder_Heading1"/>
          <p:cNvSpPr>
            <a:spLocks noGrp="1"/>
          </p:cNvSpPr>
          <p:nvPr>
            <p:ph type="body" sz="quarter" idx="17" hasCustomPrompt="1"/>
          </p:nvPr>
        </p:nvSpPr>
        <p:spPr>
          <a:xfrm>
            <a:off x="643772" y="1391252"/>
            <a:ext cx="499956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400" b="1" spc="100" baseline="0" smtClean="0">
                <a:solidFill>
                  <a:schemeClr val="accent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heading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9235155" cy="369332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410793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0"/>
            <a:ext cx="10937533" cy="4351338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1" y="365760"/>
            <a:ext cx="10937532" cy="731520"/>
          </a:xfrm>
        </p:spPr>
        <p:txBody>
          <a:bodyPr lIns="0" tIns="0" rIns="0" bIns="0">
            <a:noAutofit/>
          </a:bodyPr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07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94B3F8-F736-AF47-9444-835BF41C0951}"/>
              </a:ext>
            </a:extLst>
          </p:cNvPr>
          <p:cNvSpPr/>
          <p:nvPr/>
        </p:nvSpPr>
        <p:spPr>
          <a:xfrm>
            <a:off x="1" y="0"/>
            <a:ext cx="12192000" cy="1005840"/>
          </a:xfrm>
          <a:prstGeom prst="rect">
            <a:avLst/>
          </a:prstGeom>
          <a:solidFill>
            <a:srgbClr val="0F3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F3051"/>
              </a:solidFill>
            </a:endParaRPr>
          </a:p>
        </p:txBody>
      </p:sp>
      <p:sp>
        <p:nvSpPr>
          <p:cNvPr id="8" name="Triangle 9">
            <a:extLst>
              <a:ext uri="{FF2B5EF4-FFF2-40B4-BE49-F238E27FC236}">
                <a16:creationId xmlns:a16="http://schemas.microsoft.com/office/drawing/2014/main" id="{80F6315E-3C16-F345-A1D0-05FBBC7AFFC0}"/>
              </a:ext>
            </a:extLst>
          </p:cNvPr>
          <p:cNvSpPr/>
          <p:nvPr/>
        </p:nvSpPr>
        <p:spPr>
          <a:xfrm rot="10800000">
            <a:off x="9693144" y="0"/>
            <a:ext cx="2529723" cy="160020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A29A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235155" cy="369332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948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spc="10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1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285750" indent="-285750" algn="l" defTabSz="91440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Clr>
          <a:schemeClr val="accent2"/>
        </a:buClr>
        <a:buFont typeface="Wingdings" panose="05000000000000000000" pitchFamily="2" charset="2"/>
        <a:buChar char="n"/>
        <a:defRPr sz="11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6002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1087438" algn="l" defTabSz="91440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–"/>
        <a:defRPr lang="en-US" sz="1100" kern="1200" dirty="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»"/>
        <a:defRPr sz="11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06828" y="109640"/>
            <a:ext cx="9235155" cy="738664"/>
          </a:xfrm>
        </p:spPr>
        <p:txBody>
          <a:bodyPr/>
          <a:lstStyle/>
          <a:p>
            <a:r>
              <a:rPr lang="en-US" dirty="0"/>
              <a:t>Engaging the health sector in building efficient civil registration and vital statistics systems</a:t>
            </a:r>
          </a:p>
        </p:txBody>
      </p:sp>
      <p:pic>
        <p:nvPicPr>
          <p:cNvPr id="26" name="Picture 25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DC5FA5DD-2BFE-4B2A-9C19-113BC872E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67" b="-13867"/>
          <a:stretch/>
        </p:blipFill>
        <p:spPr>
          <a:xfrm>
            <a:off x="7138595" y="1098586"/>
            <a:ext cx="4896612" cy="6528816"/>
          </a:xfrm>
          <a:prstGeom prst="rect">
            <a:avLst/>
          </a:prstGeom>
        </p:spPr>
      </p:pic>
      <p:pic>
        <p:nvPicPr>
          <p:cNvPr id="27" name="Picture 2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0F6E225-96C5-4FC3-98F0-7145C4002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3" y="1948554"/>
            <a:ext cx="6073417" cy="404949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0D8604-C820-48C9-82D9-0227D2570DD6}"/>
              </a:ext>
            </a:extLst>
          </p:cNvPr>
          <p:cNvCxnSpPr/>
          <p:nvPr/>
        </p:nvCxnSpPr>
        <p:spPr>
          <a:xfrm>
            <a:off x="6749143" y="1142125"/>
            <a:ext cx="0" cy="53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46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381000"/>
            <a:ext cx="9235155" cy="369332"/>
          </a:xfrm>
        </p:spPr>
        <p:txBody>
          <a:bodyPr/>
          <a:lstStyle/>
          <a:p>
            <a:r>
              <a:rPr lang="en-US" dirty="0"/>
              <a:t>Engaging the health sector for CRVS strengthening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974361B-76C1-4727-AD14-59D4B63C819A}"/>
              </a:ext>
            </a:extLst>
          </p:cNvPr>
          <p:cNvSpPr txBox="1">
            <a:spLocks/>
          </p:cNvSpPr>
          <p:nvPr/>
        </p:nvSpPr>
        <p:spPr>
          <a:xfrm>
            <a:off x="141514" y="1531037"/>
            <a:ext cx="4190910" cy="26016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1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857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1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10874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–"/>
              <a:defRPr lang="en-US" sz="1100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200" dirty="0"/>
              <a:t>The health sector is already responsible for the notification of births and death occurring in health facilities, and certification of causes of death. </a:t>
            </a:r>
          </a:p>
          <a:p>
            <a:pPr lvl="1"/>
            <a:r>
              <a:rPr lang="en-US" sz="1200" dirty="0"/>
              <a:t>High coverage of child health services; and globally about 40% of deaths occur in health facilities.</a:t>
            </a:r>
          </a:p>
          <a:p>
            <a:pPr lvl="1"/>
            <a:r>
              <a:rPr lang="en-US" sz="1200" dirty="0"/>
              <a:t>Health structures at community level are in place for events occurring at home.</a:t>
            </a:r>
          </a:p>
          <a:p>
            <a:pPr lvl="1"/>
            <a:r>
              <a:rPr lang="en-US" sz="1200" dirty="0"/>
              <a:t>Health sector typically has a more decentralized structure than Civil Registration Authorities. </a:t>
            </a:r>
          </a:p>
          <a:p>
            <a:pPr lvl="1"/>
            <a:endParaRPr lang="en-US" sz="1200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B1AB0A9B-946F-46B1-827E-992B2F0981D6}"/>
              </a:ext>
            </a:extLst>
          </p:cNvPr>
          <p:cNvSpPr txBox="1">
            <a:spLocks/>
          </p:cNvSpPr>
          <p:nvPr/>
        </p:nvSpPr>
        <p:spPr>
          <a:xfrm>
            <a:off x="4332425" y="1643932"/>
            <a:ext cx="3859030" cy="248175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None/>
              <a:tabLst>
                <a:tab pos="180000" algn="l"/>
              </a:tabLst>
              <a:defRPr lang="en-US" sz="1100" b="0" i="0" kern="1200" smtClean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33363" indent="-233363" algn="l" defTabSz="18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233363" algn="l"/>
              </a:tabLst>
              <a:defRPr sz="11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461963" indent="-228600" algn="l" defTabSz="18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ppleSymbols" charset="0"/>
              <a:buChar char="⎻"/>
              <a:tabLst>
                <a:tab pos="461963" algn="l"/>
              </a:tabLst>
              <a:defRPr sz="11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398463" indent="-179388" algn="l" defTabSz="18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ppleSymbols" charset="0"/>
              <a:buChar char="⎻"/>
              <a:tabLst>
                <a:tab pos="400050" algn="l"/>
              </a:tabLst>
              <a:defRPr sz="11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98463" indent="-179388" algn="l" defTabSz="18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ppleSymbols" charset="0"/>
              <a:buChar char="⎻"/>
              <a:tabLst>
                <a:tab pos="400050" algn="l"/>
              </a:tabLst>
              <a:defRPr sz="11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60363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ppleSymbols" charset="0"/>
              <a:buChar char="⎻"/>
              <a:tabLst/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360363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ppleSymbols" charset="0"/>
              <a:buChar char="⎻"/>
              <a:tabLst/>
              <a:defRPr sz="900" b="0" i="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60363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ppleSymbols" charset="0"/>
              <a:buChar char="⎻"/>
              <a:tabLst/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60363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ppleSymbols" charset="0"/>
              <a:buChar char="⎻"/>
              <a:tabLst/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lvl="1"/>
            <a:r>
              <a:rPr lang="en-US" sz="1200" dirty="0"/>
              <a:t>Health officials are close to, and are trusted, by the communities they serve, and can validate the occurrence of a birth.</a:t>
            </a:r>
          </a:p>
          <a:p>
            <a:pPr lvl="1"/>
            <a:r>
              <a:rPr lang="en-US" sz="1200" dirty="0"/>
              <a:t>There is potential for interoperability between the CRVS and the health information systems.</a:t>
            </a:r>
          </a:p>
          <a:p>
            <a:pPr lvl="1"/>
            <a:r>
              <a:rPr lang="en-US" sz="1200" dirty="0"/>
              <a:t>Can be linked to existing systems (MPDSR, registers of notifiable, diseases, mortuary records, medical records).</a:t>
            </a:r>
          </a:p>
          <a:p>
            <a:pPr lvl="1"/>
            <a:r>
              <a:rPr lang="en-US" sz="1200" dirty="0"/>
              <a:t>Medical certification of causes of death responsibility of health officials.</a:t>
            </a:r>
          </a:p>
        </p:txBody>
      </p:sp>
      <p:graphicFrame>
        <p:nvGraphicFramePr>
          <p:cNvPr id="22" name="Content Placeholder 6">
            <a:extLst>
              <a:ext uri="{FF2B5EF4-FFF2-40B4-BE49-F238E27FC236}">
                <a16:creationId xmlns:a16="http://schemas.microsoft.com/office/drawing/2014/main" id="{E98C703F-D0B8-4DA2-8868-121698B80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53687"/>
              </p:ext>
            </p:extLst>
          </p:nvPr>
        </p:nvGraphicFramePr>
        <p:xfrm>
          <a:off x="325380" y="4125687"/>
          <a:ext cx="11616250" cy="2601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673A5D22-5503-47CE-B0E4-0585FC47D779}"/>
              </a:ext>
            </a:extLst>
          </p:cNvPr>
          <p:cNvSpPr txBox="1">
            <a:spLocks/>
          </p:cNvSpPr>
          <p:nvPr/>
        </p:nvSpPr>
        <p:spPr>
          <a:xfrm>
            <a:off x="8191456" y="1688694"/>
            <a:ext cx="3859030" cy="232409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None/>
              <a:tabLst>
                <a:tab pos="180000" algn="l"/>
              </a:tabLst>
              <a:defRPr lang="en-US" sz="1100" b="0" i="0" kern="1200" smtClean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33363" indent="-233363" algn="l" defTabSz="18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233363" algn="l"/>
              </a:tabLst>
              <a:defRPr sz="11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461963" indent="-228600" algn="l" defTabSz="18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ppleSymbols" charset="0"/>
              <a:buChar char="⎻"/>
              <a:tabLst>
                <a:tab pos="461963" algn="l"/>
              </a:tabLst>
              <a:defRPr sz="11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398463" indent="-179388" algn="l" defTabSz="18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ppleSymbols" charset="0"/>
              <a:buChar char="⎻"/>
              <a:tabLst>
                <a:tab pos="400050" algn="l"/>
              </a:tabLst>
              <a:defRPr sz="11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98463" indent="-179388" algn="l" defTabSz="18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ppleSymbols" charset="0"/>
              <a:buChar char="⎻"/>
              <a:tabLst>
                <a:tab pos="400050" algn="l"/>
              </a:tabLst>
              <a:defRPr sz="11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60363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ppleSymbols" charset="0"/>
              <a:buChar char="⎻"/>
              <a:tabLst/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360363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ppleSymbols" charset="0"/>
              <a:buChar char="⎻"/>
              <a:tabLst/>
              <a:defRPr sz="900" b="0" i="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60363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ppleSymbols" charset="0"/>
              <a:buChar char="⎻"/>
              <a:tabLst/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60363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ppleSymbols" charset="0"/>
              <a:buChar char="⎻"/>
              <a:tabLst/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lvl="1"/>
            <a:r>
              <a:rPr lang="en-US" sz="1200" dirty="0"/>
              <a:t>CRVS system provide routine and disaggregated data to monitor health outcomes (e.g., MMR, U5MR, NNMR, ABR)</a:t>
            </a:r>
          </a:p>
          <a:p>
            <a:pPr lvl="1"/>
            <a:r>
              <a:rPr lang="en-US" sz="1200" dirty="0"/>
              <a:t>Data are available at national and subnational levels, critical for government planning and policy-making.</a:t>
            </a:r>
          </a:p>
          <a:p>
            <a:pPr lvl="1"/>
            <a:r>
              <a:rPr lang="en-US" sz="1200" dirty="0"/>
              <a:t>Improve service delivery (identification of individuals for social services, e.g., to health services; unique ID numbers for interoperability of systems and enrolment in health insurance)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032A2C-1DB9-47D4-A5B1-4843A93949D7}"/>
              </a:ext>
            </a:extLst>
          </p:cNvPr>
          <p:cNvSpPr txBox="1"/>
          <p:nvPr/>
        </p:nvSpPr>
        <p:spPr>
          <a:xfrm>
            <a:off x="325379" y="1254039"/>
            <a:ext cx="75687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US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it’s important to link CRVS services with health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908609-6243-459E-9E6F-200FBD652A94}"/>
              </a:ext>
            </a:extLst>
          </p:cNvPr>
          <p:cNvSpPr txBox="1"/>
          <p:nvPr/>
        </p:nvSpPr>
        <p:spPr>
          <a:xfrm>
            <a:off x="8191455" y="1254038"/>
            <a:ext cx="3859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12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strong CRVS systems is important for the health sector</a:t>
            </a:r>
          </a:p>
        </p:txBody>
      </p:sp>
    </p:spTree>
    <p:extLst>
      <p:ext uri="{BB962C8B-B14F-4D97-AF65-F5344CB8AC3E}">
        <p14:creationId xmlns:p14="http://schemas.microsoft.com/office/powerpoint/2010/main" val="35894857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F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345"/>
      </a:accent1>
      <a:accent2>
        <a:srgbClr val="00A19A"/>
      </a:accent2>
      <a:accent3>
        <a:srgbClr val="9EDFDD"/>
      </a:accent3>
      <a:accent4>
        <a:srgbClr val="CB344F"/>
      </a:accent4>
      <a:accent5>
        <a:srgbClr val="F1BA2B"/>
      </a:accent5>
      <a:accent6>
        <a:srgbClr val="932683"/>
      </a:accent6>
      <a:hlink>
        <a:srgbClr val="00ADEE"/>
      </a:hlink>
      <a:folHlink>
        <a:srgbClr val="C3FCF5"/>
      </a:folHlink>
    </a:clrScheme>
    <a:fontScheme name="GFF K&amp;L Case Study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255</Words>
  <Application>Microsoft Macintosh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Open Sans</vt:lpstr>
      <vt:lpstr>Symbol</vt:lpstr>
      <vt:lpstr>Wingdings</vt:lpstr>
      <vt:lpstr>Custom Design</vt:lpstr>
      <vt:lpstr>Engaging the health sector in building efficient civil registration and vital statistics systems</vt:lpstr>
      <vt:lpstr>Engaging the health sector for CRVS strengthening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Maletela Tuoane</dc:creator>
  <cp:lastModifiedBy>Anette Bayer Forsingdal</cp:lastModifiedBy>
  <cp:revision>3</cp:revision>
  <dcterms:created xsi:type="dcterms:W3CDTF">2022-10-24T10:02:41Z</dcterms:created>
  <dcterms:modified xsi:type="dcterms:W3CDTF">2022-10-26T05:46:10Z</dcterms:modified>
</cp:coreProperties>
</file>