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19"/>
  </p:notesMasterIdLst>
  <p:sldIdLst>
    <p:sldId id="380" r:id="rId3"/>
    <p:sldId id="256" r:id="rId4"/>
    <p:sldId id="381" r:id="rId5"/>
    <p:sldId id="1249" r:id="rId6"/>
    <p:sldId id="384" r:id="rId7"/>
    <p:sldId id="1240" r:id="rId8"/>
    <p:sldId id="1251" r:id="rId9"/>
    <p:sldId id="264" r:id="rId10"/>
    <p:sldId id="1247" r:id="rId11"/>
    <p:sldId id="1244" r:id="rId12"/>
    <p:sldId id="1253" r:id="rId13"/>
    <p:sldId id="1246" r:id="rId14"/>
    <p:sldId id="1256" r:id="rId15"/>
    <p:sldId id="392" r:id="rId16"/>
    <p:sldId id="386" r:id="rId17"/>
    <p:sldId id="383"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556673-F842-9E27-9CC1-4D315327DE73}" name="James Mwanza" initials="JM" userId="James Mwanz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30" autoAdjust="0"/>
    <p:restoredTop sz="94660"/>
  </p:normalViewPr>
  <p:slideViewPr>
    <p:cSldViewPr snapToGrid="0">
      <p:cViewPr varScale="1">
        <p:scale>
          <a:sx n="65" d="100"/>
          <a:sy n="65" d="100"/>
        </p:scale>
        <p:origin x="654" y="78"/>
      </p:cViewPr>
      <p:guideLst>
        <p:guide orient="horz" pos="2160"/>
        <p:guide pos="3840"/>
      </p:guideLst>
    </p:cSldViewPr>
  </p:slideViewPr>
  <p:notesTextViewPr>
    <p:cViewPr>
      <p:scale>
        <a:sx n="1" d="1"/>
        <a:sy n="1" d="1"/>
      </p:scale>
      <p:origin x="0" y="0"/>
    </p:cViewPr>
  </p:notesTextViewPr>
  <p:notesViewPr>
    <p:cSldViewPr snapToGrid="0">
      <p:cViewPr varScale="1">
        <p:scale>
          <a:sx n="60" d="100"/>
          <a:sy n="60" d="100"/>
        </p:scale>
        <p:origin x="250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1440" tIns="45720" rIns="91440" bIns="45720" rtlCol="0"/>
          <a:lstStyle>
            <a:lvl1pPr algn="r">
              <a:defRPr sz="1200"/>
            </a:lvl1pPr>
          </a:lstStyle>
          <a:p>
            <a:fld id="{E77DB045-E0D5-4F76-8D75-1B1420A7B86B}" type="datetimeFigureOut">
              <a:rPr lang="en-US" smtClean="0"/>
              <a:t>10/21/2022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1" y="4473893"/>
            <a:ext cx="560832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1440" tIns="45720" rIns="91440" bIns="45720" rtlCol="0" anchor="b"/>
          <a:lstStyle>
            <a:lvl1pPr algn="r">
              <a:defRPr sz="1200"/>
            </a:lvl1pPr>
          </a:lstStyle>
          <a:p>
            <a:fld id="{BB32DBDF-DABC-46E0-89F8-F735D360C2E5}" type="slidenum">
              <a:rPr lang="en-US" smtClean="0"/>
              <a:t>‹#›</a:t>
            </a:fld>
            <a:endParaRPr lang="en-US"/>
          </a:p>
        </p:txBody>
      </p:sp>
    </p:spTree>
    <p:extLst>
      <p:ext uri="{BB962C8B-B14F-4D97-AF65-F5344CB8AC3E}">
        <p14:creationId xmlns:p14="http://schemas.microsoft.com/office/powerpoint/2010/main" val="367142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dg-data.cz/en/main/goal-17-strengthen-the-means-of-implementation-and-revitalize-the-global-partnership-for-sustainable-development/17-19-2-proportion-of-countries-that-a-have-conducted-at-least-one-population-and-housing-census-in-the-last-10-years-and-b-have-achieved-100-per-cent-birth-registration-and-8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dg-data.cz/en/main/goal-17-strengthen-the-means-of-implementation-and-revitalize-the-global-partnership-for-sustainable-development/17-19-2-proportion-of-countries-that-a-have-conducted-at-least-one-population-and-housing-census-in-the-last-10-years-and-b-have-achieved-100-per-cent-birth-registration-and-8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B493D-EDC9-44B0-950B-BABEE8AE66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035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32DBDF-DABC-46E0-89F8-F735D360C2E5}" type="slidenum">
              <a:rPr lang="en-US" smtClean="0"/>
              <a:t>4</a:t>
            </a:fld>
            <a:endParaRPr lang="en-US"/>
          </a:p>
        </p:txBody>
      </p:sp>
    </p:spTree>
    <p:extLst>
      <p:ext uri="{BB962C8B-B14F-4D97-AF65-F5344CB8AC3E}">
        <p14:creationId xmlns:p14="http://schemas.microsoft.com/office/powerpoint/2010/main" val="612836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32DBDF-DABC-46E0-89F8-F735D360C2E5}" type="slidenum">
              <a:rPr lang="en-US" smtClean="0"/>
              <a:t>5</a:t>
            </a:fld>
            <a:endParaRPr lang="en-US"/>
          </a:p>
        </p:txBody>
      </p:sp>
    </p:spTree>
    <p:extLst>
      <p:ext uri="{BB962C8B-B14F-4D97-AF65-F5344CB8AC3E}">
        <p14:creationId xmlns:p14="http://schemas.microsoft.com/office/powerpoint/2010/main" val="1490048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NOTES; </a:t>
            </a:r>
          </a:p>
          <a:p>
            <a:pPr marL="285750" indent="-285750" algn="just">
              <a:buFont typeface="Arial" panose="020B0604020202020204" pitchFamily="34" charset="0"/>
              <a:buChar char="•"/>
            </a:pPr>
            <a:r>
              <a:rPr lang="en-US" sz="2000" b="1"/>
              <a:t>Its starts with a birth certificate:</a:t>
            </a:r>
          </a:p>
          <a:p>
            <a:pPr lvl="1" algn="just"/>
            <a:r>
              <a:rPr lang="en-US" sz="1850" i="1"/>
              <a:t>Well-functioning Civil Registration and Vital Statistics Systems, birth registration is essential to fulfill the promise to Leave No One Behind, and deliver on the 2030 Agenda</a:t>
            </a:r>
          </a:p>
          <a:p>
            <a:pPr marL="285750" indent="-285750" algn="just">
              <a:buFont typeface="Arial" panose="020B0604020202020204" pitchFamily="34" charset="0"/>
              <a:buChar char="•"/>
            </a:pPr>
            <a:r>
              <a:rPr lang="en-US" sz="2000" b="1"/>
              <a:t>Eliminating Invisibility</a:t>
            </a:r>
          </a:p>
          <a:p>
            <a:pPr lvl="1" algn="just"/>
            <a:r>
              <a:rPr lang="en-US" sz="1850" i="1"/>
              <a:t>Its efforts focus on closing the global identity gap with a benchmark goal of ‘more than 300 million by 2025 and, in turn, providing Member States with the vital statistics and demographic information needed for socio economic gains, better public administration, planning monitoring</a:t>
            </a:r>
          </a:p>
          <a:p>
            <a:pPr marL="342900" indent="-342900" algn="just">
              <a:buFont typeface="Arial" panose="020B0604020202020204" pitchFamily="34" charset="0"/>
              <a:buChar char="•"/>
            </a:pPr>
            <a:r>
              <a:rPr lang="en-US" sz="2000" b="1"/>
              <a:t>Magnitude of the Problem</a:t>
            </a:r>
          </a:p>
          <a:p>
            <a:pPr lvl="1" algn="just"/>
            <a:r>
              <a:rPr lang="en-US" sz="1900" i="1"/>
              <a:t>In Africa, around 95 million children under five have never had their births recorded, and 120 million children do not have a birth certificate.</a:t>
            </a:r>
          </a:p>
          <a:p>
            <a:pPr marL="342900" indent="-342900" algn="just">
              <a:buFont typeface="Arial" panose="020B0604020202020204" pitchFamily="34" charset="0"/>
              <a:buChar char="•"/>
            </a:pPr>
            <a:r>
              <a:rPr lang="en-US" sz="2000" b="1"/>
              <a:t>Delivering the SDGs</a:t>
            </a:r>
          </a:p>
          <a:p>
            <a:pPr marL="342900" indent="-342900" algn="just">
              <a:buFont typeface="Arial" panose="020B0604020202020204" pitchFamily="34" charset="0"/>
              <a:buChar char="•"/>
            </a:pPr>
            <a:r>
              <a:rPr lang="en-US" sz="2000" b="1" i="1"/>
              <a:t>c</a:t>
            </a:r>
            <a:r>
              <a:rPr lang="en-US" sz="1850" i="1"/>
              <a:t>ivil registration and vital statistics (CRVS) systems are the preferred source of data for the measurement of over 65 of the SDG indicators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6BF244-3B8C-4EC2-B07C-DF9746238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104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work of the UN LIA is anchored within SDG 16.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More specifically; target 16.9 -</a:t>
            </a:r>
            <a:r>
              <a:rPr lang="en-US" sz="1200" b="1" i="0" kern="1200">
                <a:solidFill>
                  <a:schemeClr val="tx1"/>
                </a:solidFill>
                <a:effectLst/>
                <a:latin typeface="+mn-lt"/>
                <a:ea typeface="+mn-ea"/>
                <a:cs typeface="+mn-cs"/>
              </a:rPr>
              <a:t>by 2030 provide legal identity for all including “free” birth registrations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and target 17:19.2 (b)  </a:t>
            </a:r>
            <a:r>
              <a:rPr lang="en-US" u="none"/>
              <a:t>Proportion of countries that have ach</a:t>
            </a:r>
            <a:r>
              <a:rPr lang="en-US" u="none">
                <a:hlinkClick r:id="rId3">
                  <a:extLst>
                    <a:ext uri="{A12FA001-AC4F-418D-AE19-62706E023703}">
                      <ahyp:hlinkClr xmlns="" xmlns:ahyp="http://schemas.microsoft.com/office/drawing/2018/hyperlinkcolor" val="tx"/>
                    </a:ext>
                  </a:extLst>
                </a:hlinkClick>
              </a:rPr>
              <a:t>ie</a:t>
            </a:r>
            <a:r>
              <a:rPr lang="en-US" u="none"/>
              <a:t>ved 100 percent birth registration and 80 percent death registration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1200">
                <a:solidFill>
                  <a:schemeClr val="tx1"/>
                </a:solidFill>
                <a:latin typeface="+mn-lt"/>
                <a:ea typeface="+mn-ea"/>
                <a:cs typeface="+mn-cs"/>
              </a:rPr>
              <a:t>The implementation is on going </a:t>
            </a:r>
            <a:r>
              <a:rPr lang="en-US" altLang="en-US" sz="1200">
                <a:latin typeface="Arial"/>
                <a:cs typeface="Arial"/>
              </a:rPr>
              <a:t>under overall leadership of the global UN LIA Taskforce &amp; regional coordination by UNECA.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a:cs typeface="Arial"/>
              </a:rPr>
              <a:t>In Kenya, the UN LIA taskforce coordinates the implementation of planned activities for civil registration strengthening and the legal identity agenda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kern="1200">
              <a:solidFill>
                <a:schemeClr val="tx1"/>
              </a:solidFill>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CE9B493D-EDC9-44B0-950B-BABEE8AE661E}" type="slidenum">
              <a:rPr lang="en-US" smtClean="0"/>
              <a:t>7</a:t>
            </a:fld>
            <a:endParaRPr lang="en-US"/>
          </a:p>
        </p:txBody>
      </p:sp>
    </p:spTree>
    <p:extLst>
      <p:ext uri="{BB962C8B-B14F-4D97-AF65-F5344CB8AC3E}">
        <p14:creationId xmlns:p14="http://schemas.microsoft.com/office/powerpoint/2010/main" val="234413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work of the UN LIA is anchored within SDG 16.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More specifically; target 16.9 -</a:t>
            </a:r>
            <a:r>
              <a:rPr lang="en-US" sz="1200" b="1" i="0" kern="1200">
                <a:solidFill>
                  <a:schemeClr val="tx1"/>
                </a:solidFill>
                <a:effectLst/>
                <a:latin typeface="+mn-lt"/>
                <a:ea typeface="+mn-ea"/>
                <a:cs typeface="+mn-cs"/>
              </a:rPr>
              <a:t>by 2030 provide legal identity for all including “free” birth registrations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and target 17:19.2 (b)  </a:t>
            </a:r>
            <a:r>
              <a:rPr lang="en-US" u="none"/>
              <a:t>Proportion of countries that have ach</a:t>
            </a:r>
            <a:r>
              <a:rPr lang="en-US" u="none">
                <a:hlinkClick r:id="rId3">
                  <a:extLst>
                    <a:ext uri="{A12FA001-AC4F-418D-AE19-62706E023703}">
                      <ahyp:hlinkClr xmlns="" xmlns:ahyp="http://schemas.microsoft.com/office/drawing/2018/hyperlinkcolor" val="tx"/>
                    </a:ext>
                  </a:extLst>
                </a:hlinkClick>
              </a:rPr>
              <a:t>ie</a:t>
            </a:r>
            <a:r>
              <a:rPr lang="en-US" u="none"/>
              <a:t>ved 100 percent birth registration and 80 percent death registration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1200">
                <a:solidFill>
                  <a:schemeClr val="tx1"/>
                </a:solidFill>
                <a:latin typeface="+mn-lt"/>
                <a:ea typeface="+mn-ea"/>
                <a:cs typeface="+mn-cs"/>
              </a:rPr>
              <a:t>The implementation is on going </a:t>
            </a:r>
            <a:r>
              <a:rPr lang="en-US" altLang="en-US" sz="1200">
                <a:latin typeface="Arial"/>
                <a:cs typeface="Arial"/>
              </a:rPr>
              <a:t>under overall leadership of the global UN LIA Taskforce &amp; regional coordination by UNECA.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a:cs typeface="Arial"/>
              </a:rPr>
              <a:t>In Kenya, the UN LIA taskforce coordinates the implementation of planned activities for civil registration strengthening and the legal identity agenda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kern="1200">
              <a:solidFill>
                <a:schemeClr val="tx1"/>
              </a:solidFill>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CE9B493D-EDC9-44B0-950B-BABEE8AE661E}" type="slidenum">
              <a:rPr lang="en-US" smtClean="0"/>
              <a:t>8</a:t>
            </a:fld>
            <a:endParaRPr lang="en-US"/>
          </a:p>
        </p:txBody>
      </p:sp>
    </p:spTree>
    <p:extLst>
      <p:ext uri="{BB962C8B-B14F-4D97-AF65-F5344CB8AC3E}">
        <p14:creationId xmlns:p14="http://schemas.microsoft.com/office/powerpoint/2010/main" val="3229452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different UN agencies, funds and </a:t>
            </a:r>
            <a:r>
              <a:rPr lang="en-US" dirty="0" err="1"/>
              <a:t>programmes</a:t>
            </a:r>
            <a:r>
              <a:rPr lang="en-US" dirty="0"/>
              <a:t> working alongside the Government</a:t>
            </a:r>
          </a:p>
        </p:txBody>
      </p:sp>
      <p:sp>
        <p:nvSpPr>
          <p:cNvPr id="4" name="Slide Number Placeholder 3"/>
          <p:cNvSpPr>
            <a:spLocks noGrp="1"/>
          </p:cNvSpPr>
          <p:nvPr>
            <p:ph type="sldNum" sz="quarter" idx="5"/>
          </p:nvPr>
        </p:nvSpPr>
        <p:spPr/>
        <p:txBody>
          <a:bodyPr/>
          <a:lstStyle/>
          <a:p>
            <a:fld id="{BB32DBDF-DABC-46E0-89F8-F735D360C2E5}" type="slidenum">
              <a:rPr lang="en-US" smtClean="0"/>
              <a:t>9</a:t>
            </a:fld>
            <a:endParaRPr lang="en-US"/>
          </a:p>
        </p:txBody>
      </p:sp>
    </p:spTree>
    <p:extLst>
      <p:ext uri="{BB962C8B-B14F-4D97-AF65-F5344CB8AC3E}">
        <p14:creationId xmlns:p14="http://schemas.microsoft.com/office/powerpoint/2010/main" val="2407146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9B493D-EDC9-44B0-950B-BABEE8AE661E}" type="slidenum">
              <a:rPr lang="en-US" smtClean="0"/>
              <a:t>10</a:t>
            </a:fld>
            <a:endParaRPr lang="en-US"/>
          </a:p>
        </p:txBody>
      </p:sp>
    </p:spTree>
    <p:extLst>
      <p:ext uri="{BB962C8B-B14F-4D97-AF65-F5344CB8AC3E}">
        <p14:creationId xmlns:p14="http://schemas.microsoft.com/office/powerpoint/2010/main" val="3756939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9B493D-EDC9-44B0-950B-BABEE8AE661E}" type="slidenum">
              <a:rPr lang="en-US" smtClean="0"/>
              <a:t>11</a:t>
            </a:fld>
            <a:endParaRPr lang="en-US"/>
          </a:p>
        </p:txBody>
      </p:sp>
    </p:spTree>
    <p:extLst>
      <p:ext uri="{BB962C8B-B14F-4D97-AF65-F5344CB8AC3E}">
        <p14:creationId xmlns:p14="http://schemas.microsoft.com/office/powerpoint/2010/main" val="2252347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24E871-D7EE-4CCA-B6CF-58C9F215A6E0}" type="datetime1">
              <a:rPr lang="en-US" smtClean="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222707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6772B8-F2EE-48C4-8276-D5AD56F3BEA5}" type="datetime1">
              <a:rPr lang="en-US" smtClean="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2625264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7AE25E-FA2F-472F-8010-E54B25F37929}" type="datetime1">
              <a:rPr lang="en-US" smtClean="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4079444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1200" y="1825625"/>
            <a:ext cx="11289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Content Placeholder 4">
            <a:extLst>
              <a:ext uri="{FF2B5EF4-FFF2-40B4-BE49-F238E27FC236}">
                <a16:creationId xmlns:a16="http://schemas.microsoft.com/office/drawing/2014/main" id="{5B475743-3A64-A74D-A307-659BB60BB78B}"/>
              </a:ext>
            </a:extLst>
          </p:cNvPr>
          <p:cNvPicPr>
            <a:picLocks noChangeAspect="1"/>
          </p:cNvPicPr>
          <p:nvPr userDrawn="1"/>
        </p:nvPicPr>
        <p:blipFill rotWithShape="1">
          <a:blip r:embed="rId2"/>
          <a:srcRect t="94676"/>
          <a:stretch/>
        </p:blipFill>
        <p:spPr>
          <a:xfrm>
            <a:off x="0" y="6492874"/>
            <a:ext cx="12192000" cy="365127"/>
          </a:xfrm>
          <a:prstGeom prst="rect">
            <a:avLst/>
          </a:prstGeom>
        </p:spPr>
      </p:pic>
    </p:spTree>
    <p:extLst>
      <p:ext uri="{BB962C8B-B14F-4D97-AF65-F5344CB8AC3E}">
        <p14:creationId xmlns:p14="http://schemas.microsoft.com/office/powerpoint/2010/main" val="3577975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pic>
        <p:nvPicPr>
          <p:cNvPr id="7" name="Picture 6" descr="A picture containing outdoor object, solar cell&#10;&#10;Description automatically generated">
            <a:extLst>
              <a:ext uri="{FF2B5EF4-FFF2-40B4-BE49-F238E27FC236}">
                <a16:creationId xmlns:a16="http://schemas.microsoft.com/office/drawing/2014/main" id="{6307C092-7B1C-BC4F-8088-BBECA502B88B}"/>
              </a:ext>
            </a:extLst>
          </p:cNvPr>
          <p:cNvPicPr>
            <a:picLocks noChangeAspect="1"/>
          </p:cNvPicPr>
          <p:nvPr userDrawn="1"/>
        </p:nvPicPr>
        <p:blipFill>
          <a:blip r:embed="rId2"/>
          <a:stretch>
            <a:fillRect/>
          </a:stretch>
        </p:blipFill>
        <p:spPr>
          <a:xfrm>
            <a:off x="0" y="4787900"/>
            <a:ext cx="12192000" cy="2070100"/>
          </a:xfrm>
          <a:prstGeom prst="rect">
            <a:avLst/>
          </a:prstGeom>
        </p:spPr>
      </p:pic>
      <p:pic>
        <p:nvPicPr>
          <p:cNvPr id="8" name="Picture 7">
            <a:extLst>
              <a:ext uri="{FF2B5EF4-FFF2-40B4-BE49-F238E27FC236}">
                <a16:creationId xmlns:a16="http://schemas.microsoft.com/office/drawing/2014/main" id="{FAF345D1-61B6-1D40-8DFE-38133E869F49}"/>
              </a:ext>
            </a:extLst>
          </p:cNvPr>
          <p:cNvPicPr>
            <a:picLocks noChangeAspect="1"/>
          </p:cNvPicPr>
          <p:nvPr userDrawn="1"/>
        </p:nvPicPr>
        <p:blipFill rotWithShape="1">
          <a:blip r:embed="rId3"/>
          <a:srcRect b="8520"/>
          <a:stretch/>
        </p:blipFill>
        <p:spPr>
          <a:xfrm>
            <a:off x="4201132" y="277232"/>
            <a:ext cx="3789737" cy="1795718"/>
          </a:xfrm>
          <a:prstGeom prst="rect">
            <a:avLst/>
          </a:prstGeom>
        </p:spPr>
      </p:pic>
    </p:spTree>
    <p:extLst>
      <p:ext uri="{BB962C8B-B14F-4D97-AF65-F5344CB8AC3E}">
        <p14:creationId xmlns:p14="http://schemas.microsoft.com/office/powerpoint/2010/main" val="1640940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3AA14-B5CC-44B8-90BD-032CAE48AC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3831CE-978A-4C0D-845B-9BB58B788D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B01598-00CB-4E5C-A0CC-F85A099A81CB}"/>
              </a:ext>
            </a:extLst>
          </p:cNvPr>
          <p:cNvSpPr>
            <a:spLocks noGrp="1"/>
          </p:cNvSpPr>
          <p:nvPr>
            <p:ph type="dt" sz="half" idx="10"/>
          </p:nvPr>
        </p:nvSpPr>
        <p:spPr/>
        <p:txBody>
          <a:bodyPr/>
          <a:lstStyle/>
          <a:p>
            <a:fld id="{BF2C2C14-5F14-40B1-A281-F006161A9D2D}" type="datetime1">
              <a:rPr lang="en-US" smtClean="0"/>
              <a:t>10/21/2022</a:t>
            </a:fld>
            <a:endParaRPr lang="en-US"/>
          </a:p>
        </p:txBody>
      </p:sp>
      <p:sp>
        <p:nvSpPr>
          <p:cNvPr id="5" name="Footer Placeholder 4">
            <a:extLst>
              <a:ext uri="{FF2B5EF4-FFF2-40B4-BE49-F238E27FC236}">
                <a16:creationId xmlns:a16="http://schemas.microsoft.com/office/drawing/2014/main" id="{9B1F72BE-D13D-4A23-9603-96B77F5225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AF6FBC-79C8-400E-B642-B8EC92A033A6}"/>
              </a:ext>
            </a:extLst>
          </p:cNvPr>
          <p:cNvSpPr>
            <a:spLocks noGrp="1"/>
          </p:cNvSpPr>
          <p:nvPr>
            <p:ph type="sldNum" sz="quarter" idx="12"/>
          </p:nvPr>
        </p:nvSpPr>
        <p:spPr/>
        <p:txBody>
          <a:bodyPr/>
          <a:lstStyle/>
          <a:p>
            <a:fld id="{02E6D8F3-D686-4B6C-9E15-15148051776D}" type="slidenum">
              <a:rPr lang="en-US" smtClean="0"/>
              <a:t>‹#›</a:t>
            </a:fld>
            <a:endParaRPr lang="en-US"/>
          </a:p>
        </p:txBody>
      </p:sp>
    </p:spTree>
    <p:extLst>
      <p:ext uri="{BB962C8B-B14F-4D97-AF65-F5344CB8AC3E}">
        <p14:creationId xmlns:p14="http://schemas.microsoft.com/office/powerpoint/2010/main" val="3124345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22636-77A0-45D9-ABF9-56AF2F73E0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715C19-56EB-4583-BFFF-9FF2A14DCD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8ED6B0-A362-46B5-A97E-A013B716FEDC}"/>
              </a:ext>
            </a:extLst>
          </p:cNvPr>
          <p:cNvSpPr>
            <a:spLocks noGrp="1"/>
          </p:cNvSpPr>
          <p:nvPr>
            <p:ph type="dt" sz="half" idx="10"/>
          </p:nvPr>
        </p:nvSpPr>
        <p:spPr/>
        <p:txBody>
          <a:bodyPr/>
          <a:lstStyle/>
          <a:p>
            <a:fld id="{15826EFB-836E-4E3A-A9BF-349F682F2347}" type="datetime1">
              <a:rPr lang="en-US" smtClean="0"/>
              <a:t>10/21/2022</a:t>
            </a:fld>
            <a:endParaRPr lang="en-US"/>
          </a:p>
        </p:txBody>
      </p:sp>
      <p:sp>
        <p:nvSpPr>
          <p:cNvPr id="5" name="Footer Placeholder 4">
            <a:extLst>
              <a:ext uri="{FF2B5EF4-FFF2-40B4-BE49-F238E27FC236}">
                <a16:creationId xmlns:a16="http://schemas.microsoft.com/office/drawing/2014/main" id="{7B111791-F0DD-4D0E-96A5-F7E4B628E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13F3BC-AACD-4059-A218-72236FF8ECD9}"/>
              </a:ext>
            </a:extLst>
          </p:cNvPr>
          <p:cNvSpPr>
            <a:spLocks noGrp="1"/>
          </p:cNvSpPr>
          <p:nvPr>
            <p:ph type="sldNum" sz="quarter" idx="12"/>
          </p:nvPr>
        </p:nvSpPr>
        <p:spPr/>
        <p:txBody>
          <a:bodyPr/>
          <a:lstStyle/>
          <a:p>
            <a:fld id="{02E6D8F3-D686-4B6C-9E15-15148051776D}" type="slidenum">
              <a:rPr lang="en-US" smtClean="0"/>
              <a:t>‹#›</a:t>
            </a:fld>
            <a:endParaRPr lang="en-US"/>
          </a:p>
        </p:txBody>
      </p:sp>
    </p:spTree>
    <p:extLst>
      <p:ext uri="{BB962C8B-B14F-4D97-AF65-F5344CB8AC3E}">
        <p14:creationId xmlns:p14="http://schemas.microsoft.com/office/powerpoint/2010/main" val="4283365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333AF-76A5-409E-AB54-31A24C35D7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50571D-FEFB-4C42-83A3-AEABAF2D75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EF308F-625A-4998-AA35-D85277D827B8}"/>
              </a:ext>
            </a:extLst>
          </p:cNvPr>
          <p:cNvSpPr>
            <a:spLocks noGrp="1"/>
          </p:cNvSpPr>
          <p:nvPr>
            <p:ph type="dt" sz="half" idx="10"/>
          </p:nvPr>
        </p:nvSpPr>
        <p:spPr/>
        <p:txBody>
          <a:bodyPr/>
          <a:lstStyle/>
          <a:p>
            <a:fld id="{01108C44-7B7B-4280-9FC4-7E03E14119D6}" type="datetime1">
              <a:rPr lang="en-US" smtClean="0"/>
              <a:t>10/21/2022</a:t>
            </a:fld>
            <a:endParaRPr lang="en-US"/>
          </a:p>
        </p:txBody>
      </p:sp>
      <p:sp>
        <p:nvSpPr>
          <p:cNvPr id="5" name="Footer Placeholder 4">
            <a:extLst>
              <a:ext uri="{FF2B5EF4-FFF2-40B4-BE49-F238E27FC236}">
                <a16:creationId xmlns:a16="http://schemas.microsoft.com/office/drawing/2014/main" id="{BF65598D-27E0-40C6-A541-A0FC51C4D3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9720D4-36B0-4E60-AFAE-4FB8B83B52EB}"/>
              </a:ext>
            </a:extLst>
          </p:cNvPr>
          <p:cNvSpPr>
            <a:spLocks noGrp="1"/>
          </p:cNvSpPr>
          <p:nvPr>
            <p:ph type="sldNum" sz="quarter" idx="12"/>
          </p:nvPr>
        </p:nvSpPr>
        <p:spPr/>
        <p:txBody>
          <a:bodyPr/>
          <a:lstStyle/>
          <a:p>
            <a:fld id="{02E6D8F3-D686-4B6C-9E15-15148051776D}" type="slidenum">
              <a:rPr lang="en-US" smtClean="0"/>
              <a:t>‹#›</a:t>
            </a:fld>
            <a:endParaRPr lang="en-US"/>
          </a:p>
        </p:txBody>
      </p:sp>
    </p:spTree>
    <p:extLst>
      <p:ext uri="{BB962C8B-B14F-4D97-AF65-F5344CB8AC3E}">
        <p14:creationId xmlns:p14="http://schemas.microsoft.com/office/powerpoint/2010/main" val="2661567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CC54F-093A-4A21-BBF1-70AC8750A8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A5130A-6EF8-423E-80C3-0FF7783C0D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5428CF-092B-4B5E-99DC-D5F3DFEAA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6FB037-0040-443B-89EC-6E616F5E1FAD}"/>
              </a:ext>
            </a:extLst>
          </p:cNvPr>
          <p:cNvSpPr>
            <a:spLocks noGrp="1"/>
          </p:cNvSpPr>
          <p:nvPr>
            <p:ph type="dt" sz="half" idx="10"/>
          </p:nvPr>
        </p:nvSpPr>
        <p:spPr/>
        <p:txBody>
          <a:bodyPr/>
          <a:lstStyle/>
          <a:p>
            <a:fld id="{1C6D4F1D-97CE-4BE9-8F9C-99278EB81CC9}" type="datetime1">
              <a:rPr lang="en-US" smtClean="0"/>
              <a:t>10/21/2022</a:t>
            </a:fld>
            <a:endParaRPr lang="en-US"/>
          </a:p>
        </p:txBody>
      </p:sp>
      <p:sp>
        <p:nvSpPr>
          <p:cNvPr id="6" name="Footer Placeholder 5">
            <a:extLst>
              <a:ext uri="{FF2B5EF4-FFF2-40B4-BE49-F238E27FC236}">
                <a16:creationId xmlns:a16="http://schemas.microsoft.com/office/drawing/2014/main" id="{20E143FD-F6B9-4800-AAD2-43226686F5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460F66-8848-424C-9A2F-D2DC39D3F6C1}"/>
              </a:ext>
            </a:extLst>
          </p:cNvPr>
          <p:cNvSpPr>
            <a:spLocks noGrp="1"/>
          </p:cNvSpPr>
          <p:nvPr>
            <p:ph type="sldNum" sz="quarter" idx="12"/>
          </p:nvPr>
        </p:nvSpPr>
        <p:spPr/>
        <p:txBody>
          <a:bodyPr/>
          <a:lstStyle/>
          <a:p>
            <a:fld id="{02E6D8F3-D686-4B6C-9E15-15148051776D}" type="slidenum">
              <a:rPr lang="en-US" smtClean="0"/>
              <a:t>‹#›</a:t>
            </a:fld>
            <a:endParaRPr lang="en-US"/>
          </a:p>
        </p:txBody>
      </p:sp>
    </p:spTree>
    <p:extLst>
      <p:ext uri="{BB962C8B-B14F-4D97-AF65-F5344CB8AC3E}">
        <p14:creationId xmlns:p14="http://schemas.microsoft.com/office/powerpoint/2010/main" val="478988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05655-EE63-4416-A962-FD88871877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B88FDF-6DDD-43D4-B455-5A147F7382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52C6E9-4E93-445B-B4C6-08A93E127B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661FD9-97D9-4B7A-A630-1404F5AF91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435519-41F9-4CF2-9723-FDB63CB65B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BA947B-DAC7-471A-837B-6F93102CCB67}"/>
              </a:ext>
            </a:extLst>
          </p:cNvPr>
          <p:cNvSpPr>
            <a:spLocks noGrp="1"/>
          </p:cNvSpPr>
          <p:nvPr>
            <p:ph type="dt" sz="half" idx="10"/>
          </p:nvPr>
        </p:nvSpPr>
        <p:spPr/>
        <p:txBody>
          <a:bodyPr/>
          <a:lstStyle/>
          <a:p>
            <a:fld id="{BE63B4BF-2D78-456D-B3EB-586125BF558F}" type="datetime1">
              <a:rPr lang="en-US" smtClean="0"/>
              <a:t>10/21/2022</a:t>
            </a:fld>
            <a:endParaRPr lang="en-US"/>
          </a:p>
        </p:txBody>
      </p:sp>
      <p:sp>
        <p:nvSpPr>
          <p:cNvPr id="8" name="Footer Placeholder 7">
            <a:extLst>
              <a:ext uri="{FF2B5EF4-FFF2-40B4-BE49-F238E27FC236}">
                <a16:creationId xmlns:a16="http://schemas.microsoft.com/office/drawing/2014/main" id="{676AD919-007D-4442-93FB-D52CD69B2D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E56DFA-1AC6-4A9C-A4BB-B614C28BA618}"/>
              </a:ext>
            </a:extLst>
          </p:cNvPr>
          <p:cNvSpPr>
            <a:spLocks noGrp="1"/>
          </p:cNvSpPr>
          <p:nvPr>
            <p:ph type="sldNum" sz="quarter" idx="12"/>
          </p:nvPr>
        </p:nvSpPr>
        <p:spPr/>
        <p:txBody>
          <a:bodyPr/>
          <a:lstStyle/>
          <a:p>
            <a:fld id="{02E6D8F3-D686-4B6C-9E15-15148051776D}" type="slidenum">
              <a:rPr lang="en-US" smtClean="0"/>
              <a:t>‹#›</a:t>
            </a:fld>
            <a:endParaRPr lang="en-US"/>
          </a:p>
        </p:txBody>
      </p:sp>
    </p:spTree>
    <p:extLst>
      <p:ext uri="{BB962C8B-B14F-4D97-AF65-F5344CB8AC3E}">
        <p14:creationId xmlns:p14="http://schemas.microsoft.com/office/powerpoint/2010/main" val="165805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2D68B-19FA-4397-8A5F-6C406B54FB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4F750F-CA5D-4DC5-8941-C77A855F7ACF}"/>
              </a:ext>
            </a:extLst>
          </p:cNvPr>
          <p:cNvSpPr>
            <a:spLocks noGrp="1"/>
          </p:cNvSpPr>
          <p:nvPr>
            <p:ph type="dt" sz="half" idx="10"/>
          </p:nvPr>
        </p:nvSpPr>
        <p:spPr/>
        <p:txBody>
          <a:bodyPr/>
          <a:lstStyle/>
          <a:p>
            <a:fld id="{359C3B7F-9D07-4B47-88BF-9B61B4C235FE}" type="datetime1">
              <a:rPr lang="en-US" smtClean="0"/>
              <a:t>10/21/2022</a:t>
            </a:fld>
            <a:endParaRPr lang="en-US"/>
          </a:p>
        </p:txBody>
      </p:sp>
      <p:sp>
        <p:nvSpPr>
          <p:cNvPr id="4" name="Footer Placeholder 3">
            <a:extLst>
              <a:ext uri="{FF2B5EF4-FFF2-40B4-BE49-F238E27FC236}">
                <a16:creationId xmlns:a16="http://schemas.microsoft.com/office/drawing/2014/main" id="{5AC05099-EB35-4A1E-AAB3-47D7563615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0191A4-D539-42D1-9C66-DB99A7A01D95}"/>
              </a:ext>
            </a:extLst>
          </p:cNvPr>
          <p:cNvSpPr>
            <a:spLocks noGrp="1"/>
          </p:cNvSpPr>
          <p:nvPr>
            <p:ph type="sldNum" sz="quarter" idx="12"/>
          </p:nvPr>
        </p:nvSpPr>
        <p:spPr/>
        <p:txBody>
          <a:bodyPr/>
          <a:lstStyle/>
          <a:p>
            <a:fld id="{02E6D8F3-D686-4B6C-9E15-15148051776D}" type="slidenum">
              <a:rPr lang="en-US" smtClean="0"/>
              <a:t>‹#›</a:t>
            </a:fld>
            <a:endParaRPr lang="en-US"/>
          </a:p>
        </p:txBody>
      </p:sp>
    </p:spTree>
    <p:extLst>
      <p:ext uri="{BB962C8B-B14F-4D97-AF65-F5344CB8AC3E}">
        <p14:creationId xmlns:p14="http://schemas.microsoft.com/office/powerpoint/2010/main" val="2926191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0312C2-3AF0-4B59-A8F8-8B8AE37D6492}" type="datetime1">
              <a:rPr lang="en-US" smtClean="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3252365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CF8DDB-424D-4016-8E23-C47BA1A72384}"/>
              </a:ext>
            </a:extLst>
          </p:cNvPr>
          <p:cNvSpPr>
            <a:spLocks noGrp="1"/>
          </p:cNvSpPr>
          <p:nvPr>
            <p:ph type="dt" sz="half" idx="10"/>
          </p:nvPr>
        </p:nvSpPr>
        <p:spPr/>
        <p:txBody>
          <a:bodyPr/>
          <a:lstStyle/>
          <a:p>
            <a:fld id="{38AAC0EF-24AD-47DF-8910-8E8E0F7C2F7F}" type="datetime1">
              <a:rPr lang="en-US" smtClean="0"/>
              <a:t>10/21/2022</a:t>
            </a:fld>
            <a:endParaRPr lang="en-US"/>
          </a:p>
        </p:txBody>
      </p:sp>
      <p:sp>
        <p:nvSpPr>
          <p:cNvPr id="3" name="Footer Placeholder 2">
            <a:extLst>
              <a:ext uri="{FF2B5EF4-FFF2-40B4-BE49-F238E27FC236}">
                <a16:creationId xmlns:a16="http://schemas.microsoft.com/office/drawing/2014/main" id="{EF770EE3-FE60-43BD-9A8B-E1FFCF08F0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342267-1EC9-4B2A-A4BB-E51B23E7C546}"/>
              </a:ext>
            </a:extLst>
          </p:cNvPr>
          <p:cNvSpPr>
            <a:spLocks noGrp="1"/>
          </p:cNvSpPr>
          <p:nvPr>
            <p:ph type="sldNum" sz="quarter" idx="12"/>
          </p:nvPr>
        </p:nvSpPr>
        <p:spPr/>
        <p:txBody>
          <a:bodyPr/>
          <a:lstStyle/>
          <a:p>
            <a:fld id="{02E6D8F3-D686-4B6C-9E15-15148051776D}" type="slidenum">
              <a:rPr lang="en-US" smtClean="0"/>
              <a:t>‹#›</a:t>
            </a:fld>
            <a:endParaRPr lang="en-US"/>
          </a:p>
        </p:txBody>
      </p:sp>
    </p:spTree>
    <p:extLst>
      <p:ext uri="{BB962C8B-B14F-4D97-AF65-F5344CB8AC3E}">
        <p14:creationId xmlns:p14="http://schemas.microsoft.com/office/powerpoint/2010/main" val="2733461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297C-C227-48E7-B8CF-E2658F172E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1188DB-5AB8-42B2-A5B2-415E513043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5AA997-A40E-40CA-B161-6C5320D560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622324-B931-4933-8CF8-61BA5A8C6DB9}"/>
              </a:ext>
            </a:extLst>
          </p:cNvPr>
          <p:cNvSpPr>
            <a:spLocks noGrp="1"/>
          </p:cNvSpPr>
          <p:nvPr>
            <p:ph type="dt" sz="half" idx="10"/>
          </p:nvPr>
        </p:nvSpPr>
        <p:spPr/>
        <p:txBody>
          <a:bodyPr/>
          <a:lstStyle/>
          <a:p>
            <a:fld id="{CD1600ED-1128-40BB-8D4C-190C00DDB59C}" type="datetime1">
              <a:rPr lang="en-US" smtClean="0"/>
              <a:t>10/21/2022</a:t>
            </a:fld>
            <a:endParaRPr lang="en-US"/>
          </a:p>
        </p:txBody>
      </p:sp>
      <p:sp>
        <p:nvSpPr>
          <p:cNvPr id="6" name="Footer Placeholder 5">
            <a:extLst>
              <a:ext uri="{FF2B5EF4-FFF2-40B4-BE49-F238E27FC236}">
                <a16:creationId xmlns:a16="http://schemas.microsoft.com/office/drawing/2014/main" id="{FF0238D4-89B5-4DB5-988F-A48E682B04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1DCC9D-BA35-4023-AD19-3B63541A7853}"/>
              </a:ext>
            </a:extLst>
          </p:cNvPr>
          <p:cNvSpPr>
            <a:spLocks noGrp="1"/>
          </p:cNvSpPr>
          <p:nvPr>
            <p:ph type="sldNum" sz="quarter" idx="12"/>
          </p:nvPr>
        </p:nvSpPr>
        <p:spPr/>
        <p:txBody>
          <a:bodyPr/>
          <a:lstStyle/>
          <a:p>
            <a:fld id="{02E6D8F3-D686-4B6C-9E15-15148051776D}" type="slidenum">
              <a:rPr lang="en-US" smtClean="0"/>
              <a:t>‹#›</a:t>
            </a:fld>
            <a:endParaRPr lang="en-US"/>
          </a:p>
        </p:txBody>
      </p:sp>
    </p:spTree>
    <p:extLst>
      <p:ext uri="{BB962C8B-B14F-4D97-AF65-F5344CB8AC3E}">
        <p14:creationId xmlns:p14="http://schemas.microsoft.com/office/powerpoint/2010/main" val="306715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F162F-9E44-4F61-803B-ECD7014A93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B7774F-4471-4A73-9220-55F8B2FFDE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CD89BC-01FC-40FD-BBDE-F7827CA81F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AD9D01-A761-4993-8F2D-D458FFEF3ACA}"/>
              </a:ext>
            </a:extLst>
          </p:cNvPr>
          <p:cNvSpPr>
            <a:spLocks noGrp="1"/>
          </p:cNvSpPr>
          <p:nvPr>
            <p:ph type="dt" sz="half" idx="10"/>
          </p:nvPr>
        </p:nvSpPr>
        <p:spPr/>
        <p:txBody>
          <a:bodyPr/>
          <a:lstStyle/>
          <a:p>
            <a:fld id="{8DA8D921-7EBE-484E-8B17-015330B5770D}" type="datetime1">
              <a:rPr lang="en-US" smtClean="0"/>
              <a:t>10/21/2022</a:t>
            </a:fld>
            <a:endParaRPr lang="en-US"/>
          </a:p>
        </p:txBody>
      </p:sp>
      <p:sp>
        <p:nvSpPr>
          <p:cNvPr id="6" name="Footer Placeholder 5">
            <a:extLst>
              <a:ext uri="{FF2B5EF4-FFF2-40B4-BE49-F238E27FC236}">
                <a16:creationId xmlns:a16="http://schemas.microsoft.com/office/drawing/2014/main" id="{E5AB4AB9-293D-40E6-8854-9F52788873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C7F0CA-10EA-407D-8236-E9965D707FFD}"/>
              </a:ext>
            </a:extLst>
          </p:cNvPr>
          <p:cNvSpPr>
            <a:spLocks noGrp="1"/>
          </p:cNvSpPr>
          <p:nvPr>
            <p:ph type="sldNum" sz="quarter" idx="12"/>
          </p:nvPr>
        </p:nvSpPr>
        <p:spPr/>
        <p:txBody>
          <a:bodyPr/>
          <a:lstStyle/>
          <a:p>
            <a:fld id="{02E6D8F3-D686-4B6C-9E15-15148051776D}" type="slidenum">
              <a:rPr lang="en-US" smtClean="0"/>
              <a:t>‹#›</a:t>
            </a:fld>
            <a:endParaRPr lang="en-US"/>
          </a:p>
        </p:txBody>
      </p:sp>
    </p:spTree>
    <p:extLst>
      <p:ext uri="{BB962C8B-B14F-4D97-AF65-F5344CB8AC3E}">
        <p14:creationId xmlns:p14="http://schemas.microsoft.com/office/powerpoint/2010/main" val="2546665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7D890-69AE-47E9-9FB8-03B9DD18CB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4A94A4-820B-4646-9642-900EA22ECA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421083-339E-4184-91E1-A072B57258B8}"/>
              </a:ext>
            </a:extLst>
          </p:cNvPr>
          <p:cNvSpPr>
            <a:spLocks noGrp="1"/>
          </p:cNvSpPr>
          <p:nvPr>
            <p:ph type="dt" sz="half" idx="10"/>
          </p:nvPr>
        </p:nvSpPr>
        <p:spPr/>
        <p:txBody>
          <a:bodyPr/>
          <a:lstStyle/>
          <a:p>
            <a:fld id="{5164A693-4D0B-4051-A8F5-E48C1F9947A3}" type="datetime1">
              <a:rPr lang="en-US" smtClean="0"/>
              <a:t>10/21/2022</a:t>
            </a:fld>
            <a:endParaRPr lang="en-US"/>
          </a:p>
        </p:txBody>
      </p:sp>
      <p:sp>
        <p:nvSpPr>
          <p:cNvPr id="5" name="Footer Placeholder 4">
            <a:extLst>
              <a:ext uri="{FF2B5EF4-FFF2-40B4-BE49-F238E27FC236}">
                <a16:creationId xmlns:a16="http://schemas.microsoft.com/office/drawing/2014/main" id="{F448355D-A33F-4333-BB62-B9A5FF206B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10813-37F1-44B2-B21B-01A152D9B740}"/>
              </a:ext>
            </a:extLst>
          </p:cNvPr>
          <p:cNvSpPr>
            <a:spLocks noGrp="1"/>
          </p:cNvSpPr>
          <p:nvPr>
            <p:ph type="sldNum" sz="quarter" idx="12"/>
          </p:nvPr>
        </p:nvSpPr>
        <p:spPr/>
        <p:txBody>
          <a:bodyPr/>
          <a:lstStyle/>
          <a:p>
            <a:fld id="{02E6D8F3-D686-4B6C-9E15-15148051776D}" type="slidenum">
              <a:rPr lang="en-US" smtClean="0"/>
              <a:t>‹#›</a:t>
            </a:fld>
            <a:endParaRPr lang="en-US"/>
          </a:p>
        </p:txBody>
      </p:sp>
    </p:spTree>
    <p:extLst>
      <p:ext uri="{BB962C8B-B14F-4D97-AF65-F5344CB8AC3E}">
        <p14:creationId xmlns:p14="http://schemas.microsoft.com/office/powerpoint/2010/main" val="3282254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BBEF49-C145-484D-B2DF-A8527A8450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CA5D8F-7A1B-4A02-98FE-1BA0F41548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D4067-36CD-4A2A-9B82-204EDC4C0466}"/>
              </a:ext>
            </a:extLst>
          </p:cNvPr>
          <p:cNvSpPr>
            <a:spLocks noGrp="1"/>
          </p:cNvSpPr>
          <p:nvPr>
            <p:ph type="dt" sz="half" idx="10"/>
          </p:nvPr>
        </p:nvSpPr>
        <p:spPr/>
        <p:txBody>
          <a:bodyPr/>
          <a:lstStyle/>
          <a:p>
            <a:fld id="{07A98926-0CAA-440C-9739-1B070DDE0B04}" type="datetime1">
              <a:rPr lang="en-US" smtClean="0"/>
              <a:t>10/21/2022</a:t>
            </a:fld>
            <a:endParaRPr lang="en-US"/>
          </a:p>
        </p:txBody>
      </p:sp>
      <p:sp>
        <p:nvSpPr>
          <p:cNvPr id="5" name="Footer Placeholder 4">
            <a:extLst>
              <a:ext uri="{FF2B5EF4-FFF2-40B4-BE49-F238E27FC236}">
                <a16:creationId xmlns:a16="http://schemas.microsoft.com/office/drawing/2014/main" id="{ABA3662A-F7EF-4B8A-AE2E-6B5DAEFB17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9D1D7-CE26-4ED2-95B3-BB08072BC9B8}"/>
              </a:ext>
            </a:extLst>
          </p:cNvPr>
          <p:cNvSpPr>
            <a:spLocks noGrp="1"/>
          </p:cNvSpPr>
          <p:nvPr>
            <p:ph type="sldNum" sz="quarter" idx="12"/>
          </p:nvPr>
        </p:nvSpPr>
        <p:spPr/>
        <p:txBody>
          <a:bodyPr/>
          <a:lstStyle/>
          <a:p>
            <a:fld id="{02E6D8F3-D686-4B6C-9E15-15148051776D}" type="slidenum">
              <a:rPr lang="en-US" smtClean="0"/>
              <a:t>‹#›</a:t>
            </a:fld>
            <a:endParaRPr lang="en-US"/>
          </a:p>
        </p:txBody>
      </p:sp>
    </p:spTree>
    <p:extLst>
      <p:ext uri="{BB962C8B-B14F-4D97-AF65-F5344CB8AC3E}">
        <p14:creationId xmlns:p14="http://schemas.microsoft.com/office/powerpoint/2010/main" val="2195451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D720D4-1AF9-4050-90D6-8CFDC96166FB}" type="datetime1">
              <a:rPr lang="en-US" smtClean="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3491852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FADA30-4C84-42CB-8315-33537167EED8}" type="datetime1">
              <a:rPr lang="en-US" smtClean="0"/>
              <a:t>10/21/2022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4230114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8DDD4C-E72C-478E-9FD9-8AEEB32A3F98}" type="datetime1">
              <a:rPr lang="en-US" smtClean="0"/>
              <a:t>10/21/2022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1713493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3322D2-97B3-4DA0-95C1-454C49261F88}" type="datetime1">
              <a:rPr lang="en-US" smtClean="0"/>
              <a:t>10/21/2022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3934259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3A8475-F4D2-48CC-B9BD-49D62C404EE3}" type="datetime1">
              <a:rPr lang="en-US" smtClean="0"/>
              <a:t>10/21/2022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603174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329734-8E36-44D9-970D-3492E269BCB7}" type="datetime1">
              <a:rPr lang="en-US" smtClean="0"/>
              <a:t>10/21/2022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3595172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896613-7C67-4386-B833-B4B55F62BA84}" type="datetime1">
              <a:rPr lang="en-US" smtClean="0"/>
              <a:t>10/21/2022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1246847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16E516-0C96-45BF-9ED7-B70890FA20E6}" type="datetime1">
              <a:rPr lang="en-US" smtClean="0"/>
              <a:t>10/21/2022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975DA1-D75A-4B7A-8C0A-943C0366E8CA}" type="slidenum">
              <a:rPr lang="en-US" smtClean="0"/>
              <a:t>‹#›</a:t>
            </a:fld>
            <a:endParaRPr lang="en-US" dirty="0"/>
          </a:p>
        </p:txBody>
      </p:sp>
    </p:spTree>
    <p:extLst>
      <p:ext uri="{BB962C8B-B14F-4D97-AF65-F5344CB8AC3E}">
        <p14:creationId xmlns:p14="http://schemas.microsoft.com/office/powerpoint/2010/main" val="6561575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D26687-1033-4638-A66D-DAC1BA9317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2A32B0-E235-4308-86CE-F1A2518F01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852119-9FB2-4A5F-988D-D6591CB545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C82A42-3308-492F-9EDC-F35395093A21}" type="datetime1">
              <a:rPr lang="en-US" smtClean="0"/>
              <a:t>10/21/2022</a:t>
            </a:fld>
            <a:endParaRPr lang="en-US"/>
          </a:p>
        </p:txBody>
      </p:sp>
      <p:sp>
        <p:nvSpPr>
          <p:cNvPr id="5" name="Footer Placeholder 4">
            <a:extLst>
              <a:ext uri="{FF2B5EF4-FFF2-40B4-BE49-F238E27FC236}">
                <a16:creationId xmlns:a16="http://schemas.microsoft.com/office/drawing/2014/main" id="{D20914C2-C474-4BB2-BD71-E5F66ECA48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D322E3-8757-4ECB-8412-00A53A6E44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E6D8F3-D686-4B6C-9E15-15148051776D}" type="slidenum">
              <a:rPr lang="en-US" smtClean="0"/>
              <a:t>‹#›</a:t>
            </a:fld>
            <a:endParaRPr lang="en-US"/>
          </a:p>
        </p:txBody>
      </p:sp>
    </p:spTree>
    <p:extLst>
      <p:ext uri="{BB962C8B-B14F-4D97-AF65-F5344CB8AC3E}">
        <p14:creationId xmlns:p14="http://schemas.microsoft.com/office/powerpoint/2010/main" val="10109015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B7AD9F6-8CE7-4299-8FC6-328F4DCD3F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A37E0289-8148-42E8-8835-AB53E5D0C6B7}"/>
              </a:ext>
            </a:extLst>
          </p:cNvPr>
          <p:cNvSpPr>
            <a:spLocks noGrp="1"/>
          </p:cNvSpPr>
          <p:nvPr>
            <p:ph type="ctrTitle"/>
          </p:nvPr>
        </p:nvSpPr>
        <p:spPr>
          <a:xfrm>
            <a:off x="5105553" y="1849183"/>
            <a:ext cx="6251110" cy="2462022"/>
          </a:xfrm>
        </p:spPr>
        <p:txBody>
          <a:bodyPr anchor="b">
            <a:normAutofit/>
          </a:bodyPr>
          <a:lstStyle/>
          <a:p>
            <a:pPr algn="l"/>
            <a:r>
              <a:rPr lang="en-GB" sz="3200" b="1" dirty="0" smtClean="0">
                <a:effectLst/>
                <a:latin typeface="+mn-lt"/>
                <a:ea typeface="Calibri" panose="020F0502020204030204" pitchFamily="34" charset="0"/>
                <a:cs typeface="Arial" panose="020B0604020202020204" pitchFamily="34" charset="0"/>
              </a:rPr>
              <a:t>Experiences </a:t>
            </a:r>
            <a:r>
              <a:rPr lang="en-GB" sz="3200" b="1" dirty="0">
                <a:effectLst/>
                <a:latin typeface="+mn-lt"/>
                <a:ea typeface="Calibri" panose="020F0502020204030204" pitchFamily="34" charset="0"/>
                <a:cs typeface="Arial" panose="020B0604020202020204" pitchFamily="34" charset="0"/>
              </a:rPr>
              <a:t>in implementing the UN Legal Identity Agenda in Kenya </a:t>
            </a:r>
            <a:r>
              <a:rPr lang="en-US" sz="3200" dirty="0">
                <a:latin typeface="+mn-lt"/>
              </a:rPr>
              <a:t/>
            </a:r>
            <a:br>
              <a:rPr lang="en-US" sz="3200" dirty="0">
                <a:latin typeface="+mn-lt"/>
              </a:rPr>
            </a:br>
            <a:endParaRPr lang="en-GB" sz="3200" dirty="0">
              <a:latin typeface="+mn-lt"/>
            </a:endParaRPr>
          </a:p>
        </p:txBody>
      </p:sp>
      <p:sp>
        <p:nvSpPr>
          <p:cNvPr id="11" name="Subtitle 10">
            <a:extLst>
              <a:ext uri="{FF2B5EF4-FFF2-40B4-BE49-F238E27FC236}">
                <a16:creationId xmlns:a16="http://schemas.microsoft.com/office/drawing/2014/main" id="{B0536619-C042-4C18-8263-C192E23C2C6F}"/>
              </a:ext>
            </a:extLst>
          </p:cNvPr>
          <p:cNvSpPr>
            <a:spLocks noGrp="1"/>
          </p:cNvSpPr>
          <p:nvPr>
            <p:ph type="subTitle" idx="1"/>
          </p:nvPr>
        </p:nvSpPr>
        <p:spPr>
          <a:xfrm>
            <a:off x="5105554" y="4525618"/>
            <a:ext cx="5277312" cy="1830732"/>
          </a:xfrm>
        </p:spPr>
        <p:txBody>
          <a:bodyPr>
            <a:normAutofit fontScale="47500" lnSpcReduction="20000"/>
          </a:bodyPr>
          <a:lstStyle/>
          <a:p>
            <a:pPr algn="l"/>
            <a:r>
              <a:rPr lang="en-US" sz="5800" b="1" dirty="0" smtClean="0"/>
              <a:t>By</a:t>
            </a:r>
            <a:r>
              <a:rPr lang="en-US" sz="5800" dirty="0" smtClean="0"/>
              <a:t>:  </a:t>
            </a:r>
            <a:r>
              <a:rPr lang="en-US" sz="5800" b="1" dirty="0" smtClean="0"/>
              <a:t>Janet </a:t>
            </a:r>
            <a:r>
              <a:rPr lang="en-US" sz="5800" b="1" dirty="0" err="1" smtClean="0"/>
              <a:t>Mucheru,</a:t>
            </a:r>
            <a:r>
              <a:rPr lang="en-US" sz="4400" b="1" dirty="0" err="1" smtClean="0"/>
              <a:t>MBS,MKIM</a:t>
            </a:r>
            <a:r>
              <a:rPr lang="en-US" sz="5800" b="1" dirty="0" smtClean="0"/>
              <a:t>  </a:t>
            </a:r>
          </a:p>
          <a:p>
            <a:pPr algn="l"/>
            <a:r>
              <a:rPr lang="en-US" sz="5800" dirty="0" smtClean="0"/>
              <a:t>        </a:t>
            </a:r>
            <a:r>
              <a:rPr lang="en-US" sz="5800" dirty="0"/>
              <a:t>Registrar </a:t>
            </a:r>
            <a:r>
              <a:rPr lang="en-US" sz="5800" dirty="0" smtClean="0"/>
              <a:t>General</a:t>
            </a:r>
          </a:p>
          <a:p>
            <a:pPr algn="l"/>
            <a:r>
              <a:rPr lang="en-US" sz="5800" dirty="0"/>
              <a:t> </a:t>
            </a:r>
            <a:r>
              <a:rPr lang="en-US" sz="5800" dirty="0" smtClean="0"/>
              <a:t>       Civil </a:t>
            </a:r>
            <a:r>
              <a:rPr lang="en-US" sz="5800" dirty="0"/>
              <a:t>Registration Services</a:t>
            </a:r>
          </a:p>
          <a:p>
            <a:pPr defTabSz="762000">
              <a:tabLst>
                <a:tab pos="693738" algn="l"/>
                <a:tab pos="738188" algn="l"/>
                <a:tab pos="855663" algn="l"/>
                <a:tab pos="1711325" algn="l"/>
              </a:tabLst>
            </a:pPr>
            <a:r>
              <a:rPr lang="en-US" sz="5800" b="1" dirty="0" smtClean="0"/>
              <a:t>Kenya</a:t>
            </a:r>
          </a:p>
          <a:p>
            <a:pPr defTabSz="942975">
              <a:tabLst>
                <a:tab pos="693738" algn="l"/>
                <a:tab pos="855663" algn="l"/>
                <a:tab pos="1090613" algn="l"/>
                <a:tab pos="1887538" algn="l"/>
              </a:tabLst>
            </a:pPr>
            <a:endParaRPr lang="en-US" sz="5800" dirty="0" smtClean="0"/>
          </a:p>
          <a:p>
            <a:pPr defTabSz="942975">
              <a:tabLst>
                <a:tab pos="693738" algn="l"/>
                <a:tab pos="855663" algn="l"/>
                <a:tab pos="914400" algn="l"/>
                <a:tab pos="1090613" algn="l"/>
                <a:tab pos="2860675" algn="l"/>
              </a:tabLst>
            </a:pPr>
            <a:endParaRPr lang="en-US" sz="5800" dirty="0" smtClean="0"/>
          </a:p>
          <a:p>
            <a:pPr defTabSz="942975">
              <a:tabLst>
                <a:tab pos="693738" algn="l"/>
                <a:tab pos="855663" algn="l"/>
                <a:tab pos="1090613" algn="l"/>
                <a:tab pos="1887538" algn="l"/>
              </a:tabLst>
            </a:pPr>
            <a:endParaRPr lang="en-US" sz="5800" dirty="0" smtClean="0"/>
          </a:p>
        </p:txBody>
      </p:sp>
      <p:pic>
        <p:nvPicPr>
          <p:cNvPr id="7" name="Picture 6">
            <a:extLst>
              <a:ext uri="{FF2B5EF4-FFF2-40B4-BE49-F238E27FC236}">
                <a16:creationId xmlns:a16="http://schemas.microsoft.com/office/drawing/2014/main" id="{624BF014-0B1A-4EB3-A3D8-2B73FA8AE99C}"/>
              </a:ext>
            </a:extLst>
          </p:cNvPr>
          <p:cNvPicPr>
            <a:picLocks noChangeAspect="1"/>
          </p:cNvPicPr>
          <p:nvPr/>
        </p:nvPicPr>
        <p:blipFill rotWithShape="1">
          <a:blip r:embed="rId2"/>
          <a:srcRect l="21274" r="6862"/>
          <a:stretch/>
        </p:blipFill>
        <p:spPr>
          <a:xfrm>
            <a:off x="-25624" y="0"/>
            <a:ext cx="4719484" cy="6949491"/>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F49775AF-8896-43EE-92C6-83497D6DC5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36AE2AC-D5D4-4600-A046-3BC0985245F4}"/>
              </a:ext>
            </a:extLst>
          </p:cNvPr>
          <p:cNvPicPr>
            <a:picLocks noChangeAspect="1"/>
          </p:cNvPicPr>
          <p:nvPr/>
        </p:nvPicPr>
        <p:blipFill>
          <a:blip r:embed="rId3"/>
          <a:stretch>
            <a:fillRect/>
          </a:stretch>
        </p:blipFill>
        <p:spPr>
          <a:xfrm>
            <a:off x="4493072" y="713652"/>
            <a:ext cx="2914650" cy="1200150"/>
          </a:xfrm>
          <a:prstGeom prst="rect">
            <a:avLst/>
          </a:prstGeom>
        </p:spPr>
      </p:pic>
      <p:pic>
        <p:nvPicPr>
          <p:cNvPr id="22" name="Picture 21">
            <a:extLst>
              <a:ext uri="{FF2B5EF4-FFF2-40B4-BE49-F238E27FC236}">
                <a16:creationId xmlns:a16="http://schemas.microsoft.com/office/drawing/2014/main" id="{6BEA1D42-B17D-4C76-AB60-C396D478FB69}"/>
              </a:ext>
            </a:extLst>
          </p:cNvPr>
          <p:cNvPicPr>
            <a:picLocks noChangeAspect="1"/>
          </p:cNvPicPr>
          <p:nvPr/>
        </p:nvPicPr>
        <p:blipFill>
          <a:blip r:embed="rId4"/>
          <a:stretch>
            <a:fillRect/>
          </a:stretch>
        </p:blipFill>
        <p:spPr>
          <a:xfrm>
            <a:off x="8231108" y="608877"/>
            <a:ext cx="3400425" cy="1304925"/>
          </a:xfrm>
          <a:prstGeom prst="rect">
            <a:avLst/>
          </a:prstGeom>
        </p:spPr>
      </p:pic>
      <p:sp>
        <p:nvSpPr>
          <p:cNvPr id="2" name="Slide Number Placeholder 1"/>
          <p:cNvSpPr>
            <a:spLocks noGrp="1"/>
          </p:cNvSpPr>
          <p:nvPr>
            <p:ph type="sldNum" sz="quarter" idx="12"/>
          </p:nvPr>
        </p:nvSpPr>
        <p:spPr/>
        <p:txBody>
          <a:bodyPr/>
          <a:lstStyle/>
          <a:p>
            <a:fld id="{8B975DA1-D75A-4B7A-8C0A-943C0366E8CA}" type="slidenum">
              <a:rPr lang="en-US" sz="1600" b="1" smtClean="0"/>
              <a:t>1</a:t>
            </a:fld>
            <a:endParaRPr lang="en-US" sz="1600" b="1" dirty="0"/>
          </a:p>
        </p:txBody>
      </p:sp>
    </p:spTree>
    <p:extLst>
      <p:ext uri="{BB962C8B-B14F-4D97-AF65-F5344CB8AC3E}">
        <p14:creationId xmlns:p14="http://schemas.microsoft.com/office/powerpoint/2010/main" val="10274529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E65A5-7568-4D5B-8B1C-468AA961C6A9}"/>
              </a:ext>
            </a:extLst>
          </p:cNvPr>
          <p:cNvSpPr>
            <a:spLocks noGrp="1"/>
          </p:cNvSpPr>
          <p:nvPr>
            <p:ph type="title"/>
          </p:nvPr>
        </p:nvSpPr>
        <p:spPr>
          <a:xfrm>
            <a:off x="4534621" y="-36598"/>
            <a:ext cx="7924660" cy="1295400"/>
          </a:xfrm>
        </p:spPr>
        <p:txBody>
          <a:bodyPr vert="horz" lIns="91440" tIns="45720" rIns="91440" bIns="45720" rtlCol="0" anchor="b">
            <a:normAutofit/>
          </a:bodyPr>
          <a:lstStyle/>
          <a:p>
            <a:r>
              <a:rPr lang="en-US" sz="2900" b="1" dirty="0" err="1">
                <a:solidFill>
                  <a:schemeClr val="accent2"/>
                </a:solidFill>
              </a:rPr>
              <a:t>GoK</a:t>
            </a:r>
            <a:r>
              <a:rPr lang="en-US" sz="2900" b="1" dirty="0">
                <a:solidFill>
                  <a:schemeClr val="accent2"/>
                </a:solidFill>
              </a:rPr>
              <a:t> &amp; UN LIA Joint Implementation Achievements</a:t>
            </a:r>
          </a:p>
        </p:txBody>
      </p:sp>
      <p:sp>
        <p:nvSpPr>
          <p:cNvPr id="3" name="Content Placeholder 2">
            <a:extLst>
              <a:ext uri="{FF2B5EF4-FFF2-40B4-BE49-F238E27FC236}">
                <a16:creationId xmlns:a16="http://schemas.microsoft.com/office/drawing/2014/main" id="{EB0C662D-8F90-4BCB-B18F-B1D333E27A5F}"/>
              </a:ext>
            </a:extLst>
          </p:cNvPr>
          <p:cNvSpPr>
            <a:spLocks noGrp="1"/>
          </p:cNvSpPr>
          <p:nvPr>
            <p:ph sz="half" idx="1"/>
          </p:nvPr>
        </p:nvSpPr>
        <p:spPr>
          <a:xfrm>
            <a:off x="4635571" y="1659467"/>
            <a:ext cx="7251629" cy="4995333"/>
          </a:xfrm>
        </p:spPr>
        <p:txBody>
          <a:bodyPr vert="horz" lIns="91440" tIns="45720" rIns="91440" bIns="45720" rtlCol="0">
            <a:normAutofit/>
          </a:bodyPr>
          <a:lstStyle/>
          <a:p>
            <a:pPr>
              <a:lnSpc>
                <a:spcPct val="80000"/>
              </a:lnSpc>
              <a:buFont typeface="Wingdings" panose="05000000000000000000" pitchFamily="2" charset="2"/>
              <a:buChar char="Ø"/>
              <a:defRPr/>
            </a:pPr>
            <a:r>
              <a:rPr lang="en-US" b="1" dirty="0" smtClean="0"/>
              <a:t>Improve on coordination of various actors in identity management</a:t>
            </a:r>
            <a:endParaRPr lang="en-US" altLang="en-US" b="1" dirty="0" smtClean="0"/>
          </a:p>
          <a:p>
            <a:pPr marL="457200" indent="-457200" algn="just">
              <a:lnSpc>
                <a:spcPct val="80000"/>
              </a:lnSpc>
              <a:buFont typeface="Arial" panose="020B0604020202020204" pitchFamily="34" charset="0"/>
              <a:buChar char="•"/>
              <a:defRPr/>
            </a:pPr>
            <a:r>
              <a:rPr lang="en-US" altLang="en-US" dirty="0" smtClean="0"/>
              <a:t>Development </a:t>
            </a:r>
            <a:r>
              <a:rPr lang="en-US" altLang="en-US" dirty="0"/>
              <a:t>and review of the GoK/ UN LIA framework for joint </a:t>
            </a:r>
            <a:r>
              <a:rPr lang="en-US" altLang="en-US" dirty="0" smtClean="0"/>
              <a:t>collaboration.</a:t>
            </a:r>
            <a:endParaRPr lang="en-US" altLang="en-US" dirty="0"/>
          </a:p>
          <a:p>
            <a:pPr marL="457200" indent="-457200" algn="just">
              <a:lnSpc>
                <a:spcPct val="80000"/>
              </a:lnSpc>
              <a:buFont typeface="Arial" panose="020B0604020202020204" pitchFamily="34" charset="0"/>
              <a:buChar char="•"/>
              <a:defRPr/>
            </a:pPr>
            <a:r>
              <a:rPr lang="en-US" altLang="en-US" dirty="0"/>
              <a:t>Quarterly Technical Working Group Meetings with CRVS </a:t>
            </a:r>
            <a:r>
              <a:rPr lang="en-US" altLang="en-US" dirty="0" smtClean="0"/>
              <a:t>stakeholders.</a:t>
            </a:r>
            <a:endParaRPr lang="en-US" altLang="en-US" dirty="0"/>
          </a:p>
          <a:p>
            <a:pPr marL="457200" indent="-457200" algn="just">
              <a:lnSpc>
                <a:spcPct val="80000"/>
              </a:lnSpc>
              <a:defRPr/>
            </a:pPr>
            <a:r>
              <a:rPr lang="en-US" dirty="0"/>
              <a:t>Review of the Civil Registration Services Strategic </a:t>
            </a:r>
            <a:r>
              <a:rPr lang="en-US" dirty="0" smtClean="0"/>
              <a:t>Plan.</a:t>
            </a:r>
            <a:endParaRPr lang="en-US" dirty="0"/>
          </a:p>
          <a:p>
            <a:pPr marL="457200" indent="-457200" algn="just">
              <a:lnSpc>
                <a:spcPct val="80000"/>
              </a:lnSpc>
              <a:defRPr/>
            </a:pPr>
            <a:r>
              <a:rPr lang="en-US" altLang="en-US" dirty="0"/>
              <a:t>Annual national civil registration </a:t>
            </a:r>
            <a:r>
              <a:rPr lang="en-US" altLang="en-US" dirty="0" smtClean="0"/>
              <a:t>forum.</a:t>
            </a:r>
            <a:endParaRPr lang="en-US" altLang="en-US" dirty="0"/>
          </a:p>
          <a:p>
            <a:endParaRPr lang="en-US" sz="2000" dirty="0" smtClean="0"/>
          </a:p>
          <a:p>
            <a:endParaRPr lang="en-US" sz="2000" dirty="0"/>
          </a:p>
        </p:txBody>
      </p:sp>
      <p:pic>
        <p:nvPicPr>
          <p:cNvPr id="5" name="Content Placeholder 7">
            <a:extLst>
              <a:ext uri="{FF2B5EF4-FFF2-40B4-BE49-F238E27FC236}">
                <a16:creationId xmlns:a16="http://schemas.microsoft.com/office/drawing/2014/main" id="{6623A10A-EF6C-4218-ABFB-35C7799A4750}"/>
              </a:ext>
            </a:extLst>
          </p:cNvPr>
          <p:cNvPicPr>
            <a:picLocks noGrp="1" noChangeAspect="1"/>
          </p:cNvPicPr>
          <p:nvPr>
            <p:ph sz="half" idx="2"/>
          </p:nvPr>
        </p:nvPicPr>
        <p:blipFill rotWithShape="1">
          <a:blip r:embed="rId3"/>
          <a:srcRect l="14382" r="9883"/>
          <a:stretch/>
        </p:blipFill>
        <p:spPr>
          <a:xfrm>
            <a:off x="0" y="245532"/>
            <a:ext cx="4635571" cy="6612467"/>
          </a:xfrm>
          <a:prstGeom prst="rect">
            <a:avLst/>
          </a:prstGeom>
          <a:effectLst/>
        </p:spPr>
      </p:pic>
      <p:sp>
        <p:nvSpPr>
          <p:cNvPr id="4" name="Slide Number Placeholder 3"/>
          <p:cNvSpPr>
            <a:spLocks noGrp="1"/>
          </p:cNvSpPr>
          <p:nvPr>
            <p:ph type="sldNum" sz="quarter" idx="12"/>
          </p:nvPr>
        </p:nvSpPr>
        <p:spPr/>
        <p:txBody>
          <a:bodyPr/>
          <a:lstStyle/>
          <a:p>
            <a:fld id="{8B975DA1-D75A-4B7A-8C0A-943C0366E8CA}" type="slidenum">
              <a:rPr lang="en-US" sz="1600" b="1" smtClean="0"/>
              <a:t>10</a:t>
            </a:fld>
            <a:endParaRPr lang="en-US" sz="1600" b="1" dirty="0"/>
          </a:p>
        </p:txBody>
      </p:sp>
    </p:spTree>
    <p:extLst>
      <p:ext uri="{BB962C8B-B14F-4D97-AF65-F5344CB8AC3E}">
        <p14:creationId xmlns:p14="http://schemas.microsoft.com/office/powerpoint/2010/main" val="18254682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E65A5-7568-4D5B-8B1C-468AA961C6A9}"/>
              </a:ext>
            </a:extLst>
          </p:cNvPr>
          <p:cNvSpPr>
            <a:spLocks noGrp="1"/>
          </p:cNvSpPr>
          <p:nvPr>
            <p:ph type="title"/>
          </p:nvPr>
        </p:nvSpPr>
        <p:spPr>
          <a:xfrm>
            <a:off x="4965431" y="245533"/>
            <a:ext cx="6586491" cy="1037578"/>
          </a:xfrm>
        </p:spPr>
        <p:txBody>
          <a:bodyPr vert="horz" lIns="91440" tIns="45720" rIns="91440" bIns="45720" rtlCol="0" anchor="b">
            <a:normAutofit fontScale="90000"/>
          </a:bodyPr>
          <a:lstStyle/>
          <a:p>
            <a:r>
              <a:rPr lang="en-US" sz="2800" b="1" dirty="0">
                <a:solidFill>
                  <a:schemeClr val="accent2"/>
                </a:solidFill>
              </a:rPr>
              <a:t>GoK &amp; UN LIA Joint Implementation </a:t>
            </a:r>
            <a:r>
              <a:rPr lang="en-US" sz="2800" b="1" dirty="0" smtClean="0">
                <a:solidFill>
                  <a:schemeClr val="accent2"/>
                </a:solidFill>
              </a:rPr>
              <a:t>Achievements</a:t>
            </a:r>
            <a:br>
              <a:rPr lang="en-US" sz="2800" b="1" dirty="0" smtClean="0">
                <a:solidFill>
                  <a:schemeClr val="accent2"/>
                </a:solidFill>
              </a:rPr>
            </a:br>
            <a:r>
              <a:rPr lang="en-US" sz="2800" b="1" dirty="0" smtClean="0">
                <a:solidFill>
                  <a:schemeClr val="accent2"/>
                </a:solidFill>
              </a:rPr>
              <a:t>Contd.</a:t>
            </a:r>
            <a:endParaRPr lang="en-US" sz="2800" b="1" dirty="0">
              <a:solidFill>
                <a:schemeClr val="accent2"/>
              </a:solidFill>
            </a:endParaRPr>
          </a:p>
        </p:txBody>
      </p:sp>
      <p:sp>
        <p:nvSpPr>
          <p:cNvPr id="3" name="Content Placeholder 2">
            <a:extLst>
              <a:ext uri="{FF2B5EF4-FFF2-40B4-BE49-F238E27FC236}">
                <a16:creationId xmlns:a16="http://schemas.microsoft.com/office/drawing/2014/main" id="{EB0C662D-8F90-4BCB-B18F-B1D333E27A5F}"/>
              </a:ext>
            </a:extLst>
          </p:cNvPr>
          <p:cNvSpPr>
            <a:spLocks noGrp="1"/>
          </p:cNvSpPr>
          <p:nvPr>
            <p:ph sz="half" idx="1"/>
          </p:nvPr>
        </p:nvSpPr>
        <p:spPr>
          <a:xfrm>
            <a:off x="4965431" y="1543579"/>
            <a:ext cx="6586489" cy="4995333"/>
          </a:xfrm>
        </p:spPr>
        <p:txBody>
          <a:bodyPr vert="horz" lIns="91440" tIns="45720" rIns="91440" bIns="45720" rtlCol="0">
            <a:normAutofit/>
          </a:bodyPr>
          <a:lstStyle/>
          <a:p>
            <a:pPr algn="just">
              <a:lnSpc>
                <a:spcPct val="80000"/>
              </a:lnSpc>
              <a:buFont typeface="Wingdings" panose="05000000000000000000" pitchFamily="2" charset="2"/>
              <a:buChar char="Ø"/>
              <a:defRPr/>
            </a:pPr>
            <a:r>
              <a:rPr lang="en-US" b="1" dirty="0" smtClean="0"/>
              <a:t>The </a:t>
            </a:r>
            <a:r>
              <a:rPr lang="en-US" b="1" dirty="0"/>
              <a:t>legal framework</a:t>
            </a:r>
          </a:p>
          <a:p>
            <a:pPr algn="just">
              <a:lnSpc>
                <a:spcPct val="80000"/>
              </a:lnSpc>
              <a:defRPr/>
            </a:pPr>
            <a:r>
              <a:rPr lang="en-US" altLang="en-US" dirty="0"/>
              <a:t>Development of the Huduma Bill 2021 and joint legal </a:t>
            </a:r>
            <a:r>
              <a:rPr lang="en-US" altLang="en-US" dirty="0" smtClean="0"/>
              <a:t>commentary. </a:t>
            </a:r>
            <a:endParaRPr lang="en-US" dirty="0"/>
          </a:p>
          <a:p>
            <a:pPr algn="just">
              <a:lnSpc>
                <a:spcPct val="80000"/>
              </a:lnSpc>
              <a:defRPr/>
            </a:pPr>
            <a:r>
              <a:rPr lang="en-US" altLang="en-US" dirty="0" smtClean="0"/>
              <a:t>Sensitization </a:t>
            </a:r>
            <a:r>
              <a:rPr lang="en-US" dirty="0" smtClean="0"/>
              <a:t>on </a:t>
            </a:r>
            <a:r>
              <a:rPr lang="en-US" dirty="0"/>
              <a:t>special populations (stateless persons, populations on the move) for inclusion into the Bill. </a:t>
            </a:r>
            <a:endParaRPr lang="en-US" altLang="en-US" dirty="0"/>
          </a:p>
          <a:p>
            <a:endParaRPr lang="en-US" sz="2000" dirty="0"/>
          </a:p>
          <a:p>
            <a:endParaRPr lang="en-US" sz="2000" dirty="0"/>
          </a:p>
        </p:txBody>
      </p:sp>
      <p:pic>
        <p:nvPicPr>
          <p:cNvPr id="5" name="Content Placeholder 7">
            <a:extLst>
              <a:ext uri="{FF2B5EF4-FFF2-40B4-BE49-F238E27FC236}">
                <a16:creationId xmlns:a16="http://schemas.microsoft.com/office/drawing/2014/main" id="{6623A10A-EF6C-4218-ABFB-35C7799A4750}"/>
              </a:ext>
            </a:extLst>
          </p:cNvPr>
          <p:cNvPicPr>
            <a:picLocks noGrp="1" noChangeAspect="1"/>
          </p:cNvPicPr>
          <p:nvPr>
            <p:ph sz="half" idx="2"/>
          </p:nvPr>
        </p:nvPicPr>
        <p:blipFill rotWithShape="1">
          <a:blip r:embed="rId3"/>
          <a:srcRect l="14382" r="9883"/>
          <a:stretch/>
        </p:blipFill>
        <p:spPr>
          <a:xfrm>
            <a:off x="0" y="245532"/>
            <a:ext cx="4635571" cy="6612467"/>
          </a:xfrm>
          <a:prstGeom prst="rect">
            <a:avLst/>
          </a:prstGeom>
          <a:effectLst/>
        </p:spPr>
      </p:pic>
      <p:sp>
        <p:nvSpPr>
          <p:cNvPr id="4" name="Slide Number Placeholder 3"/>
          <p:cNvSpPr>
            <a:spLocks noGrp="1"/>
          </p:cNvSpPr>
          <p:nvPr>
            <p:ph type="sldNum" sz="quarter" idx="12"/>
          </p:nvPr>
        </p:nvSpPr>
        <p:spPr/>
        <p:txBody>
          <a:bodyPr/>
          <a:lstStyle/>
          <a:p>
            <a:fld id="{8B975DA1-D75A-4B7A-8C0A-943C0366E8CA}" type="slidenum">
              <a:rPr lang="en-US" sz="1600" b="1" smtClean="0"/>
              <a:t>11</a:t>
            </a:fld>
            <a:endParaRPr lang="en-US" sz="1600" b="1" dirty="0"/>
          </a:p>
        </p:txBody>
      </p:sp>
    </p:spTree>
    <p:extLst>
      <p:ext uri="{BB962C8B-B14F-4D97-AF65-F5344CB8AC3E}">
        <p14:creationId xmlns:p14="http://schemas.microsoft.com/office/powerpoint/2010/main" val="31466205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4">
            <a:extLst>
              <a:ext uri="{FF2B5EF4-FFF2-40B4-BE49-F238E27FC236}">
                <a16:creationId xmlns:a16="http://schemas.microsoft.com/office/drawing/2014/main" id="{9427AF5F-9A0E-42B7-A252-FD64C9885F9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F96B038-1BE5-48DF-A9C6-392B41393423}"/>
              </a:ext>
            </a:extLst>
          </p:cNvPr>
          <p:cNvSpPr>
            <a:spLocks noGrp="1"/>
          </p:cNvSpPr>
          <p:nvPr>
            <p:ph type="body" sz="half" idx="2"/>
          </p:nvPr>
        </p:nvSpPr>
        <p:spPr>
          <a:xfrm>
            <a:off x="516467" y="1396999"/>
            <a:ext cx="6783985" cy="5095875"/>
          </a:xfrm>
        </p:spPr>
        <p:txBody>
          <a:bodyPr vert="horz" lIns="91440" tIns="45720" rIns="91440" bIns="45720" rtlCol="0">
            <a:normAutofit/>
          </a:bodyPr>
          <a:lstStyle/>
          <a:p>
            <a:pPr marL="228600" indent="-228600">
              <a:lnSpc>
                <a:spcPct val="80000"/>
              </a:lnSpc>
              <a:buFont typeface="Wingdings" panose="05000000000000000000" pitchFamily="2" charset="2"/>
              <a:buChar char="Ø"/>
              <a:defRPr/>
            </a:pPr>
            <a:r>
              <a:rPr lang="en-US" sz="2800" b="1" dirty="0"/>
              <a:t>Interoperability of systems</a:t>
            </a:r>
          </a:p>
          <a:p>
            <a:pPr indent="-228600">
              <a:buFont typeface="Arial" panose="020B0604020202020204" pitchFamily="34" charset="0"/>
              <a:buChar char="•"/>
            </a:pPr>
            <a:r>
              <a:rPr lang="en-US" sz="2800" dirty="0"/>
              <a:t>Purchase and distribution of equipment for on-going automation of the Civil Registration and Vital Statistics </a:t>
            </a:r>
            <a:r>
              <a:rPr lang="en-US" sz="2800" dirty="0" smtClean="0"/>
              <a:t>Systems. </a:t>
            </a:r>
            <a:endParaRPr lang="en-US" sz="2800" dirty="0"/>
          </a:p>
          <a:p>
            <a:pPr indent="-228600">
              <a:buFont typeface="Arial" panose="020B0604020202020204" pitchFamily="34" charset="0"/>
              <a:buChar char="•"/>
            </a:pPr>
            <a:r>
              <a:rPr lang="en-US" sz="2800" dirty="0"/>
              <a:t>Development of Standard Operation Procedures for </a:t>
            </a:r>
            <a:r>
              <a:rPr lang="en-US" sz="2800" dirty="0" smtClean="0"/>
              <a:t>Civil Registration </a:t>
            </a:r>
            <a:r>
              <a:rPr lang="en-US" sz="2800" dirty="0"/>
              <a:t>and </a:t>
            </a:r>
            <a:r>
              <a:rPr lang="en-US" sz="2800" dirty="0" smtClean="0"/>
              <a:t>Vital </a:t>
            </a:r>
            <a:r>
              <a:rPr lang="en-US" sz="2800" dirty="0"/>
              <a:t>S</a:t>
            </a:r>
            <a:r>
              <a:rPr lang="en-US" sz="2800" dirty="0" smtClean="0"/>
              <a:t>tatistics</a:t>
            </a:r>
            <a:r>
              <a:rPr lang="en-US" sz="2800" dirty="0"/>
              <a:t>. </a:t>
            </a:r>
          </a:p>
          <a:p>
            <a:pPr indent="-228600">
              <a:buFont typeface="Arial" panose="020B0604020202020204" pitchFamily="34" charset="0"/>
              <a:buChar char="•"/>
            </a:pPr>
            <a:r>
              <a:rPr lang="en-US" sz="2800" dirty="0"/>
              <a:t>Review of business processes for </a:t>
            </a:r>
            <a:r>
              <a:rPr lang="en-US" sz="2800" dirty="0" smtClean="0"/>
              <a:t>Civil Registration</a:t>
            </a:r>
            <a:r>
              <a:rPr lang="en-US" sz="2800" dirty="0"/>
              <a:t>, </a:t>
            </a:r>
            <a:r>
              <a:rPr lang="en-US" sz="2800" dirty="0" smtClean="0"/>
              <a:t>Vital Statistics </a:t>
            </a:r>
            <a:r>
              <a:rPr lang="en-US" sz="2800" dirty="0"/>
              <a:t>and  </a:t>
            </a:r>
            <a:r>
              <a:rPr lang="en-US" sz="2800" dirty="0" smtClean="0"/>
              <a:t>Identity management.</a:t>
            </a:r>
            <a:endParaRPr lang="en-US" sz="2800" dirty="0"/>
          </a:p>
        </p:txBody>
      </p:sp>
      <p:pic>
        <p:nvPicPr>
          <p:cNvPr id="8" name="Content Placeholder 7">
            <a:extLst>
              <a:ext uri="{FF2B5EF4-FFF2-40B4-BE49-F238E27FC236}">
                <a16:creationId xmlns:a16="http://schemas.microsoft.com/office/drawing/2014/main" id="{DCBF3700-F56C-47B7-9159-6466BC54AB99}"/>
              </a:ext>
            </a:extLst>
          </p:cNvPr>
          <p:cNvPicPr>
            <a:picLocks noGrp="1" noChangeAspect="1"/>
          </p:cNvPicPr>
          <p:nvPr>
            <p:ph idx="1"/>
          </p:nvPr>
        </p:nvPicPr>
        <p:blipFill rotWithShape="1">
          <a:blip r:embed="rId2"/>
          <a:srcRect l="2512" r="-2" b="-2"/>
          <a:stretch/>
        </p:blipFill>
        <p:spPr>
          <a:xfrm>
            <a:off x="7424289" y="1396999"/>
            <a:ext cx="4419599" cy="4732867"/>
          </a:xfrm>
          <a:prstGeom prst="rect">
            <a:avLst/>
          </a:prstGeom>
        </p:spPr>
      </p:pic>
      <p:sp>
        <p:nvSpPr>
          <p:cNvPr id="3" name="Slide Number Placeholder 2"/>
          <p:cNvSpPr>
            <a:spLocks noGrp="1"/>
          </p:cNvSpPr>
          <p:nvPr>
            <p:ph type="sldNum" sz="quarter" idx="12"/>
          </p:nvPr>
        </p:nvSpPr>
        <p:spPr/>
        <p:txBody>
          <a:bodyPr/>
          <a:lstStyle/>
          <a:p>
            <a:fld id="{8B975DA1-D75A-4B7A-8C0A-943C0366E8CA}" type="slidenum">
              <a:rPr lang="en-US" sz="1600" b="1" smtClean="0"/>
              <a:t>12</a:t>
            </a:fld>
            <a:endParaRPr lang="en-US" sz="1600" b="1" dirty="0"/>
          </a:p>
        </p:txBody>
      </p:sp>
      <p:sp>
        <p:nvSpPr>
          <p:cNvPr id="9" name="Title 1">
            <a:extLst>
              <a:ext uri="{FF2B5EF4-FFF2-40B4-BE49-F238E27FC236}">
                <a16:creationId xmlns:a16="http://schemas.microsoft.com/office/drawing/2014/main" id="{BF5E65A5-7568-4D5B-8B1C-468AA961C6A9}"/>
              </a:ext>
            </a:extLst>
          </p:cNvPr>
          <p:cNvSpPr>
            <a:spLocks noGrp="1"/>
          </p:cNvSpPr>
          <p:nvPr>
            <p:ph type="title"/>
          </p:nvPr>
        </p:nvSpPr>
        <p:spPr>
          <a:xfrm>
            <a:off x="662806" y="254513"/>
            <a:ext cx="11076909" cy="972608"/>
          </a:xfrm>
        </p:spPr>
        <p:txBody>
          <a:bodyPr vert="horz" lIns="91440" tIns="45720" rIns="91440" bIns="45720" rtlCol="0" anchor="b">
            <a:normAutofit/>
          </a:bodyPr>
          <a:lstStyle/>
          <a:p>
            <a:r>
              <a:rPr lang="en-US" sz="2800" b="1" dirty="0">
                <a:solidFill>
                  <a:schemeClr val="accent2"/>
                </a:solidFill>
              </a:rPr>
              <a:t>GoK &amp; UN LIA Joint Implementation </a:t>
            </a:r>
            <a:r>
              <a:rPr lang="en-US" sz="2800" b="1" dirty="0" smtClean="0">
                <a:solidFill>
                  <a:schemeClr val="accent2"/>
                </a:solidFill>
              </a:rPr>
              <a:t>Achievements</a:t>
            </a:r>
            <a:br>
              <a:rPr lang="en-US" sz="2800" b="1" dirty="0" smtClean="0">
                <a:solidFill>
                  <a:schemeClr val="accent2"/>
                </a:solidFill>
              </a:rPr>
            </a:br>
            <a:r>
              <a:rPr lang="en-US" sz="2800" b="1" dirty="0" smtClean="0">
                <a:solidFill>
                  <a:schemeClr val="accent2"/>
                </a:solidFill>
              </a:rPr>
              <a:t>Contd.</a:t>
            </a:r>
            <a:endParaRPr lang="en-US" sz="2800" b="1" dirty="0">
              <a:solidFill>
                <a:schemeClr val="accent2"/>
              </a:solidFill>
            </a:endParaRPr>
          </a:p>
        </p:txBody>
      </p:sp>
    </p:spTree>
    <p:extLst>
      <p:ext uri="{BB962C8B-B14F-4D97-AF65-F5344CB8AC3E}">
        <p14:creationId xmlns:p14="http://schemas.microsoft.com/office/powerpoint/2010/main" val="23805378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F96B038-1BE5-48DF-A9C6-392B41393423}"/>
              </a:ext>
            </a:extLst>
          </p:cNvPr>
          <p:cNvSpPr>
            <a:spLocks noGrp="1"/>
          </p:cNvSpPr>
          <p:nvPr>
            <p:ph type="body" sz="half" idx="2"/>
          </p:nvPr>
        </p:nvSpPr>
        <p:spPr>
          <a:xfrm>
            <a:off x="516467" y="1618225"/>
            <a:ext cx="6710243" cy="5095875"/>
          </a:xfrm>
        </p:spPr>
        <p:txBody>
          <a:bodyPr vert="horz" lIns="91440" tIns="45720" rIns="91440" bIns="45720" rtlCol="0">
            <a:normAutofit/>
          </a:bodyPr>
          <a:lstStyle/>
          <a:p>
            <a:pPr marL="228600" indent="-228600">
              <a:lnSpc>
                <a:spcPct val="80000"/>
              </a:lnSpc>
              <a:buFont typeface="Wingdings" panose="05000000000000000000" pitchFamily="2" charset="2"/>
              <a:buChar char="Ø"/>
              <a:defRPr/>
            </a:pPr>
            <a:r>
              <a:rPr lang="en-US" sz="2800" b="1" dirty="0" smtClean="0"/>
              <a:t>Improve </a:t>
            </a:r>
            <a:r>
              <a:rPr lang="en-US" sz="2800" b="1" dirty="0"/>
              <a:t>on advocacy and communication</a:t>
            </a:r>
          </a:p>
          <a:p>
            <a:pPr indent="-228600">
              <a:buFont typeface="Arial" panose="020B0604020202020204" pitchFamily="34" charset="0"/>
              <a:buChar char="•"/>
            </a:pPr>
            <a:r>
              <a:rPr lang="en-US" sz="2800" dirty="0"/>
              <a:t>Knowledge, Attitudes and Practice study on </a:t>
            </a:r>
            <a:r>
              <a:rPr lang="en-US" sz="2800" dirty="0" smtClean="0"/>
              <a:t>Birth </a:t>
            </a:r>
            <a:r>
              <a:rPr lang="en-US" sz="2800" dirty="0"/>
              <a:t>and </a:t>
            </a:r>
            <a:r>
              <a:rPr lang="en-US" sz="2800" dirty="0" smtClean="0"/>
              <a:t>Death Registration.</a:t>
            </a:r>
            <a:endParaRPr lang="en-US" sz="2800" dirty="0"/>
          </a:p>
          <a:p>
            <a:pPr indent="-228600">
              <a:buFont typeface="Arial" panose="020B0604020202020204" pitchFamily="34" charset="0"/>
              <a:buChar char="•"/>
            </a:pPr>
            <a:r>
              <a:rPr lang="en-US" sz="2800" dirty="0"/>
              <a:t>Gap assessment on birth registration for children in statutory and charitable </a:t>
            </a:r>
            <a:r>
              <a:rPr lang="en-US" sz="2800" dirty="0" smtClean="0"/>
              <a:t>institutions.</a:t>
            </a:r>
            <a:endParaRPr lang="en-US" sz="2800" dirty="0"/>
          </a:p>
          <a:p>
            <a:pPr indent="-228600">
              <a:buFont typeface="Arial" panose="020B0604020202020204" pitchFamily="34" charset="0"/>
              <a:buChar char="•"/>
            </a:pPr>
            <a:r>
              <a:rPr lang="en-US" altLang="en-US" sz="2800" dirty="0"/>
              <a:t>Conduct of a Rapid Mortality Surveillance in six counties- in the COVID 19 </a:t>
            </a:r>
            <a:r>
              <a:rPr lang="en-US" altLang="en-US" sz="2800" dirty="0" smtClean="0"/>
              <a:t>context.</a:t>
            </a:r>
            <a:endParaRPr lang="en-US" sz="2800" dirty="0"/>
          </a:p>
        </p:txBody>
      </p:sp>
      <p:pic>
        <p:nvPicPr>
          <p:cNvPr id="8" name="Content Placeholder 7">
            <a:extLst>
              <a:ext uri="{FF2B5EF4-FFF2-40B4-BE49-F238E27FC236}">
                <a16:creationId xmlns:a16="http://schemas.microsoft.com/office/drawing/2014/main" id="{DCBF3700-F56C-47B7-9159-6466BC54AB99}"/>
              </a:ext>
            </a:extLst>
          </p:cNvPr>
          <p:cNvPicPr>
            <a:picLocks noGrp="1" noChangeAspect="1"/>
          </p:cNvPicPr>
          <p:nvPr>
            <p:ph idx="1"/>
          </p:nvPr>
        </p:nvPicPr>
        <p:blipFill rotWithShape="1">
          <a:blip r:embed="rId2"/>
          <a:srcRect l="2512" r="-2" b="-2"/>
          <a:stretch/>
        </p:blipFill>
        <p:spPr>
          <a:xfrm>
            <a:off x="7538886" y="1396999"/>
            <a:ext cx="4419599" cy="4915311"/>
          </a:xfrm>
          <a:prstGeom prst="rect">
            <a:avLst/>
          </a:prstGeom>
        </p:spPr>
      </p:pic>
      <p:sp>
        <p:nvSpPr>
          <p:cNvPr id="6" name="Title 1">
            <a:extLst>
              <a:ext uri="{FF2B5EF4-FFF2-40B4-BE49-F238E27FC236}">
                <a16:creationId xmlns:a16="http://schemas.microsoft.com/office/drawing/2014/main" id="{BF5E65A5-7568-4D5B-8B1C-468AA961C6A9}"/>
              </a:ext>
            </a:extLst>
          </p:cNvPr>
          <p:cNvSpPr>
            <a:spLocks noGrp="1"/>
          </p:cNvSpPr>
          <p:nvPr>
            <p:ph type="title"/>
          </p:nvPr>
        </p:nvSpPr>
        <p:spPr>
          <a:xfrm>
            <a:off x="516467" y="365124"/>
            <a:ext cx="10515600" cy="1031875"/>
          </a:xfrm>
        </p:spPr>
        <p:txBody>
          <a:bodyPr vert="horz" lIns="91440" tIns="45720" rIns="91440" bIns="45720" rtlCol="0" anchor="b">
            <a:normAutofit/>
          </a:bodyPr>
          <a:lstStyle/>
          <a:p>
            <a:r>
              <a:rPr lang="en-US" sz="2800" b="1" dirty="0">
                <a:solidFill>
                  <a:schemeClr val="accent2"/>
                </a:solidFill>
              </a:rPr>
              <a:t>GoK &amp; UN LIA Joint Implementation </a:t>
            </a:r>
            <a:r>
              <a:rPr lang="en-US" sz="2800" b="1" dirty="0" smtClean="0">
                <a:solidFill>
                  <a:schemeClr val="accent2"/>
                </a:solidFill>
              </a:rPr>
              <a:t>Achievements</a:t>
            </a:r>
            <a:br>
              <a:rPr lang="en-US" sz="2800" b="1" dirty="0" smtClean="0">
                <a:solidFill>
                  <a:schemeClr val="accent2"/>
                </a:solidFill>
              </a:rPr>
            </a:br>
            <a:r>
              <a:rPr lang="en-US" sz="2800" b="1" dirty="0" smtClean="0">
                <a:solidFill>
                  <a:schemeClr val="accent2"/>
                </a:solidFill>
              </a:rPr>
              <a:t>Contd.</a:t>
            </a:r>
            <a:endParaRPr lang="en-US" sz="2800" b="1" dirty="0">
              <a:solidFill>
                <a:schemeClr val="accent2"/>
              </a:solidFill>
            </a:endParaRPr>
          </a:p>
        </p:txBody>
      </p:sp>
      <p:sp>
        <p:nvSpPr>
          <p:cNvPr id="2" name="Slide Number Placeholder 1"/>
          <p:cNvSpPr>
            <a:spLocks noGrp="1"/>
          </p:cNvSpPr>
          <p:nvPr>
            <p:ph type="sldNum" sz="quarter" idx="12"/>
          </p:nvPr>
        </p:nvSpPr>
        <p:spPr/>
        <p:txBody>
          <a:bodyPr/>
          <a:lstStyle/>
          <a:p>
            <a:fld id="{8B975DA1-D75A-4B7A-8C0A-943C0366E8CA}" type="slidenum">
              <a:rPr lang="en-US" sz="1600" b="1" smtClean="0"/>
              <a:t>13</a:t>
            </a:fld>
            <a:endParaRPr lang="en-US" sz="1600" b="1" dirty="0"/>
          </a:p>
        </p:txBody>
      </p:sp>
    </p:spTree>
    <p:extLst>
      <p:ext uri="{BB962C8B-B14F-4D97-AF65-F5344CB8AC3E}">
        <p14:creationId xmlns:p14="http://schemas.microsoft.com/office/powerpoint/2010/main" val="3377117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FC2A6-CF09-F0F5-FA3B-8289E1D4561B}"/>
              </a:ext>
            </a:extLst>
          </p:cNvPr>
          <p:cNvSpPr>
            <a:spLocks noGrp="1"/>
          </p:cNvSpPr>
          <p:nvPr>
            <p:ph type="title"/>
          </p:nvPr>
        </p:nvSpPr>
        <p:spPr>
          <a:xfrm>
            <a:off x="557981" y="0"/>
            <a:ext cx="10515600" cy="1106228"/>
          </a:xfrm>
        </p:spPr>
        <p:txBody>
          <a:bodyPr>
            <a:normAutofit/>
          </a:bodyPr>
          <a:lstStyle/>
          <a:p>
            <a:r>
              <a:rPr lang="en-US" b="1" dirty="0">
                <a:solidFill>
                  <a:schemeClr val="accent2"/>
                </a:solidFill>
              </a:rPr>
              <a:t>Lessons learned &amp; Challenges</a:t>
            </a:r>
          </a:p>
        </p:txBody>
      </p:sp>
      <p:sp>
        <p:nvSpPr>
          <p:cNvPr id="3" name="Content Placeholder 2">
            <a:extLst>
              <a:ext uri="{FF2B5EF4-FFF2-40B4-BE49-F238E27FC236}">
                <a16:creationId xmlns:a16="http://schemas.microsoft.com/office/drawing/2014/main" id="{8424557D-5B47-60E6-E6C8-71C3DD2CAC41}"/>
              </a:ext>
            </a:extLst>
          </p:cNvPr>
          <p:cNvSpPr>
            <a:spLocks noGrp="1"/>
          </p:cNvSpPr>
          <p:nvPr>
            <p:ph idx="1"/>
          </p:nvPr>
        </p:nvSpPr>
        <p:spPr>
          <a:xfrm>
            <a:off x="557981" y="993954"/>
            <a:ext cx="11270225" cy="4846407"/>
          </a:xfrm>
        </p:spPr>
        <p:txBody>
          <a:bodyPr>
            <a:normAutofit fontScale="92500" lnSpcReduction="10000"/>
          </a:bodyPr>
          <a:lstStyle/>
          <a:p>
            <a:pPr marL="457200" indent="-457200"/>
            <a:r>
              <a:rPr lang="en-US" sz="2800" dirty="0"/>
              <a:t>Legal identity is of critical importance including during emergencies and </a:t>
            </a:r>
            <a:r>
              <a:rPr lang="en-US" sz="2800" dirty="0" smtClean="0"/>
              <a:t>pandemics.</a:t>
            </a:r>
            <a:endParaRPr lang="en-US" sz="2800" dirty="0"/>
          </a:p>
          <a:p>
            <a:pPr marL="457200" indent="-457200"/>
            <a:r>
              <a:rPr lang="en-US" sz="2800" dirty="0"/>
              <a:t>A complete CRVS system is a critical component of the population register for </a:t>
            </a:r>
            <a:r>
              <a:rPr lang="en-US" dirty="0"/>
              <a:t>data, accuracy and </a:t>
            </a:r>
            <a:r>
              <a:rPr lang="en-US" dirty="0" smtClean="0"/>
              <a:t>reporting.</a:t>
            </a:r>
            <a:endParaRPr lang="en-US" dirty="0"/>
          </a:p>
          <a:p>
            <a:pPr marL="457200" indent="-457200"/>
            <a:r>
              <a:rPr lang="en-US" sz="2800" dirty="0"/>
              <a:t>Emergencies and disasters have a potential long-term impact on the development and performance of CRVS systems hence the need to put in place </a:t>
            </a:r>
            <a:r>
              <a:rPr lang="en-US" sz="2800" b="1" dirty="0"/>
              <a:t>resilient </a:t>
            </a:r>
            <a:r>
              <a:rPr lang="en-US" sz="2800" b="1" dirty="0" smtClean="0"/>
              <a:t>systems.</a:t>
            </a:r>
            <a:endParaRPr lang="en-US" sz="2800" b="1" dirty="0"/>
          </a:p>
          <a:p>
            <a:pPr marL="457200" indent="-457200"/>
            <a:r>
              <a:rPr lang="en-US" dirty="0"/>
              <a:t>During the COVID-19 pandemic, the importance of </a:t>
            </a:r>
            <a:r>
              <a:rPr lang="en-US" dirty="0" smtClean="0"/>
              <a:t>Civil Registration </a:t>
            </a:r>
            <a:r>
              <a:rPr lang="en-US" dirty="0"/>
              <a:t>became </a:t>
            </a:r>
            <a:r>
              <a:rPr lang="en-US" dirty="0" smtClean="0"/>
              <a:t>apparent </a:t>
            </a:r>
            <a:r>
              <a:rPr lang="en-US" dirty="0"/>
              <a:t>as a source of mortality </a:t>
            </a:r>
            <a:r>
              <a:rPr lang="en-US" dirty="0" smtClean="0"/>
              <a:t>data. </a:t>
            </a:r>
            <a:endParaRPr lang="en-US" dirty="0"/>
          </a:p>
          <a:p>
            <a:pPr marL="457200" indent="-457200"/>
            <a:r>
              <a:rPr lang="en-US" sz="2800" dirty="0"/>
              <a:t>Lack of dedicated </a:t>
            </a:r>
            <a:r>
              <a:rPr lang="en-US" sz="2800" dirty="0" smtClean="0"/>
              <a:t>funding.</a:t>
            </a:r>
            <a:r>
              <a:rPr lang="en-GB" altLang="en-US" dirty="0"/>
              <a:t> </a:t>
            </a:r>
            <a:endParaRPr lang="en-GB" altLang="en-US" dirty="0" smtClean="0"/>
          </a:p>
          <a:p>
            <a:pPr marL="457200" indent="-457200"/>
            <a:r>
              <a:rPr lang="en-GB" altLang="en-US" dirty="0" smtClean="0"/>
              <a:t>Data </a:t>
            </a:r>
            <a:r>
              <a:rPr lang="en-GB" altLang="en-US" dirty="0"/>
              <a:t>quality issues especially with </a:t>
            </a:r>
            <a:r>
              <a:rPr lang="en-GB" altLang="en-US" dirty="0" smtClean="0"/>
              <a:t>cause </a:t>
            </a:r>
            <a:r>
              <a:rPr lang="en-GB" altLang="en-US" dirty="0"/>
              <a:t>of deaths.</a:t>
            </a:r>
          </a:p>
          <a:p>
            <a:pPr marL="457200" indent="-457200"/>
            <a:r>
              <a:rPr lang="en-GB" dirty="0" smtClean="0"/>
              <a:t>Social </a:t>
            </a:r>
            <a:r>
              <a:rPr lang="en-GB" dirty="0"/>
              <a:t>barriers: Cultural, religious and community values.</a:t>
            </a:r>
          </a:p>
          <a:p>
            <a:pPr marL="457200" indent="-457200"/>
            <a:endParaRPr lang="en-US" sz="2800" dirty="0"/>
          </a:p>
          <a:p>
            <a:pPr marL="457200" indent="-457200">
              <a:buFont typeface="Arial" panose="020B0604020202020204" pitchFamily="34" charset="0"/>
              <a:buChar char="•"/>
            </a:pPr>
            <a:endParaRPr lang="en-US" sz="2800" dirty="0"/>
          </a:p>
          <a:p>
            <a:endParaRPr lang="en-US" dirty="0"/>
          </a:p>
        </p:txBody>
      </p:sp>
      <p:sp>
        <p:nvSpPr>
          <p:cNvPr id="4" name="Slide Number Placeholder 3"/>
          <p:cNvSpPr>
            <a:spLocks noGrp="1"/>
          </p:cNvSpPr>
          <p:nvPr>
            <p:ph type="sldNum" sz="quarter" idx="12"/>
          </p:nvPr>
        </p:nvSpPr>
        <p:spPr/>
        <p:txBody>
          <a:bodyPr/>
          <a:lstStyle/>
          <a:p>
            <a:fld id="{8B975DA1-D75A-4B7A-8C0A-943C0366E8CA}" type="slidenum">
              <a:rPr lang="en-US" sz="1600" b="1" smtClean="0"/>
              <a:t>14</a:t>
            </a:fld>
            <a:endParaRPr lang="en-US" sz="1600" b="1" dirty="0"/>
          </a:p>
        </p:txBody>
      </p:sp>
    </p:spTree>
    <p:extLst>
      <p:ext uri="{BB962C8B-B14F-4D97-AF65-F5344CB8AC3E}">
        <p14:creationId xmlns:p14="http://schemas.microsoft.com/office/powerpoint/2010/main" val="1529603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8">
            <a:extLst>
              <a:ext uri="{FF2B5EF4-FFF2-40B4-BE49-F238E27FC236}">
                <a16:creationId xmlns:a16="http://schemas.microsoft.com/office/drawing/2014/main" id="{C3862298-AF85-4572-BED3-52E573EBD4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10">
            <a:extLst>
              <a:ext uri="{FF2B5EF4-FFF2-40B4-BE49-F238E27FC236}">
                <a16:creationId xmlns:a16="http://schemas.microsoft.com/office/drawing/2014/main" id="{7BE265E6-D012-42B3-A7DE-C8FEED40DBB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24917" y="3131936"/>
            <a:ext cx="1240640" cy="1240638"/>
          </a:xfrm>
          <a:prstGeom prst="ellipse">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12">
            <a:extLst>
              <a:ext uri="{FF2B5EF4-FFF2-40B4-BE49-F238E27FC236}">
                <a16:creationId xmlns:a16="http://schemas.microsoft.com/office/drawing/2014/main" id="{6EB9A5AE-0A9C-4EB1-9569-A44D89EFC5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0306" y="4546924"/>
            <a:ext cx="2369988" cy="2311077"/>
          </a:xfrm>
          <a:custGeom>
            <a:avLst/>
            <a:gdLst>
              <a:gd name="connsiteX0" fmla="*/ 0 w 2369988"/>
              <a:gd name="connsiteY0" fmla="*/ 0 h 2311077"/>
              <a:gd name="connsiteX1" fmla="*/ 1128071 w 2369988"/>
              <a:gd name="connsiteY1" fmla="*/ 0 h 2311077"/>
              <a:gd name="connsiteX2" fmla="*/ 1157716 w 2369988"/>
              <a:gd name="connsiteY2" fmla="*/ 128440 h 2311077"/>
              <a:gd name="connsiteX3" fmla="*/ 2316462 w 2369988"/>
              <a:gd name="connsiteY3" fmla="*/ 2257392 h 2311077"/>
              <a:gd name="connsiteX4" fmla="*/ 2369988 w 2369988"/>
              <a:gd name="connsiteY4" fmla="*/ 2311077 h 2311077"/>
              <a:gd name="connsiteX5" fmla="*/ 957894 w 2369988"/>
              <a:gd name="connsiteY5" fmla="*/ 2311077 h 2311077"/>
              <a:gd name="connsiteX6" fmla="*/ 777804 w 2369988"/>
              <a:gd name="connsiteY6" fmla="*/ 2040997 h 2311077"/>
              <a:gd name="connsiteX7" fmla="*/ 19614 w 2369988"/>
              <a:gd name="connsiteY7" fmla="*/ 109827 h 231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9988" h="2311077">
                <a:moveTo>
                  <a:pt x="0" y="0"/>
                </a:moveTo>
                <a:lnTo>
                  <a:pt x="1128071" y="0"/>
                </a:lnTo>
                <a:lnTo>
                  <a:pt x="1157716" y="128440"/>
                </a:lnTo>
                <a:cubicBezTo>
                  <a:pt x="1365270" y="935139"/>
                  <a:pt x="1769588" y="1662859"/>
                  <a:pt x="2316462" y="2257392"/>
                </a:cubicBezTo>
                <a:lnTo>
                  <a:pt x="2369988" y="2311077"/>
                </a:lnTo>
                <a:lnTo>
                  <a:pt x="957894" y="2311077"/>
                </a:lnTo>
                <a:lnTo>
                  <a:pt x="777804" y="2040997"/>
                </a:lnTo>
                <a:cubicBezTo>
                  <a:pt x="421651" y="1454849"/>
                  <a:pt x="161627" y="803832"/>
                  <a:pt x="19614" y="109827"/>
                </a:cubicBezTo>
                <a:close/>
              </a:path>
            </a:pathLst>
          </a:custGeom>
          <a:solidFill>
            <a:schemeClr val="tx1">
              <a:lumMod val="50000"/>
              <a:lumOff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Logo&#10;&#10;Description automatically generated">
            <a:extLst>
              <a:ext uri="{FF2B5EF4-FFF2-40B4-BE49-F238E27FC236}">
                <a16:creationId xmlns:a16="http://schemas.microsoft.com/office/drawing/2014/main" id="{9949DBF7-D8C4-42EB-9EE9-7A7DFBF0FAED}"/>
              </a:ext>
            </a:extLst>
          </p:cNvPr>
          <p:cNvPicPr>
            <a:picLocks noChangeAspect="1"/>
          </p:cNvPicPr>
          <p:nvPr/>
        </p:nvPicPr>
        <p:blipFill>
          <a:blip r:embed="rId2">
            <a:duotone>
              <a:prstClr val="black"/>
              <a:prstClr val="white"/>
            </a:duotone>
          </a:blip>
          <a:stretch>
            <a:fillRect/>
          </a:stretch>
        </p:blipFill>
        <p:spPr>
          <a:xfrm>
            <a:off x="4324350" y="2265757"/>
            <a:ext cx="6896376" cy="2326487"/>
          </a:xfrm>
          <a:prstGeom prst="rect">
            <a:avLst/>
          </a:prstGeom>
        </p:spPr>
      </p:pic>
      <p:sp>
        <p:nvSpPr>
          <p:cNvPr id="2" name="Slide Number Placeholder 1"/>
          <p:cNvSpPr>
            <a:spLocks noGrp="1"/>
          </p:cNvSpPr>
          <p:nvPr>
            <p:ph type="sldNum" sz="quarter" idx="12"/>
          </p:nvPr>
        </p:nvSpPr>
        <p:spPr/>
        <p:txBody>
          <a:bodyPr/>
          <a:lstStyle/>
          <a:p>
            <a:fld id="{8B975DA1-D75A-4B7A-8C0A-943C0366E8CA}" type="slidenum">
              <a:rPr lang="en-US" sz="1600" b="1" smtClean="0"/>
              <a:t>15</a:t>
            </a:fld>
            <a:endParaRPr lang="en-US" sz="1600" b="1" dirty="0"/>
          </a:p>
        </p:txBody>
      </p:sp>
    </p:spTree>
    <p:extLst>
      <p:ext uri="{BB962C8B-B14F-4D97-AF65-F5344CB8AC3E}">
        <p14:creationId xmlns:p14="http://schemas.microsoft.com/office/powerpoint/2010/main" val="937507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527FCEA-6143-4C5E-8C45-8AC9237ADE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A9F23AD-7A55-49F3-A3EC-743F47F36B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ap&#10;&#10;Description automatically generated">
            <a:extLst>
              <a:ext uri="{FF2B5EF4-FFF2-40B4-BE49-F238E27FC236}">
                <a16:creationId xmlns:a16="http://schemas.microsoft.com/office/drawing/2014/main" id="{624BF014-0B1A-4EB3-A3D8-2B73FA8AE99C}"/>
              </a:ext>
            </a:extLst>
          </p:cNvPr>
          <p:cNvPicPr>
            <a:picLocks noChangeAspect="1"/>
          </p:cNvPicPr>
          <p:nvPr/>
        </p:nvPicPr>
        <p:blipFill rotWithShape="1">
          <a:blip r:embed="rId2"/>
          <a:srcRect l="21274" r="6862"/>
          <a:stretch/>
        </p:blipFill>
        <p:spPr>
          <a:xfrm>
            <a:off x="477012" y="451239"/>
            <a:ext cx="3973309" cy="5897880"/>
          </a:xfrm>
          <a:prstGeom prst="rect">
            <a:avLst/>
          </a:prstGeom>
        </p:spPr>
      </p:pic>
      <p:sp>
        <p:nvSpPr>
          <p:cNvPr id="31" name="Rectangle 30">
            <a:extLst>
              <a:ext uri="{FF2B5EF4-FFF2-40B4-BE49-F238E27FC236}">
                <a16:creationId xmlns:a16="http://schemas.microsoft.com/office/drawing/2014/main" id="{D7D9F91F-72C9-4DB9-ABD0-A8180D8262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E016956-CE9F-4946-8834-A8BC3529D0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Map&#10;&#10;Description automatically generated">
            <a:extLst>
              <a:ext uri="{FF2B5EF4-FFF2-40B4-BE49-F238E27FC236}">
                <a16:creationId xmlns:a16="http://schemas.microsoft.com/office/drawing/2014/main" id="{E96CB174-0B78-4A31-9EAA-4125AA18FE13}"/>
              </a:ext>
            </a:extLst>
          </p:cNvPr>
          <p:cNvPicPr>
            <a:picLocks noChangeAspect="1"/>
          </p:cNvPicPr>
          <p:nvPr/>
        </p:nvPicPr>
        <p:blipFill rotWithShape="1">
          <a:blip r:embed="rId2"/>
          <a:srcRect l="21274" r="6862"/>
          <a:stretch/>
        </p:blipFill>
        <p:spPr>
          <a:xfrm>
            <a:off x="4120055" y="451239"/>
            <a:ext cx="3260023" cy="5897880"/>
          </a:xfrm>
          <a:prstGeom prst="rect">
            <a:avLst/>
          </a:prstGeom>
        </p:spPr>
      </p:pic>
      <p:pic>
        <p:nvPicPr>
          <p:cNvPr id="2" name="Picture 1">
            <a:extLst>
              <a:ext uri="{FF2B5EF4-FFF2-40B4-BE49-F238E27FC236}">
                <a16:creationId xmlns:a16="http://schemas.microsoft.com/office/drawing/2014/main" id="{8A551155-118D-408A-B626-9634FD46FDFE}"/>
              </a:ext>
            </a:extLst>
          </p:cNvPr>
          <p:cNvPicPr>
            <a:picLocks noChangeAspect="1"/>
          </p:cNvPicPr>
          <p:nvPr/>
        </p:nvPicPr>
        <p:blipFill>
          <a:blip r:embed="rId3"/>
          <a:stretch>
            <a:fillRect/>
          </a:stretch>
        </p:blipFill>
        <p:spPr>
          <a:xfrm>
            <a:off x="8355041" y="2721284"/>
            <a:ext cx="2656188" cy="398341"/>
          </a:xfrm>
          <a:prstGeom prst="rect">
            <a:avLst/>
          </a:prstGeom>
        </p:spPr>
      </p:pic>
      <p:pic>
        <p:nvPicPr>
          <p:cNvPr id="3" name="Picture 2">
            <a:extLst>
              <a:ext uri="{FF2B5EF4-FFF2-40B4-BE49-F238E27FC236}">
                <a16:creationId xmlns:a16="http://schemas.microsoft.com/office/drawing/2014/main" id="{A3627542-7EE4-4F0B-ADB4-4325DF4BDF03}"/>
              </a:ext>
            </a:extLst>
          </p:cNvPr>
          <p:cNvPicPr>
            <a:picLocks noChangeAspect="1"/>
          </p:cNvPicPr>
          <p:nvPr/>
        </p:nvPicPr>
        <p:blipFill>
          <a:blip r:embed="rId4"/>
          <a:stretch>
            <a:fillRect/>
          </a:stretch>
        </p:blipFill>
        <p:spPr>
          <a:xfrm>
            <a:off x="9827011" y="5179457"/>
            <a:ext cx="1034893" cy="349303"/>
          </a:xfrm>
          <a:prstGeom prst="rect">
            <a:avLst/>
          </a:prstGeom>
        </p:spPr>
      </p:pic>
      <p:pic>
        <p:nvPicPr>
          <p:cNvPr id="4" name="Picture 3">
            <a:extLst>
              <a:ext uri="{FF2B5EF4-FFF2-40B4-BE49-F238E27FC236}">
                <a16:creationId xmlns:a16="http://schemas.microsoft.com/office/drawing/2014/main" id="{D3BFC554-EEE8-4BC9-83E6-50F6AC07FF47}"/>
              </a:ext>
            </a:extLst>
          </p:cNvPr>
          <p:cNvPicPr>
            <a:picLocks noChangeAspect="1"/>
          </p:cNvPicPr>
          <p:nvPr/>
        </p:nvPicPr>
        <p:blipFill>
          <a:blip r:embed="rId5"/>
          <a:stretch>
            <a:fillRect/>
          </a:stretch>
        </p:blipFill>
        <p:spPr>
          <a:xfrm>
            <a:off x="8430935" y="3909343"/>
            <a:ext cx="1936895" cy="379671"/>
          </a:xfrm>
          <a:prstGeom prst="rect">
            <a:avLst/>
          </a:prstGeom>
        </p:spPr>
      </p:pic>
      <p:pic>
        <p:nvPicPr>
          <p:cNvPr id="6" name="Picture 5">
            <a:extLst>
              <a:ext uri="{FF2B5EF4-FFF2-40B4-BE49-F238E27FC236}">
                <a16:creationId xmlns:a16="http://schemas.microsoft.com/office/drawing/2014/main" id="{1700E5A7-DD49-42F7-A251-7A3ABDAF0828}"/>
              </a:ext>
            </a:extLst>
          </p:cNvPr>
          <p:cNvPicPr>
            <a:picLocks noChangeAspect="1"/>
          </p:cNvPicPr>
          <p:nvPr/>
        </p:nvPicPr>
        <p:blipFill>
          <a:blip r:embed="rId6"/>
          <a:stretch>
            <a:fillRect/>
          </a:stretch>
        </p:blipFill>
        <p:spPr>
          <a:xfrm>
            <a:off x="9461361" y="2117892"/>
            <a:ext cx="725930" cy="421054"/>
          </a:xfrm>
          <a:prstGeom prst="rect">
            <a:avLst/>
          </a:prstGeom>
        </p:spPr>
      </p:pic>
      <p:pic>
        <p:nvPicPr>
          <p:cNvPr id="8" name="Picture 7">
            <a:extLst>
              <a:ext uri="{FF2B5EF4-FFF2-40B4-BE49-F238E27FC236}">
                <a16:creationId xmlns:a16="http://schemas.microsoft.com/office/drawing/2014/main" id="{B6BA8FC1-072E-4075-9824-9F5CEEAF8F21}"/>
              </a:ext>
            </a:extLst>
          </p:cNvPr>
          <p:cNvPicPr>
            <a:picLocks noChangeAspect="1"/>
          </p:cNvPicPr>
          <p:nvPr/>
        </p:nvPicPr>
        <p:blipFill>
          <a:blip r:embed="rId7"/>
          <a:stretch>
            <a:fillRect/>
          </a:stretch>
        </p:blipFill>
        <p:spPr>
          <a:xfrm>
            <a:off x="10367831" y="1489362"/>
            <a:ext cx="940529" cy="420252"/>
          </a:xfrm>
          <a:prstGeom prst="rect">
            <a:avLst/>
          </a:prstGeom>
        </p:spPr>
      </p:pic>
      <p:pic>
        <p:nvPicPr>
          <p:cNvPr id="9" name="Picture 8">
            <a:extLst>
              <a:ext uri="{FF2B5EF4-FFF2-40B4-BE49-F238E27FC236}">
                <a16:creationId xmlns:a16="http://schemas.microsoft.com/office/drawing/2014/main" id="{C50BF4B6-953B-41BA-B79C-01EA883B57D4}"/>
              </a:ext>
            </a:extLst>
          </p:cNvPr>
          <p:cNvPicPr>
            <a:picLocks noChangeAspect="1"/>
          </p:cNvPicPr>
          <p:nvPr/>
        </p:nvPicPr>
        <p:blipFill>
          <a:blip r:embed="rId8"/>
          <a:stretch>
            <a:fillRect/>
          </a:stretch>
        </p:blipFill>
        <p:spPr>
          <a:xfrm>
            <a:off x="8093363" y="5091848"/>
            <a:ext cx="1228229" cy="469776"/>
          </a:xfrm>
          <a:prstGeom prst="rect">
            <a:avLst/>
          </a:prstGeom>
        </p:spPr>
      </p:pic>
      <p:pic>
        <p:nvPicPr>
          <p:cNvPr id="10" name="Picture 9">
            <a:extLst>
              <a:ext uri="{FF2B5EF4-FFF2-40B4-BE49-F238E27FC236}">
                <a16:creationId xmlns:a16="http://schemas.microsoft.com/office/drawing/2014/main" id="{18291BB5-2681-4B0D-BE06-1F0A51408012}"/>
              </a:ext>
            </a:extLst>
          </p:cNvPr>
          <p:cNvPicPr>
            <a:picLocks noChangeAspect="1"/>
          </p:cNvPicPr>
          <p:nvPr/>
        </p:nvPicPr>
        <p:blipFill>
          <a:blip r:embed="rId9"/>
          <a:stretch>
            <a:fillRect/>
          </a:stretch>
        </p:blipFill>
        <p:spPr>
          <a:xfrm>
            <a:off x="9827011" y="4481126"/>
            <a:ext cx="1332419" cy="383075"/>
          </a:xfrm>
          <a:prstGeom prst="rect">
            <a:avLst/>
          </a:prstGeom>
        </p:spPr>
      </p:pic>
      <p:pic>
        <p:nvPicPr>
          <p:cNvPr id="11" name="Picture 10">
            <a:extLst>
              <a:ext uri="{FF2B5EF4-FFF2-40B4-BE49-F238E27FC236}">
                <a16:creationId xmlns:a16="http://schemas.microsoft.com/office/drawing/2014/main" id="{30E6404D-527F-47A0-BC19-14D9F07DBAF3}"/>
              </a:ext>
            </a:extLst>
          </p:cNvPr>
          <p:cNvPicPr>
            <a:picLocks noChangeAspect="1"/>
          </p:cNvPicPr>
          <p:nvPr/>
        </p:nvPicPr>
        <p:blipFill>
          <a:blip r:embed="rId10"/>
          <a:stretch>
            <a:fillRect/>
          </a:stretch>
        </p:blipFill>
        <p:spPr>
          <a:xfrm>
            <a:off x="7837157" y="2050510"/>
            <a:ext cx="1394598" cy="514708"/>
          </a:xfrm>
          <a:prstGeom prst="rect">
            <a:avLst/>
          </a:prstGeom>
        </p:spPr>
      </p:pic>
      <p:pic>
        <p:nvPicPr>
          <p:cNvPr id="15" name="Picture 14">
            <a:extLst>
              <a:ext uri="{FF2B5EF4-FFF2-40B4-BE49-F238E27FC236}">
                <a16:creationId xmlns:a16="http://schemas.microsoft.com/office/drawing/2014/main" id="{2B9E1DB8-8EAE-409D-85AC-CCACE75A18E5}"/>
              </a:ext>
            </a:extLst>
          </p:cNvPr>
          <p:cNvPicPr>
            <a:picLocks noChangeAspect="1"/>
          </p:cNvPicPr>
          <p:nvPr/>
        </p:nvPicPr>
        <p:blipFill>
          <a:blip r:embed="rId11"/>
          <a:stretch>
            <a:fillRect/>
          </a:stretch>
        </p:blipFill>
        <p:spPr>
          <a:xfrm>
            <a:off x="7821923" y="1358116"/>
            <a:ext cx="2309979" cy="691844"/>
          </a:xfrm>
          <a:prstGeom prst="rect">
            <a:avLst/>
          </a:prstGeom>
        </p:spPr>
      </p:pic>
      <p:pic>
        <p:nvPicPr>
          <p:cNvPr id="16" name="Picture 15">
            <a:extLst>
              <a:ext uri="{FF2B5EF4-FFF2-40B4-BE49-F238E27FC236}">
                <a16:creationId xmlns:a16="http://schemas.microsoft.com/office/drawing/2014/main" id="{D6D67CAB-AD76-4308-85DB-555B9E4C8A9B}"/>
              </a:ext>
            </a:extLst>
          </p:cNvPr>
          <p:cNvPicPr>
            <a:picLocks noChangeAspect="1"/>
          </p:cNvPicPr>
          <p:nvPr/>
        </p:nvPicPr>
        <p:blipFill>
          <a:blip r:embed="rId12"/>
          <a:stretch>
            <a:fillRect/>
          </a:stretch>
        </p:blipFill>
        <p:spPr>
          <a:xfrm>
            <a:off x="10588981" y="1933558"/>
            <a:ext cx="844496" cy="746183"/>
          </a:xfrm>
          <a:prstGeom prst="rect">
            <a:avLst/>
          </a:prstGeom>
        </p:spPr>
      </p:pic>
      <p:pic>
        <p:nvPicPr>
          <p:cNvPr id="18" name="Picture 17">
            <a:extLst>
              <a:ext uri="{FF2B5EF4-FFF2-40B4-BE49-F238E27FC236}">
                <a16:creationId xmlns:a16="http://schemas.microsoft.com/office/drawing/2014/main" id="{4E451EF9-E6E0-4A0B-9DCB-775C277B8C17}"/>
              </a:ext>
            </a:extLst>
          </p:cNvPr>
          <p:cNvPicPr>
            <a:picLocks noChangeAspect="1"/>
          </p:cNvPicPr>
          <p:nvPr/>
        </p:nvPicPr>
        <p:blipFill>
          <a:blip r:embed="rId13"/>
          <a:stretch>
            <a:fillRect/>
          </a:stretch>
        </p:blipFill>
        <p:spPr>
          <a:xfrm>
            <a:off x="7894144" y="808821"/>
            <a:ext cx="2119488" cy="519059"/>
          </a:xfrm>
          <a:prstGeom prst="rect">
            <a:avLst/>
          </a:prstGeom>
        </p:spPr>
      </p:pic>
      <p:pic>
        <p:nvPicPr>
          <p:cNvPr id="19" name="Picture 18">
            <a:extLst>
              <a:ext uri="{FF2B5EF4-FFF2-40B4-BE49-F238E27FC236}">
                <a16:creationId xmlns:a16="http://schemas.microsoft.com/office/drawing/2014/main" id="{CEB35E08-E0A1-4AD5-B890-AE717BE8B215}"/>
              </a:ext>
            </a:extLst>
          </p:cNvPr>
          <p:cNvPicPr>
            <a:picLocks noChangeAspect="1"/>
          </p:cNvPicPr>
          <p:nvPr/>
        </p:nvPicPr>
        <p:blipFill>
          <a:blip r:embed="rId14"/>
          <a:stretch>
            <a:fillRect/>
          </a:stretch>
        </p:blipFill>
        <p:spPr>
          <a:xfrm>
            <a:off x="10131902" y="856135"/>
            <a:ext cx="1065681" cy="405974"/>
          </a:xfrm>
          <a:prstGeom prst="rect">
            <a:avLst/>
          </a:prstGeom>
        </p:spPr>
      </p:pic>
      <p:pic>
        <p:nvPicPr>
          <p:cNvPr id="5" name="Picture 4">
            <a:extLst>
              <a:ext uri="{FF2B5EF4-FFF2-40B4-BE49-F238E27FC236}">
                <a16:creationId xmlns:a16="http://schemas.microsoft.com/office/drawing/2014/main" id="{2A52C0C0-0D93-4812-ACED-5ABFA30A532D}"/>
              </a:ext>
            </a:extLst>
          </p:cNvPr>
          <p:cNvPicPr>
            <a:picLocks noChangeAspect="1"/>
          </p:cNvPicPr>
          <p:nvPr/>
        </p:nvPicPr>
        <p:blipFill>
          <a:blip r:embed="rId15"/>
          <a:stretch>
            <a:fillRect/>
          </a:stretch>
        </p:blipFill>
        <p:spPr>
          <a:xfrm>
            <a:off x="7935642" y="4445080"/>
            <a:ext cx="1281520" cy="420576"/>
          </a:xfrm>
          <a:prstGeom prst="rect">
            <a:avLst/>
          </a:prstGeom>
        </p:spPr>
      </p:pic>
      <p:sp>
        <p:nvSpPr>
          <p:cNvPr id="12" name="Slide Number Placeholder 11"/>
          <p:cNvSpPr>
            <a:spLocks noGrp="1"/>
          </p:cNvSpPr>
          <p:nvPr>
            <p:ph type="sldNum" sz="quarter" idx="12"/>
          </p:nvPr>
        </p:nvSpPr>
        <p:spPr/>
        <p:txBody>
          <a:bodyPr/>
          <a:lstStyle/>
          <a:p>
            <a:fld id="{8B975DA1-D75A-4B7A-8C0A-943C0366E8CA}" type="slidenum">
              <a:rPr lang="en-US" sz="1600" b="1" smtClean="0"/>
              <a:t>16</a:t>
            </a:fld>
            <a:endParaRPr lang="en-US" sz="1600" b="1" dirty="0"/>
          </a:p>
        </p:txBody>
      </p:sp>
    </p:spTree>
    <p:extLst>
      <p:ext uri="{BB962C8B-B14F-4D97-AF65-F5344CB8AC3E}">
        <p14:creationId xmlns:p14="http://schemas.microsoft.com/office/powerpoint/2010/main" val="642096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2" name="Rectangle 133">
            <a:extLst>
              <a:ext uri="{FF2B5EF4-FFF2-40B4-BE49-F238E27FC236}">
                <a16:creationId xmlns:a16="http://schemas.microsoft.com/office/drawing/2014/main" id="{9CB95732-565A-4D2C-A3AB-CC460C0D382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Rectangle 135">
            <a:extLst>
              <a:ext uri="{FF2B5EF4-FFF2-40B4-BE49-F238E27FC236}">
                <a16:creationId xmlns:a16="http://schemas.microsoft.com/office/drawing/2014/main" id="{77F1AF47-AE98-4034-BD91-1976FA4D9C4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Rectangle 137">
            <a:extLst>
              <a:ext uri="{FF2B5EF4-FFF2-40B4-BE49-F238E27FC236}">
                <a16:creationId xmlns:a16="http://schemas.microsoft.com/office/drawing/2014/main" id="{8EC0EE2B-2029-48DD-893D-F528E651B0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Freeform: Shape 139">
            <a:extLst>
              <a:ext uri="{FF2B5EF4-FFF2-40B4-BE49-F238E27FC236}">
                <a16:creationId xmlns:a16="http://schemas.microsoft.com/office/drawing/2014/main" id="{45AE1D08-1ED1-4F59-B42F-4D8EA33DC8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Rectangle 141">
            <a:extLst>
              <a:ext uri="{FF2B5EF4-FFF2-40B4-BE49-F238E27FC236}">
                <a16:creationId xmlns:a16="http://schemas.microsoft.com/office/drawing/2014/main" id="{9A79B912-88EA-4640-BDEB-51B3B11A026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17AF2DE-E2BE-452F-B219-5D429257F9BB}"/>
              </a:ext>
            </a:extLst>
          </p:cNvPr>
          <p:cNvSpPr>
            <a:spLocks noGrp="1"/>
          </p:cNvSpPr>
          <p:nvPr>
            <p:ph type="ctrTitle"/>
          </p:nvPr>
        </p:nvSpPr>
        <p:spPr>
          <a:xfrm>
            <a:off x="662180" y="2862471"/>
            <a:ext cx="3041803" cy="2907802"/>
          </a:xfrm>
        </p:spPr>
        <p:txBody>
          <a:bodyPr anchor="t">
            <a:noAutofit/>
          </a:bodyPr>
          <a:lstStyle/>
          <a:p>
            <a:pPr algn="l"/>
            <a:r>
              <a:rPr lang="en-GB" sz="3600" b="1" dirty="0">
                <a:solidFill>
                  <a:schemeClr val="bg1"/>
                </a:solidFill>
                <a:ea typeface="Calibri" panose="020F0502020204030204" pitchFamily="34" charset="0"/>
                <a:cs typeface="Arial" panose="020B0604020202020204" pitchFamily="34" charset="0"/>
              </a:rPr>
              <a:t>Experiences in implementing the UN Legal Identity Agenda in Kenya </a:t>
            </a:r>
            <a:r>
              <a:rPr lang="en-US" sz="3600" b="1" dirty="0">
                <a:solidFill>
                  <a:schemeClr val="bg1"/>
                </a:solidFill>
              </a:rPr>
              <a:t/>
            </a:r>
            <a:br>
              <a:rPr lang="en-US" sz="3600" b="1" dirty="0">
                <a:solidFill>
                  <a:schemeClr val="bg1"/>
                </a:solidFill>
              </a:rPr>
            </a:br>
            <a:endParaRPr lang="en-US" sz="3600" b="1" dirty="0">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DE398B72-D1F1-4839-AD73-42D5D26A014B}"/>
              </a:ext>
            </a:extLst>
          </p:cNvPr>
          <p:cNvSpPr>
            <a:spLocks noGrp="1"/>
          </p:cNvSpPr>
          <p:nvPr>
            <p:ph type="subTitle" idx="1"/>
          </p:nvPr>
        </p:nvSpPr>
        <p:spPr>
          <a:xfrm>
            <a:off x="662180" y="1087727"/>
            <a:ext cx="3041803" cy="1045873"/>
          </a:xfrm>
        </p:spPr>
        <p:txBody>
          <a:bodyPr anchor="b">
            <a:normAutofit/>
          </a:bodyPr>
          <a:lstStyle/>
          <a:p>
            <a:pPr algn="l"/>
            <a:r>
              <a:rPr lang="en-US" sz="2000" b="1" dirty="0">
                <a:solidFill>
                  <a:srgbClr val="FFFFFF"/>
                </a:solidFill>
                <a:latin typeface="Arial" panose="020B0604020202020204" pitchFamily="34" charset="0"/>
                <a:cs typeface="Arial" panose="020B0604020202020204" pitchFamily="34" charset="0"/>
              </a:rPr>
              <a:t>Government of Kenya &amp; United Nations</a:t>
            </a:r>
          </a:p>
        </p:txBody>
      </p:sp>
      <p:pic>
        <p:nvPicPr>
          <p:cNvPr id="8" name="Picture 7">
            <a:extLst>
              <a:ext uri="{FF2B5EF4-FFF2-40B4-BE49-F238E27FC236}">
                <a16:creationId xmlns:a16="http://schemas.microsoft.com/office/drawing/2014/main" id="{6B7662C0-6758-449C-8B4A-8F100803EAC7}"/>
              </a:ext>
            </a:extLst>
          </p:cNvPr>
          <p:cNvPicPr>
            <a:picLocks noChangeAspect="1"/>
          </p:cNvPicPr>
          <p:nvPr/>
        </p:nvPicPr>
        <p:blipFill>
          <a:blip r:embed="rId3"/>
          <a:stretch>
            <a:fillRect/>
          </a:stretch>
        </p:blipFill>
        <p:spPr>
          <a:xfrm>
            <a:off x="8633477" y="550522"/>
            <a:ext cx="2479513" cy="2695123"/>
          </a:xfrm>
          <a:prstGeom prst="rect">
            <a:avLst/>
          </a:prstGeom>
        </p:spPr>
      </p:pic>
      <p:pic>
        <p:nvPicPr>
          <p:cNvPr id="7" name="Picture 6">
            <a:extLst>
              <a:ext uri="{FF2B5EF4-FFF2-40B4-BE49-F238E27FC236}">
                <a16:creationId xmlns:a16="http://schemas.microsoft.com/office/drawing/2014/main" id="{81C5DC14-85B6-45BC-8754-8C28C31F34EB}"/>
              </a:ext>
            </a:extLst>
          </p:cNvPr>
          <p:cNvPicPr>
            <a:picLocks noChangeAspect="1"/>
          </p:cNvPicPr>
          <p:nvPr/>
        </p:nvPicPr>
        <p:blipFill>
          <a:blip r:embed="rId4"/>
          <a:stretch>
            <a:fillRect/>
          </a:stretch>
        </p:blipFill>
        <p:spPr>
          <a:xfrm>
            <a:off x="5339063" y="462496"/>
            <a:ext cx="2587318" cy="2695123"/>
          </a:xfrm>
          <a:prstGeom prst="rect">
            <a:avLst/>
          </a:prstGeom>
        </p:spPr>
      </p:pic>
      <p:pic>
        <p:nvPicPr>
          <p:cNvPr id="6" name="Picture 5">
            <a:extLst>
              <a:ext uri="{FF2B5EF4-FFF2-40B4-BE49-F238E27FC236}">
                <a16:creationId xmlns:a16="http://schemas.microsoft.com/office/drawing/2014/main" id="{E5F8D926-B3AC-4B1A-BF39-8F6456A963D1}"/>
              </a:ext>
            </a:extLst>
          </p:cNvPr>
          <p:cNvPicPr>
            <a:picLocks noChangeAspect="1"/>
          </p:cNvPicPr>
          <p:nvPr/>
        </p:nvPicPr>
        <p:blipFill>
          <a:blip r:embed="rId5"/>
          <a:stretch>
            <a:fillRect/>
          </a:stretch>
        </p:blipFill>
        <p:spPr>
          <a:xfrm>
            <a:off x="4931033" y="3429000"/>
            <a:ext cx="6452436" cy="2887465"/>
          </a:xfrm>
          <a:prstGeom prst="rect">
            <a:avLst/>
          </a:prstGeom>
        </p:spPr>
      </p:pic>
      <p:sp>
        <p:nvSpPr>
          <p:cNvPr id="4" name="Slide Number Placeholder 3"/>
          <p:cNvSpPr>
            <a:spLocks noGrp="1"/>
          </p:cNvSpPr>
          <p:nvPr>
            <p:ph type="sldNum" sz="quarter" idx="12"/>
          </p:nvPr>
        </p:nvSpPr>
        <p:spPr/>
        <p:txBody>
          <a:bodyPr/>
          <a:lstStyle/>
          <a:p>
            <a:fld id="{02E6D8F3-D686-4B6C-9E15-15148051776D}" type="slidenum">
              <a:rPr lang="en-US" sz="1600" b="1" smtClean="0"/>
              <a:t>2</a:t>
            </a:fld>
            <a:endParaRPr lang="en-US" sz="1600" b="1" dirty="0"/>
          </a:p>
        </p:txBody>
      </p:sp>
    </p:spTree>
    <p:extLst>
      <p:ext uri="{BB962C8B-B14F-4D97-AF65-F5344CB8AC3E}">
        <p14:creationId xmlns:p14="http://schemas.microsoft.com/office/powerpoint/2010/main" val="305496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C6133C-0615-4CE4-9132-37E609A9BD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DA440A-985F-436B-923C-FE7F03786B32}"/>
              </a:ext>
            </a:extLst>
          </p:cNvPr>
          <p:cNvSpPr>
            <a:spLocks noGrp="1"/>
          </p:cNvSpPr>
          <p:nvPr>
            <p:ph type="title"/>
          </p:nvPr>
        </p:nvSpPr>
        <p:spPr>
          <a:xfrm>
            <a:off x="616533" y="229797"/>
            <a:ext cx="4282983" cy="1200361"/>
          </a:xfrm>
        </p:spPr>
        <p:txBody>
          <a:bodyPr anchor="b">
            <a:normAutofit/>
          </a:bodyPr>
          <a:lstStyle/>
          <a:p>
            <a:r>
              <a:rPr lang="en-US" sz="3600" b="1" smtClean="0">
                <a:solidFill>
                  <a:schemeClr val="accent2"/>
                </a:solidFill>
              </a:rPr>
              <a:t>Outline</a:t>
            </a:r>
            <a:endParaRPr lang="en-GB" sz="3600" b="1" dirty="0">
              <a:solidFill>
                <a:schemeClr val="accent2"/>
              </a:solidFill>
            </a:endParaRPr>
          </a:p>
        </p:txBody>
      </p:sp>
      <p:sp>
        <p:nvSpPr>
          <p:cNvPr id="11" name="Rectangle 10">
            <a:extLst>
              <a:ext uri="{FF2B5EF4-FFF2-40B4-BE49-F238E27FC236}">
                <a16:creationId xmlns:a16="http://schemas.microsoft.com/office/drawing/2014/main" id="{169CC832-2974-4E8D-90ED-3E2941BA73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745EDA-0164-439F-9B2B-FB0DC1A8807D}"/>
              </a:ext>
            </a:extLst>
          </p:cNvPr>
          <p:cNvSpPr>
            <a:spLocks noGrp="1"/>
          </p:cNvSpPr>
          <p:nvPr>
            <p:ph idx="1"/>
          </p:nvPr>
        </p:nvSpPr>
        <p:spPr>
          <a:xfrm>
            <a:off x="645065" y="2031101"/>
            <a:ext cx="5051726" cy="3511943"/>
          </a:xfrm>
        </p:spPr>
        <p:txBody>
          <a:bodyPr anchor="ctr">
            <a:normAutofit/>
          </a:bodyPr>
          <a:lstStyle/>
          <a:p>
            <a:r>
              <a:rPr lang="en-GB" dirty="0"/>
              <a:t>Background </a:t>
            </a:r>
            <a:r>
              <a:rPr lang="en-GB" dirty="0" smtClean="0"/>
              <a:t>- Civil </a:t>
            </a:r>
            <a:r>
              <a:rPr lang="en-GB" dirty="0"/>
              <a:t>R</a:t>
            </a:r>
            <a:r>
              <a:rPr lang="en-GB" dirty="0" smtClean="0"/>
              <a:t>egistration</a:t>
            </a:r>
            <a:r>
              <a:rPr lang="en-GB" dirty="0"/>
              <a:t>, </a:t>
            </a:r>
            <a:r>
              <a:rPr lang="en-GB" dirty="0" smtClean="0"/>
              <a:t>Vital Statistics </a:t>
            </a:r>
            <a:endParaRPr lang="en-GB" dirty="0"/>
          </a:p>
          <a:p>
            <a:r>
              <a:rPr lang="en-GB" dirty="0"/>
              <a:t>Background- UN LIA in Kenya </a:t>
            </a:r>
          </a:p>
          <a:p>
            <a:r>
              <a:rPr lang="en-US" dirty="0" err="1"/>
              <a:t>GoK</a:t>
            </a:r>
            <a:r>
              <a:rPr lang="en-US" dirty="0"/>
              <a:t> &amp; UN LIA Joint Implementation Achievements</a:t>
            </a:r>
            <a:endParaRPr lang="en-GB" dirty="0"/>
          </a:p>
          <a:p>
            <a:r>
              <a:rPr lang="en-GB" dirty="0"/>
              <a:t>Lessons learned</a:t>
            </a:r>
          </a:p>
          <a:p>
            <a:endParaRPr lang="en-GB" sz="1800" dirty="0"/>
          </a:p>
        </p:txBody>
      </p:sp>
      <p:sp>
        <p:nvSpPr>
          <p:cNvPr id="13" name="Rectangle 12">
            <a:extLst>
              <a:ext uri="{FF2B5EF4-FFF2-40B4-BE49-F238E27FC236}">
                <a16:creationId xmlns:a16="http://schemas.microsoft.com/office/drawing/2014/main" id="{55222F96-971A-4F90-B841-6BAB416C7A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980754-6F4B-43C9-B9BE-127B6BED658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BBA94-3F40-40AA-8BB9-E69E25E537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C6F921B-F81E-4B09-85D5-1230BA66624A}"/>
              </a:ext>
            </a:extLst>
          </p:cNvPr>
          <p:cNvPicPr>
            <a:picLocks noChangeAspect="1"/>
          </p:cNvPicPr>
          <p:nvPr/>
        </p:nvPicPr>
        <p:blipFill>
          <a:blip r:embed="rId2"/>
          <a:stretch>
            <a:fillRect/>
          </a:stretch>
        </p:blipFill>
        <p:spPr>
          <a:xfrm>
            <a:off x="5987738" y="1169580"/>
            <a:ext cx="5628018" cy="4590509"/>
          </a:xfrm>
          <a:prstGeom prst="rect">
            <a:avLst/>
          </a:prstGeom>
        </p:spPr>
      </p:pic>
      <p:sp>
        <p:nvSpPr>
          <p:cNvPr id="5" name="Slide Number Placeholder 4"/>
          <p:cNvSpPr>
            <a:spLocks noGrp="1"/>
          </p:cNvSpPr>
          <p:nvPr>
            <p:ph type="sldNum" sz="quarter" idx="12"/>
          </p:nvPr>
        </p:nvSpPr>
        <p:spPr/>
        <p:txBody>
          <a:bodyPr/>
          <a:lstStyle/>
          <a:p>
            <a:fld id="{8B975DA1-D75A-4B7A-8C0A-943C0366E8CA}" type="slidenum">
              <a:rPr lang="en-US" sz="1600" b="1" smtClean="0"/>
              <a:t>3</a:t>
            </a:fld>
            <a:endParaRPr lang="en-US" sz="1600" b="1" dirty="0"/>
          </a:p>
        </p:txBody>
      </p:sp>
    </p:spTree>
    <p:extLst>
      <p:ext uri="{BB962C8B-B14F-4D97-AF65-F5344CB8AC3E}">
        <p14:creationId xmlns:p14="http://schemas.microsoft.com/office/powerpoint/2010/main" val="38179513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FC2A6-CF09-F0F5-FA3B-8289E1D4561B}"/>
              </a:ext>
            </a:extLst>
          </p:cNvPr>
          <p:cNvSpPr>
            <a:spLocks noGrp="1"/>
          </p:cNvSpPr>
          <p:nvPr>
            <p:ph type="title"/>
          </p:nvPr>
        </p:nvSpPr>
        <p:spPr>
          <a:xfrm>
            <a:off x="646470" y="0"/>
            <a:ext cx="10925621" cy="1014788"/>
          </a:xfrm>
        </p:spPr>
        <p:txBody>
          <a:bodyPr>
            <a:normAutofit fontScale="90000"/>
          </a:bodyPr>
          <a:lstStyle/>
          <a:p>
            <a:r>
              <a:rPr lang="en-US" b="1" dirty="0">
                <a:solidFill>
                  <a:schemeClr val="accent2"/>
                </a:solidFill>
              </a:rPr>
              <a:t>Background-Civil Registration, Vital Statistics in Kenya </a:t>
            </a:r>
          </a:p>
        </p:txBody>
      </p:sp>
      <p:sp>
        <p:nvSpPr>
          <p:cNvPr id="3" name="Content Placeholder 2">
            <a:extLst>
              <a:ext uri="{FF2B5EF4-FFF2-40B4-BE49-F238E27FC236}">
                <a16:creationId xmlns:a16="http://schemas.microsoft.com/office/drawing/2014/main" id="{8424557D-5B47-60E6-E6C8-71C3DD2CAC41}"/>
              </a:ext>
            </a:extLst>
          </p:cNvPr>
          <p:cNvSpPr>
            <a:spLocks noGrp="1"/>
          </p:cNvSpPr>
          <p:nvPr>
            <p:ph idx="1"/>
          </p:nvPr>
        </p:nvSpPr>
        <p:spPr>
          <a:xfrm>
            <a:off x="646470" y="873699"/>
            <a:ext cx="7515396" cy="5482651"/>
          </a:xfrm>
        </p:spPr>
        <p:txBody>
          <a:bodyPr>
            <a:noAutofit/>
          </a:bodyPr>
          <a:lstStyle/>
          <a:p>
            <a:r>
              <a:rPr lang="en-US" sz="2500" dirty="0"/>
              <a:t>Registration of births and deaths was introduced in Kenya in </a:t>
            </a:r>
            <a:r>
              <a:rPr lang="en-US" sz="2500" b="1" dirty="0" smtClean="0">
                <a:solidFill>
                  <a:srgbClr val="C00000"/>
                </a:solidFill>
              </a:rPr>
              <a:t>1904</a:t>
            </a:r>
            <a:r>
              <a:rPr lang="en-US" sz="2500" dirty="0" smtClean="0">
                <a:solidFill>
                  <a:srgbClr val="C00000"/>
                </a:solidFill>
              </a:rPr>
              <a:t>.</a:t>
            </a:r>
            <a:r>
              <a:rPr lang="en-US" sz="2500" dirty="0" smtClean="0"/>
              <a:t> </a:t>
            </a:r>
            <a:r>
              <a:rPr lang="en-US" sz="2500" dirty="0"/>
              <a:t>At that time, registration of </a:t>
            </a:r>
            <a:r>
              <a:rPr lang="en-US" sz="2500" dirty="0" smtClean="0"/>
              <a:t>births </a:t>
            </a:r>
            <a:r>
              <a:rPr lang="en-US" sz="2500" dirty="0"/>
              <a:t>and deaths only applied to Europeans and Americans</a:t>
            </a:r>
            <a:r>
              <a:rPr lang="en-US" sz="2500" dirty="0" smtClean="0"/>
              <a:t>. In </a:t>
            </a:r>
            <a:r>
              <a:rPr lang="en-US" sz="2500" b="1" dirty="0">
                <a:solidFill>
                  <a:srgbClr val="C00000"/>
                </a:solidFill>
              </a:rPr>
              <a:t>1928</a:t>
            </a:r>
            <a:r>
              <a:rPr lang="en-US" sz="2500" dirty="0"/>
              <a:t>, the Births and Deaths Act </a:t>
            </a:r>
            <a:r>
              <a:rPr lang="en-US" sz="2500" dirty="0" smtClean="0"/>
              <a:t>was enacted and </a:t>
            </a:r>
            <a:r>
              <a:rPr lang="en-US" sz="2500" dirty="0"/>
              <a:t>provided only for the registration of Europeans, Americans and Asians resident in Kenya. </a:t>
            </a:r>
            <a:r>
              <a:rPr lang="en-US" sz="2500" dirty="0" smtClean="0"/>
              <a:t>Registration for Births </a:t>
            </a:r>
            <a:r>
              <a:rPr lang="en-US" sz="2500" dirty="0"/>
              <a:t>and </a:t>
            </a:r>
            <a:r>
              <a:rPr lang="en-US" sz="2500" dirty="0" smtClean="0"/>
              <a:t>deaths for Kenyans was started after independence in </a:t>
            </a:r>
            <a:r>
              <a:rPr lang="en-US" sz="2500" b="1" dirty="0" smtClean="0">
                <a:solidFill>
                  <a:srgbClr val="C00000"/>
                </a:solidFill>
              </a:rPr>
              <a:t>1963</a:t>
            </a:r>
            <a:r>
              <a:rPr lang="en-US" sz="2500" dirty="0"/>
              <a:t>. </a:t>
            </a:r>
            <a:r>
              <a:rPr lang="en-US" sz="2500" dirty="0" smtClean="0"/>
              <a:t>At </a:t>
            </a:r>
            <a:r>
              <a:rPr lang="en-US" sz="2500" dirty="0"/>
              <a:t>the onset, registration was manual.</a:t>
            </a:r>
          </a:p>
          <a:p>
            <a:r>
              <a:rPr lang="en-US" sz="2500" dirty="0" smtClean="0"/>
              <a:t>Currently, 46 million records were digitized in readiness for full automation. </a:t>
            </a:r>
          </a:p>
          <a:p>
            <a:r>
              <a:rPr lang="en-US" sz="2500" dirty="0" smtClean="0"/>
              <a:t>The </a:t>
            </a:r>
            <a:r>
              <a:rPr lang="en-US" sz="2500" dirty="0"/>
              <a:t>Service has availability of web-based application for birth and death registration in 8 </a:t>
            </a:r>
            <a:r>
              <a:rPr lang="en-US" sz="2500" dirty="0" smtClean="0"/>
              <a:t>out </a:t>
            </a:r>
            <a:r>
              <a:rPr lang="en-US" sz="2500" dirty="0"/>
              <a:t>of </a:t>
            </a:r>
            <a:r>
              <a:rPr lang="en-US" sz="2500" dirty="0" smtClean="0"/>
              <a:t>47 counties</a:t>
            </a:r>
            <a:r>
              <a:rPr lang="en-US" sz="2500" dirty="0"/>
              <a:t>. </a:t>
            </a:r>
          </a:p>
          <a:p>
            <a:r>
              <a:rPr lang="en-US" sz="2500" dirty="0"/>
              <a:t>CRS analysis and disseminates vital statistics annually since </a:t>
            </a:r>
            <a:r>
              <a:rPr lang="en-US" sz="2500" dirty="0" smtClean="0"/>
              <a:t>2013.</a:t>
            </a:r>
            <a:endParaRPr lang="en-US" sz="2500" dirty="0"/>
          </a:p>
          <a:p>
            <a:endParaRPr lang="en-US" sz="2400" dirty="0"/>
          </a:p>
        </p:txBody>
      </p:sp>
      <p:pic>
        <p:nvPicPr>
          <p:cNvPr id="5" name="Picture 4">
            <a:extLst>
              <a:ext uri="{FF2B5EF4-FFF2-40B4-BE49-F238E27FC236}">
                <a16:creationId xmlns:a16="http://schemas.microsoft.com/office/drawing/2014/main" id="{1919598B-13A5-4218-BA4D-7FF7CAE08A69}"/>
              </a:ext>
            </a:extLst>
          </p:cNvPr>
          <p:cNvPicPr>
            <a:picLocks noChangeAspect="1"/>
          </p:cNvPicPr>
          <p:nvPr/>
        </p:nvPicPr>
        <p:blipFill>
          <a:blip r:embed="rId3"/>
          <a:stretch>
            <a:fillRect/>
          </a:stretch>
        </p:blipFill>
        <p:spPr>
          <a:xfrm>
            <a:off x="8161866" y="1379915"/>
            <a:ext cx="3601955" cy="5012418"/>
          </a:xfrm>
          <a:prstGeom prst="rect">
            <a:avLst/>
          </a:prstGeom>
        </p:spPr>
      </p:pic>
      <p:sp>
        <p:nvSpPr>
          <p:cNvPr id="4" name="Slide Number Placeholder 3"/>
          <p:cNvSpPr>
            <a:spLocks noGrp="1"/>
          </p:cNvSpPr>
          <p:nvPr>
            <p:ph type="sldNum" sz="quarter" idx="12"/>
          </p:nvPr>
        </p:nvSpPr>
        <p:spPr/>
        <p:txBody>
          <a:bodyPr/>
          <a:lstStyle/>
          <a:p>
            <a:fld id="{8B975DA1-D75A-4B7A-8C0A-943C0366E8CA}" type="slidenum">
              <a:rPr lang="en-US" sz="1600" b="1" smtClean="0"/>
              <a:t>4</a:t>
            </a:fld>
            <a:endParaRPr lang="en-US" sz="1600" b="1" dirty="0"/>
          </a:p>
        </p:txBody>
      </p:sp>
    </p:spTree>
    <p:extLst>
      <p:ext uri="{BB962C8B-B14F-4D97-AF65-F5344CB8AC3E}">
        <p14:creationId xmlns:p14="http://schemas.microsoft.com/office/powerpoint/2010/main" val="23361306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FC2A6-CF09-F0F5-FA3B-8289E1D4561B}"/>
              </a:ext>
            </a:extLst>
          </p:cNvPr>
          <p:cNvSpPr>
            <a:spLocks noGrp="1"/>
          </p:cNvSpPr>
          <p:nvPr>
            <p:ph type="title"/>
          </p:nvPr>
        </p:nvSpPr>
        <p:spPr>
          <a:xfrm>
            <a:off x="838200" y="365126"/>
            <a:ext cx="11049000" cy="1014788"/>
          </a:xfrm>
        </p:spPr>
        <p:txBody>
          <a:bodyPr>
            <a:normAutofit fontScale="90000"/>
          </a:bodyPr>
          <a:lstStyle/>
          <a:p>
            <a:r>
              <a:rPr lang="en-US" b="1" dirty="0">
                <a:solidFill>
                  <a:schemeClr val="accent2"/>
                </a:solidFill>
              </a:rPr>
              <a:t>Background-Civil Registration, Vital Statistics in Kenya </a:t>
            </a:r>
            <a:r>
              <a:rPr lang="en-US" b="1" dirty="0" smtClean="0">
                <a:solidFill>
                  <a:schemeClr val="accent2"/>
                </a:solidFill>
              </a:rPr>
              <a:t>Contd.</a:t>
            </a:r>
            <a:endParaRPr lang="en-US" b="1" dirty="0">
              <a:solidFill>
                <a:schemeClr val="accent2"/>
              </a:solidFill>
            </a:endParaRPr>
          </a:p>
        </p:txBody>
      </p:sp>
      <p:sp>
        <p:nvSpPr>
          <p:cNvPr id="3" name="Content Placeholder 2">
            <a:extLst>
              <a:ext uri="{FF2B5EF4-FFF2-40B4-BE49-F238E27FC236}">
                <a16:creationId xmlns:a16="http://schemas.microsoft.com/office/drawing/2014/main" id="{8424557D-5B47-60E6-E6C8-71C3DD2CAC41}"/>
              </a:ext>
            </a:extLst>
          </p:cNvPr>
          <p:cNvSpPr>
            <a:spLocks noGrp="1"/>
          </p:cNvSpPr>
          <p:nvPr>
            <p:ph idx="1"/>
          </p:nvPr>
        </p:nvSpPr>
        <p:spPr>
          <a:xfrm>
            <a:off x="838200" y="1504604"/>
            <a:ext cx="6841067" cy="5099396"/>
          </a:xfrm>
        </p:spPr>
        <p:txBody>
          <a:bodyPr>
            <a:normAutofit fontScale="32500" lnSpcReduction="20000"/>
          </a:bodyPr>
          <a:lstStyle/>
          <a:p>
            <a:pPr marL="0" indent="0">
              <a:buNone/>
            </a:pPr>
            <a:r>
              <a:rPr lang="en-US" sz="8600" b="1" dirty="0" smtClean="0"/>
              <a:t>Legal Provisions</a:t>
            </a:r>
            <a:endParaRPr lang="en-US" sz="8600" b="1" dirty="0"/>
          </a:p>
          <a:p>
            <a:r>
              <a:rPr lang="en-US" sz="8600" dirty="0"/>
              <a:t>The Constitution of </a:t>
            </a:r>
            <a:r>
              <a:rPr lang="en-US" sz="8600" dirty="0" smtClean="0"/>
              <a:t>Kenya;</a:t>
            </a:r>
            <a:endParaRPr lang="en-US" sz="8600" dirty="0"/>
          </a:p>
          <a:p>
            <a:r>
              <a:rPr lang="en-US" sz="8600" dirty="0"/>
              <a:t>The Births and Deaths Registration </a:t>
            </a:r>
            <a:r>
              <a:rPr lang="en-US" sz="8600" dirty="0" smtClean="0"/>
              <a:t>Act (Cap 149);</a:t>
            </a:r>
            <a:endParaRPr lang="en-US" sz="8600" dirty="0"/>
          </a:p>
          <a:p>
            <a:r>
              <a:rPr lang="en-US" sz="8600" dirty="0"/>
              <a:t>Civil Registration Services also administers part of the Legitimacy </a:t>
            </a:r>
            <a:r>
              <a:rPr lang="en-US" sz="8600" dirty="0" smtClean="0"/>
              <a:t>Act;</a:t>
            </a:r>
            <a:endParaRPr lang="en-US" sz="8600" dirty="0"/>
          </a:p>
          <a:p>
            <a:r>
              <a:rPr lang="en-US" sz="8600" dirty="0"/>
              <a:t>Civil Registration Services operates under some provisions of the Children’s Act </a:t>
            </a:r>
            <a:r>
              <a:rPr lang="en-US" sz="8600" dirty="0" smtClean="0"/>
              <a:t>2022;</a:t>
            </a:r>
            <a:endParaRPr lang="en-US" sz="8600" dirty="0"/>
          </a:p>
          <a:p>
            <a:r>
              <a:rPr lang="en-US" sz="8600" dirty="0"/>
              <a:t>Other legal frameworks include the Data Protection Act, 2019, Evidence Act cap 80, Criminal Procedure Act cap 75, Kenya Citizens and Foreign Nationals Management Act, the Public Health Act, and the Registration of Persons Act cap </a:t>
            </a:r>
            <a:r>
              <a:rPr lang="en-US" sz="8600" dirty="0" smtClean="0"/>
              <a:t>107.</a:t>
            </a:r>
            <a:endParaRPr lang="en-US" sz="8600" dirty="0"/>
          </a:p>
          <a:p>
            <a:endParaRPr lang="en-US" dirty="0"/>
          </a:p>
        </p:txBody>
      </p:sp>
      <p:pic>
        <p:nvPicPr>
          <p:cNvPr id="5" name="Picture 4">
            <a:extLst>
              <a:ext uri="{FF2B5EF4-FFF2-40B4-BE49-F238E27FC236}">
                <a16:creationId xmlns:a16="http://schemas.microsoft.com/office/drawing/2014/main" id="{1919598B-13A5-4218-BA4D-7FF7CAE08A69}"/>
              </a:ext>
            </a:extLst>
          </p:cNvPr>
          <p:cNvPicPr>
            <a:picLocks noChangeAspect="1"/>
          </p:cNvPicPr>
          <p:nvPr/>
        </p:nvPicPr>
        <p:blipFill>
          <a:blip r:embed="rId3"/>
          <a:stretch>
            <a:fillRect/>
          </a:stretch>
        </p:blipFill>
        <p:spPr>
          <a:xfrm>
            <a:off x="8161866" y="1379915"/>
            <a:ext cx="3601955" cy="5012418"/>
          </a:xfrm>
          <a:prstGeom prst="rect">
            <a:avLst/>
          </a:prstGeom>
        </p:spPr>
      </p:pic>
      <p:sp>
        <p:nvSpPr>
          <p:cNvPr id="4" name="Slide Number Placeholder 3"/>
          <p:cNvSpPr>
            <a:spLocks noGrp="1"/>
          </p:cNvSpPr>
          <p:nvPr>
            <p:ph type="sldNum" sz="quarter" idx="12"/>
          </p:nvPr>
        </p:nvSpPr>
        <p:spPr/>
        <p:txBody>
          <a:bodyPr/>
          <a:lstStyle/>
          <a:p>
            <a:fld id="{8B975DA1-D75A-4B7A-8C0A-943C0366E8CA}" type="slidenum">
              <a:rPr lang="en-US" sz="1600" b="1" smtClean="0"/>
              <a:t>5</a:t>
            </a:fld>
            <a:endParaRPr lang="en-US" sz="1600" b="1" dirty="0"/>
          </a:p>
        </p:txBody>
      </p:sp>
    </p:spTree>
    <p:extLst>
      <p:ext uri="{BB962C8B-B14F-4D97-AF65-F5344CB8AC3E}">
        <p14:creationId xmlns:p14="http://schemas.microsoft.com/office/powerpoint/2010/main" val="37050472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AutoShape 6"/>
          <p:cNvSpPr>
            <a:spLocks/>
          </p:cNvSpPr>
          <p:nvPr/>
        </p:nvSpPr>
        <p:spPr bwMode="auto">
          <a:xfrm>
            <a:off x="110067" y="84477"/>
            <a:ext cx="12081933" cy="679676"/>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20694" y="0"/>
                </a:moveTo>
                <a:lnTo>
                  <a:pt x="115" y="0"/>
                </a:lnTo>
                <a:lnTo>
                  <a:pt x="0" y="157"/>
                </a:lnTo>
                <a:lnTo>
                  <a:pt x="0" y="21443"/>
                </a:lnTo>
                <a:lnTo>
                  <a:pt x="115" y="21600"/>
                </a:lnTo>
                <a:lnTo>
                  <a:pt x="20694" y="21600"/>
                </a:lnTo>
                <a:lnTo>
                  <a:pt x="20935" y="21272"/>
                </a:lnTo>
                <a:lnTo>
                  <a:pt x="21151" y="20346"/>
                </a:lnTo>
                <a:lnTo>
                  <a:pt x="21335" y="18910"/>
                </a:lnTo>
                <a:lnTo>
                  <a:pt x="21476" y="17052"/>
                </a:lnTo>
                <a:lnTo>
                  <a:pt x="21568" y="14858"/>
                </a:lnTo>
                <a:lnTo>
                  <a:pt x="21600" y="12416"/>
                </a:lnTo>
                <a:lnTo>
                  <a:pt x="21600" y="9183"/>
                </a:lnTo>
                <a:lnTo>
                  <a:pt x="21568" y="6742"/>
                </a:lnTo>
                <a:lnTo>
                  <a:pt x="21476" y="4549"/>
                </a:lnTo>
                <a:lnTo>
                  <a:pt x="21335" y="2690"/>
                </a:lnTo>
                <a:lnTo>
                  <a:pt x="21151" y="1254"/>
                </a:lnTo>
                <a:lnTo>
                  <a:pt x="20935" y="328"/>
                </a:lnTo>
                <a:lnTo>
                  <a:pt x="20694" y="0"/>
                </a:lnTo>
                <a:close/>
              </a:path>
            </a:pathLst>
          </a:custGeom>
          <a:solidFill>
            <a:schemeClr val="accent2"/>
          </a:solidFill>
          <a:ln>
            <a:noFill/>
          </a:ln>
        </p:spPr>
        <p:txBody>
          <a:bodyPr lIns="45720" rIns="4572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Arial Black"/>
                <a:cs typeface="Arial Black"/>
              </a:rPr>
              <a:t>Background- UN Legal Identity Agenda</a:t>
            </a:r>
          </a:p>
        </p:txBody>
      </p:sp>
      <p:sp>
        <p:nvSpPr>
          <p:cNvPr id="4104" name="Rectangle 10"/>
          <p:cNvSpPr>
            <a:spLocks/>
          </p:cNvSpPr>
          <p:nvPr/>
        </p:nvSpPr>
        <p:spPr bwMode="auto">
          <a:xfrm>
            <a:off x="9320213" y="6251575"/>
            <a:ext cx="10795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spAutoFit/>
          </a:bodyPr>
          <a:lstStyle>
            <a:lvl1pPr indent="12700">
              <a:defRPr>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0" marR="0" lvl="0" indent="1270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Lato" pitchFamily="34" charset="0"/>
              </a:rPr>
              <a:t>UNECA.ORG</a:t>
            </a:r>
          </a:p>
        </p:txBody>
      </p:sp>
      <p:sp>
        <p:nvSpPr>
          <p:cNvPr id="4105" name="Rectangle 11"/>
          <p:cNvSpPr>
            <a:spLocks/>
          </p:cNvSpPr>
          <p:nvPr/>
        </p:nvSpPr>
        <p:spPr bwMode="auto">
          <a:xfrm>
            <a:off x="1802921" y="290514"/>
            <a:ext cx="395897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spAutoFit/>
          </a:bodyPr>
          <a:lstStyle>
            <a:lvl1pPr indent="12700">
              <a:defRPr>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0" marR="0" lvl="0" indent="1270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Lato" pitchFamily="34" charset="0"/>
              </a:rPr>
              <a:t> </a:t>
            </a:r>
          </a:p>
        </p:txBody>
      </p:sp>
      <p:sp>
        <p:nvSpPr>
          <p:cNvPr id="4107" name="Line 13"/>
          <p:cNvSpPr>
            <a:spLocks noChangeShapeType="1"/>
          </p:cNvSpPr>
          <p:nvPr/>
        </p:nvSpPr>
        <p:spPr bwMode="auto">
          <a:xfrm>
            <a:off x="1524000" y="6851650"/>
            <a:ext cx="9144000" cy="0"/>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lIns="45720" rIns="4572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AutoShape 6"/>
          <p:cNvSpPr>
            <a:spLocks noChangeAspect="1"/>
          </p:cNvSpPr>
          <p:nvPr/>
        </p:nvSpPr>
        <p:spPr bwMode="auto">
          <a:xfrm>
            <a:off x="1911070" y="1519897"/>
            <a:ext cx="6533358" cy="4128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647700" rtl="0" eaLnBrk="1" fontAlgn="auto" latinLnBrk="0" hangingPunct="1">
              <a:lnSpc>
                <a:spcPct val="120000"/>
              </a:lnSpc>
              <a:spcBef>
                <a:spcPts val="1700"/>
              </a:spcBef>
              <a:spcAft>
                <a:spcPts val="0"/>
              </a:spcAft>
              <a:buClrTx/>
              <a:buSzTx/>
              <a:buFontTx/>
              <a:buNone/>
              <a:tabLst/>
              <a:defRPr/>
            </a:pPr>
            <a:endParaRPr kumimoji="0" lang="en-US" sz="2400" b="0" i="1" u="none" strike="noStrike" kern="1200" cap="none" spc="0" normalizeH="0" baseline="0" noProof="0">
              <a:ln>
                <a:noFill/>
              </a:ln>
              <a:solidFill>
                <a:prstClr val="black"/>
              </a:solidFill>
              <a:effectLst/>
              <a:uLnTx/>
              <a:uFillTx/>
              <a:latin typeface="Calibri" panose="020F0502020204030204"/>
              <a:ea typeface="+mn-ea"/>
              <a:cs typeface="League Gothic" charset="0"/>
            </a:endParaRPr>
          </a:p>
        </p:txBody>
      </p:sp>
      <p:sp>
        <p:nvSpPr>
          <p:cNvPr id="31" name="AutoShape 6"/>
          <p:cNvSpPr>
            <a:spLocks noChangeAspect="1"/>
          </p:cNvSpPr>
          <p:nvPr/>
        </p:nvSpPr>
        <p:spPr bwMode="auto">
          <a:xfrm>
            <a:off x="1655362" y="1519897"/>
            <a:ext cx="8454868" cy="11925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647700" rtl="0" eaLnBrk="1" fontAlgn="auto" latinLnBrk="0" hangingPunct="1">
              <a:lnSpc>
                <a:spcPct val="100000"/>
              </a:lnSpc>
              <a:spcBef>
                <a:spcPts val="1700"/>
              </a:spcBef>
              <a:spcAft>
                <a:spcPts val="0"/>
              </a:spcAft>
              <a:buClrTx/>
              <a:buSzTx/>
              <a:buFontTx/>
              <a:buNone/>
              <a:tabLst/>
              <a:defRPr/>
            </a:pPr>
            <a:endParaRPr kumimoji="0" lang="en-US" sz="2400" b="0" i="1" u="none" strike="noStrike" kern="1200" cap="none" spc="0" normalizeH="0" baseline="0" noProof="0">
              <a:ln>
                <a:noFill/>
              </a:ln>
              <a:solidFill>
                <a:prstClr val="black"/>
              </a:solidFill>
              <a:effectLst/>
              <a:uLnTx/>
              <a:uFillTx/>
              <a:latin typeface="Calibri" panose="020F0502020204030204"/>
              <a:ea typeface="+mn-ea"/>
              <a:cs typeface="League Gothic" charset="0"/>
            </a:endParaRPr>
          </a:p>
        </p:txBody>
      </p:sp>
      <p:sp>
        <p:nvSpPr>
          <p:cNvPr id="32" name="AutoShape 7"/>
          <p:cNvSpPr>
            <a:spLocks noChangeAspect="1"/>
          </p:cNvSpPr>
          <p:nvPr/>
        </p:nvSpPr>
        <p:spPr bwMode="auto">
          <a:xfrm>
            <a:off x="1637146" y="1474499"/>
            <a:ext cx="8473084" cy="45583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800" b="1" i="0" u="none" strike="noStrike" kern="1200" cap="none" spc="0" normalizeH="0" baseline="0" noProof="0">
              <a:ln>
                <a:noFill/>
              </a:ln>
              <a:solidFill>
                <a:prstClr val="black"/>
              </a:solidFill>
              <a:effectLst/>
              <a:uLnTx/>
              <a:uFillTx/>
              <a:latin typeface="Calibri" panose="020F0502020204030204"/>
              <a:ea typeface="+mn-ea"/>
              <a:cs typeface="League Gothic" charset="0"/>
            </a:endParaRPr>
          </a:p>
        </p:txBody>
      </p:sp>
      <p:sp>
        <p:nvSpPr>
          <p:cNvPr id="33" name="AutoShape 7"/>
          <p:cNvSpPr>
            <a:spLocks noChangeAspect="1"/>
          </p:cNvSpPr>
          <p:nvPr/>
        </p:nvSpPr>
        <p:spPr bwMode="auto">
          <a:xfrm>
            <a:off x="1735681" y="1135737"/>
            <a:ext cx="6590976" cy="31377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800" b="1" i="0" u="none" strike="noStrike" kern="1200" cap="none" spc="0" normalizeH="0" baseline="0" noProof="0">
              <a:ln>
                <a:noFill/>
              </a:ln>
              <a:solidFill>
                <a:prstClr val="black"/>
              </a:solidFill>
              <a:effectLst/>
              <a:uLnTx/>
              <a:uFillTx/>
              <a:latin typeface="Calibri" panose="020F0502020204030204"/>
              <a:ea typeface="+mn-ea"/>
              <a:cs typeface="League Gothic" charset="0"/>
            </a:endParaRPr>
          </a:p>
        </p:txBody>
      </p:sp>
      <p:sp>
        <p:nvSpPr>
          <p:cNvPr id="19" name="Google Shape;1279;p26"/>
          <p:cNvSpPr/>
          <p:nvPr/>
        </p:nvSpPr>
        <p:spPr>
          <a:xfrm>
            <a:off x="1925426" y="1412920"/>
            <a:ext cx="8530893" cy="4554329"/>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4" name="Picture 23">
            <a:extLst>
              <a:ext uri="{FF2B5EF4-FFF2-40B4-BE49-F238E27FC236}">
                <a16:creationId xmlns:a16="http://schemas.microsoft.com/office/drawing/2014/main" id="{17BE6BC9-51F4-BD46-8F60-BF96AE6C4E2F}"/>
              </a:ext>
            </a:extLst>
          </p:cNvPr>
          <p:cNvPicPr>
            <a:picLocks noChangeAspect="1"/>
          </p:cNvPicPr>
          <p:nvPr/>
        </p:nvPicPr>
        <p:blipFill>
          <a:blip r:embed="rId3"/>
          <a:stretch>
            <a:fillRect/>
          </a:stretch>
        </p:blipFill>
        <p:spPr>
          <a:xfrm>
            <a:off x="7198764" y="3718902"/>
            <a:ext cx="4638841" cy="2609348"/>
          </a:xfrm>
          <a:prstGeom prst="rect">
            <a:avLst/>
          </a:prstGeom>
        </p:spPr>
      </p:pic>
      <p:pic>
        <p:nvPicPr>
          <p:cNvPr id="25" name="Picture 24">
            <a:extLst>
              <a:ext uri="{FF2B5EF4-FFF2-40B4-BE49-F238E27FC236}">
                <a16:creationId xmlns:a16="http://schemas.microsoft.com/office/drawing/2014/main" id="{F1A2A2EF-1764-1347-971E-F96576CAE7E9}"/>
              </a:ext>
            </a:extLst>
          </p:cNvPr>
          <p:cNvPicPr>
            <a:picLocks noChangeAspect="1"/>
          </p:cNvPicPr>
          <p:nvPr/>
        </p:nvPicPr>
        <p:blipFill rotWithShape="1">
          <a:blip r:embed="rId4"/>
          <a:srcRect t="25852" b="11406"/>
          <a:stretch/>
        </p:blipFill>
        <p:spPr>
          <a:xfrm>
            <a:off x="7201029" y="863610"/>
            <a:ext cx="4683108" cy="2444584"/>
          </a:xfrm>
          <a:prstGeom prst="rect">
            <a:avLst/>
          </a:prstGeom>
        </p:spPr>
      </p:pic>
      <p:sp>
        <p:nvSpPr>
          <p:cNvPr id="4" name="Text Placeholder 3">
            <a:extLst>
              <a:ext uri="{FF2B5EF4-FFF2-40B4-BE49-F238E27FC236}">
                <a16:creationId xmlns:a16="http://schemas.microsoft.com/office/drawing/2014/main" id="{F2FE1020-EC40-9742-8F2F-AC24F4A2C0B0}"/>
              </a:ext>
            </a:extLst>
          </p:cNvPr>
          <p:cNvSpPr>
            <a:spLocks noGrp="1"/>
          </p:cNvSpPr>
          <p:nvPr>
            <p:ph type="body" sz="half" idx="2"/>
          </p:nvPr>
        </p:nvSpPr>
        <p:spPr>
          <a:xfrm>
            <a:off x="110067" y="764153"/>
            <a:ext cx="7062641" cy="5752401"/>
          </a:xfrm>
        </p:spPr>
        <p:txBody>
          <a:bodyPr>
            <a:normAutofit lnSpcReduction="10000"/>
          </a:bodyPr>
          <a:lstStyle/>
          <a:p>
            <a:pPr marL="285750" indent="-285750">
              <a:buFont typeface="Arial" panose="020B0604020202020204" pitchFamily="34" charset="0"/>
              <a:buChar char="•"/>
            </a:pPr>
            <a:r>
              <a:rPr lang="en-US" sz="2600" dirty="0"/>
              <a:t>The UN promotes conferment of Legal identity for all from birth.</a:t>
            </a:r>
          </a:p>
          <a:p>
            <a:pPr marL="285750" indent="-285750">
              <a:buFont typeface="Arial" panose="020B0604020202020204" pitchFamily="34" charset="0"/>
              <a:buChar char="•"/>
            </a:pPr>
            <a:r>
              <a:rPr lang="en-US" sz="2600" dirty="0"/>
              <a:t>Inspired by the Secretary-General's determination to tackle the global problem of </a:t>
            </a:r>
            <a:r>
              <a:rPr lang="en-US" sz="2600" b="1" dirty="0" smtClean="0"/>
              <a:t>statelessness.</a:t>
            </a:r>
            <a:endParaRPr lang="en-US" sz="2600" b="1" dirty="0"/>
          </a:p>
          <a:p>
            <a:pPr marL="285750" indent="-285750">
              <a:buFont typeface="Arial" panose="020B0604020202020204" pitchFamily="34" charset="0"/>
              <a:buChar char="•"/>
            </a:pPr>
            <a:r>
              <a:rPr lang="en-US" sz="2600" dirty="0"/>
              <a:t>The UN Legal Identity Agenda Taskforce was established from September 2018 to operationalize the decision of the Executive Committee. </a:t>
            </a:r>
          </a:p>
          <a:p>
            <a:pPr marL="285750" indent="-285750">
              <a:buFont typeface="Arial" panose="020B0604020202020204" pitchFamily="34" charset="0"/>
              <a:buChar char="•"/>
            </a:pPr>
            <a:r>
              <a:rPr lang="en-US" sz="2600" dirty="0"/>
              <a:t>The UN Legal Identity Expert Group, also established in 2018, is tasked with developing instruments, and supporting efforts to strengthen coordination of the UN response to the issue of legal </a:t>
            </a:r>
            <a:r>
              <a:rPr lang="en-US" sz="2600" dirty="0" smtClean="0"/>
              <a:t>identity. </a:t>
            </a:r>
            <a:endParaRPr lang="en-US" sz="2600" dirty="0"/>
          </a:p>
          <a:p>
            <a:pPr marL="285750" indent="-285750">
              <a:buFont typeface="Arial" panose="020B0604020202020204" pitchFamily="34" charset="0"/>
              <a:buChar char="•"/>
            </a:pPr>
            <a:r>
              <a:rPr lang="en-US" sz="2600" dirty="0"/>
              <a:t> The goal is to support Member States to achieve </a:t>
            </a:r>
            <a:r>
              <a:rPr lang="en-US" sz="2600" b="1" dirty="0"/>
              <a:t>target 16.9 of the </a:t>
            </a:r>
            <a:r>
              <a:rPr lang="en-US" sz="2600" b="1" dirty="0" smtClean="0"/>
              <a:t>SDGs. </a:t>
            </a:r>
            <a:endParaRPr lang="en-US" sz="2600" b="1" dirty="0"/>
          </a:p>
          <a:p>
            <a:endParaRPr lang="en-US" b="1" dirty="0"/>
          </a:p>
        </p:txBody>
      </p:sp>
      <p:sp>
        <p:nvSpPr>
          <p:cNvPr id="2" name="Slide Number Placeholder 1">
            <a:extLst>
              <a:ext uri="{FF2B5EF4-FFF2-40B4-BE49-F238E27FC236}">
                <a16:creationId xmlns:a16="http://schemas.microsoft.com/office/drawing/2014/main" id="{CDDB0A8C-6F92-3E44-828B-4557A1236B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C9BB6-99C0-4643-B31E-53A78FEBB578}" type="slidenum">
              <a:rPr kumimoji="0" lang="en-US" sz="16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6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483332"/>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893B8-C21B-4F78-8B7D-CF6096F1399B}"/>
              </a:ext>
            </a:extLst>
          </p:cNvPr>
          <p:cNvSpPr>
            <a:spLocks noGrp="1"/>
          </p:cNvSpPr>
          <p:nvPr>
            <p:ph type="title"/>
          </p:nvPr>
        </p:nvSpPr>
        <p:spPr>
          <a:xfrm>
            <a:off x="103238" y="0"/>
            <a:ext cx="8938999" cy="634181"/>
          </a:xfrm>
        </p:spPr>
        <p:txBody>
          <a:bodyPr anchor="b">
            <a:normAutofit/>
          </a:bodyPr>
          <a:lstStyle/>
          <a:p>
            <a:r>
              <a:rPr lang="en-US" sz="2800" b="1" dirty="0">
                <a:solidFill>
                  <a:schemeClr val="accent2"/>
                </a:solidFill>
              </a:rPr>
              <a:t>Background-</a:t>
            </a:r>
            <a:r>
              <a:rPr kumimoji="0" lang="en-US" sz="2800" b="1" i="0" u="none" strike="noStrike" kern="1200" cap="none" spc="0" normalizeH="0" baseline="0" noProof="0" dirty="0">
                <a:ln>
                  <a:noFill/>
                </a:ln>
                <a:solidFill>
                  <a:prstClr val="white"/>
                </a:solidFill>
                <a:effectLst/>
                <a:uLnTx/>
                <a:uFillTx/>
                <a:latin typeface="Calibri" panose="020F0502020204030204"/>
                <a:ea typeface="Arial Black"/>
                <a:cs typeface="Arial Black"/>
              </a:rPr>
              <a:t> </a:t>
            </a:r>
            <a:r>
              <a:rPr lang="en-US" sz="2800" b="1" dirty="0">
                <a:solidFill>
                  <a:schemeClr val="accent2"/>
                </a:solidFill>
              </a:rPr>
              <a:t>UN Legal Identity Agenda </a:t>
            </a:r>
            <a:r>
              <a:rPr lang="en-US" sz="2800" b="1" dirty="0" smtClean="0">
                <a:solidFill>
                  <a:schemeClr val="accent2"/>
                </a:solidFill>
              </a:rPr>
              <a:t>in Kenya</a:t>
            </a:r>
            <a:endParaRPr lang="en-US" sz="28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E3877D0-A0E2-41E6-856C-399CEE2E0D04}"/>
              </a:ext>
            </a:extLst>
          </p:cNvPr>
          <p:cNvSpPr>
            <a:spLocks noGrp="1"/>
          </p:cNvSpPr>
          <p:nvPr>
            <p:ph idx="1"/>
          </p:nvPr>
        </p:nvSpPr>
        <p:spPr>
          <a:xfrm>
            <a:off x="103238" y="634181"/>
            <a:ext cx="7152968" cy="6087294"/>
          </a:xfrm>
        </p:spPr>
        <p:txBody>
          <a:bodyPr anchor="t">
            <a:noAutofit/>
          </a:bodyPr>
          <a:lstStyle/>
          <a:p>
            <a:r>
              <a:rPr lang="en-US" dirty="0"/>
              <a:t>In December 2019, UNECA conducted a </a:t>
            </a:r>
            <a:r>
              <a:rPr lang="en-US" b="1" dirty="0"/>
              <a:t>rapid assessment for Kenya.</a:t>
            </a:r>
          </a:p>
          <a:p>
            <a:r>
              <a:rPr lang="en-US" dirty="0"/>
              <a:t>The rapid assessment was a check of </a:t>
            </a:r>
            <a:r>
              <a:rPr lang="en-US" b="1" dirty="0"/>
              <a:t>preparedness to implement </a:t>
            </a:r>
            <a:r>
              <a:rPr lang="en-US" dirty="0"/>
              <a:t>an </a:t>
            </a:r>
            <a:r>
              <a:rPr lang="en-US" b="1" dirty="0"/>
              <a:t>integrated civil registration, vital statistics and identity management </a:t>
            </a:r>
            <a:r>
              <a:rPr lang="en-US" b="1" dirty="0" smtClean="0"/>
              <a:t>system.</a:t>
            </a:r>
            <a:endParaRPr lang="en-US" b="1" dirty="0"/>
          </a:p>
          <a:p>
            <a:r>
              <a:rPr lang="en-US" dirty="0"/>
              <a:t>The assessment’s highlight was that: Kenya was prepared for the implementation of the UN LIA but needed to improve on four things: </a:t>
            </a:r>
          </a:p>
          <a:p>
            <a:pPr marL="571500" indent="-571500">
              <a:buFont typeface="+mj-lt"/>
              <a:buAutoNum type="romanLcPeriod"/>
            </a:pPr>
            <a:r>
              <a:rPr lang="en-US" dirty="0" smtClean="0"/>
              <a:t>The </a:t>
            </a:r>
            <a:r>
              <a:rPr lang="en-US" dirty="0"/>
              <a:t>legal </a:t>
            </a:r>
            <a:r>
              <a:rPr lang="en-US" dirty="0" smtClean="0"/>
              <a:t>framework; </a:t>
            </a:r>
            <a:endParaRPr lang="en-US" dirty="0"/>
          </a:p>
          <a:p>
            <a:pPr marL="571500" indent="-571500">
              <a:buFont typeface="+mj-lt"/>
              <a:buAutoNum type="romanLcPeriod"/>
            </a:pPr>
            <a:r>
              <a:rPr lang="en-US" dirty="0" smtClean="0"/>
              <a:t>Interoperability </a:t>
            </a:r>
            <a:r>
              <a:rPr lang="en-US" dirty="0"/>
              <a:t>of </a:t>
            </a:r>
            <a:r>
              <a:rPr lang="en-US" dirty="0" smtClean="0"/>
              <a:t>systems; </a:t>
            </a:r>
            <a:endParaRPr lang="en-US" dirty="0"/>
          </a:p>
          <a:p>
            <a:pPr marL="571500" indent="-571500">
              <a:buFont typeface="+mj-lt"/>
              <a:buAutoNum type="romanLcPeriod"/>
            </a:pPr>
            <a:r>
              <a:rPr lang="en-US" dirty="0" smtClean="0"/>
              <a:t>Improve </a:t>
            </a:r>
            <a:r>
              <a:rPr lang="en-US" dirty="0"/>
              <a:t>on coordination of various actors in identity management </a:t>
            </a:r>
            <a:r>
              <a:rPr lang="en-US" dirty="0" smtClean="0"/>
              <a:t>and;</a:t>
            </a:r>
            <a:endParaRPr lang="en-US" dirty="0"/>
          </a:p>
          <a:p>
            <a:pPr marL="571500" indent="-571500">
              <a:buFont typeface="+mj-lt"/>
              <a:buAutoNum type="romanLcPeriod"/>
            </a:pPr>
            <a:r>
              <a:rPr lang="en-US" dirty="0" smtClean="0"/>
              <a:t>Improve </a:t>
            </a:r>
            <a:r>
              <a:rPr lang="en-US" dirty="0"/>
              <a:t>on advocacy and </a:t>
            </a:r>
            <a:r>
              <a:rPr lang="en-US" dirty="0" smtClean="0"/>
              <a:t>communication.</a:t>
            </a:r>
            <a:endParaRPr lang="en-US" dirty="0"/>
          </a:p>
          <a:p>
            <a:endParaRPr lang="en-US"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2A62B18A-E70E-A84C-ABD6-935E7E5087F3}"/>
              </a:ext>
            </a:extLst>
          </p:cNvPr>
          <p:cNvPicPr>
            <a:picLocks noChangeAspect="1"/>
          </p:cNvPicPr>
          <p:nvPr/>
        </p:nvPicPr>
        <p:blipFill rotWithShape="1">
          <a:blip r:embed="rId3"/>
          <a:srcRect l="9674" r="15042"/>
          <a:stretch/>
        </p:blipFill>
        <p:spPr>
          <a:xfrm>
            <a:off x="7256206" y="10"/>
            <a:ext cx="4935793" cy="635634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4" name="Slide Number Placeholder 3"/>
          <p:cNvSpPr>
            <a:spLocks noGrp="1"/>
          </p:cNvSpPr>
          <p:nvPr>
            <p:ph type="sldNum" sz="quarter" idx="12"/>
          </p:nvPr>
        </p:nvSpPr>
        <p:spPr/>
        <p:txBody>
          <a:bodyPr/>
          <a:lstStyle/>
          <a:p>
            <a:fld id="{8B975DA1-D75A-4B7A-8C0A-943C0366E8CA}" type="slidenum">
              <a:rPr lang="en-US" sz="1600" b="1" smtClean="0"/>
              <a:t>7</a:t>
            </a:fld>
            <a:endParaRPr lang="en-US" sz="1600" b="1" dirty="0"/>
          </a:p>
        </p:txBody>
      </p:sp>
    </p:spTree>
    <p:extLst>
      <p:ext uri="{BB962C8B-B14F-4D97-AF65-F5344CB8AC3E}">
        <p14:creationId xmlns:p14="http://schemas.microsoft.com/office/powerpoint/2010/main" val="39574093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893B8-C21B-4F78-8B7D-CF6096F1399B}"/>
              </a:ext>
            </a:extLst>
          </p:cNvPr>
          <p:cNvSpPr>
            <a:spLocks noGrp="1"/>
          </p:cNvSpPr>
          <p:nvPr>
            <p:ph type="title"/>
          </p:nvPr>
        </p:nvSpPr>
        <p:spPr>
          <a:xfrm>
            <a:off x="235974" y="10"/>
            <a:ext cx="8938999" cy="951261"/>
          </a:xfrm>
        </p:spPr>
        <p:txBody>
          <a:bodyPr anchor="b">
            <a:noAutofit/>
          </a:bodyPr>
          <a:lstStyle/>
          <a:p>
            <a:r>
              <a:rPr lang="en-US" sz="2800" b="1" dirty="0">
                <a:solidFill>
                  <a:schemeClr val="accent2"/>
                </a:solidFill>
              </a:rPr>
              <a:t>Background-</a:t>
            </a:r>
            <a:r>
              <a:rPr kumimoji="0" lang="en-US" sz="2800" b="1" i="0" u="none" strike="noStrike" kern="1200" cap="none" spc="0" normalizeH="0" baseline="0" noProof="0" dirty="0">
                <a:ln>
                  <a:noFill/>
                </a:ln>
                <a:solidFill>
                  <a:prstClr val="white"/>
                </a:solidFill>
                <a:effectLst/>
                <a:uLnTx/>
                <a:uFillTx/>
                <a:latin typeface="Calibri" panose="020F0502020204030204"/>
                <a:ea typeface="Arial Black"/>
                <a:cs typeface="Arial Black"/>
              </a:rPr>
              <a:t> </a:t>
            </a:r>
            <a:r>
              <a:rPr lang="en-US" sz="2800" b="1" dirty="0">
                <a:solidFill>
                  <a:schemeClr val="accent2"/>
                </a:solidFill>
              </a:rPr>
              <a:t>UN Legal Identity Agenda </a:t>
            </a:r>
            <a:r>
              <a:rPr lang="en-US" sz="2800" b="1" dirty="0" smtClean="0">
                <a:solidFill>
                  <a:schemeClr val="accent2"/>
                </a:solidFill>
              </a:rPr>
              <a:t>in Kenya</a:t>
            </a:r>
            <a:br>
              <a:rPr lang="en-US" sz="2800" b="1" dirty="0" smtClean="0">
                <a:solidFill>
                  <a:schemeClr val="accent2"/>
                </a:solidFill>
              </a:rPr>
            </a:br>
            <a:r>
              <a:rPr lang="en-US" sz="2800" b="1" dirty="0" smtClean="0">
                <a:solidFill>
                  <a:schemeClr val="accent2"/>
                </a:solidFill>
              </a:rPr>
              <a:t>Contd..</a:t>
            </a:r>
            <a:endParaRPr lang="en-US" sz="28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E3877D0-A0E2-41E6-856C-399CEE2E0D04}"/>
              </a:ext>
            </a:extLst>
          </p:cNvPr>
          <p:cNvSpPr>
            <a:spLocks noGrp="1"/>
          </p:cNvSpPr>
          <p:nvPr>
            <p:ph idx="1"/>
          </p:nvPr>
        </p:nvSpPr>
        <p:spPr>
          <a:xfrm>
            <a:off x="103238" y="1415845"/>
            <a:ext cx="7226710" cy="6223819"/>
          </a:xfrm>
        </p:spPr>
        <p:txBody>
          <a:bodyPr anchor="t">
            <a:normAutofit/>
          </a:bodyPr>
          <a:lstStyle/>
          <a:p>
            <a:r>
              <a:rPr lang="en-US" dirty="0" smtClean="0"/>
              <a:t>Following </a:t>
            </a:r>
            <a:r>
              <a:rPr lang="en-US" dirty="0"/>
              <a:t>the </a:t>
            </a:r>
            <a:r>
              <a:rPr lang="en-US" dirty="0" smtClean="0"/>
              <a:t>assessment </a:t>
            </a:r>
            <a:r>
              <a:rPr lang="en-US" dirty="0"/>
              <a:t>in </a:t>
            </a:r>
            <a:r>
              <a:rPr lang="en-US" dirty="0" smtClean="0"/>
              <a:t>February </a:t>
            </a:r>
            <a:r>
              <a:rPr lang="en-US" dirty="0"/>
              <a:t>2020</a:t>
            </a:r>
            <a:r>
              <a:rPr lang="en-US" dirty="0" smtClean="0"/>
              <a:t>​, </a:t>
            </a:r>
            <a:r>
              <a:rPr lang="en-US" dirty="0"/>
              <a:t>the UN Legal Identity Agenda Task Force was </a:t>
            </a:r>
            <a:r>
              <a:rPr lang="en-US" dirty="0" smtClean="0"/>
              <a:t>established.</a:t>
            </a:r>
            <a:endParaRPr lang="en-US" dirty="0"/>
          </a:p>
          <a:p>
            <a:r>
              <a:rPr lang="en-US" dirty="0"/>
              <a:t>The Taskforce is supporting the Government’s work to strengthen </a:t>
            </a:r>
            <a:r>
              <a:rPr lang="en-US" dirty="0" smtClean="0"/>
              <a:t>Civil Registration</a:t>
            </a:r>
            <a:r>
              <a:rPr lang="en-US" dirty="0"/>
              <a:t>, </a:t>
            </a:r>
            <a:r>
              <a:rPr lang="en-US" dirty="0" smtClean="0"/>
              <a:t>Vital Statistics </a:t>
            </a:r>
            <a:r>
              <a:rPr lang="en-US" dirty="0"/>
              <a:t>and </a:t>
            </a:r>
            <a:r>
              <a:rPr lang="en-US" dirty="0" smtClean="0"/>
              <a:t>Identity Management. </a:t>
            </a:r>
            <a:endParaRPr lang="en-US" dirty="0"/>
          </a:p>
          <a:p>
            <a:endParaRPr lang="en-US" sz="1800"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2A62B18A-E70E-A84C-ABD6-935E7E5087F3}"/>
              </a:ext>
            </a:extLst>
          </p:cNvPr>
          <p:cNvPicPr>
            <a:picLocks noChangeAspect="1"/>
          </p:cNvPicPr>
          <p:nvPr/>
        </p:nvPicPr>
        <p:blipFill rotWithShape="1">
          <a:blip r:embed="rId3"/>
          <a:srcRect l="9674" r="15042"/>
          <a:stretch/>
        </p:blipFill>
        <p:spPr>
          <a:xfrm>
            <a:off x="7020232" y="10"/>
            <a:ext cx="5171768" cy="635634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4" name="Slide Number Placeholder 3"/>
          <p:cNvSpPr>
            <a:spLocks noGrp="1"/>
          </p:cNvSpPr>
          <p:nvPr>
            <p:ph type="sldNum" sz="quarter" idx="12"/>
          </p:nvPr>
        </p:nvSpPr>
        <p:spPr/>
        <p:txBody>
          <a:bodyPr/>
          <a:lstStyle/>
          <a:p>
            <a:fld id="{8B975DA1-D75A-4B7A-8C0A-943C0366E8CA}" type="slidenum">
              <a:rPr lang="en-US" sz="1600" b="1" smtClean="0"/>
              <a:t>8</a:t>
            </a:fld>
            <a:endParaRPr lang="en-US" sz="1600" b="1" dirty="0"/>
          </a:p>
        </p:txBody>
      </p:sp>
    </p:spTree>
    <p:extLst>
      <p:ext uri="{BB962C8B-B14F-4D97-AF65-F5344CB8AC3E}">
        <p14:creationId xmlns:p14="http://schemas.microsoft.com/office/powerpoint/2010/main" val="26135730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3CBF7E-568D-44F7-997A-63C447BEEA0B}"/>
              </a:ext>
            </a:extLst>
          </p:cNvPr>
          <p:cNvPicPr>
            <a:picLocks noChangeAspect="1"/>
          </p:cNvPicPr>
          <p:nvPr/>
        </p:nvPicPr>
        <p:blipFill rotWithShape="1">
          <a:blip r:embed="rId3"/>
          <a:srcRect l="1570" r="2141" b="-1"/>
          <a:stretch/>
        </p:blipFill>
        <p:spPr>
          <a:xfrm>
            <a:off x="278483" y="1319853"/>
            <a:ext cx="3069881" cy="4462735"/>
          </a:xfrm>
          <a:prstGeom prst="rect">
            <a:avLst/>
          </a:prstGeom>
          <a:effectLst/>
        </p:spPr>
      </p:pic>
      <p:pic>
        <p:nvPicPr>
          <p:cNvPr id="5" name="Picture 4">
            <a:extLst>
              <a:ext uri="{FF2B5EF4-FFF2-40B4-BE49-F238E27FC236}">
                <a16:creationId xmlns:a16="http://schemas.microsoft.com/office/drawing/2014/main" id="{2A58489D-4375-40CB-8392-71A05E131BE4}"/>
              </a:ext>
            </a:extLst>
          </p:cNvPr>
          <p:cNvPicPr>
            <a:picLocks noChangeAspect="1"/>
          </p:cNvPicPr>
          <p:nvPr/>
        </p:nvPicPr>
        <p:blipFill>
          <a:blip r:embed="rId4"/>
          <a:stretch>
            <a:fillRect/>
          </a:stretch>
        </p:blipFill>
        <p:spPr>
          <a:xfrm>
            <a:off x="3546421" y="1332043"/>
            <a:ext cx="2559073" cy="1585097"/>
          </a:xfrm>
          <a:prstGeom prst="rect">
            <a:avLst/>
          </a:prstGeom>
        </p:spPr>
      </p:pic>
      <p:pic>
        <p:nvPicPr>
          <p:cNvPr id="6" name="Picture 5">
            <a:extLst>
              <a:ext uri="{FF2B5EF4-FFF2-40B4-BE49-F238E27FC236}">
                <a16:creationId xmlns:a16="http://schemas.microsoft.com/office/drawing/2014/main" id="{0C5EFBFA-BB17-4026-8927-A83BF51D8843}"/>
              </a:ext>
            </a:extLst>
          </p:cNvPr>
          <p:cNvPicPr>
            <a:picLocks noChangeAspect="1"/>
          </p:cNvPicPr>
          <p:nvPr/>
        </p:nvPicPr>
        <p:blipFill>
          <a:blip r:embed="rId5"/>
          <a:stretch>
            <a:fillRect/>
          </a:stretch>
        </p:blipFill>
        <p:spPr>
          <a:xfrm>
            <a:off x="3372652" y="4209797"/>
            <a:ext cx="1509774" cy="1761897"/>
          </a:xfrm>
          <a:prstGeom prst="rect">
            <a:avLst/>
          </a:prstGeom>
        </p:spPr>
      </p:pic>
      <p:pic>
        <p:nvPicPr>
          <p:cNvPr id="7" name="Picture 6">
            <a:extLst>
              <a:ext uri="{FF2B5EF4-FFF2-40B4-BE49-F238E27FC236}">
                <a16:creationId xmlns:a16="http://schemas.microsoft.com/office/drawing/2014/main" id="{614C7833-EE08-4E7B-8226-05E772D6BFF7}"/>
              </a:ext>
            </a:extLst>
          </p:cNvPr>
          <p:cNvPicPr>
            <a:picLocks noChangeAspect="1"/>
          </p:cNvPicPr>
          <p:nvPr/>
        </p:nvPicPr>
        <p:blipFill>
          <a:blip r:embed="rId6"/>
          <a:stretch>
            <a:fillRect/>
          </a:stretch>
        </p:blipFill>
        <p:spPr>
          <a:xfrm>
            <a:off x="7150434" y="1109466"/>
            <a:ext cx="1627773" cy="1658256"/>
          </a:xfrm>
          <a:prstGeom prst="rect">
            <a:avLst/>
          </a:prstGeom>
        </p:spPr>
      </p:pic>
      <p:pic>
        <p:nvPicPr>
          <p:cNvPr id="8" name="Picture 7">
            <a:extLst>
              <a:ext uri="{FF2B5EF4-FFF2-40B4-BE49-F238E27FC236}">
                <a16:creationId xmlns:a16="http://schemas.microsoft.com/office/drawing/2014/main" id="{335F39FF-0CBA-4FA8-BC17-37BEBBD442FA}"/>
              </a:ext>
            </a:extLst>
          </p:cNvPr>
          <p:cNvPicPr>
            <a:picLocks noChangeAspect="1"/>
          </p:cNvPicPr>
          <p:nvPr/>
        </p:nvPicPr>
        <p:blipFill>
          <a:blip r:embed="rId7"/>
          <a:stretch>
            <a:fillRect/>
          </a:stretch>
        </p:blipFill>
        <p:spPr>
          <a:xfrm>
            <a:off x="3547053" y="3004334"/>
            <a:ext cx="2777506" cy="1323439"/>
          </a:xfrm>
          <a:prstGeom prst="rect">
            <a:avLst/>
          </a:prstGeom>
        </p:spPr>
      </p:pic>
      <p:pic>
        <p:nvPicPr>
          <p:cNvPr id="9" name="Picture 8">
            <a:extLst>
              <a:ext uri="{FF2B5EF4-FFF2-40B4-BE49-F238E27FC236}">
                <a16:creationId xmlns:a16="http://schemas.microsoft.com/office/drawing/2014/main" id="{6E16E3E4-751A-41FE-977E-07770AA0EFA2}"/>
              </a:ext>
            </a:extLst>
          </p:cNvPr>
          <p:cNvPicPr>
            <a:picLocks noChangeAspect="1"/>
          </p:cNvPicPr>
          <p:nvPr/>
        </p:nvPicPr>
        <p:blipFill>
          <a:blip r:embed="rId8"/>
          <a:stretch>
            <a:fillRect/>
          </a:stretch>
        </p:blipFill>
        <p:spPr>
          <a:xfrm>
            <a:off x="9827308" y="2427468"/>
            <a:ext cx="1627773" cy="1761897"/>
          </a:xfrm>
          <a:prstGeom prst="rect">
            <a:avLst/>
          </a:prstGeom>
        </p:spPr>
      </p:pic>
      <p:pic>
        <p:nvPicPr>
          <p:cNvPr id="10" name="Picture 9">
            <a:extLst>
              <a:ext uri="{FF2B5EF4-FFF2-40B4-BE49-F238E27FC236}">
                <a16:creationId xmlns:a16="http://schemas.microsoft.com/office/drawing/2014/main" id="{C580BBC6-DDC8-4B7C-9682-11D6AC034511}"/>
              </a:ext>
            </a:extLst>
          </p:cNvPr>
          <p:cNvPicPr>
            <a:picLocks noChangeAspect="1"/>
          </p:cNvPicPr>
          <p:nvPr/>
        </p:nvPicPr>
        <p:blipFill>
          <a:blip r:embed="rId9"/>
          <a:stretch>
            <a:fillRect/>
          </a:stretch>
        </p:blipFill>
        <p:spPr>
          <a:xfrm>
            <a:off x="9032093" y="1083216"/>
            <a:ext cx="2503063" cy="1292464"/>
          </a:xfrm>
          <a:prstGeom prst="rect">
            <a:avLst/>
          </a:prstGeom>
        </p:spPr>
      </p:pic>
      <p:pic>
        <p:nvPicPr>
          <p:cNvPr id="11" name="Picture 10">
            <a:extLst>
              <a:ext uri="{FF2B5EF4-FFF2-40B4-BE49-F238E27FC236}">
                <a16:creationId xmlns:a16="http://schemas.microsoft.com/office/drawing/2014/main" id="{3EB95E8F-BB33-452A-B16F-5A893BBA4482}"/>
              </a:ext>
            </a:extLst>
          </p:cNvPr>
          <p:cNvPicPr>
            <a:picLocks noChangeAspect="1"/>
          </p:cNvPicPr>
          <p:nvPr/>
        </p:nvPicPr>
        <p:blipFill>
          <a:blip r:embed="rId10"/>
          <a:stretch>
            <a:fillRect/>
          </a:stretch>
        </p:blipFill>
        <p:spPr>
          <a:xfrm>
            <a:off x="5511213" y="4189365"/>
            <a:ext cx="1749704" cy="1664352"/>
          </a:xfrm>
          <a:prstGeom prst="rect">
            <a:avLst/>
          </a:prstGeom>
        </p:spPr>
      </p:pic>
      <p:sp>
        <p:nvSpPr>
          <p:cNvPr id="13" name="TextBox 12">
            <a:extLst>
              <a:ext uri="{FF2B5EF4-FFF2-40B4-BE49-F238E27FC236}">
                <a16:creationId xmlns:a16="http://schemas.microsoft.com/office/drawing/2014/main" id="{D6A7EBBD-72E3-4FF6-813A-FFA975966191}"/>
              </a:ext>
            </a:extLst>
          </p:cNvPr>
          <p:cNvSpPr txBox="1"/>
          <p:nvPr/>
        </p:nvSpPr>
        <p:spPr>
          <a:xfrm>
            <a:off x="1784923" y="-30075"/>
            <a:ext cx="7069370" cy="1323439"/>
          </a:xfrm>
          <a:prstGeom prst="rect">
            <a:avLst/>
          </a:prstGeom>
          <a:noFill/>
        </p:spPr>
        <p:txBody>
          <a:bodyPr wrap="square">
            <a:spAutoFit/>
          </a:bodyPr>
          <a:lstStyle/>
          <a:p>
            <a:pPr algn="ctr"/>
            <a:r>
              <a:rPr lang="en-US" sz="4000" b="1" dirty="0">
                <a:solidFill>
                  <a:schemeClr val="accent2"/>
                </a:solidFill>
                <a:latin typeface="+mj-lt"/>
              </a:rPr>
              <a:t>UN Legal Identity Agenda Taskforce</a:t>
            </a:r>
            <a:r>
              <a:rPr lang="en-US" sz="4000" b="1" dirty="0">
                <a:latin typeface="+mj-lt"/>
              </a:rPr>
              <a:t> </a:t>
            </a:r>
          </a:p>
        </p:txBody>
      </p:sp>
      <p:pic>
        <p:nvPicPr>
          <p:cNvPr id="16" name="Picture 15">
            <a:extLst>
              <a:ext uri="{FF2B5EF4-FFF2-40B4-BE49-F238E27FC236}">
                <a16:creationId xmlns:a16="http://schemas.microsoft.com/office/drawing/2014/main" id="{F3F8A837-1B72-4E88-817C-B3F49537EB64}"/>
              </a:ext>
            </a:extLst>
          </p:cNvPr>
          <p:cNvPicPr>
            <a:picLocks noChangeAspect="1"/>
          </p:cNvPicPr>
          <p:nvPr/>
        </p:nvPicPr>
        <p:blipFill>
          <a:blip r:embed="rId11"/>
          <a:stretch>
            <a:fillRect/>
          </a:stretch>
        </p:blipFill>
        <p:spPr>
          <a:xfrm>
            <a:off x="6685140" y="2932133"/>
            <a:ext cx="2671739" cy="993734"/>
          </a:xfrm>
          <a:prstGeom prst="rect">
            <a:avLst/>
          </a:prstGeom>
        </p:spPr>
      </p:pic>
      <p:pic>
        <p:nvPicPr>
          <p:cNvPr id="17" name="Picture 16">
            <a:extLst>
              <a:ext uri="{FF2B5EF4-FFF2-40B4-BE49-F238E27FC236}">
                <a16:creationId xmlns:a16="http://schemas.microsoft.com/office/drawing/2014/main" id="{587F9B8F-AB1A-46E3-9568-0ABE6DFF4026}"/>
              </a:ext>
            </a:extLst>
          </p:cNvPr>
          <p:cNvPicPr>
            <a:picLocks noChangeAspect="1"/>
          </p:cNvPicPr>
          <p:nvPr/>
        </p:nvPicPr>
        <p:blipFill>
          <a:blip r:embed="rId12"/>
          <a:stretch>
            <a:fillRect/>
          </a:stretch>
        </p:blipFill>
        <p:spPr>
          <a:xfrm>
            <a:off x="7513130" y="4619144"/>
            <a:ext cx="3657917" cy="1682642"/>
          </a:xfrm>
          <a:prstGeom prst="rect">
            <a:avLst/>
          </a:prstGeom>
        </p:spPr>
      </p:pic>
      <p:sp>
        <p:nvSpPr>
          <p:cNvPr id="2" name="Slide Number Placeholder 1"/>
          <p:cNvSpPr>
            <a:spLocks noGrp="1"/>
          </p:cNvSpPr>
          <p:nvPr>
            <p:ph type="sldNum" sz="quarter" idx="12"/>
          </p:nvPr>
        </p:nvSpPr>
        <p:spPr/>
        <p:txBody>
          <a:bodyPr/>
          <a:lstStyle/>
          <a:p>
            <a:fld id="{02E6D8F3-D686-4B6C-9E15-15148051776D}" type="slidenum">
              <a:rPr lang="en-US" sz="1600" b="1" smtClean="0"/>
              <a:t>9</a:t>
            </a:fld>
            <a:endParaRPr lang="en-US" sz="1600" b="1" dirty="0"/>
          </a:p>
        </p:txBody>
      </p:sp>
    </p:spTree>
    <p:extLst>
      <p:ext uri="{BB962C8B-B14F-4D97-AF65-F5344CB8AC3E}">
        <p14:creationId xmlns:p14="http://schemas.microsoft.com/office/powerpoint/2010/main" val="76051911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1863</TotalTime>
  <Words>1200</Words>
  <Application>Microsoft Office PowerPoint</Application>
  <PresentationFormat>Widescreen</PresentationFormat>
  <Paragraphs>121</Paragraphs>
  <Slides>16</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Arial</vt:lpstr>
      <vt:lpstr>Arial Black</vt:lpstr>
      <vt:lpstr>Calibri</vt:lpstr>
      <vt:lpstr>Calibri Light</vt:lpstr>
      <vt:lpstr>Lato</vt:lpstr>
      <vt:lpstr>League Gothic</vt:lpstr>
      <vt:lpstr>Wingdings</vt:lpstr>
      <vt:lpstr>1_Office Theme</vt:lpstr>
      <vt:lpstr>Office Theme</vt:lpstr>
      <vt:lpstr>Experiences in implementing the UN Legal Identity Agenda in Kenya  </vt:lpstr>
      <vt:lpstr>Experiences in implementing the UN Legal Identity Agenda in Kenya  </vt:lpstr>
      <vt:lpstr>Outline</vt:lpstr>
      <vt:lpstr>Background-Civil Registration, Vital Statistics in Kenya </vt:lpstr>
      <vt:lpstr>Background-Civil Registration, Vital Statistics in Kenya Contd.</vt:lpstr>
      <vt:lpstr>PowerPoint Presentation</vt:lpstr>
      <vt:lpstr>Background- UN Legal Identity Agenda in Kenya</vt:lpstr>
      <vt:lpstr>Background- UN Legal Identity Agenda in Kenya Contd..</vt:lpstr>
      <vt:lpstr>PowerPoint Presentation</vt:lpstr>
      <vt:lpstr>GoK &amp; UN LIA Joint Implementation Achievements</vt:lpstr>
      <vt:lpstr>GoK &amp; UN LIA Joint Implementation Achievements Contd.</vt:lpstr>
      <vt:lpstr>GoK &amp; UN LIA Joint Implementation Achievements Contd.</vt:lpstr>
      <vt:lpstr>GoK &amp; UN LIA Joint Implementation Achievements Contd.</vt:lpstr>
      <vt:lpstr>Lessons learned &amp; Challenges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William Muhwava</dc:creator>
  <cp:lastModifiedBy>user</cp:lastModifiedBy>
  <cp:revision>29</cp:revision>
  <cp:lastPrinted>2022-10-21T13:41:49Z</cp:lastPrinted>
  <dcterms:created xsi:type="dcterms:W3CDTF">2022-09-20T01:45:54Z</dcterms:created>
  <dcterms:modified xsi:type="dcterms:W3CDTF">2022-10-21T13:57:52Z</dcterms:modified>
</cp:coreProperties>
</file>