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80" r:id="rId2"/>
    <p:sldId id="370" r:id="rId3"/>
    <p:sldId id="385" r:id="rId4"/>
    <p:sldId id="386" r:id="rId5"/>
    <p:sldId id="381" r:id="rId6"/>
    <p:sldId id="387" r:id="rId7"/>
    <p:sldId id="388" r:id="rId8"/>
    <p:sldId id="389" r:id="rId9"/>
    <p:sldId id="391" r:id="rId10"/>
    <p:sldId id="392" r:id="rId11"/>
    <p:sldId id="390" r:id="rId12"/>
    <p:sldId id="3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56673-F842-9E27-9CC1-4D315327DE73}" name="James Mwanza" initials="JM" userId="James Mwanz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67" d="100"/>
          <a:sy n="67"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UNECA_ALL\UNECA%202022\ECA\COM_6\country%20implementation%20report\All%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gtesfaye\Desktop\implementation%20statu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UNECA_ALL\UNECA%202022\ECA\COM_6\country%20implementation%20report\All%20countr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UNECA_ALL\UNECA%202022\ECA\COM_6\country%20implementation%20report\All%20countries_for%20edito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Sheet2!$D$1</c:f>
              <c:strCache>
                <c:ptCount val="1"/>
                <c:pt idx="0">
                  <c:v>Number of countries (in %)</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E9E-440A-82E9-112993D5ACF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E9E-440A-82E9-112993D5ACF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E9E-440A-82E9-112993D5ACF3}"/>
              </c:ext>
            </c:extLst>
          </c:dPt>
          <c:dLbls>
            <c:dLbl>
              <c:idx val="0"/>
              <c:layout>
                <c:manualLayout>
                  <c:x val="3.4983814523184602E-2"/>
                  <c:y val="3.7871828521434821E-3"/>
                </c:manualLayout>
              </c:layout>
              <c:tx>
                <c:rich>
                  <a:bodyPr/>
                  <a:lstStyle/>
                  <a:p>
                    <a:r>
                      <a:rPr lang="en-US">
                        <a:solidFill>
                          <a:schemeClr val="tx1"/>
                        </a:solidFill>
                      </a:rPr>
                      <a:t>38</a:t>
                    </a:r>
                    <a:r>
                      <a:rPr lang="en-US" baseline="0">
                        <a:solidFill>
                          <a:schemeClr val="tx1"/>
                        </a:solidFill>
                      </a:rPr>
                      <a:t> percent</a:t>
                    </a:r>
                    <a:endParaRPr lang="en-US">
                      <a:solidFill>
                        <a:schemeClr val="tx1"/>
                      </a:solidFill>
                    </a:endParaRP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E9E-440A-82E9-112993D5ACF3}"/>
                </c:ext>
              </c:extLst>
            </c:dLbl>
            <c:dLbl>
              <c:idx val="1"/>
              <c:layout>
                <c:manualLayout>
                  <c:x val="-5.9983595800524959E-2"/>
                  <c:y val="-3.6194590259550886E-2"/>
                </c:manualLayout>
              </c:layout>
              <c:tx>
                <c:rich>
                  <a:bodyPr/>
                  <a:lstStyle/>
                  <a:p>
                    <a:r>
                      <a:rPr lang="en-US">
                        <a:solidFill>
                          <a:schemeClr val="tx1"/>
                        </a:solidFill>
                      </a:rPr>
                      <a:t>62</a:t>
                    </a:r>
                    <a:r>
                      <a:rPr lang="en-US" baseline="0">
                        <a:solidFill>
                          <a:schemeClr val="tx1"/>
                        </a:solidFill>
                      </a:rPr>
                      <a:t> percent</a:t>
                    </a:r>
                    <a:endParaRPr lang="en-US">
                      <a:solidFill>
                        <a:schemeClr val="tx1"/>
                      </a:solidFill>
                    </a:endParaRP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BE9E-440A-82E9-112993D5ACF3}"/>
                </c:ext>
              </c:extLst>
            </c:dLbl>
            <c:dLbl>
              <c:idx val="2"/>
              <c:layout>
                <c:manualLayout>
                  <c:x val="-0.2638888888888889"/>
                  <c:y val="3.2407407407407406E-2"/>
                </c:manualLayout>
              </c:layout>
              <c:tx>
                <c:rich>
                  <a:bodyPr/>
                  <a:lstStyle/>
                  <a:p>
                    <a:r>
                      <a:rPr lang="en-US">
                        <a:solidFill>
                          <a:schemeClr val="tx1"/>
                        </a:solidFill>
                      </a:rPr>
                      <a:t>0</a:t>
                    </a:r>
                    <a:r>
                      <a:rPr lang="en-US" baseline="0">
                        <a:solidFill>
                          <a:schemeClr val="tx1"/>
                        </a:solidFill>
                      </a:rPr>
                      <a:t> percent</a:t>
                    </a:r>
                    <a:endParaRPr lang="en-US">
                      <a:solidFill>
                        <a:schemeClr val="tx1"/>
                      </a:solidFill>
                    </a:endParaRPr>
                  </a:p>
                </c:rich>
              </c:tx>
              <c:dLblPos val="bestFit"/>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BE9E-440A-82E9-112993D5ACF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Sheet2!$C$2:$C$4</c:f>
              <c:strCache>
                <c:ptCount val="3"/>
                <c:pt idx="0">
                  <c:v>The use of digital tools and the Unique Identifier Number</c:v>
                </c:pt>
                <c:pt idx="1">
                  <c:v>Partial use of digital tools in the CRVS</c:v>
                </c:pt>
                <c:pt idx="2">
                  <c:v>No use of digital tools</c:v>
                </c:pt>
              </c:strCache>
            </c:strRef>
          </c:cat>
          <c:val>
            <c:numRef>
              <c:f>Sheet2!$D$2:$D$4</c:f>
              <c:numCache>
                <c:formatCode>General</c:formatCode>
                <c:ptCount val="3"/>
                <c:pt idx="0">
                  <c:v>10</c:v>
                </c:pt>
                <c:pt idx="1">
                  <c:v>16</c:v>
                </c:pt>
                <c:pt idx="2">
                  <c:v>0</c:v>
                </c:pt>
              </c:numCache>
            </c:numRef>
          </c:val>
          <c:extLst>
            <c:ext xmlns:c16="http://schemas.microsoft.com/office/drawing/2014/chart" uri="{C3380CC4-5D6E-409C-BE32-E72D297353CC}">
              <c16:uniqueId val="{00000006-BE9E-440A-82E9-112993D5ACF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8E-4379-8198-402A53182A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48E-4379-8198-402A53182A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48E-4379-8198-402A53182A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8E-4379-8198-402A53182A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48E-4379-8198-402A53182A6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48E-4379-8198-402A53182A6B}"/>
              </c:ext>
            </c:extLst>
          </c:dPt>
          <c:dLbls>
            <c:dLbl>
              <c:idx val="0"/>
              <c:tx>
                <c:rich>
                  <a:bodyPr/>
                  <a:lstStyle/>
                  <a:p>
                    <a:r>
                      <a:rPr lang="en-US"/>
                      <a:t>3</a:t>
                    </a:r>
                    <a:r>
                      <a:rPr lang="en-US" baseline="0"/>
                      <a:t> p</a:t>
                    </a:r>
                    <a:r>
                      <a:rPr lang="en-US"/>
                      <a:t>ercent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48E-4379-8198-402A53182A6B}"/>
                </c:ext>
              </c:extLst>
            </c:dLbl>
            <c:dLbl>
              <c:idx val="1"/>
              <c:layout>
                <c:manualLayout>
                  <c:x val="7.1601448408970494E-2"/>
                  <c:y val="-5.5959763402780395E-2"/>
                </c:manualLayout>
              </c:layout>
              <c:tx>
                <c:rich>
                  <a:bodyPr/>
                  <a:lstStyle/>
                  <a:p>
                    <a:r>
                      <a:rPr lang="en-US"/>
                      <a:t>26</a:t>
                    </a:r>
                    <a:r>
                      <a:rPr lang="en-US" baseline="0"/>
                      <a:t> percent</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48E-4379-8198-402A53182A6B}"/>
                </c:ext>
              </c:extLst>
            </c:dLbl>
            <c:dLbl>
              <c:idx val="2"/>
              <c:layout>
                <c:manualLayout>
                  <c:x val="3.7735494559926211E-2"/>
                  <c:y val="1.4111065064235392E-2"/>
                </c:manualLayout>
              </c:layout>
              <c:tx>
                <c:rich>
                  <a:bodyPr/>
                  <a:lstStyle/>
                  <a:p>
                    <a:r>
                      <a:rPr lang="en-US"/>
                      <a:t>16 percent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48E-4379-8198-402A53182A6B}"/>
                </c:ext>
              </c:extLst>
            </c:dLbl>
            <c:dLbl>
              <c:idx val="3"/>
              <c:layout>
                <c:manualLayout>
                  <c:x val="9.7092933882180127E-2"/>
                  <c:y val="1.0373356440492873E-2"/>
                </c:manualLayout>
              </c:layout>
              <c:tx>
                <c:rich>
                  <a:bodyPr/>
                  <a:lstStyle/>
                  <a:p>
                    <a:r>
                      <a:rPr lang="en-US"/>
                      <a:t>13 percent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648E-4379-8198-402A53182A6B}"/>
                </c:ext>
              </c:extLst>
            </c:dLbl>
            <c:dLbl>
              <c:idx val="4"/>
              <c:layout>
                <c:manualLayout>
                  <c:x val="-7.3688404188088197E-2"/>
                  <c:y val="-1.0920770071205213E-2"/>
                </c:manualLayout>
              </c:layout>
              <c:tx>
                <c:rich>
                  <a:bodyPr/>
                  <a:lstStyle/>
                  <a:p>
                    <a:r>
                      <a:rPr lang="en-US"/>
                      <a:t>36</a:t>
                    </a:r>
                    <a:r>
                      <a:rPr lang="en-US" baseline="0"/>
                      <a:t> percent</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648E-4379-8198-402A53182A6B}"/>
                </c:ext>
              </c:extLst>
            </c:dLbl>
            <c:dLbl>
              <c:idx val="5"/>
              <c:tx>
                <c:rich>
                  <a:bodyPr/>
                  <a:lstStyle/>
                  <a:p>
                    <a:r>
                      <a:rPr lang="en-US"/>
                      <a:t>6</a:t>
                    </a:r>
                    <a:r>
                      <a:rPr lang="en-US" baseline="0"/>
                      <a:t> percent</a:t>
                    </a:r>
                    <a:endParaRPr lang="en-US"/>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648E-4379-8198-402A53182A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resources_Commitment!$D$4:$D$9</c:f>
              <c:strCache>
                <c:ptCount val="6"/>
                <c:pt idx="0">
                  <c:v>Fully adequate</c:v>
                </c:pt>
                <c:pt idx="1">
                  <c:v>Adequate</c:v>
                </c:pt>
                <c:pt idx="2">
                  <c:v>Somewhat adequate</c:v>
                </c:pt>
                <c:pt idx="3">
                  <c:v>Low level of support</c:v>
                </c:pt>
                <c:pt idx="4">
                  <c:v>Not adequate</c:v>
                </c:pt>
                <c:pt idx="5">
                  <c:v>No support received</c:v>
                </c:pt>
              </c:strCache>
            </c:strRef>
          </c:cat>
          <c:val>
            <c:numRef>
              <c:f>resources_Commitment!$E$4:$E$9</c:f>
              <c:numCache>
                <c:formatCode>0%</c:formatCode>
                <c:ptCount val="6"/>
                <c:pt idx="0">
                  <c:v>0.03</c:v>
                </c:pt>
                <c:pt idx="1">
                  <c:v>0.26</c:v>
                </c:pt>
                <c:pt idx="2">
                  <c:v>0.16</c:v>
                </c:pt>
                <c:pt idx="3">
                  <c:v>0.13</c:v>
                </c:pt>
                <c:pt idx="4">
                  <c:v>0.36</c:v>
                </c:pt>
                <c:pt idx="5">
                  <c:v>0.06</c:v>
                </c:pt>
              </c:numCache>
            </c:numRef>
          </c:val>
          <c:extLst>
            <c:ext xmlns:c16="http://schemas.microsoft.com/office/drawing/2014/chart" uri="{C3380CC4-5D6E-409C-BE32-E72D297353CC}">
              <c16:uniqueId val="{0000000C-648E-4379-8198-402A53182A6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Sheet3!$B$1</c:f>
              <c:strCache>
                <c:ptCount val="1"/>
                <c:pt idx="0">
                  <c:v>Resolutions Fully Implemented</c:v>
                </c:pt>
              </c:strCache>
            </c:strRef>
          </c:tx>
          <c:spPr>
            <a:solidFill>
              <a:schemeClr val="accent1"/>
            </a:solidFill>
            <a:ln>
              <a:noFill/>
            </a:ln>
            <a:effectLst/>
          </c:spPr>
          <c:invertIfNegative val="0"/>
          <c:cat>
            <c:strRef>
              <c:f>Sheet3!$A$2:$A$26</c:f>
              <c:strCache>
                <c:ptCount val="25"/>
                <c:pt idx="0">
                  <c:v>Burundi</c:v>
                </c:pt>
                <c:pt idx="1">
                  <c:v>Guinea</c:v>
                </c:pt>
                <c:pt idx="2">
                  <c:v>Ghana</c:v>
                </c:pt>
                <c:pt idx="3">
                  <c:v>Chad</c:v>
                </c:pt>
                <c:pt idx="4">
                  <c:v>Senegal</c:v>
                </c:pt>
                <c:pt idx="5">
                  <c:v>Niger</c:v>
                </c:pt>
                <c:pt idx="6">
                  <c:v>Liberia</c:v>
                </c:pt>
                <c:pt idx="7">
                  <c:v>Nigeria </c:v>
                </c:pt>
                <c:pt idx="8">
                  <c:v>Rwanda</c:v>
                </c:pt>
                <c:pt idx="9">
                  <c:v>Lesotho</c:v>
                </c:pt>
                <c:pt idx="10">
                  <c:v>Cameroon</c:v>
                </c:pt>
                <c:pt idx="11">
                  <c:v>Kenya</c:v>
                </c:pt>
                <c:pt idx="12">
                  <c:v>Zimbabwe</c:v>
                </c:pt>
                <c:pt idx="13">
                  <c:v>Mali</c:v>
                </c:pt>
                <c:pt idx="14">
                  <c:v>Malawi</c:v>
                </c:pt>
                <c:pt idx="15">
                  <c:v>Mauritania</c:v>
                </c:pt>
                <c:pt idx="16">
                  <c:v>Congo</c:v>
                </c:pt>
                <c:pt idx="17">
                  <c:v>Madagascar</c:v>
                </c:pt>
                <c:pt idx="18">
                  <c:v>Angola</c:v>
                </c:pt>
                <c:pt idx="19">
                  <c:v>South Africa</c:v>
                </c:pt>
                <c:pt idx="20">
                  <c:v>Botswana</c:v>
                </c:pt>
                <c:pt idx="21">
                  <c:v>Comoros</c:v>
                </c:pt>
                <c:pt idx="22">
                  <c:v>DRC</c:v>
                </c:pt>
                <c:pt idx="23">
                  <c:v>Burkina Faso</c:v>
                </c:pt>
                <c:pt idx="24">
                  <c:v>Sierra Leonne</c:v>
                </c:pt>
              </c:strCache>
            </c:strRef>
          </c:cat>
          <c:val>
            <c:numRef>
              <c:f>Sheet3!$B$2:$B$26</c:f>
              <c:numCache>
                <c:formatCode>0</c:formatCode>
                <c:ptCount val="25"/>
                <c:pt idx="0">
                  <c:v>33</c:v>
                </c:pt>
                <c:pt idx="1">
                  <c:v>38</c:v>
                </c:pt>
                <c:pt idx="2">
                  <c:v>21</c:v>
                </c:pt>
                <c:pt idx="3">
                  <c:v>28</c:v>
                </c:pt>
                <c:pt idx="4">
                  <c:v>72</c:v>
                </c:pt>
                <c:pt idx="5">
                  <c:v>51</c:v>
                </c:pt>
                <c:pt idx="6">
                  <c:v>26</c:v>
                </c:pt>
                <c:pt idx="7">
                  <c:v>51</c:v>
                </c:pt>
                <c:pt idx="8">
                  <c:v>87</c:v>
                </c:pt>
                <c:pt idx="9">
                  <c:v>38</c:v>
                </c:pt>
                <c:pt idx="10">
                  <c:v>49</c:v>
                </c:pt>
                <c:pt idx="11">
                  <c:v>15</c:v>
                </c:pt>
                <c:pt idx="12">
                  <c:v>5</c:v>
                </c:pt>
                <c:pt idx="13">
                  <c:v>59</c:v>
                </c:pt>
                <c:pt idx="14">
                  <c:v>31</c:v>
                </c:pt>
                <c:pt idx="15">
                  <c:v>44</c:v>
                </c:pt>
                <c:pt idx="16">
                  <c:v>49</c:v>
                </c:pt>
                <c:pt idx="17">
                  <c:v>49</c:v>
                </c:pt>
                <c:pt idx="18">
                  <c:v>31</c:v>
                </c:pt>
                <c:pt idx="19">
                  <c:v>97</c:v>
                </c:pt>
                <c:pt idx="20">
                  <c:v>92</c:v>
                </c:pt>
                <c:pt idx="21">
                  <c:v>5</c:v>
                </c:pt>
                <c:pt idx="22">
                  <c:v>8</c:v>
                </c:pt>
                <c:pt idx="23">
                  <c:v>33</c:v>
                </c:pt>
                <c:pt idx="24">
                  <c:v>28</c:v>
                </c:pt>
              </c:numCache>
            </c:numRef>
          </c:val>
          <c:extLst>
            <c:ext xmlns:c16="http://schemas.microsoft.com/office/drawing/2014/chart" uri="{C3380CC4-5D6E-409C-BE32-E72D297353CC}">
              <c16:uniqueId val="{00000000-2B7E-484F-B42C-2DBB1CACFDD1}"/>
            </c:ext>
          </c:extLst>
        </c:ser>
        <c:ser>
          <c:idx val="1"/>
          <c:order val="1"/>
          <c:tx>
            <c:strRef>
              <c:f>Sheet3!$C$1</c:f>
              <c:strCache>
                <c:ptCount val="1"/>
                <c:pt idx="0">
                  <c:v>Resolutions Not Implemented at all</c:v>
                </c:pt>
              </c:strCache>
            </c:strRef>
          </c:tx>
          <c:spPr>
            <a:solidFill>
              <a:schemeClr val="accent2"/>
            </a:solidFill>
            <a:ln>
              <a:noFill/>
            </a:ln>
            <a:effectLst/>
          </c:spPr>
          <c:invertIfNegative val="0"/>
          <c:cat>
            <c:strRef>
              <c:f>Sheet3!$A$2:$A$26</c:f>
              <c:strCache>
                <c:ptCount val="25"/>
                <c:pt idx="0">
                  <c:v>Burundi</c:v>
                </c:pt>
                <c:pt idx="1">
                  <c:v>Guinea</c:v>
                </c:pt>
                <c:pt idx="2">
                  <c:v>Ghana</c:v>
                </c:pt>
                <c:pt idx="3">
                  <c:v>Chad</c:v>
                </c:pt>
                <c:pt idx="4">
                  <c:v>Senegal</c:v>
                </c:pt>
                <c:pt idx="5">
                  <c:v>Niger</c:v>
                </c:pt>
                <c:pt idx="6">
                  <c:v>Liberia</c:v>
                </c:pt>
                <c:pt idx="7">
                  <c:v>Nigeria </c:v>
                </c:pt>
                <c:pt idx="8">
                  <c:v>Rwanda</c:v>
                </c:pt>
                <c:pt idx="9">
                  <c:v>Lesotho</c:v>
                </c:pt>
                <c:pt idx="10">
                  <c:v>Cameroon</c:v>
                </c:pt>
                <c:pt idx="11">
                  <c:v>Kenya</c:v>
                </c:pt>
                <c:pt idx="12">
                  <c:v>Zimbabwe</c:v>
                </c:pt>
                <c:pt idx="13">
                  <c:v>Mali</c:v>
                </c:pt>
                <c:pt idx="14">
                  <c:v>Malawi</c:v>
                </c:pt>
                <c:pt idx="15">
                  <c:v>Mauritania</c:v>
                </c:pt>
                <c:pt idx="16">
                  <c:v>Congo</c:v>
                </c:pt>
                <c:pt idx="17">
                  <c:v>Madagascar</c:v>
                </c:pt>
                <c:pt idx="18">
                  <c:v>Angola</c:v>
                </c:pt>
                <c:pt idx="19">
                  <c:v>South Africa</c:v>
                </c:pt>
                <c:pt idx="20">
                  <c:v>Botswana</c:v>
                </c:pt>
                <c:pt idx="21">
                  <c:v>Comoros</c:v>
                </c:pt>
                <c:pt idx="22">
                  <c:v>DRC</c:v>
                </c:pt>
                <c:pt idx="23">
                  <c:v>Burkina Faso</c:v>
                </c:pt>
                <c:pt idx="24">
                  <c:v>Sierra Leonne</c:v>
                </c:pt>
              </c:strCache>
            </c:strRef>
          </c:cat>
          <c:val>
            <c:numRef>
              <c:f>Sheet3!$C$2:$C$26</c:f>
              <c:numCache>
                <c:formatCode>0</c:formatCode>
                <c:ptCount val="25"/>
                <c:pt idx="0">
                  <c:v>33</c:v>
                </c:pt>
                <c:pt idx="1">
                  <c:v>36</c:v>
                </c:pt>
                <c:pt idx="2">
                  <c:v>13</c:v>
                </c:pt>
                <c:pt idx="3">
                  <c:v>31</c:v>
                </c:pt>
                <c:pt idx="4">
                  <c:v>10</c:v>
                </c:pt>
                <c:pt idx="5">
                  <c:v>28</c:v>
                </c:pt>
                <c:pt idx="6">
                  <c:v>36</c:v>
                </c:pt>
                <c:pt idx="7">
                  <c:v>18</c:v>
                </c:pt>
                <c:pt idx="8">
                  <c:v>5</c:v>
                </c:pt>
                <c:pt idx="9">
                  <c:v>0</c:v>
                </c:pt>
                <c:pt idx="10">
                  <c:v>5</c:v>
                </c:pt>
                <c:pt idx="11">
                  <c:v>0</c:v>
                </c:pt>
                <c:pt idx="12">
                  <c:v>41</c:v>
                </c:pt>
                <c:pt idx="13">
                  <c:v>5</c:v>
                </c:pt>
                <c:pt idx="14">
                  <c:v>31</c:v>
                </c:pt>
                <c:pt idx="15">
                  <c:v>28</c:v>
                </c:pt>
                <c:pt idx="16">
                  <c:v>23</c:v>
                </c:pt>
                <c:pt idx="17">
                  <c:v>26</c:v>
                </c:pt>
                <c:pt idx="18">
                  <c:v>0</c:v>
                </c:pt>
                <c:pt idx="19">
                  <c:v>3</c:v>
                </c:pt>
                <c:pt idx="20">
                  <c:v>3</c:v>
                </c:pt>
                <c:pt idx="21">
                  <c:v>31</c:v>
                </c:pt>
                <c:pt idx="22">
                  <c:v>54</c:v>
                </c:pt>
                <c:pt idx="23">
                  <c:v>23</c:v>
                </c:pt>
                <c:pt idx="24">
                  <c:v>15</c:v>
                </c:pt>
              </c:numCache>
            </c:numRef>
          </c:val>
          <c:extLst>
            <c:ext xmlns:c16="http://schemas.microsoft.com/office/drawing/2014/chart" uri="{C3380CC4-5D6E-409C-BE32-E72D297353CC}">
              <c16:uniqueId val="{00000001-2B7E-484F-B42C-2DBB1CACFDD1}"/>
            </c:ext>
          </c:extLst>
        </c:ser>
        <c:ser>
          <c:idx val="2"/>
          <c:order val="2"/>
          <c:tx>
            <c:strRef>
              <c:f>Sheet3!$D$1</c:f>
              <c:strCache>
                <c:ptCount val="1"/>
                <c:pt idx="0">
                  <c:v>Some Work on Resolutions has been done</c:v>
                </c:pt>
              </c:strCache>
            </c:strRef>
          </c:tx>
          <c:spPr>
            <a:solidFill>
              <a:schemeClr val="accent3"/>
            </a:solidFill>
            <a:ln>
              <a:noFill/>
            </a:ln>
            <a:effectLst/>
          </c:spPr>
          <c:invertIfNegative val="0"/>
          <c:cat>
            <c:strRef>
              <c:f>Sheet3!$A$2:$A$26</c:f>
              <c:strCache>
                <c:ptCount val="25"/>
                <c:pt idx="0">
                  <c:v>Burundi</c:v>
                </c:pt>
                <c:pt idx="1">
                  <c:v>Guinea</c:v>
                </c:pt>
                <c:pt idx="2">
                  <c:v>Ghana</c:v>
                </c:pt>
                <c:pt idx="3">
                  <c:v>Chad</c:v>
                </c:pt>
                <c:pt idx="4">
                  <c:v>Senegal</c:v>
                </c:pt>
                <c:pt idx="5">
                  <c:v>Niger</c:v>
                </c:pt>
                <c:pt idx="6">
                  <c:v>Liberia</c:v>
                </c:pt>
                <c:pt idx="7">
                  <c:v>Nigeria </c:v>
                </c:pt>
                <c:pt idx="8">
                  <c:v>Rwanda</c:v>
                </c:pt>
                <c:pt idx="9">
                  <c:v>Lesotho</c:v>
                </c:pt>
                <c:pt idx="10">
                  <c:v>Cameroon</c:v>
                </c:pt>
                <c:pt idx="11">
                  <c:v>Kenya</c:v>
                </c:pt>
                <c:pt idx="12">
                  <c:v>Zimbabwe</c:v>
                </c:pt>
                <c:pt idx="13">
                  <c:v>Mali</c:v>
                </c:pt>
                <c:pt idx="14">
                  <c:v>Malawi</c:v>
                </c:pt>
                <c:pt idx="15">
                  <c:v>Mauritania</c:v>
                </c:pt>
                <c:pt idx="16">
                  <c:v>Congo</c:v>
                </c:pt>
                <c:pt idx="17">
                  <c:v>Madagascar</c:v>
                </c:pt>
                <c:pt idx="18">
                  <c:v>Angola</c:v>
                </c:pt>
                <c:pt idx="19">
                  <c:v>South Africa</c:v>
                </c:pt>
                <c:pt idx="20">
                  <c:v>Botswana</c:v>
                </c:pt>
                <c:pt idx="21">
                  <c:v>Comoros</c:v>
                </c:pt>
                <c:pt idx="22">
                  <c:v>DRC</c:v>
                </c:pt>
                <c:pt idx="23">
                  <c:v>Burkina Faso</c:v>
                </c:pt>
                <c:pt idx="24">
                  <c:v>Sierra Leonne</c:v>
                </c:pt>
              </c:strCache>
            </c:strRef>
          </c:cat>
          <c:val>
            <c:numRef>
              <c:f>Sheet3!$D$2:$D$26</c:f>
              <c:numCache>
                <c:formatCode>0</c:formatCode>
                <c:ptCount val="25"/>
                <c:pt idx="0">
                  <c:v>33</c:v>
                </c:pt>
                <c:pt idx="1">
                  <c:v>26</c:v>
                </c:pt>
                <c:pt idx="2">
                  <c:v>67</c:v>
                </c:pt>
                <c:pt idx="3">
                  <c:v>41</c:v>
                </c:pt>
                <c:pt idx="4">
                  <c:v>18</c:v>
                </c:pt>
                <c:pt idx="5">
                  <c:v>21</c:v>
                </c:pt>
                <c:pt idx="6">
                  <c:v>38</c:v>
                </c:pt>
                <c:pt idx="7">
                  <c:v>31</c:v>
                </c:pt>
                <c:pt idx="8">
                  <c:v>8</c:v>
                </c:pt>
                <c:pt idx="9">
                  <c:v>62</c:v>
                </c:pt>
                <c:pt idx="10">
                  <c:v>46</c:v>
                </c:pt>
                <c:pt idx="11">
                  <c:v>85</c:v>
                </c:pt>
                <c:pt idx="12">
                  <c:v>54</c:v>
                </c:pt>
                <c:pt idx="13">
                  <c:v>36</c:v>
                </c:pt>
                <c:pt idx="14">
                  <c:v>38</c:v>
                </c:pt>
                <c:pt idx="15">
                  <c:v>28</c:v>
                </c:pt>
                <c:pt idx="16">
                  <c:v>28</c:v>
                </c:pt>
                <c:pt idx="17">
                  <c:v>26</c:v>
                </c:pt>
                <c:pt idx="18">
                  <c:v>69</c:v>
                </c:pt>
                <c:pt idx="19">
                  <c:v>0</c:v>
                </c:pt>
                <c:pt idx="20">
                  <c:v>5</c:v>
                </c:pt>
                <c:pt idx="21">
                  <c:v>64</c:v>
                </c:pt>
                <c:pt idx="22">
                  <c:v>38</c:v>
                </c:pt>
                <c:pt idx="23">
                  <c:v>44</c:v>
                </c:pt>
                <c:pt idx="24">
                  <c:v>56</c:v>
                </c:pt>
              </c:numCache>
            </c:numRef>
          </c:val>
          <c:extLst>
            <c:ext xmlns:c16="http://schemas.microsoft.com/office/drawing/2014/chart" uri="{C3380CC4-5D6E-409C-BE32-E72D297353CC}">
              <c16:uniqueId val="{00000002-2B7E-484F-B42C-2DBB1CACFDD1}"/>
            </c:ext>
          </c:extLst>
        </c:ser>
        <c:dLbls>
          <c:showLegendKey val="0"/>
          <c:showVal val="0"/>
          <c:showCatName val="0"/>
          <c:showSerName val="0"/>
          <c:showPercent val="0"/>
          <c:showBubbleSize val="0"/>
        </c:dLbls>
        <c:gapWidth val="150"/>
        <c:overlap val="100"/>
        <c:axId val="651105208"/>
        <c:axId val="651105864"/>
      </c:barChart>
      <c:catAx>
        <c:axId val="65110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105864"/>
        <c:crosses val="autoZero"/>
        <c:auto val="1"/>
        <c:lblAlgn val="ctr"/>
        <c:lblOffset val="100"/>
        <c:noMultiLvlLbl val="0"/>
      </c:catAx>
      <c:valAx>
        <c:axId val="651105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1105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Sheet3!$J$30</c:f>
              <c:strCache>
                <c:ptCount val="1"/>
                <c:pt idx="0">
                  <c:v>Over all status of implementation of resolutions</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Sheet3!$K$29:$M$29</c:f>
              <c:strCache>
                <c:ptCount val="3"/>
                <c:pt idx="0">
                  <c:v>Resolutions Fully Implemented</c:v>
                </c:pt>
                <c:pt idx="1">
                  <c:v>Resolutions Not Implemented at all</c:v>
                </c:pt>
                <c:pt idx="2">
                  <c:v>Some Work on Resolutions has been done</c:v>
                </c:pt>
              </c:strCache>
            </c:strRef>
          </c:cat>
          <c:val>
            <c:numRef>
              <c:f>Sheet3!$K$30:$M$30</c:f>
              <c:numCache>
                <c:formatCode>General</c:formatCode>
                <c:ptCount val="3"/>
                <c:pt idx="0">
                  <c:v>42</c:v>
                </c:pt>
                <c:pt idx="1">
                  <c:v>20</c:v>
                </c:pt>
                <c:pt idx="2">
                  <c:v>38</c:v>
                </c:pt>
              </c:numCache>
            </c:numRef>
          </c:val>
          <c:extLst>
            <c:ext xmlns:c16="http://schemas.microsoft.com/office/drawing/2014/chart" uri="{C3380CC4-5D6E-409C-BE32-E72D297353CC}">
              <c16:uniqueId val="{00000000-648A-4966-BF55-D2FA14710C26}"/>
            </c:ext>
          </c:extLst>
        </c:ser>
        <c:dLbls>
          <c:dLblPos val="inEnd"/>
          <c:showLegendKey val="0"/>
          <c:showVal val="1"/>
          <c:showCatName val="0"/>
          <c:showSerName val="0"/>
          <c:showPercent val="0"/>
          <c:showBubbleSize val="0"/>
        </c:dLbls>
        <c:gapWidth val="315"/>
        <c:overlap val="-40"/>
        <c:axId val="651074704"/>
        <c:axId val="651075032"/>
      </c:barChart>
      <c:catAx>
        <c:axId val="651074704"/>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51075032"/>
        <c:crosses val="autoZero"/>
        <c:auto val="1"/>
        <c:lblAlgn val="ctr"/>
        <c:lblOffset val="100"/>
        <c:noMultiLvlLbl val="0"/>
      </c:catAx>
      <c:valAx>
        <c:axId val="65107503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a:t>Percent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5107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7DB045-E0D5-4F76-8D75-1B1420A7B86B}"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2DBDF-DABC-46E0-89F8-F735D360C2E5}" type="slidenum">
              <a:rPr lang="en-US" smtClean="0"/>
              <a:t>‹#›</a:t>
            </a:fld>
            <a:endParaRPr lang="en-US"/>
          </a:p>
        </p:txBody>
      </p:sp>
    </p:spTree>
    <p:extLst>
      <p:ext uri="{BB962C8B-B14F-4D97-AF65-F5344CB8AC3E}">
        <p14:creationId xmlns:p14="http://schemas.microsoft.com/office/powerpoint/2010/main" val="367142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2270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262526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07944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3577975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164094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25236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491852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423011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71349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93425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60317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359517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96C62-C2E3-40CE-BFD4-0FE416C82343}" type="datetimeFigureOut">
              <a:rPr lang="en-US" smtClean="0"/>
              <a:t>10/23/2022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975DA1-D75A-4B7A-8C0A-943C0366E8CA}" type="slidenum">
              <a:rPr lang="en-US" smtClean="0"/>
              <a:t>‹#›</a:t>
            </a:fld>
            <a:endParaRPr lang="en-US" dirty="0"/>
          </a:p>
        </p:txBody>
      </p:sp>
    </p:spTree>
    <p:extLst>
      <p:ext uri="{BB962C8B-B14F-4D97-AF65-F5344CB8AC3E}">
        <p14:creationId xmlns:p14="http://schemas.microsoft.com/office/powerpoint/2010/main" val="124684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C62-C2E3-40CE-BFD4-0FE416C82343}" type="datetimeFigureOut">
              <a:rPr lang="en-US" smtClean="0"/>
              <a:t>10/23/2022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75DA1-D75A-4B7A-8C0A-943C0366E8CA}" type="slidenum">
              <a:rPr lang="en-US" smtClean="0"/>
              <a:t>‹#›</a:t>
            </a:fld>
            <a:endParaRPr lang="en-US" dirty="0"/>
          </a:p>
        </p:txBody>
      </p:sp>
    </p:spTree>
    <p:extLst>
      <p:ext uri="{BB962C8B-B14F-4D97-AF65-F5344CB8AC3E}">
        <p14:creationId xmlns:p14="http://schemas.microsoft.com/office/powerpoint/2010/main" val="6561575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A37E0289-8148-42E8-8835-AB53E5D0C6B7}"/>
              </a:ext>
            </a:extLst>
          </p:cNvPr>
          <p:cNvSpPr>
            <a:spLocks noGrp="1"/>
          </p:cNvSpPr>
          <p:nvPr>
            <p:ph type="ctrTitle"/>
          </p:nvPr>
        </p:nvSpPr>
        <p:spPr>
          <a:xfrm>
            <a:off x="5297593" y="4298110"/>
            <a:ext cx="6251110" cy="1572768"/>
          </a:xfrm>
        </p:spPr>
        <p:txBody>
          <a:bodyPr anchor="b">
            <a:normAutofit fontScale="90000"/>
          </a:bodyPr>
          <a:lstStyle/>
          <a:p>
            <a:pPr algn="just"/>
            <a:r>
              <a:rPr lang="en-US" sz="4000" b="1" dirty="0">
                <a:effectLst/>
                <a:latin typeface="Calibri" panose="020F0502020204030204" pitchFamily="34" charset="0"/>
                <a:ea typeface="Calibri" panose="020F0502020204030204" pitchFamily="34" charset="0"/>
                <a:cs typeface="Times New Roman" panose="02020603050405020304" pitchFamily="18" charset="0"/>
              </a:rPr>
              <a:t>PROGRESS MADE PURSUANT TO THE FIFTH MINISTERIAL CONFERENCE DECLARATIONS</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5400" dirty="0"/>
            </a:br>
            <a:endParaRPr lang="en-GB" sz="5400" dirty="0"/>
          </a:p>
        </p:txBody>
      </p:sp>
      <p:sp>
        <p:nvSpPr>
          <p:cNvPr id="11" name="Subtitle 10">
            <a:extLst>
              <a:ext uri="{FF2B5EF4-FFF2-40B4-BE49-F238E27FC236}">
                <a16:creationId xmlns:a16="http://schemas.microsoft.com/office/drawing/2014/main" id="{B0536619-C042-4C18-8263-C192E23C2C6F}"/>
              </a:ext>
            </a:extLst>
          </p:cNvPr>
          <p:cNvSpPr>
            <a:spLocks noGrp="1"/>
          </p:cNvSpPr>
          <p:nvPr>
            <p:ph type="subTitle" idx="1"/>
          </p:nvPr>
        </p:nvSpPr>
        <p:spPr>
          <a:xfrm>
            <a:off x="5105553" y="4857468"/>
            <a:ext cx="6251111" cy="1572768"/>
          </a:xfrm>
        </p:spPr>
        <p:txBody>
          <a:bodyPr>
            <a:normAutofit/>
          </a:bodyPr>
          <a:lstStyle/>
          <a:p>
            <a:r>
              <a:rPr lang="en-US" sz="2400" b="1" dirty="0"/>
              <a:t>William Muhwava</a:t>
            </a:r>
          </a:p>
          <a:p>
            <a:r>
              <a:rPr lang="en-US" b="1" dirty="0"/>
              <a:t>UNECA</a:t>
            </a:r>
            <a:endParaRPr lang="en-US" sz="2400" b="1" dirty="0"/>
          </a:p>
          <a:p>
            <a:endParaRPr lang="en-GB" dirty="0"/>
          </a:p>
        </p:txBody>
      </p:sp>
      <p:pic>
        <p:nvPicPr>
          <p:cNvPr id="7" name="Picture 6">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4395866" y="210312"/>
            <a:ext cx="2914650" cy="1200150"/>
          </a:xfrm>
          <a:prstGeom prst="rect">
            <a:avLst/>
          </a:prstGeom>
        </p:spPr>
      </p:pic>
      <p:pic>
        <p:nvPicPr>
          <p:cNvPr id="22" name="Picture 21">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8240011" y="210312"/>
            <a:ext cx="3400425" cy="1304925"/>
          </a:xfrm>
          <a:prstGeom prst="rect">
            <a:avLst/>
          </a:prstGeom>
        </p:spPr>
      </p:pic>
    </p:spTree>
    <p:extLst>
      <p:ext uri="{BB962C8B-B14F-4D97-AF65-F5344CB8AC3E}">
        <p14:creationId xmlns:p14="http://schemas.microsoft.com/office/powerpoint/2010/main" val="102745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250032" y="681037"/>
            <a:ext cx="11691936" cy="1963738"/>
          </a:xfrm>
        </p:spPr>
        <p:txBody>
          <a:bodyPr>
            <a:normAutofit fontScale="90000"/>
          </a:bodyPr>
          <a:lstStyle/>
          <a:p>
            <a:pPr algn="ctr">
              <a:spcBef>
                <a:spcPts val="0"/>
              </a:spcBef>
            </a:pPr>
            <a:r>
              <a:rPr lang="en-GB" b="1" dirty="0">
                <a:solidFill>
                  <a:srgbClr val="00B050"/>
                </a:solidFill>
              </a:rPr>
              <a:t>Other Initiatives Implemented</a:t>
            </a:r>
            <a:r>
              <a:rPr lang="en-US" b="1" dirty="0">
                <a:solidFill>
                  <a:srgbClr val="00B050"/>
                </a:solidFill>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b="1" dirty="0">
                <a:solidFill>
                  <a:srgbClr val="00B050"/>
                </a:solidFill>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00B050"/>
              </a:solidFill>
            </a:endParaRPr>
          </a:p>
        </p:txBody>
      </p:sp>
      <p:sp>
        <p:nvSpPr>
          <p:cNvPr id="4" name="Content Placeholder 3">
            <a:extLst>
              <a:ext uri="{FF2B5EF4-FFF2-40B4-BE49-F238E27FC236}">
                <a16:creationId xmlns:a16="http://schemas.microsoft.com/office/drawing/2014/main" id="{BC4C97A6-72C1-5D92-9952-0C06A6B9C2C7}"/>
              </a:ext>
            </a:extLst>
          </p:cNvPr>
          <p:cNvSpPr>
            <a:spLocks noGrp="1"/>
          </p:cNvSpPr>
          <p:nvPr>
            <p:ph idx="1"/>
          </p:nvPr>
        </p:nvSpPr>
        <p:spPr>
          <a:xfrm>
            <a:off x="746522" y="1415256"/>
            <a:ext cx="10698956" cy="4923632"/>
          </a:xfrm>
        </p:spPr>
        <p:txBody>
          <a:bodyPr>
            <a:normAutofit/>
          </a:bodyPr>
          <a:lstStyle/>
          <a:p>
            <a:pPr algn="just"/>
            <a:r>
              <a:rPr lang="en-GB" sz="2000" b="1" dirty="0">
                <a:effectLst/>
                <a:latin typeface="Calibri" panose="020F0502020204030204" pitchFamily="34" charset="0"/>
                <a:ea typeface="Calibri" panose="020F0502020204030204" pitchFamily="34" charset="0"/>
                <a:cs typeface="Arial" panose="020B0604020202020204" pitchFamily="34" charset="0"/>
              </a:rPr>
              <a:t>The United Nations Legal Identity Agenda (In 13 countries)</a:t>
            </a:r>
          </a:p>
          <a:p>
            <a:pPr algn="just"/>
            <a:r>
              <a:rPr lang="en-GB" sz="2000" b="1" dirty="0">
                <a:effectLst/>
                <a:latin typeface="Calibri" panose="020F0502020204030204" pitchFamily="34" charset="0"/>
                <a:ea typeface="Calibri" panose="020F0502020204030204" pitchFamily="34" charset="0"/>
                <a:cs typeface="Arial" panose="020B0604020202020204" pitchFamily="34" charset="0"/>
              </a:rPr>
              <a:t>The CRVS Mentorship programme (In 14 countries)</a:t>
            </a:r>
          </a:p>
          <a:p>
            <a:pPr algn="just"/>
            <a:r>
              <a:rPr lang="en-GB" sz="2000" b="1" dirty="0">
                <a:effectLst/>
                <a:latin typeface="Calibri" panose="020F0502020204030204" pitchFamily="34" charset="0"/>
                <a:ea typeface="Calibri" panose="020F0502020204030204" pitchFamily="34" charset="0"/>
                <a:cs typeface="Arial" panose="020B0604020202020204" pitchFamily="34" charset="0"/>
              </a:rPr>
              <a:t>Annual commemoration of the African Day of Civil Registration and Vital Statistics on 10 August</a:t>
            </a:r>
            <a:r>
              <a:rPr lang="en-GB" sz="2000" b="1" dirty="0">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Calibri" panose="020F0502020204030204" pitchFamily="34" charset="0"/>
              </a:rPr>
              <a:t>The commemoration is an opportunity to raise awareness about the importance of civil registration across population groups.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2000" b="1" dirty="0">
                <a:effectLst/>
                <a:latin typeface="Calibri" panose="020F0502020204030204" pitchFamily="34" charset="0"/>
                <a:ea typeface="Calibri" panose="020F0502020204030204" pitchFamily="34" charset="0"/>
                <a:cs typeface="Arial" panose="020B0604020202020204" pitchFamily="34" charset="0"/>
              </a:rPr>
              <a:t>Efforts to mitigate the impact of the COVID-19 pandemic (</a:t>
            </a:r>
            <a:r>
              <a:rPr lang="en-GB" sz="2000" dirty="0">
                <a:effectLst/>
                <a:latin typeface="Calibri" panose="020F0502020204030204" pitchFamily="34" charset="0"/>
                <a:ea typeface="Calibri" panose="020F0502020204030204" pitchFamily="34" charset="0"/>
              </a:rPr>
              <a:t>Assessments of the impact of the pandemic on civil registration operations and technical guidance on maintaining CRVS programmes during the pandemic, Webinars)</a:t>
            </a:r>
            <a:endParaRPr lang="en-GB" sz="2000" b="1" dirty="0">
              <a:effectLst/>
              <a:latin typeface="Calibri" panose="020F0502020204030204" pitchFamily="34" charset="0"/>
              <a:ea typeface="Calibri" panose="020F0502020204030204" pitchFamily="34" charset="0"/>
              <a:cs typeface="Arial" panose="020B0604020202020204" pitchFamily="34" charset="0"/>
            </a:endParaRPr>
          </a:p>
          <a:p>
            <a:pPr algn="just"/>
            <a:r>
              <a:rPr lang="en-GB" sz="2000" b="1" dirty="0">
                <a:effectLst/>
                <a:latin typeface="Calibri" panose="020F0502020204030204" pitchFamily="34" charset="0"/>
                <a:ea typeface="Calibri" panose="020F0502020204030204" pitchFamily="34" charset="0"/>
                <a:cs typeface="Arial" panose="020B0604020202020204" pitchFamily="34" charset="0"/>
              </a:rPr>
              <a:t>Promoting the sharing of knowledge (</a:t>
            </a:r>
            <a:r>
              <a:rPr lang="en-GB" sz="2000" dirty="0">
                <a:effectLst/>
                <a:latin typeface="Calibri" panose="020F0502020204030204" pitchFamily="34" charset="0"/>
                <a:ea typeface="Calibri" panose="020F0502020204030204" pitchFamily="34" charset="0"/>
              </a:rPr>
              <a:t>website </a:t>
            </a:r>
            <a:r>
              <a:rPr lang="en-US" sz="2000" dirty="0">
                <a:effectLst/>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rPr>
              <a:t>that provides a platform for the sharing and exchange of knowledge products and information on CRVS)</a:t>
            </a:r>
            <a:r>
              <a:rPr lang="en-US" sz="2000" dirty="0">
                <a:effectLst/>
                <a:latin typeface="Calibri" panose="020F0502020204030204" pitchFamily="34" charset="0"/>
                <a:ea typeface="Calibri" panose="020F0502020204030204" pitchFamily="34" charset="0"/>
                <a:cs typeface="Arial" panose="020B0604020202020204" pitchFamily="34" charset="0"/>
              </a:rPr>
              <a:t>.</a:t>
            </a:r>
            <a:endParaRPr lang="en-GB" sz="2000" b="1" dirty="0">
              <a:latin typeface="Calibri" panose="020F0502020204030204" pitchFamily="34" charset="0"/>
              <a:ea typeface="Calibri" panose="020F0502020204030204" pitchFamily="34" charset="0"/>
              <a:cs typeface="Arial" panose="020B0604020202020204" pitchFamily="34" charset="0"/>
            </a:endParaRPr>
          </a:p>
          <a:p>
            <a:pPr algn="just"/>
            <a:r>
              <a:rPr lang="en-GB" sz="2000" b="1" dirty="0">
                <a:effectLst/>
                <a:latin typeface="Calibri" panose="020F0502020204030204" pitchFamily="34" charset="0"/>
                <a:ea typeface="Calibri" panose="020F0502020204030204" pitchFamily="34" charset="0"/>
                <a:cs typeface="Arial" panose="020B0604020202020204" pitchFamily="34" charset="0"/>
              </a:rPr>
              <a:t>Establishment of a CRVS improvement monitoring framework (</a:t>
            </a:r>
            <a:r>
              <a:rPr lang="en-GB" sz="2000" b="1" dirty="0">
                <a:latin typeface="Calibri" panose="020F0502020204030204" pitchFamily="34" charset="0"/>
                <a:ea typeface="Calibri" panose="020F0502020204030204" pitchFamily="34" charset="0"/>
                <a:cs typeface="Arial" panose="020B0604020202020204" pitchFamily="34" charset="0"/>
              </a:rPr>
              <a:t>T</a:t>
            </a:r>
            <a:r>
              <a:rPr lang="en-GB" sz="2000" dirty="0">
                <a:effectLst/>
                <a:latin typeface="Calibri" panose="020F0502020204030204" pitchFamily="34" charset="0"/>
                <a:ea typeface="Calibri" panose="020F0502020204030204" pitchFamily="34" charset="0"/>
              </a:rPr>
              <a:t>he APAI-CRVS secretariat developed a framework to document and monitor the progress made.</a:t>
            </a:r>
          </a:p>
          <a:p>
            <a:pPr algn="just"/>
            <a:r>
              <a:rPr lang="en-GB" sz="2000" b="1" dirty="0">
                <a:effectLst/>
                <a:latin typeface="Calibri" panose="020F0502020204030204" pitchFamily="34" charset="0"/>
                <a:ea typeface="Calibri" panose="020F0502020204030204" pitchFamily="34" charset="0"/>
                <a:cs typeface="Arial" panose="020B0604020202020204" pitchFamily="34" charset="0"/>
              </a:rPr>
              <a:t>Other resources developed for countries (See the issue paper online)</a:t>
            </a:r>
            <a:endParaRPr lang="en-GB" sz="2000" dirty="0">
              <a:effectLst/>
              <a:latin typeface="Calibri" panose="020F0502020204030204" pitchFamily="34" charset="0"/>
              <a:ea typeface="Calibri" panose="020F0502020204030204" pitchFamily="34" charset="0"/>
            </a:endParaRPr>
          </a:p>
          <a:p>
            <a:pPr algn="just"/>
            <a:endParaRPr lang="en-GB" sz="1800" dirty="0">
              <a:effectLst/>
              <a:latin typeface="Calibri" panose="020F0502020204030204" pitchFamily="34" charset="0"/>
              <a:ea typeface="Calibri" panose="020F0502020204030204" pitchFamily="34" charset="0"/>
            </a:endParaRPr>
          </a:p>
          <a:p>
            <a:pPr algn="just"/>
            <a:endParaRPr lang="en-US" dirty="0"/>
          </a:p>
        </p:txBody>
      </p:sp>
    </p:spTree>
    <p:extLst>
      <p:ext uri="{BB962C8B-B14F-4D97-AF65-F5344CB8AC3E}">
        <p14:creationId xmlns:p14="http://schemas.microsoft.com/office/powerpoint/2010/main" val="173095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466724" y="565150"/>
            <a:ext cx="10753725" cy="1963738"/>
          </a:xfrm>
        </p:spPr>
        <p:txBody>
          <a:bodyPr>
            <a:normAutofit fontScale="90000"/>
          </a:bodyPr>
          <a:lstStyle/>
          <a:p>
            <a:pPr algn="ctr">
              <a:spcBef>
                <a:spcPts val="0"/>
              </a:spcBef>
            </a:pPr>
            <a:r>
              <a:rPr lang="en-GB" b="1" dirty="0">
                <a:solidFill>
                  <a:srgbClr val="00B050"/>
                </a:solidFill>
              </a:rPr>
              <a:t>Overall status of implementation of the recommendations</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900" dirty="0">
                <a:effectLst/>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b="1" dirty="0">
                <a:solidFill>
                  <a:srgbClr val="00B050"/>
                </a:solidFill>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00B050"/>
              </a:solidFill>
            </a:endParaRPr>
          </a:p>
        </p:txBody>
      </p:sp>
      <p:graphicFrame>
        <p:nvGraphicFramePr>
          <p:cNvPr id="5" name="Content Placeholder 4">
            <a:extLst>
              <a:ext uri="{FF2B5EF4-FFF2-40B4-BE49-F238E27FC236}">
                <a16:creationId xmlns:a16="http://schemas.microsoft.com/office/drawing/2014/main" id="{43781C6F-0BD2-0D4F-7F73-EA3DE6E7019F}"/>
              </a:ext>
            </a:extLst>
          </p:cNvPr>
          <p:cNvGraphicFramePr>
            <a:graphicFrameLocks noGrp="1"/>
          </p:cNvGraphicFramePr>
          <p:nvPr>
            <p:ph idx="1"/>
            <p:extLst>
              <p:ext uri="{D42A27DB-BD31-4B8C-83A1-F6EECF244321}">
                <p14:modId xmlns:p14="http://schemas.microsoft.com/office/powerpoint/2010/main" val="1744991665"/>
              </p:ext>
            </p:extLst>
          </p:nvPr>
        </p:nvGraphicFramePr>
        <p:xfrm>
          <a:off x="466724" y="1171576"/>
          <a:ext cx="11258552" cy="51212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3714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527FCEA-6143-4C5E-8C45-8AC9237A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A9F23AD-7A55-49F3-A3EC-743F47F36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7090"/>
            <a:ext cx="6741849" cy="5897880"/>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ap&#10;&#10;Description automatically generated">
            <a:extLst>
              <a:ext uri="{FF2B5EF4-FFF2-40B4-BE49-F238E27FC236}">
                <a16:creationId xmlns:a16="http://schemas.microsoft.com/office/drawing/2014/main" id="{624BF014-0B1A-4EB3-A3D8-2B73FA8AE99C}"/>
              </a:ext>
            </a:extLst>
          </p:cNvPr>
          <p:cNvPicPr>
            <a:picLocks noChangeAspect="1"/>
          </p:cNvPicPr>
          <p:nvPr/>
        </p:nvPicPr>
        <p:blipFill rotWithShape="1">
          <a:blip r:embed="rId2"/>
          <a:srcRect l="21274" r="6862"/>
          <a:stretch/>
        </p:blipFill>
        <p:spPr>
          <a:xfrm>
            <a:off x="477012" y="451239"/>
            <a:ext cx="3973309" cy="5897880"/>
          </a:xfrm>
          <a:prstGeom prst="rect">
            <a:avLst/>
          </a:prstGeom>
        </p:spPr>
      </p:pic>
      <p:sp>
        <p:nvSpPr>
          <p:cNvPr id="31" name="Rectangle 30">
            <a:extLst>
              <a:ext uri="{FF2B5EF4-FFF2-40B4-BE49-F238E27FC236}">
                <a16:creationId xmlns:a16="http://schemas.microsoft.com/office/drawing/2014/main" id="{D7D9F91F-72C9-4DB9-ABD0-A8180D826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8006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36AE2AC-D5D4-4600-A046-3BC0985245F4}"/>
              </a:ext>
            </a:extLst>
          </p:cNvPr>
          <p:cNvPicPr>
            <a:picLocks noChangeAspect="1"/>
          </p:cNvPicPr>
          <p:nvPr/>
        </p:nvPicPr>
        <p:blipFill>
          <a:blip r:embed="rId3"/>
          <a:stretch>
            <a:fillRect/>
          </a:stretch>
        </p:blipFill>
        <p:spPr>
          <a:xfrm>
            <a:off x="7695873" y="1087628"/>
            <a:ext cx="3854945" cy="1587330"/>
          </a:xfrm>
          <a:prstGeom prst="rect">
            <a:avLst/>
          </a:prstGeom>
        </p:spPr>
      </p:pic>
      <p:sp>
        <p:nvSpPr>
          <p:cNvPr id="33" name="Rectangle 32">
            <a:extLst>
              <a:ext uri="{FF2B5EF4-FFF2-40B4-BE49-F238E27FC236}">
                <a16:creationId xmlns:a16="http://schemas.microsoft.com/office/drawing/2014/main" id="{BE016956-CE9F-4946-8834-A8BC3529D0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603670"/>
            <a:ext cx="4180332" cy="2788074"/>
          </a:xfrm>
          <a:prstGeom prst="rect">
            <a:avLst/>
          </a:prstGeom>
          <a:solidFill>
            <a:srgbClr val="FFFFFF"/>
          </a:solidFill>
          <a:ln w="19050">
            <a:solidFill>
              <a:schemeClr val="tx1">
                <a:lumMod val="50000"/>
                <a:lumOff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Text&#10;&#10;Description automatically generated">
            <a:extLst>
              <a:ext uri="{FF2B5EF4-FFF2-40B4-BE49-F238E27FC236}">
                <a16:creationId xmlns:a16="http://schemas.microsoft.com/office/drawing/2014/main" id="{6BEA1D42-B17D-4C76-AB60-C396D478FB69}"/>
              </a:ext>
            </a:extLst>
          </p:cNvPr>
          <p:cNvPicPr>
            <a:picLocks noChangeAspect="1"/>
          </p:cNvPicPr>
          <p:nvPr/>
        </p:nvPicPr>
        <p:blipFill>
          <a:blip r:embed="rId4"/>
          <a:stretch>
            <a:fillRect/>
          </a:stretch>
        </p:blipFill>
        <p:spPr>
          <a:xfrm>
            <a:off x="7695873" y="4244335"/>
            <a:ext cx="3854945" cy="1479348"/>
          </a:xfrm>
          <a:prstGeom prst="rect">
            <a:avLst/>
          </a:prstGeom>
        </p:spPr>
      </p:pic>
      <p:pic>
        <p:nvPicPr>
          <p:cNvPr id="25" name="Picture 24" descr="Map&#10;&#10;Description automatically generated">
            <a:extLst>
              <a:ext uri="{FF2B5EF4-FFF2-40B4-BE49-F238E27FC236}">
                <a16:creationId xmlns:a16="http://schemas.microsoft.com/office/drawing/2014/main" id="{E96CB174-0B78-4A31-9EAA-4125AA18FE13}"/>
              </a:ext>
            </a:extLst>
          </p:cNvPr>
          <p:cNvPicPr>
            <a:picLocks noChangeAspect="1"/>
          </p:cNvPicPr>
          <p:nvPr/>
        </p:nvPicPr>
        <p:blipFill rotWithShape="1">
          <a:blip r:embed="rId2"/>
          <a:srcRect l="21274" r="6862"/>
          <a:stretch/>
        </p:blipFill>
        <p:spPr>
          <a:xfrm>
            <a:off x="4120055" y="451239"/>
            <a:ext cx="3260023" cy="5897880"/>
          </a:xfrm>
          <a:prstGeom prst="rect">
            <a:avLst/>
          </a:prstGeom>
        </p:spPr>
      </p:pic>
    </p:spTree>
    <p:extLst>
      <p:ext uri="{BB962C8B-B14F-4D97-AF65-F5344CB8AC3E}">
        <p14:creationId xmlns:p14="http://schemas.microsoft.com/office/powerpoint/2010/main" val="64209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90AA2B-3C13-4D87-AE44-B7CC67BD4DF8}"/>
              </a:ext>
            </a:extLst>
          </p:cNvPr>
          <p:cNvSpPr>
            <a:spLocks noGrp="1"/>
          </p:cNvSpPr>
          <p:nvPr>
            <p:ph type="title"/>
          </p:nvPr>
        </p:nvSpPr>
        <p:spPr>
          <a:xfrm>
            <a:off x="461141" y="100012"/>
            <a:ext cx="10892659" cy="946150"/>
          </a:xfrm>
        </p:spPr>
        <p:txBody>
          <a:bodyPr/>
          <a:lstStyle/>
          <a:p>
            <a:pPr algn="ctr"/>
            <a:r>
              <a:rPr lang="en-US" b="1" dirty="0">
                <a:solidFill>
                  <a:srgbClr val="00B050"/>
                </a:solidFill>
              </a:rPr>
              <a:t>Introduction</a:t>
            </a:r>
            <a:endParaRPr lang="en-GB" b="1" dirty="0">
              <a:solidFill>
                <a:srgbClr val="00B050"/>
              </a:solidFill>
            </a:endParaRPr>
          </a:p>
        </p:txBody>
      </p:sp>
      <p:sp>
        <p:nvSpPr>
          <p:cNvPr id="4" name="Content Placeholder 3">
            <a:extLst>
              <a:ext uri="{FF2B5EF4-FFF2-40B4-BE49-F238E27FC236}">
                <a16:creationId xmlns:a16="http://schemas.microsoft.com/office/drawing/2014/main" id="{CC48E7E6-9AFC-4259-AF23-64254168ADE7}"/>
              </a:ext>
            </a:extLst>
          </p:cNvPr>
          <p:cNvSpPr>
            <a:spLocks noGrp="1"/>
          </p:cNvSpPr>
          <p:nvPr>
            <p:ph idx="1"/>
          </p:nvPr>
        </p:nvSpPr>
        <p:spPr>
          <a:xfrm>
            <a:off x="461141" y="831848"/>
            <a:ext cx="11269717" cy="5926140"/>
          </a:xfrm>
        </p:spPr>
        <p:txBody>
          <a:bodyPr>
            <a:noAutofit/>
          </a:bodyPr>
          <a:lstStyle/>
          <a:p>
            <a:pPr algn="just">
              <a:lnSpc>
                <a:spcPct val="100000"/>
              </a:lnSpc>
              <a:buClr>
                <a:srgbClr val="C00000"/>
              </a:buClr>
            </a:pPr>
            <a:r>
              <a:rPr lang="en-US" sz="2000" dirty="0"/>
              <a:t>Since the first session of the African Ministers' Conference on Civil Registration in 2010, African countries have embarked on a remarkable journey to improve their CRVS Systems.</a:t>
            </a:r>
          </a:p>
          <a:p>
            <a:pPr algn="just">
              <a:lnSpc>
                <a:spcPct val="100000"/>
              </a:lnSpc>
              <a:buClr>
                <a:srgbClr val="C00000"/>
              </a:buClr>
            </a:pPr>
            <a:r>
              <a:rPr lang="en-US" sz="2000" dirty="0"/>
              <a:t>The Conference was established as a statutory organ of the African Union Commission to report to the Assembly of Heads of State and Government of the African Union every two years on progress made in civil registration.</a:t>
            </a:r>
          </a:p>
          <a:p>
            <a:pPr algn="just">
              <a:lnSpc>
                <a:spcPct val="100000"/>
              </a:lnSpc>
              <a:buClr>
                <a:srgbClr val="C00000"/>
              </a:buClr>
            </a:pPr>
            <a:r>
              <a:rPr lang="en-US" sz="2000" dirty="0"/>
              <a:t>Five sessions of the Conference have been held so far, in 2010, 2012, 2015, 2017 and 2019.</a:t>
            </a:r>
          </a:p>
          <a:p>
            <a:pPr algn="just">
              <a:lnSpc>
                <a:spcPct val="100000"/>
              </a:lnSpc>
              <a:buClr>
                <a:srgbClr val="C00000"/>
              </a:buClr>
            </a:pPr>
            <a:r>
              <a:rPr lang="en-US" sz="2000" dirty="0"/>
              <a:t>The expert group meeting is held within the framework of the COM to discuss in detail technical issues to address the challenges and leverage opportunities for improving CRVS on the African continent. The recommendations feed into the ministerial meetings to set policy guidelines.</a:t>
            </a:r>
          </a:p>
          <a:p>
            <a:pPr algn="just">
              <a:lnSpc>
                <a:spcPct val="100000"/>
              </a:lnSpc>
              <a:buClr>
                <a:srgbClr val="C00000"/>
              </a:buClr>
            </a:pPr>
            <a:r>
              <a:rPr lang="en-US" sz="2000" dirty="0"/>
              <a:t>The APAI-CRVS Secretariat is responsible for the day-to-day coordination of technical assistance to countries to implement the recommendations.</a:t>
            </a:r>
          </a:p>
          <a:p>
            <a:pPr algn="just">
              <a:lnSpc>
                <a:spcPct val="100000"/>
              </a:lnSpc>
              <a:buClr>
                <a:srgbClr val="C00000"/>
              </a:buClr>
            </a:pPr>
            <a:r>
              <a:rPr lang="en-US" sz="2000" dirty="0"/>
              <a:t>Forty-one recommendations were made at the EGM-COM5. Where are we in the implementation of these recommendations?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a:t>We present a detailed analysis of country feedback and responses from CRVS core group members on the implementation of the recommendations.</a:t>
            </a:r>
          </a:p>
          <a:p>
            <a:pPr algn="just">
              <a:lnSpc>
                <a:spcPct val="100000"/>
              </a:lnSpc>
              <a:buClr>
                <a:srgbClr val="C00000"/>
              </a:buClr>
            </a:pPr>
            <a:r>
              <a:rPr lang="en-US" sz="2000" dirty="0">
                <a:effectLst/>
                <a:latin typeface="Calibri" panose="020F0502020204030204" pitchFamily="34" charset="0"/>
                <a:ea typeface="Calibri" panose="020F0502020204030204" pitchFamily="34" charset="0"/>
                <a:cs typeface="Times New Roman" panose="02020603050405020304" pitchFamily="18" charset="0"/>
              </a:rPr>
              <a:t>All recommendations are structured around seven themes that need to be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prioritised</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a:effectLst/>
                <a:latin typeface="Calibri" panose="020F0502020204030204" pitchFamily="34" charset="0"/>
                <a:ea typeface="Calibri" panose="020F0502020204030204" pitchFamily="34" charset="0"/>
                <a:cs typeface="Times New Roman" panose="02020603050405020304" pitchFamily="18" charset="0"/>
              </a:rPr>
              <a:t>for countries.</a:t>
            </a:r>
            <a:endParaRPr lang="en-US" sz="2000" dirty="0"/>
          </a:p>
          <a:p>
            <a:pPr algn="just">
              <a:buClr>
                <a:srgbClr val="C00000"/>
              </a:buClr>
            </a:pPr>
            <a:endParaRPr lang="en-US" sz="1800" dirty="0"/>
          </a:p>
        </p:txBody>
      </p:sp>
    </p:spTree>
    <p:extLst>
      <p:ext uri="{BB962C8B-B14F-4D97-AF65-F5344CB8AC3E}">
        <p14:creationId xmlns:p14="http://schemas.microsoft.com/office/powerpoint/2010/main" val="306362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38712-405E-44E8-AE5D-BCB0DE06AD17}"/>
              </a:ext>
            </a:extLst>
          </p:cNvPr>
          <p:cNvSpPr>
            <a:spLocks noGrp="1"/>
          </p:cNvSpPr>
          <p:nvPr>
            <p:ph idx="1"/>
          </p:nvPr>
        </p:nvSpPr>
        <p:spPr>
          <a:xfrm>
            <a:off x="1085850" y="396875"/>
            <a:ext cx="10515600" cy="4351338"/>
          </a:xfrm>
        </p:spPr>
        <p:txBody>
          <a:bodyPr>
            <a:normAutofit/>
          </a:bodyPr>
          <a:lstStyle/>
          <a:p>
            <a:pPr marL="0" indent="0" algn="ctr">
              <a:spcBef>
                <a:spcPct val="0"/>
              </a:spcBef>
              <a:buNone/>
            </a:pPr>
            <a:r>
              <a:rPr lang="en-GB" sz="4400" b="1" dirty="0">
                <a:solidFill>
                  <a:srgbClr val="00B050"/>
                </a:solidFill>
                <a:latin typeface="+mj-lt"/>
                <a:ea typeface="+mj-ea"/>
                <a:cs typeface="+mj-cs"/>
              </a:rPr>
              <a:t>Improving legislative and regulatory frameworks</a:t>
            </a:r>
          </a:p>
          <a:p>
            <a:pPr marL="0" indent="0" algn="ctr">
              <a:buNone/>
            </a:pPr>
            <a:endParaRPr lang="en-GB" sz="1800" b="1" dirty="0">
              <a:latin typeface="Calibri" panose="020F0502020204030204" pitchFamily="34" charset="0"/>
              <a:cs typeface="Arial" panose="020B0604020202020204" pitchFamily="34" charset="0"/>
            </a:endParaRPr>
          </a:p>
          <a:p>
            <a:pPr marL="0" indent="0" algn="ctr">
              <a:buNone/>
            </a:pPr>
            <a:endParaRPr lang="en-GB" dirty="0"/>
          </a:p>
        </p:txBody>
      </p:sp>
      <p:graphicFrame>
        <p:nvGraphicFramePr>
          <p:cNvPr id="7" name="Table 6">
            <a:extLst>
              <a:ext uri="{FF2B5EF4-FFF2-40B4-BE49-F238E27FC236}">
                <a16:creationId xmlns:a16="http://schemas.microsoft.com/office/drawing/2014/main" id="{F0CDD5DA-2800-7DE8-7757-C7CE6A4D72D5}"/>
              </a:ext>
            </a:extLst>
          </p:cNvPr>
          <p:cNvGraphicFramePr>
            <a:graphicFrameLocks noGrp="1"/>
          </p:cNvGraphicFramePr>
          <p:nvPr>
            <p:extLst>
              <p:ext uri="{D42A27DB-BD31-4B8C-83A1-F6EECF244321}">
                <p14:modId xmlns:p14="http://schemas.microsoft.com/office/powerpoint/2010/main" val="1950833819"/>
              </p:ext>
            </p:extLst>
          </p:nvPr>
        </p:nvGraphicFramePr>
        <p:xfrm>
          <a:off x="1085850" y="1885950"/>
          <a:ext cx="10129838" cy="4006310"/>
        </p:xfrm>
        <a:graphic>
          <a:graphicData uri="http://schemas.openxmlformats.org/drawingml/2006/table">
            <a:tbl>
              <a:tblPr firstRow="1" firstCol="1" bandRow="1">
                <a:tableStyleId>{5C22544A-7EE6-4342-B048-85BDC9FD1C3A}</a:tableStyleId>
              </a:tblPr>
              <a:tblGrid>
                <a:gridCol w="5064919">
                  <a:extLst>
                    <a:ext uri="{9D8B030D-6E8A-4147-A177-3AD203B41FA5}">
                      <a16:colId xmlns:a16="http://schemas.microsoft.com/office/drawing/2014/main" val="2284896074"/>
                    </a:ext>
                  </a:extLst>
                </a:gridCol>
                <a:gridCol w="5064919">
                  <a:extLst>
                    <a:ext uri="{9D8B030D-6E8A-4147-A177-3AD203B41FA5}">
                      <a16:colId xmlns:a16="http://schemas.microsoft.com/office/drawing/2014/main" val="457785964"/>
                    </a:ext>
                  </a:extLst>
                </a:gridCol>
              </a:tblGrid>
              <a:tr h="271686">
                <a:tc>
                  <a:txBody>
                    <a:bodyPr/>
                    <a:lstStyle/>
                    <a:p>
                      <a:pPr marL="0" marR="0" algn="just">
                        <a:spcBef>
                          <a:spcPts val="0"/>
                        </a:spcBef>
                        <a:spcAft>
                          <a:spcPts val="0"/>
                        </a:spcAft>
                      </a:pPr>
                      <a:r>
                        <a:rPr lang="en-GB" sz="1800">
                          <a:effectLst/>
                        </a:rPr>
                        <a:t>Period during which laws were enacted</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en-GB" sz="1800">
                          <a:effectLst/>
                        </a:rPr>
                        <a:t>Countries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65322465"/>
                  </a:ext>
                </a:extLst>
              </a:tr>
              <a:tr h="1166247">
                <a:tc>
                  <a:txBody>
                    <a:bodyPr/>
                    <a:lstStyle/>
                    <a:p>
                      <a:pPr marL="0" marR="0" algn="just">
                        <a:spcBef>
                          <a:spcPts val="0"/>
                        </a:spcBef>
                        <a:spcAft>
                          <a:spcPts val="0"/>
                        </a:spcAft>
                      </a:pPr>
                      <a:r>
                        <a:rPr lang="en-GB" sz="1800">
                          <a:effectLst/>
                        </a:rPr>
                        <a:t>After 2010</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1800">
                          <a:effectLst/>
                        </a:rPr>
                        <a:t> Angola, Cameroon, Cabo Verde, Chad, C</a:t>
                      </a:r>
                      <a:r>
                        <a:rPr lang="en-GB" sz="1800">
                          <a:effectLst/>
                        </a:rPr>
                        <a:t>ô</a:t>
                      </a:r>
                      <a:r>
                        <a:rPr lang="en-US" sz="1800">
                          <a:effectLst/>
                        </a:rPr>
                        <a:t>te d’Ivoire, Democratic Republic of the Congo, Eritrea, Ethiopia, Ghana, Guinea, Kenya, Mauritania, Mozambique, Niger, Rwanda and Sudan</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36528290"/>
                  </a:ext>
                </a:extLst>
              </a:tr>
              <a:tr h="1399496">
                <a:tc>
                  <a:txBody>
                    <a:bodyPr/>
                    <a:lstStyle/>
                    <a:p>
                      <a:pPr marL="0" marR="0" algn="just">
                        <a:spcBef>
                          <a:spcPts val="0"/>
                        </a:spcBef>
                        <a:spcAft>
                          <a:spcPts val="0"/>
                        </a:spcAft>
                      </a:pPr>
                      <a:r>
                        <a:rPr lang="en-GB" sz="1800">
                          <a:effectLst/>
                        </a:rPr>
                        <a:t>Between 1990 and 2009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en-US" sz="1800">
                          <a:effectLst/>
                        </a:rPr>
                        <a:t>Benin, Burundi, Central African Republic, Comoros, Djibouti, Egypt, Gambia, Malawi, Mali, Morocco, Nigeria, Sao Tome and Principe, Seychelles, South Africa, United Republic of Tanzania, Togo, Zambia and Zimbabwe</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87776203"/>
                  </a:ext>
                </a:extLst>
              </a:tr>
              <a:tr h="1166247">
                <a:tc>
                  <a:txBody>
                    <a:bodyPr/>
                    <a:lstStyle/>
                    <a:p>
                      <a:pPr marL="0" marR="0" algn="just">
                        <a:spcBef>
                          <a:spcPts val="0"/>
                        </a:spcBef>
                        <a:spcAft>
                          <a:spcPts val="0"/>
                        </a:spcAft>
                      </a:pPr>
                      <a:r>
                        <a:rPr lang="en-GB" sz="1800" dirty="0">
                          <a:effectLst/>
                        </a:rPr>
                        <a:t>Before 1989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spcBef>
                          <a:spcPts val="0"/>
                        </a:spcBef>
                        <a:spcAft>
                          <a:spcPts val="0"/>
                        </a:spcAft>
                      </a:pPr>
                      <a:r>
                        <a:rPr lang="es-ES" sz="1800" dirty="0" err="1">
                          <a:effectLst/>
                        </a:rPr>
                        <a:t>Algeria</a:t>
                      </a:r>
                      <a:r>
                        <a:rPr lang="es-ES" sz="1800" dirty="0">
                          <a:effectLst/>
                        </a:rPr>
                        <a:t>, </a:t>
                      </a:r>
                      <a:r>
                        <a:rPr lang="es-ES" sz="1800" dirty="0" err="1">
                          <a:effectLst/>
                        </a:rPr>
                        <a:t>Botswana</a:t>
                      </a:r>
                      <a:r>
                        <a:rPr lang="es-ES" sz="1800" dirty="0">
                          <a:effectLst/>
                        </a:rPr>
                        <a:t>, Burkina Faso, Congo, </a:t>
                      </a:r>
                      <a:r>
                        <a:rPr lang="es-ES" sz="1800" dirty="0" err="1">
                          <a:effectLst/>
                        </a:rPr>
                        <a:t>Equatorial</a:t>
                      </a:r>
                      <a:r>
                        <a:rPr lang="es-ES" sz="1800" dirty="0">
                          <a:effectLst/>
                        </a:rPr>
                        <a:t> Guinea, </a:t>
                      </a:r>
                      <a:r>
                        <a:rPr lang="es-ES" sz="1800" dirty="0" err="1">
                          <a:effectLst/>
                        </a:rPr>
                        <a:t>Eswatini</a:t>
                      </a:r>
                      <a:r>
                        <a:rPr lang="es-ES" sz="1800" dirty="0">
                          <a:effectLst/>
                        </a:rPr>
                        <a:t>, </a:t>
                      </a:r>
                      <a:r>
                        <a:rPr lang="es-ES" sz="1800" dirty="0" err="1">
                          <a:effectLst/>
                        </a:rPr>
                        <a:t>Gabon</a:t>
                      </a:r>
                      <a:r>
                        <a:rPr lang="es-ES" sz="1800" dirty="0">
                          <a:effectLst/>
                        </a:rPr>
                        <a:t>, Guinea-Bissau, </a:t>
                      </a:r>
                      <a:r>
                        <a:rPr lang="es-ES" sz="1800" dirty="0" err="1">
                          <a:effectLst/>
                        </a:rPr>
                        <a:t>Lesotho</a:t>
                      </a:r>
                      <a:r>
                        <a:rPr lang="es-ES" sz="1800" dirty="0">
                          <a:effectLst/>
                        </a:rPr>
                        <a:t>, Liberia, </a:t>
                      </a:r>
                      <a:r>
                        <a:rPr lang="es-ES" sz="1800" dirty="0" err="1">
                          <a:effectLst/>
                        </a:rPr>
                        <a:t>Libya</a:t>
                      </a:r>
                      <a:r>
                        <a:rPr lang="es-ES" sz="1800" dirty="0">
                          <a:effectLst/>
                        </a:rPr>
                        <a:t>, Madagascar, </a:t>
                      </a:r>
                      <a:r>
                        <a:rPr lang="es-ES" sz="1800" dirty="0" err="1">
                          <a:effectLst/>
                        </a:rPr>
                        <a:t>Mauritius</a:t>
                      </a:r>
                      <a:r>
                        <a:rPr lang="es-ES" sz="1800" dirty="0">
                          <a:effectLst/>
                        </a:rPr>
                        <a:t>, Namibia, Senegal, Sierra Leone, </a:t>
                      </a:r>
                      <a:r>
                        <a:rPr lang="es-ES" sz="1800" dirty="0" err="1">
                          <a:effectLst/>
                        </a:rPr>
                        <a:t>Tunisia</a:t>
                      </a:r>
                      <a:r>
                        <a:rPr lang="es-ES" sz="1800" dirty="0">
                          <a:effectLst/>
                        </a:rPr>
                        <a:t> and Uganda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2364256"/>
                  </a:ext>
                </a:extLst>
              </a:tr>
            </a:tbl>
          </a:graphicData>
        </a:graphic>
      </p:graphicFrame>
    </p:spTree>
    <p:extLst>
      <p:ext uri="{BB962C8B-B14F-4D97-AF65-F5344CB8AC3E}">
        <p14:creationId xmlns:p14="http://schemas.microsoft.com/office/powerpoint/2010/main" val="324894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38712-405E-44E8-AE5D-BCB0DE06AD17}"/>
              </a:ext>
            </a:extLst>
          </p:cNvPr>
          <p:cNvSpPr>
            <a:spLocks noGrp="1"/>
          </p:cNvSpPr>
          <p:nvPr>
            <p:ph idx="1"/>
          </p:nvPr>
        </p:nvSpPr>
        <p:spPr>
          <a:xfrm>
            <a:off x="838200" y="321607"/>
            <a:ext cx="10515600" cy="4351338"/>
          </a:xfrm>
        </p:spPr>
        <p:txBody>
          <a:bodyPr>
            <a:normAutofit/>
          </a:bodyPr>
          <a:lstStyle/>
          <a:p>
            <a:pPr marL="0" indent="0" algn="ctr">
              <a:buNone/>
            </a:pPr>
            <a:r>
              <a:rPr lang="en-US" sz="2400" b="1" dirty="0">
                <a:latin typeface="Calibri" panose="020F0502020204030204" pitchFamily="34" charset="0"/>
                <a:cs typeface="Arial" panose="020B0604020202020204" pitchFamily="34" charset="0"/>
              </a:rPr>
              <a:t>The Landscape of Data Protection Laws in Africa by June 2021</a:t>
            </a:r>
            <a:endParaRPr lang="en-GB" sz="2400" b="1" dirty="0">
              <a:latin typeface="Calibri" panose="020F0502020204030204" pitchFamily="34" charset="0"/>
              <a:cs typeface="Arial" panose="020B0604020202020204" pitchFamily="34" charset="0"/>
            </a:endParaRPr>
          </a:p>
          <a:p>
            <a:pPr marL="0" indent="0" algn="ctr">
              <a:buNone/>
            </a:pPr>
            <a:endParaRPr lang="en-GB" sz="1800" b="1" dirty="0">
              <a:latin typeface="Calibri" panose="020F0502020204030204" pitchFamily="34" charset="0"/>
              <a:cs typeface="Arial" panose="020B0604020202020204" pitchFamily="34" charset="0"/>
            </a:endParaRPr>
          </a:p>
          <a:p>
            <a:pPr marL="0" indent="0" algn="ctr">
              <a:buNone/>
            </a:pPr>
            <a:endParaRPr lang="en-GB" dirty="0"/>
          </a:p>
        </p:txBody>
      </p:sp>
      <p:sp>
        <p:nvSpPr>
          <p:cNvPr id="6" name="Title 2">
            <a:extLst>
              <a:ext uri="{FF2B5EF4-FFF2-40B4-BE49-F238E27FC236}">
                <a16:creationId xmlns:a16="http://schemas.microsoft.com/office/drawing/2014/main" id="{3055ECFA-CCCA-78BB-F59F-D88A5C50F22C}"/>
              </a:ext>
            </a:extLst>
          </p:cNvPr>
          <p:cNvSpPr txBox="1">
            <a:spLocks/>
          </p:cNvSpPr>
          <p:nvPr/>
        </p:nvSpPr>
        <p:spPr>
          <a:xfrm>
            <a:off x="1447800" y="-722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b="1" dirty="0">
              <a:solidFill>
                <a:srgbClr val="00B050"/>
              </a:solidFill>
            </a:endParaRPr>
          </a:p>
        </p:txBody>
      </p:sp>
      <p:pic>
        <p:nvPicPr>
          <p:cNvPr id="4" name="Picture 3">
            <a:extLst>
              <a:ext uri="{FF2B5EF4-FFF2-40B4-BE49-F238E27FC236}">
                <a16:creationId xmlns:a16="http://schemas.microsoft.com/office/drawing/2014/main" id="{D38B9B7E-7FFE-F593-AF47-EA1868B98867}"/>
              </a:ext>
            </a:extLst>
          </p:cNvPr>
          <p:cNvPicPr>
            <a:picLocks noChangeAspect="1"/>
          </p:cNvPicPr>
          <p:nvPr/>
        </p:nvPicPr>
        <p:blipFill>
          <a:blip r:embed="rId2"/>
          <a:stretch>
            <a:fillRect/>
          </a:stretch>
        </p:blipFill>
        <p:spPr>
          <a:xfrm>
            <a:off x="2614613" y="780325"/>
            <a:ext cx="5857557" cy="5822856"/>
          </a:xfrm>
          <a:prstGeom prst="rect">
            <a:avLst/>
          </a:prstGeom>
        </p:spPr>
      </p:pic>
    </p:spTree>
    <p:extLst>
      <p:ext uri="{BB962C8B-B14F-4D97-AF65-F5344CB8AC3E}">
        <p14:creationId xmlns:p14="http://schemas.microsoft.com/office/powerpoint/2010/main" val="383813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600075" y="365125"/>
            <a:ext cx="10753725" cy="1963738"/>
          </a:xfrm>
        </p:spPr>
        <p:txBody>
          <a:bodyPr>
            <a:normAutofit fontScale="90000"/>
          </a:bodyPr>
          <a:lstStyle/>
          <a:p>
            <a:pPr marL="0" marR="0" algn="ctr">
              <a:spcBef>
                <a:spcPts val="0"/>
              </a:spcBef>
              <a:spcAft>
                <a:spcPts val="0"/>
              </a:spcAft>
            </a:pPr>
            <a:r>
              <a:rPr lang="en-GB" b="1" dirty="0">
                <a:solidFill>
                  <a:srgbClr val="00B050"/>
                </a:solidFill>
              </a:rPr>
              <a:t>Percentage of countries using ICT in civil registration and vital statistics</a:t>
            </a:r>
            <a:r>
              <a:rPr lang="en-US" b="1" dirty="0">
                <a:solidFill>
                  <a:srgbClr val="00B050"/>
                </a:solidFill>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00B050"/>
              </a:solidFill>
            </a:endParaRPr>
          </a:p>
        </p:txBody>
      </p:sp>
      <p:graphicFrame>
        <p:nvGraphicFramePr>
          <p:cNvPr id="4" name="Content Placeholder 3">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2860666189"/>
              </p:ext>
            </p:extLst>
          </p:nvPr>
        </p:nvGraphicFramePr>
        <p:xfrm>
          <a:off x="838200" y="1482725"/>
          <a:ext cx="10515600" cy="5132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95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600075" y="365125"/>
            <a:ext cx="10753725" cy="1963738"/>
          </a:xfrm>
        </p:spPr>
        <p:txBody>
          <a:bodyPr>
            <a:normAutofit fontScale="90000"/>
          </a:bodyPr>
          <a:lstStyle/>
          <a:p>
            <a:pPr marL="0" marR="0" algn="ctr">
              <a:spcBef>
                <a:spcPts val="0"/>
              </a:spcBef>
              <a:spcAft>
                <a:spcPts val="0"/>
              </a:spcAft>
            </a:pPr>
            <a:r>
              <a:rPr lang="en-GB" b="1" dirty="0">
                <a:solidFill>
                  <a:srgbClr val="00B050"/>
                </a:solidFill>
              </a:rPr>
              <a:t>Strengthening the national coordination mechanism &amp; Development of national plans</a:t>
            </a:r>
            <a:r>
              <a:rPr lang="en-US" b="1" dirty="0">
                <a:solidFill>
                  <a:srgbClr val="00B050"/>
                </a:solidFill>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00B050"/>
              </a:solidFill>
            </a:endParaRPr>
          </a:p>
        </p:txBody>
      </p:sp>
      <p:sp>
        <p:nvSpPr>
          <p:cNvPr id="5" name="Content Placeholder 4">
            <a:extLst>
              <a:ext uri="{FF2B5EF4-FFF2-40B4-BE49-F238E27FC236}">
                <a16:creationId xmlns:a16="http://schemas.microsoft.com/office/drawing/2014/main" id="{00CD730C-8781-B1C0-DA5A-F4C2B6FB4306}"/>
              </a:ext>
            </a:extLst>
          </p:cNvPr>
          <p:cNvSpPr>
            <a:spLocks noGrp="1"/>
          </p:cNvSpPr>
          <p:nvPr>
            <p:ph idx="1"/>
          </p:nvPr>
        </p:nvSpPr>
        <p:spPr>
          <a:xfrm>
            <a:off x="719137" y="1997075"/>
            <a:ext cx="10515600" cy="4351338"/>
          </a:xfrm>
        </p:spPr>
        <p:txBody>
          <a:bodyPr>
            <a:normAutofit/>
          </a:bodyPr>
          <a:lstStyle/>
          <a:p>
            <a:r>
              <a:rPr lang="en-GB" sz="2400" dirty="0">
                <a:effectLst/>
                <a:latin typeface="Calibri" panose="020F0502020204030204" pitchFamily="34" charset="0"/>
                <a:ea typeface="Calibri" panose="020F0502020204030204" pitchFamily="34" charset="0"/>
              </a:rPr>
              <a:t>Of the 25 countries that responded to the questions in the 2021 survey on the establishment of a functional coordination committee, only 10 (40 per cent) reported having such a committee.</a:t>
            </a:r>
          </a:p>
          <a:p>
            <a:pPr marL="0" indent="0">
              <a:buNone/>
            </a:pPr>
            <a:endParaRPr lang="en-GB" sz="2400" dirty="0">
              <a:effectLst/>
              <a:latin typeface="Calibri" panose="020F0502020204030204" pitchFamily="34" charset="0"/>
              <a:ea typeface="Calibri" panose="020F050202020403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74% of countries have developed costed plans to improve their systems. Three countries (5%) have started to develop plans, while in 11 countries (20%) plans have not been developed or their status is unknown. In only 8 countries (14%) a full assessment has not been carried out or the status of the assessment was unknown.</a:t>
            </a:r>
            <a:endParaRPr lang="en-US" sz="2400" dirty="0"/>
          </a:p>
        </p:txBody>
      </p:sp>
    </p:spTree>
    <p:extLst>
      <p:ext uri="{BB962C8B-B14F-4D97-AF65-F5344CB8AC3E}">
        <p14:creationId xmlns:p14="http://schemas.microsoft.com/office/powerpoint/2010/main" val="197454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466724" y="565150"/>
            <a:ext cx="10753725" cy="1963738"/>
          </a:xfrm>
        </p:spPr>
        <p:txBody>
          <a:bodyPr>
            <a:normAutofit fontScale="90000"/>
          </a:bodyPr>
          <a:lstStyle/>
          <a:p>
            <a:pPr marL="0" marR="0" algn="ctr">
              <a:spcBef>
                <a:spcPts val="0"/>
              </a:spcBef>
              <a:spcAft>
                <a:spcPts val="0"/>
              </a:spcAft>
            </a:pPr>
            <a:r>
              <a:rPr lang="en-GB" b="1" dirty="0">
                <a:solidFill>
                  <a:srgbClr val="00B050"/>
                </a:solidFill>
              </a:rPr>
              <a:t>Perception</a:t>
            </a:r>
            <a:r>
              <a:rPr lang="en-US" b="1" dirty="0">
                <a:solidFill>
                  <a:srgbClr val="00B050"/>
                </a:solidFill>
              </a:rPr>
              <a:t>  </a:t>
            </a:r>
            <a:r>
              <a:rPr lang="en-GB" b="1" dirty="0">
                <a:solidFill>
                  <a:srgbClr val="00B050"/>
                </a:solidFill>
              </a:rPr>
              <a:t> of countries regarding the provision of support to strengthen CRVS </a:t>
            </a: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b="1" dirty="0">
                <a:solidFill>
                  <a:srgbClr val="00B050"/>
                </a:solidFill>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00B050"/>
              </a:solidFill>
            </a:endParaRPr>
          </a:p>
        </p:txBody>
      </p:sp>
      <p:graphicFrame>
        <p:nvGraphicFramePr>
          <p:cNvPr id="3" name="Content Placeholder 2">
            <a:extLst>
              <a:ext uri="{FF2B5EF4-FFF2-40B4-BE49-F238E27FC236}">
                <a16:creationId xmlns:a16="http://schemas.microsoft.com/office/drawing/2014/main" id="{DBF96122-275A-F3CB-50E1-F496C6DEDCC7}"/>
              </a:ext>
            </a:extLst>
          </p:cNvPr>
          <p:cNvGraphicFramePr>
            <a:graphicFrameLocks noGrp="1"/>
          </p:cNvGraphicFramePr>
          <p:nvPr>
            <p:ph idx="1"/>
            <p:extLst>
              <p:ext uri="{D42A27DB-BD31-4B8C-83A1-F6EECF244321}">
                <p14:modId xmlns:p14="http://schemas.microsoft.com/office/powerpoint/2010/main" val="905864661"/>
              </p:ext>
            </p:extLst>
          </p:nvPr>
        </p:nvGraphicFramePr>
        <p:xfrm>
          <a:off x="221454" y="1506537"/>
          <a:ext cx="11503821" cy="4894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335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466724" y="565150"/>
            <a:ext cx="10753725" cy="1963738"/>
          </a:xfrm>
        </p:spPr>
        <p:txBody>
          <a:bodyPr>
            <a:normAutofit fontScale="90000"/>
          </a:bodyPr>
          <a:lstStyle/>
          <a:p>
            <a:pPr marL="0" marR="0" algn="ctr">
              <a:spcBef>
                <a:spcPts val="0"/>
              </a:spcBef>
              <a:spcAft>
                <a:spcPts val="0"/>
              </a:spcAft>
            </a:pPr>
            <a:r>
              <a:rPr lang="en-GB" b="1" dirty="0">
                <a:solidFill>
                  <a:srgbClr val="00B050"/>
                </a:solidFill>
              </a:rPr>
              <a:t>Status of implementation </a:t>
            </a:r>
            <a:r>
              <a:rPr lang="en-US" b="1" dirty="0">
                <a:solidFill>
                  <a:srgbClr val="00B050"/>
                </a:solidFill>
              </a:rPr>
              <a:t>  </a:t>
            </a:r>
            <a:r>
              <a:rPr lang="en-GB" b="1" dirty="0">
                <a:solidFill>
                  <a:srgbClr val="00B050"/>
                </a:solidFill>
              </a:rPr>
              <a:t>of the recommendations, by country</a:t>
            </a:r>
            <a:r>
              <a:rPr lang="en-US" b="1" dirty="0">
                <a:solidFill>
                  <a:srgbClr val="00B050"/>
                </a:solidFill>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900" dirty="0">
                <a:effectLst/>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b="1" dirty="0">
                <a:solidFill>
                  <a:srgbClr val="00B050"/>
                </a:solidFill>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00B050"/>
              </a:solidFill>
            </a:endParaRPr>
          </a:p>
        </p:txBody>
      </p:sp>
      <p:graphicFrame>
        <p:nvGraphicFramePr>
          <p:cNvPr id="8" name="Content Placeholder 7">
            <a:extLst>
              <a:ext uri="{FF2B5EF4-FFF2-40B4-BE49-F238E27FC236}">
                <a16:creationId xmlns:a16="http://schemas.microsoft.com/office/drawing/2014/main" id="{319EF33C-7EB1-A6EF-6E20-4FF6A7E3C030}"/>
              </a:ext>
            </a:extLst>
          </p:cNvPr>
          <p:cNvGraphicFramePr>
            <a:graphicFrameLocks noGrp="1"/>
          </p:cNvGraphicFramePr>
          <p:nvPr>
            <p:ph idx="1"/>
            <p:extLst>
              <p:ext uri="{D42A27DB-BD31-4B8C-83A1-F6EECF244321}">
                <p14:modId xmlns:p14="http://schemas.microsoft.com/office/powerpoint/2010/main" val="606299106"/>
              </p:ext>
            </p:extLst>
          </p:nvPr>
        </p:nvGraphicFramePr>
        <p:xfrm>
          <a:off x="466725" y="1547812"/>
          <a:ext cx="10753726" cy="47450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17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440A-985F-436B-923C-FE7F03786B32}"/>
              </a:ext>
            </a:extLst>
          </p:cNvPr>
          <p:cNvSpPr>
            <a:spLocks noGrp="1"/>
          </p:cNvSpPr>
          <p:nvPr>
            <p:ph type="title"/>
          </p:nvPr>
        </p:nvSpPr>
        <p:spPr>
          <a:xfrm>
            <a:off x="250032" y="681037"/>
            <a:ext cx="11691936" cy="1963738"/>
          </a:xfrm>
        </p:spPr>
        <p:txBody>
          <a:bodyPr>
            <a:normAutofit fontScale="90000"/>
          </a:bodyPr>
          <a:lstStyle/>
          <a:p>
            <a:pPr algn="ctr">
              <a:spcBef>
                <a:spcPts val="0"/>
              </a:spcBef>
            </a:pPr>
            <a:r>
              <a:rPr lang="en-GB" b="1" dirty="0">
                <a:solidFill>
                  <a:srgbClr val="00B050"/>
                </a:solidFill>
              </a:rPr>
              <a:t>Formalization of the  committee of African Registrars General &amp; the CRVS</a:t>
            </a:r>
            <a:r>
              <a:rPr lang="en-US" sz="1800" b="1" kern="0" dirty="0">
                <a:solidFill>
                  <a:srgbClr val="2E74B5"/>
                </a:solidFill>
                <a:latin typeface="Calibri Light" panose="020F0302020204030204" pitchFamily="34" charset="0"/>
                <a:ea typeface="SimSun" panose="02010600030101010101" pitchFamily="2" charset="-122"/>
                <a:cs typeface="Times New Roman" panose="02020603050405020304" pitchFamily="18" charset="0"/>
              </a:rPr>
              <a:t> </a:t>
            </a:r>
            <a:r>
              <a:rPr lang="en-GB" b="1" dirty="0">
                <a:solidFill>
                  <a:srgbClr val="00B050"/>
                </a:solidFill>
              </a:rPr>
              <a:t>Regional Core Group</a:t>
            </a:r>
            <a:r>
              <a:rPr lang="en-US" b="1" dirty="0">
                <a:solidFill>
                  <a:srgbClr val="00B050"/>
                </a:solidFill>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b="1" dirty="0">
                <a:solidFill>
                  <a:srgbClr val="00B050"/>
                </a:solidFill>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GB" b="1" dirty="0">
              <a:solidFill>
                <a:srgbClr val="00B050"/>
              </a:solidFill>
            </a:endParaRPr>
          </a:p>
        </p:txBody>
      </p:sp>
      <p:sp>
        <p:nvSpPr>
          <p:cNvPr id="4" name="Content Placeholder 3">
            <a:extLst>
              <a:ext uri="{FF2B5EF4-FFF2-40B4-BE49-F238E27FC236}">
                <a16:creationId xmlns:a16="http://schemas.microsoft.com/office/drawing/2014/main" id="{BC4C97A6-72C1-5D92-9952-0C06A6B9C2C7}"/>
              </a:ext>
            </a:extLst>
          </p:cNvPr>
          <p:cNvSpPr>
            <a:spLocks noGrp="1"/>
          </p:cNvSpPr>
          <p:nvPr>
            <p:ph idx="1"/>
          </p:nvPr>
        </p:nvSpPr>
        <p:spPr>
          <a:xfrm>
            <a:off x="838199" y="1825625"/>
            <a:ext cx="10748963" cy="4351338"/>
          </a:xfrm>
        </p:spPr>
        <p:txBody>
          <a:bodyPr>
            <a:normAutofit/>
          </a:bodyPr>
          <a:lstStyle/>
          <a:p>
            <a:pPr algn="just"/>
            <a:r>
              <a:rPr lang="en-GB" dirty="0">
                <a:effectLst/>
                <a:latin typeface="Calibri" panose="020F0502020204030204" pitchFamily="34" charset="0"/>
                <a:ea typeface="Times New Roman" panose="02020603050405020304" pitchFamily="18" charset="0"/>
              </a:rPr>
              <a:t>Efforts were also made by the African Union Commission to foster the institutionalization of the committee of African Registrars General  within its relevant frameworks;</a:t>
            </a:r>
          </a:p>
          <a:p>
            <a:pPr algn="just"/>
            <a:endParaRPr lang="en-GB" dirty="0">
              <a:effectLst/>
              <a:latin typeface="Calibri" panose="020F0502020204030204" pitchFamily="34" charset="0"/>
              <a:ea typeface="Times New Roman" panose="02020603050405020304" pitchFamily="18" charset="0"/>
            </a:endParaRPr>
          </a:p>
          <a:p>
            <a:pPr algn="just"/>
            <a:r>
              <a:rPr lang="en-GB" dirty="0">
                <a:effectLst/>
                <a:latin typeface="Calibri" panose="020F0502020204030204" pitchFamily="34" charset="0"/>
                <a:ea typeface="Calibri" panose="020F0502020204030204" pitchFamily="34" charset="0"/>
              </a:rPr>
              <a:t>The establishment of the regional core group is being formalized through a memorandum of understanding that will ensure a more sustainable engagement of partners in the implementation of the</a:t>
            </a:r>
            <a:r>
              <a:rPr lang="en-GB" dirty="0">
                <a:effectLst/>
                <a:latin typeface="Calibri" panose="020F0502020204030204" pitchFamily="34" charset="0"/>
                <a:ea typeface="Calibri" panose="020F0502020204030204" pitchFamily="34" charset="0"/>
                <a:cs typeface="Arial" panose="020B0604020202020204" pitchFamily="34" charset="0"/>
              </a:rPr>
              <a:t> </a:t>
            </a:r>
            <a:r>
              <a:rPr lang="en-GB" dirty="0">
                <a:effectLst/>
                <a:latin typeface="Calibri" panose="020F0502020204030204" pitchFamily="34" charset="0"/>
                <a:ea typeface="Calibri" panose="020F0502020204030204" pitchFamily="34" charset="0"/>
              </a:rPr>
              <a:t>Africa Programme on Accelerated Improvement of Civil Registration and Vital Statistics Systems</a:t>
            </a:r>
            <a:endParaRPr lang="en-US" dirty="0"/>
          </a:p>
        </p:txBody>
      </p:sp>
    </p:spTree>
    <p:extLst>
      <p:ext uri="{BB962C8B-B14F-4D97-AF65-F5344CB8AC3E}">
        <p14:creationId xmlns:p14="http://schemas.microsoft.com/office/powerpoint/2010/main" val="10981657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6974</TotalTime>
  <Words>813</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1_Office Theme</vt:lpstr>
      <vt:lpstr>PROGRESS MADE PURSUANT TO THE FIFTH MINISTERIAL CONFERENCE DECLARATIONS   </vt:lpstr>
      <vt:lpstr>Introduction</vt:lpstr>
      <vt:lpstr>PowerPoint Presentation</vt:lpstr>
      <vt:lpstr>PowerPoint Presentation</vt:lpstr>
      <vt:lpstr>Percentage of countries using ICT in civil registration and vital statistics    </vt:lpstr>
      <vt:lpstr>Strengthening the national coordination mechanism &amp; Development of national plans    </vt:lpstr>
      <vt:lpstr>Perception   of countries regarding the provision of support to strengthen CRVS         </vt:lpstr>
      <vt:lpstr>Status of implementation   of the recommendations, by country           </vt:lpstr>
      <vt:lpstr>Formalization of the  committee of African Registrars General &amp; the CRVS Regional Core Group           </vt:lpstr>
      <vt:lpstr>Other Initiatives Implemented           </vt:lpstr>
      <vt:lpstr>Overall status of implementation of the recommendations           </vt:lpstr>
      <vt:lpstr>PowerPoint Presentation</vt:lpstr>
    </vt:vector>
  </TitlesOfParts>
  <Company>SPC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Impact of COVID-19 pandemic on civil registration and vital statistics</dc:title>
  <dc:creator>Gloria Mathenge</dc:creator>
  <cp:lastModifiedBy>David Nzeyimana</cp:lastModifiedBy>
  <cp:revision>102</cp:revision>
  <dcterms:created xsi:type="dcterms:W3CDTF">2020-05-09T19:37:11Z</dcterms:created>
  <dcterms:modified xsi:type="dcterms:W3CDTF">2022-10-23T18:50:11Z</dcterms:modified>
</cp:coreProperties>
</file>