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80" r:id="rId2"/>
    <p:sldId id="381" r:id="rId3"/>
    <p:sldId id="322" r:id="rId4"/>
    <p:sldId id="388" r:id="rId5"/>
    <p:sldId id="258" r:id="rId6"/>
    <p:sldId id="260" r:id="rId7"/>
    <p:sldId id="261" r:id="rId8"/>
    <p:sldId id="270" r:id="rId9"/>
    <p:sldId id="265" r:id="rId10"/>
    <p:sldId id="267" r:id="rId11"/>
    <p:sldId id="268" r:id="rId12"/>
    <p:sldId id="338" r:id="rId13"/>
    <p:sldId id="389" r:id="rId14"/>
    <p:sldId id="386" r:id="rId15"/>
    <p:sldId id="3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03E8AE-A41C-4987-BA88-61393B2A3B15}">
          <p14:sldIdLst>
            <p14:sldId id="380"/>
            <p14:sldId id="381"/>
          </p14:sldIdLst>
        </p14:section>
        <p14:section name="Default Section" id="{0C38A87E-9A29-4A0E-853A-36A7535F59A3}">
          <p14:sldIdLst>
            <p14:sldId id="322"/>
            <p14:sldId id="388"/>
            <p14:sldId id="258"/>
            <p14:sldId id="260"/>
            <p14:sldId id="261"/>
            <p14:sldId id="270"/>
            <p14:sldId id="265"/>
            <p14:sldId id="267"/>
            <p14:sldId id="268"/>
            <p14:sldId id="338"/>
            <p14:sldId id="389"/>
            <p14:sldId id="386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556673-F842-9E27-9CC1-4D315327DE73}" name="James Mwanza" initials="JM" userId="James Mwanz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B050"/>
    <a:srgbClr val="2EC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tx2"/>
              </a:solidFill>
              <a:round/>
            </a:ln>
            <a:effectLst>
              <a:outerShdw dist="25400" dir="2700000" algn="tl" rotWithShape="0">
                <a:schemeClr val="accent1">
                  <a:alpha val="0"/>
                </a:schemeClr>
              </a:outerShd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  <a:effectLst>
                <a:outerShdw dist="25400" dir="2700000" algn="tl" rotWithShape="0">
                  <a:schemeClr val="accent1">
                    <a:alpha val="0"/>
                  </a:schemeClr>
                </a:outerShdw>
              </a:effectLst>
            </c:spPr>
          </c:marker>
          <c:dLbls>
            <c:dLbl>
              <c:idx val="0"/>
              <c:layout>
                <c:manualLayout>
                  <c:x val="-5.3022004786329305E-2"/>
                  <c:y val="-5.8867063954970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5C-4C11-8EB6-0A94834BB787}"/>
                </c:ext>
              </c:extLst>
            </c:dLbl>
            <c:dLbl>
              <c:idx val="1"/>
              <c:layout>
                <c:manualLayout>
                  <c:x val="-5.5491590477355357E-2"/>
                  <c:y val="-7.3583829943713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5C-4C11-8EB6-0A94834BB787}"/>
                </c:ext>
              </c:extLst>
            </c:dLbl>
            <c:dLbl>
              <c:idx val="2"/>
              <c:layout>
                <c:manualLayout>
                  <c:x val="-5.5571900626205303E-2"/>
                  <c:y val="-8.8300595932455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5C-4C11-8EB6-0A94834BB787}"/>
                </c:ext>
              </c:extLst>
            </c:dLbl>
            <c:dLbl>
              <c:idx val="3"/>
              <c:layout>
                <c:manualLayout>
                  <c:x val="-6.5450243390309457E-2"/>
                  <c:y val="-7.3583829943713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5C-4C11-8EB6-0A94834BB787}"/>
                </c:ext>
              </c:extLst>
            </c:dLbl>
            <c:dLbl>
              <c:idx val="4"/>
              <c:layout>
                <c:manualLayout>
                  <c:x val="-7.0469724921211466E-2"/>
                  <c:y val="-5.8867063954970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5C-4C11-8EB6-0A94834BB787}"/>
                </c:ext>
              </c:extLst>
            </c:dLbl>
            <c:dLbl>
              <c:idx val="5"/>
              <c:layout>
                <c:manualLayout>
                  <c:x val="-5.402364540794153E-2"/>
                  <c:y val="-5.8867063954970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5C-4C11-8EB6-0A94834BB7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'[Dados para Etiopia(15991).xlsx]Sheet1'!$G$21:$G$26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'[Dados para Etiopia(15991).xlsx]Sheet1'!$H$21:$H$26</c:f>
              <c:numCache>
                <c:formatCode>0.0%</c:formatCode>
                <c:ptCount val="6"/>
                <c:pt idx="0">
                  <c:v>3.8760963845118246E-3</c:v>
                </c:pt>
                <c:pt idx="1">
                  <c:v>5.2823999288139308E-2</c:v>
                </c:pt>
                <c:pt idx="2">
                  <c:v>0.59989462064624721</c:v>
                </c:pt>
                <c:pt idx="3">
                  <c:v>0.93864112980099434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25C-4C11-8EB6-0A94834BB7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2"/>
              </a:solidFill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</c:dropLines>
        <c:marker val="1"/>
        <c:smooth val="0"/>
        <c:axId val="166344032"/>
        <c:axId val="166352736"/>
      </c:lineChart>
      <c:catAx>
        <c:axId val="1663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52736"/>
        <c:crosses val="autoZero"/>
        <c:auto val="1"/>
        <c:lblAlgn val="ctr"/>
        <c:lblOffset val="100"/>
        <c:noMultiLvlLbl val="0"/>
      </c:catAx>
      <c:valAx>
        <c:axId val="1663527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634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tx2"/>
              </a:solidFill>
              <a:round/>
            </a:ln>
            <a:effectLst>
              <a:outerShdw dist="25400" dir="2700000" algn="tl" rotWithShape="0">
                <a:schemeClr val="bg1"/>
              </a:outerShd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  <a:effectLst>
                <a:outerShdw dist="25400" dir="2700000" algn="tl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4.9095709713063693E-2"/>
                  <c:y val="-6.8678241280798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DD-4931-BD2B-A75E63813562}"/>
                </c:ext>
              </c:extLst>
            </c:dLbl>
            <c:dLbl>
              <c:idx val="1"/>
              <c:layout>
                <c:manualLayout>
                  <c:x val="-4.9095709713063679E-2"/>
                  <c:y val="-8.3395007269541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DD-4931-BD2B-A75E63813562}"/>
                </c:ext>
              </c:extLst>
            </c:dLbl>
            <c:dLbl>
              <c:idx val="2"/>
              <c:layout>
                <c:manualLayout>
                  <c:x val="-5.1572128214759753E-2"/>
                  <c:y val="-5.8867063954970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DD-4931-BD2B-A75E63813562}"/>
                </c:ext>
              </c:extLst>
            </c:dLbl>
            <c:dLbl>
              <c:idx val="3"/>
              <c:layout>
                <c:manualLayout>
                  <c:x val="-5.6368973325952899E-2"/>
                  <c:y val="-0.11282853924702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DD-4931-BD2B-A75E63813562}"/>
                </c:ext>
              </c:extLst>
            </c:dLbl>
            <c:dLbl>
              <c:idx val="4"/>
              <c:layout>
                <c:manualLayout>
                  <c:x val="-5.636897332595299E-2"/>
                  <c:y val="-7.848941860662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DD-4931-BD2B-A75E638135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'[Dados para Etiopia(15991).xlsx]Sheet1'!$G$32:$G$36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'[Dados para Etiopia(15991).xlsx]Sheet1'!$H$32:$H$36</c:f>
              <c:numCache>
                <c:formatCode>0.0%</c:formatCode>
                <c:ptCount val="5"/>
                <c:pt idx="0">
                  <c:v>1.1425373415102148E-2</c:v>
                </c:pt>
                <c:pt idx="1">
                  <c:v>5.7012861807597404E-2</c:v>
                </c:pt>
                <c:pt idx="2">
                  <c:v>0.22838797400048833</c:v>
                </c:pt>
                <c:pt idx="3">
                  <c:v>0.22850482053955057</c:v>
                </c:pt>
                <c:pt idx="4">
                  <c:v>0.47633675099271178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2DD-4931-BD2B-A75E638135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dropLines>
        <c:marker val="1"/>
        <c:smooth val="0"/>
        <c:axId val="166069824"/>
        <c:axId val="166072000"/>
      </c:lineChart>
      <c:catAx>
        <c:axId val="1660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72000"/>
        <c:crosses val="autoZero"/>
        <c:auto val="1"/>
        <c:lblAlgn val="ctr"/>
        <c:lblOffset val="100"/>
        <c:noMultiLvlLbl val="0"/>
      </c:catAx>
      <c:valAx>
        <c:axId val="16607200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606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tx2"/>
              </a:solidFill>
              <a:round/>
            </a:ln>
            <a:effectLst>
              <a:outerShdw dist="25400" dir="2700000" algn="tl" rotWithShape="0">
                <a:schemeClr val="accent1">
                  <a:alpha val="0"/>
                </a:schemeClr>
              </a:outerShd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  <a:effectLst>
                <a:outerShdw dist="25400" dir="2700000" algn="tl" rotWithShape="0">
                  <a:schemeClr val="accent1">
                    <a:alpha val="0"/>
                  </a:schemeClr>
                </a:outerShdw>
              </a:effectLst>
            </c:spPr>
          </c:marker>
          <c:dLbls>
            <c:dLbl>
              <c:idx val="0"/>
              <c:layout>
                <c:manualLayout>
                  <c:x val="-5.8041497603723603E-2"/>
                  <c:y val="-8.1734822555176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6E-46ED-B6CE-3DD7332D9FD1}"/>
                </c:ext>
              </c:extLst>
            </c:dLbl>
            <c:dLbl>
              <c:idx val="1"/>
              <c:layout>
                <c:manualLayout>
                  <c:x val="-6.5450256117476069E-2"/>
                  <c:y val="-5.2887238123937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6E-46ED-B6CE-3DD7332D9FD1}"/>
                </c:ext>
              </c:extLst>
            </c:dLbl>
            <c:dLbl>
              <c:idx val="2"/>
              <c:layout>
                <c:manualLayout>
                  <c:x val="-6.5450256117476124E-2"/>
                  <c:y val="-4.807930738539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6E-46ED-B6CE-3DD7332D9FD1}"/>
                </c:ext>
              </c:extLst>
            </c:dLbl>
            <c:dLbl>
              <c:idx val="3"/>
              <c:layout>
                <c:manualLayout>
                  <c:x val="-6.0511083774974418E-2"/>
                  <c:y val="-6.7311030339557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6E-46ED-B6CE-3DD7332D9FD1}"/>
                </c:ext>
              </c:extLst>
            </c:dLbl>
            <c:dLbl>
              <c:idx val="4"/>
              <c:layout>
                <c:manualLayout>
                  <c:x val="-6.5530566281942731E-2"/>
                  <c:y val="-5.7695168862477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6E-46ED-B6CE-3DD7332D9FD1}"/>
                </c:ext>
              </c:extLst>
            </c:dLbl>
            <c:dLbl>
              <c:idx val="5"/>
              <c:layout>
                <c:manualLayout>
                  <c:x val="-5.4023461457538093E-2"/>
                  <c:y val="-5.7695168862477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6E-46ED-B6CE-3DD7332D9F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'[Dados para Etiopia(15991).xlsx]Sheet1'!$G$48:$G$53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'[Dados para Etiopia(15991).xlsx]Sheet1'!$H$48:$H$53</c:f>
              <c:numCache>
                <c:formatCode>0.0%</c:formatCode>
                <c:ptCount val="6"/>
                <c:pt idx="0">
                  <c:v>0.23170731707317074</c:v>
                </c:pt>
                <c:pt idx="1">
                  <c:v>0.45121951219512196</c:v>
                </c:pt>
                <c:pt idx="2">
                  <c:v>0.73170731707317072</c:v>
                </c:pt>
                <c:pt idx="3">
                  <c:v>0.92073170731707321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66E-46ED-B6CE-3DD7332D9F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dropLines>
        <c:marker val="1"/>
        <c:smooth val="0"/>
        <c:axId val="166351648"/>
        <c:axId val="166340768"/>
      </c:lineChart>
      <c:catAx>
        <c:axId val="16635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40768"/>
        <c:crosses val="autoZero"/>
        <c:auto val="1"/>
        <c:lblAlgn val="ctr"/>
        <c:lblOffset val="100"/>
        <c:noMultiLvlLbl val="0"/>
      </c:catAx>
      <c:valAx>
        <c:axId val="1663407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635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Obitos</c:v>
          </c:tx>
          <c:spPr>
            <a:ln w="19050" cap="rnd">
              <a:solidFill>
                <a:schemeClr val="tx2"/>
              </a:solidFill>
              <a:round/>
            </a:ln>
            <a:effectLst>
              <a:outerShdw dist="25400" dir="2700000" sx="1000" sy="1000" algn="tl" rotWithShape="0">
                <a:schemeClr val="accent1"/>
              </a:outerShd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tx2"/>
                </a:solidFill>
              </a:ln>
              <a:effectLst>
                <a:outerShdw dist="25400" dir="2700000" sx="1000" sy="1000" algn="tl" rotWithShape="0">
                  <a:schemeClr val="accent1"/>
                </a:outerShdw>
              </a:effectLst>
            </c:spPr>
          </c:marker>
          <c:dLbls>
            <c:dLbl>
              <c:idx val="0"/>
              <c:layout>
                <c:manualLayout>
                  <c:x val="-5.6861111111111112E-2"/>
                  <c:y val="-7.4074074074073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D4-40B2-B1D1-E45E1E46DC95}"/>
                </c:ext>
              </c:extLst>
            </c:dLbl>
            <c:dLbl>
              <c:idx val="1"/>
              <c:layout>
                <c:manualLayout>
                  <c:x val="-5.6861111111111112E-2"/>
                  <c:y val="-0.125000000000000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D4-40B2-B1D1-E45E1E46DC95}"/>
                </c:ext>
              </c:extLst>
            </c:dLbl>
            <c:dLbl>
              <c:idx val="2"/>
              <c:layout>
                <c:manualLayout>
                  <c:x val="-5.6861111111111112E-2"/>
                  <c:y val="-7.8703703703703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D4-40B2-B1D1-E45E1E46DC95}"/>
                </c:ext>
              </c:extLst>
            </c:dLbl>
            <c:dLbl>
              <c:idx val="3"/>
              <c:layout>
                <c:manualLayout>
                  <c:x val="-6.2416666666666669E-2"/>
                  <c:y val="-0.115740740740740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D4-40B2-B1D1-E45E1E46DC95}"/>
                </c:ext>
              </c:extLst>
            </c:dLbl>
            <c:dLbl>
              <c:idx val="4"/>
              <c:layout>
                <c:manualLayout>
                  <c:x val="-6.528477690288724E-2"/>
                  <c:y val="-6.0185185185185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D4-40B2-B1D1-E45E1E46DC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Sheet1!$G$7:$G$11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Sheet1!$J$7:$J$11</c:f>
              <c:numCache>
                <c:formatCode>0.0%</c:formatCode>
                <c:ptCount val="5"/>
                <c:pt idx="0">
                  <c:v>7.5987138858689364E-3</c:v>
                </c:pt>
                <c:pt idx="1">
                  <c:v>1.7239071137315713E-2</c:v>
                </c:pt>
                <c:pt idx="2">
                  <c:v>8.0205022556887981E-2</c:v>
                </c:pt>
                <c:pt idx="3">
                  <c:v>8.6049750590347043E-2</c:v>
                </c:pt>
                <c:pt idx="4">
                  <c:v>0.12072461955842137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D4-40B2-B1D1-E45E1E46DC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6350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dropLines>
        <c:marker val="1"/>
        <c:smooth val="0"/>
        <c:axId val="1178072367"/>
        <c:axId val="1124627103"/>
      </c:lineChart>
      <c:catAx>
        <c:axId val="117807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627103"/>
        <c:crosses val="autoZero"/>
        <c:auto val="1"/>
        <c:lblAlgn val="ctr"/>
        <c:lblOffset val="100"/>
        <c:noMultiLvlLbl val="0"/>
      </c:catAx>
      <c:valAx>
        <c:axId val="112462710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17807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A1D0F5-C001-4B25-9E15-5177E171634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052E62-53AE-41FA-89E7-BB0032330498}">
      <dgm:prSet/>
      <dgm:spPr/>
      <dgm:t>
        <a:bodyPr/>
        <a:lstStyle/>
        <a:p>
          <a:r>
            <a:rPr lang="en-US" dirty="0" err="1"/>
            <a:t>Cobertura</a:t>
          </a:r>
          <a:r>
            <a:rPr lang="en-US" dirty="0"/>
            <a:t> do </a:t>
          </a:r>
          <a:r>
            <a:rPr lang="en-US" dirty="0" err="1"/>
            <a:t>registo</a:t>
          </a:r>
          <a:r>
            <a:rPr lang="en-US" dirty="0"/>
            <a:t> </a:t>
          </a:r>
          <a:r>
            <a:rPr lang="en-US" dirty="0" err="1"/>
            <a:t>electrónico</a:t>
          </a:r>
          <a:r>
            <a:rPr lang="en-US" dirty="0"/>
            <a:t> de </a:t>
          </a:r>
          <a:r>
            <a:rPr lang="en-US" dirty="0" err="1"/>
            <a:t>nascimentos</a:t>
          </a:r>
          <a:r>
            <a:rPr lang="en-US" dirty="0"/>
            <a:t> e de </a:t>
          </a:r>
          <a:r>
            <a:rPr lang="en-US" dirty="0" err="1"/>
            <a:t>óbitos</a:t>
          </a:r>
          <a:endParaRPr lang="en-US" dirty="0"/>
        </a:p>
      </dgm:t>
    </dgm:pt>
    <dgm:pt modelId="{B088A7F9-7965-4FCA-B464-601C025EB29A}" type="parTrans" cxnId="{1BE643D3-5897-4AC8-8B06-111A385EB00E}">
      <dgm:prSet/>
      <dgm:spPr/>
      <dgm:t>
        <a:bodyPr/>
        <a:lstStyle/>
        <a:p>
          <a:endParaRPr lang="en-US"/>
        </a:p>
      </dgm:t>
    </dgm:pt>
    <dgm:pt modelId="{7A7A8D79-D4DD-42BC-9FA9-B52357717E55}" type="sibTrans" cxnId="{1BE643D3-5897-4AC8-8B06-111A385EB00E}">
      <dgm:prSet/>
      <dgm:spPr/>
      <dgm:t>
        <a:bodyPr/>
        <a:lstStyle/>
        <a:p>
          <a:endParaRPr lang="en-US"/>
        </a:p>
      </dgm:t>
    </dgm:pt>
    <dgm:pt modelId="{9A5FF109-B120-4E75-9C1A-2F1A85699AEF}">
      <dgm:prSet/>
      <dgm:spPr/>
      <dgm:t>
        <a:bodyPr/>
        <a:lstStyle/>
        <a:p>
          <a:r>
            <a:rPr lang="en-US"/>
            <a:t>Factores chaves do crescimento</a:t>
          </a:r>
        </a:p>
      </dgm:t>
    </dgm:pt>
    <dgm:pt modelId="{E7D56613-9A8E-41A9-A55B-7B2CB560CB9F}" type="parTrans" cxnId="{2AFD7618-3C71-4F2A-8CBF-2A022CDDD890}">
      <dgm:prSet/>
      <dgm:spPr/>
      <dgm:t>
        <a:bodyPr/>
        <a:lstStyle/>
        <a:p>
          <a:endParaRPr lang="en-US"/>
        </a:p>
      </dgm:t>
    </dgm:pt>
    <dgm:pt modelId="{A61FA79B-AA2B-4BE5-8D85-4EAC305B544F}" type="sibTrans" cxnId="{2AFD7618-3C71-4F2A-8CBF-2A022CDDD890}">
      <dgm:prSet/>
      <dgm:spPr/>
      <dgm:t>
        <a:bodyPr/>
        <a:lstStyle/>
        <a:p>
          <a:endParaRPr lang="en-US"/>
        </a:p>
      </dgm:t>
    </dgm:pt>
    <dgm:pt modelId="{82AFC99E-5CEE-4CAD-AA00-D1F4941E9371}">
      <dgm:prSet/>
      <dgm:spPr/>
      <dgm:t>
        <a:bodyPr/>
        <a:lstStyle/>
        <a:p>
          <a:r>
            <a:rPr lang="pt-PT" dirty="0"/>
            <a:t>Áreas mais relevantes de interoperabilidade</a:t>
          </a:r>
          <a:endParaRPr lang="en-US" dirty="0"/>
        </a:p>
      </dgm:t>
    </dgm:pt>
    <dgm:pt modelId="{CF289683-2604-417D-87E3-813B441BB4BB}" type="parTrans" cxnId="{731E61FB-94CE-4CB9-9FB2-4DE3BF627719}">
      <dgm:prSet/>
      <dgm:spPr/>
      <dgm:t>
        <a:bodyPr/>
        <a:lstStyle/>
        <a:p>
          <a:endParaRPr lang="en-US"/>
        </a:p>
      </dgm:t>
    </dgm:pt>
    <dgm:pt modelId="{F74A35B5-8893-4806-B212-81F078B1FFC2}" type="sibTrans" cxnId="{731E61FB-94CE-4CB9-9FB2-4DE3BF627719}">
      <dgm:prSet/>
      <dgm:spPr/>
      <dgm:t>
        <a:bodyPr/>
        <a:lstStyle/>
        <a:p>
          <a:endParaRPr lang="en-US"/>
        </a:p>
      </dgm:t>
    </dgm:pt>
    <dgm:pt modelId="{BB937F1A-3BBD-4EEE-841F-1CE9DF01AF49}">
      <dgm:prSet/>
      <dgm:spPr/>
      <dgm:t>
        <a:bodyPr/>
        <a:lstStyle/>
        <a:p>
          <a:r>
            <a:rPr lang="pt-PT" dirty="0"/>
            <a:t>Actividades em curso conducentes a recuperação do histórico</a:t>
          </a:r>
          <a:endParaRPr lang="en-US" dirty="0"/>
        </a:p>
      </dgm:t>
    </dgm:pt>
    <dgm:pt modelId="{D3832C07-87F3-4B09-9C1B-4944FEE788A6}" type="parTrans" cxnId="{7130B0D6-045F-4DE9-96B0-67B420208F23}">
      <dgm:prSet/>
      <dgm:spPr/>
      <dgm:t>
        <a:bodyPr/>
        <a:lstStyle/>
        <a:p>
          <a:endParaRPr lang="en-US"/>
        </a:p>
      </dgm:t>
    </dgm:pt>
    <dgm:pt modelId="{2AFAAE38-3524-41E3-B6DC-2F725828B7E6}" type="sibTrans" cxnId="{7130B0D6-045F-4DE9-96B0-67B420208F23}">
      <dgm:prSet/>
      <dgm:spPr/>
      <dgm:t>
        <a:bodyPr/>
        <a:lstStyle/>
        <a:p>
          <a:endParaRPr lang="en-US"/>
        </a:p>
      </dgm:t>
    </dgm:pt>
    <dgm:pt modelId="{8E82BF01-480F-4230-996E-E1FCF2088D4B}">
      <dgm:prSet/>
      <dgm:spPr/>
      <dgm:t>
        <a:bodyPr/>
        <a:lstStyle/>
        <a:p>
          <a:r>
            <a:rPr lang="en-US"/>
            <a:t>Funcionalidades em desenvolvimento</a:t>
          </a:r>
        </a:p>
      </dgm:t>
    </dgm:pt>
    <dgm:pt modelId="{D8840672-A911-4048-BCCE-E4FB74DFEC84}" type="parTrans" cxnId="{83FD64DA-A8D4-4014-864B-87AB13EBBCA5}">
      <dgm:prSet/>
      <dgm:spPr/>
      <dgm:t>
        <a:bodyPr/>
        <a:lstStyle/>
        <a:p>
          <a:endParaRPr lang="en-US"/>
        </a:p>
      </dgm:t>
    </dgm:pt>
    <dgm:pt modelId="{AF598936-C330-4D81-BBA2-3C03A6A4C918}" type="sibTrans" cxnId="{83FD64DA-A8D4-4014-864B-87AB13EBBCA5}">
      <dgm:prSet/>
      <dgm:spPr/>
      <dgm:t>
        <a:bodyPr/>
        <a:lstStyle/>
        <a:p>
          <a:endParaRPr lang="en-US"/>
        </a:p>
      </dgm:t>
    </dgm:pt>
    <dgm:pt modelId="{E2C1F6E3-579C-4F82-9A58-87A3853EDD53}">
      <dgm:prSet/>
      <dgm:spPr/>
      <dgm:t>
        <a:bodyPr/>
        <a:lstStyle/>
        <a:p>
          <a:r>
            <a:rPr lang="en-US"/>
            <a:t>Constragimentos</a:t>
          </a:r>
        </a:p>
      </dgm:t>
    </dgm:pt>
    <dgm:pt modelId="{C7BED5B2-AF44-41A2-B0F0-7A1D7E2895FE}" type="parTrans" cxnId="{55641419-510B-4EFD-8862-136202B5393C}">
      <dgm:prSet/>
      <dgm:spPr/>
      <dgm:t>
        <a:bodyPr/>
        <a:lstStyle/>
        <a:p>
          <a:endParaRPr lang="en-US"/>
        </a:p>
      </dgm:t>
    </dgm:pt>
    <dgm:pt modelId="{D3290C43-6C36-4505-8E60-9AA794E70BB5}" type="sibTrans" cxnId="{55641419-510B-4EFD-8862-136202B5393C}">
      <dgm:prSet/>
      <dgm:spPr/>
      <dgm:t>
        <a:bodyPr/>
        <a:lstStyle/>
        <a:p>
          <a:endParaRPr lang="en-US"/>
        </a:p>
      </dgm:t>
    </dgm:pt>
    <dgm:pt modelId="{47A188F8-7084-4519-A333-CCC9C7C5C1FD}">
      <dgm:prSet/>
      <dgm:spPr/>
      <dgm:t>
        <a:bodyPr/>
        <a:lstStyle/>
        <a:p>
          <a:r>
            <a:rPr lang="en-US"/>
            <a:t>Perspectiva</a:t>
          </a:r>
        </a:p>
      </dgm:t>
    </dgm:pt>
    <dgm:pt modelId="{E3D286A8-C930-4F69-98E1-ED2736903AAA}" type="parTrans" cxnId="{4A60C608-31FD-426B-B41C-10F72C7A65CC}">
      <dgm:prSet/>
      <dgm:spPr/>
      <dgm:t>
        <a:bodyPr/>
        <a:lstStyle/>
        <a:p>
          <a:endParaRPr lang="en-US"/>
        </a:p>
      </dgm:t>
    </dgm:pt>
    <dgm:pt modelId="{90DA31B4-37E8-4898-8B22-A841D0AECE9E}" type="sibTrans" cxnId="{4A60C608-31FD-426B-B41C-10F72C7A65CC}">
      <dgm:prSet/>
      <dgm:spPr/>
      <dgm:t>
        <a:bodyPr/>
        <a:lstStyle/>
        <a:p>
          <a:endParaRPr lang="en-US"/>
        </a:p>
      </dgm:t>
    </dgm:pt>
    <dgm:pt modelId="{96FD01F1-23E6-48BF-80CD-A01C7C79A31D}" type="pres">
      <dgm:prSet presAssocID="{63A1D0F5-C001-4B25-9E15-5177E1716341}" presName="linear" presStyleCnt="0">
        <dgm:presLayoutVars>
          <dgm:animLvl val="lvl"/>
          <dgm:resizeHandles val="exact"/>
        </dgm:presLayoutVars>
      </dgm:prSet>
      <dgm:spPr/>
    </dgm:pt>
    <dgm:pt modelId="{EE058C62-A28A-49C8-892E-8611C0A351B1}" type="pres">
      <dgm:prSet presAssocID="{70052E62-53AE-41FA-89E7-BB003233049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3351E81-CB23-4608-B029-E79FA71D21BD}" type="pres">
      <dgm:prSet presAssocID="{7A7A8D79-D4DD-42BC-9FA9-B52357717E55}" presName="spacer" presStyleCnt="0"/>
      <dgm:spPr/>
    </dgm:pt>
    <dgm:pt modelId="{12DB73D1-A849-45E4-8436-C9514E265F06}" type="pres">
      <dgm:prSet presAssocID="{9A5FF109-B120-4E75-9C1A-2F1A85699AE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7BE3533-DA77-4641-860C-112EC6E147C8}" type="pres">
      <dgm:prSet presAssocID="{A61FA79B-AA2B-4BE5-8D85-4EAC305B544F}" presName="spacer" presStyleCnt="0"/>
      <dgm:spPr/>
    </dgm:pt>
    <dgm:pt modelId="{DA541656-D8B1-4794-85E2-1A86CF53C55F}" type="pres">
      <dgm:prSet presAssocID="{82AFC99E-5CEE-4CAD-AA00-D1F4941E937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B6F67BF-382B-4174-B5AE-FF0FA18F1C76}" type="pres">
      <dgm:prSet presAssocID="{F74A35B5-8893-4806-B212-81F078B1FFC2}" presName="spacer" presStyleCnt="0"/>
      <dgm:spPr/>
    </dgm:pt>
    <dgm:pt modelId="{F2B6A399-2546-422F-9D6F-A959E627E16A}" type="pres">
      <dgm:prSet presAssocID="{BB937F1A-3BBD-4EEE-841F-1CE9DF01AF4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4DC8904-ECCC-4F46-ADD8-BF489640933A}" type="pres">
      <dgm:prSet presAssocID="{2AFAAE38-3524-41E3-B6DC-2F725828B7E6}" presName="spacer" presStyleCnt="0"/>
      <dgm:spPr/>
    </dgm:pt>
    <dgm:pt modelId="{22BC8030-2DC8-49CC-9E71-89A163E31D03}" type="pres">
      <dgm:prSet presAssocID="{8E82BF01-480F-4230-996E-E1FCF2088D4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7EAF68F-23CD-4DBD-B129-F68DA7FD9066}" type="pres">
      <dgm:prSet presAssocID="{AF598936-C330-4D81-BBA2-3C03A6A4C918}" presName="spacer" presStyleCnt="0"/>
      <dgm:spPr/>
    </dgm:pt>
    <dgm:pt modelId="{5AA01E8C-39D6-45C7-B6D5-30D7836A68B8}" type="pres">
      <dgm:prSet presAssocID="{E2C1F6E3-579C-4F82-9A58-87A3853EDD5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4ACFD18-2597-4521-980A-1A038F91CC6E}" type="pres">
      <dgm:prSet presAssocID="{D3290C43-6C36-4505-8E60-9AA794E70BB5}" presName="spacer" presStyleCnt="0"/>
      <dgm:spPr/>
    </dgm:pt>
    <dgm:pt modelId="{FC300AC6-F142-4BB8-A459-5B79EC465A40}" type="pres">
      <dgm:prSet presAssocID="{47A188F8-7084-4519-A333-CCC9C7C5C1F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A60C608-31FD-426B-B41C-10F72C7A65CC}" srcId="{63A1D0F5-C001-4B25-9E15-5177E1716341}" destId="{47A188F8-7084-4519-A333-CCC9C7C5C1FD}" srcOrd="6" destOrd="0" parTransId="{E3D286A8-C930-4F69-98E1-ED2736903AAA}" sibTransId="{90DA31B4-37E8-4898-8B22-A841D0AECE9E}"/>
    <dgm:cxn modelId="{2AFD7618-3C71-4F2A-8CBF-2A022CDDD890}" srcId="{63A1D0F5-C001-4B25-9E15-5177E1716341}" destId="{9A5FF109-B120-4E75-9C1A-2F1A85699AEF}" srcOrd="1" destOrd="0" parTransId="{E7D56613-9A8E-41A9-A55B-7B2CB560CB9F}" sibTransId="{A61FA79B-AA2B-4BE5-8D85-4EAC305B544F}"/>
    <dgm:cxn modelId="{55641419-510B-4EFD-8862-136202B5393C}" srcId="{63A1D0F5-C001-4B25-9E15-5177E1716341}" destId="{E2C1F6E3-579C-4F82-9A58-87A3853EDD53}" srcOrd="5" destOrd="0" parTransId="{C7BED5B2-AF44-41A2-B0F0-7A1D7E2895FE}" sibTransId="{D3290C43-6C36-4505-8E60-9AA794E70BB5}"/>
    <dgm:cxn modelId="{CEECE964-2296-4C51-B0DB-A1AAA123587B}" type="presOf" srcId="{70052E62-53AE-41FA-89E7-BB0032330498}" destId="{EE058C62-A28A-49C8-892E-8611C0A351B1}" srcOrd="0" destOrd="0" presId="urn:microsoft.com/office/officeart/2005/8/layout/vList2"/>
    <dgm:cxn modelId="{AF360451-FB07-4D84-B155-35C3191079A1}" type="presOf" srcId="{E2C1F6E3-579C-4F82-9A58-87A3853EDD53}" destId="{5AA01E8C-39D6-45C7-B6D5-30D7836A68B8}" srcOrd="0" destOrd="0" presId="urn:microsoft.com/office/officeart/2005/8/layout/vList2"/>
    <dgm:cxn modelId="{7FDB3852-F441-4C0F-826E-FFEA95D9555E}" type="presOf" srcId="{BB937F1A-3BBD-4EEE-841F-1CE9DF01AF49}" destId="{F2B6A399-2546-422F-9D6F-A959E627E16A}" srcOrd="0" destOrd="0" presId="urn:microsoft.com/office/officeart/2005/8/layout/vList2"/>
    <dgm:cxn modelId="{5F6B3FA9-4BFC-4692-BE36-244B917E70E3}" type="presOf" srcId="{63A1D0F5-C001-4B25-9E15-5177E1716341}" destId="{96FD01F1-23E6-48BF-80CD-A01C7C79A31D}" srcOrd="0" destOrd="0" presId="urn:microsoft.com/office/officeart/2005/8/layout/vList2"/>
    <dgm:cxn modelId="{EA88B7AE-761B-47A1-9A32-864A603F44F9}" type="presOf" srcId="{47A188F8-7084-4519-A333-CCC9C7C5C1FD}" destId="{FC300AC6-F142-4BB8-A459-5B79EC465A40}" srcOrd="0" destOrd="0" presId="urn:microsoft.com/office/officeart/2005/8/layout/vList2"/>
    <dgm:cxn modelId="{1BE643D3-5897-4AC8-8B06-111A385EB00E}" srcId="{63A1D0F5-C001-4B25-9E15-5177E1716341}" destId="{70052E62-53AE-41FA-89E7-BB0032330498}" srcOrd="0" destOrd="0" parTransId="{B088A7F9-7965-4FCA-B464-601C025EB29A}" sibTransId="{7A7A8D79-D4DD-42BC-9FA9-B52357717E55}"/>
    <dgm:cxn modelId="{7130B0D6-045F-4DE9-96B0-67B420208F23}" srcId="{63A1D0F5-C001-4B25-9E15-5177E1716341}" destId="{BB937F1A-3BBD-4EEE-841F-1CE9DF01AF49}" srcOrd="3" destOrd="0" parTransId="{D3832C07-87F3-4B09-9C1B-4944FEE788A6}" sibTransId="{2AFAAE38-3524-41E3-B6DC-2F725828B7E6}"/>
    <dgm:cxn modelId="{83FD64DA-A8D4-4014-864B-87AB13EBBCA5}" srcId="{63A1D0F5-C001-4B25-9E15-5177E1716341}" destId="{8E82BF01-480F-4230-996E-E1FCF2088D4B}" srcOrd="4" destOrd="0" parTransId="{D8840672-A911-4048-BCCE-E4FB74DFEC84}" sibTransId="{AF598936-C330-4D81-BBA2-3C03A6A4C918}"/>
    <dgm:cxn modelId="{55E556DE-3994-4115-BF08-7CBAB304BBFE}" type="presOf" srcId="{82AFC99E-5CEE-4CAD-AA00-D1F4941E9371}" destId="{DA541656-D8B1-4794-85E2-1A86CF53C55F}" srcOrd="0" destOrd="0" presId="urn:microsoft.com/office/officeart/2005/8/layout/vList2"/>
    <dgm:cxn modelId="{5063AEDE-6805-4FD8-8893-31C75442C617}" type="presOf" srcId="{8E82BF01-480F-4230-996E-E1FCF2088D4B}" destId="{22BC8030-2DC8-49CC-9E71-89A163E31D03}" srcOrd="0" destOrd="0" presId="urn:microsoft.com/office/officeart/2005/8/layout/vList2"/>
    <dgm:cxn modelId="{B06F71EB-6E44-45DB-B0C8-509847E12C6D}" type="presOf" srcId="{9A5FF109-B120-4E75-9C1A-2F1A85699AEF}" destId="{12DB73D1-A849-45E4-8436-C9514E265F06}" srcOrd="0" destOrd="0" presId="urn:microsoft.com/office/officeart/2005/8/layout/vList2"/>
    <dgm:cxn modelId="{731E61FB-94CE-4CB9-9FB2-4DE3BF627719}" srcId="{63A1D0F5-C001-4B25-9E15-5177E1716341}" destId="{82AFC99E-5CEE-4CAD-AA00-D1F4941E9371}" srcOrd="2" destOrd="0" parTransId="{CF289683-2604-417D-87E3-813B441BB4BB}" sibTransId="{F74A35B5-8893-4806-B212-81F078B1FFC2}"/>
    <dgm:cxn modelId="{8D167295-DC0A-4B18-B04B-FC82AF94748A}" type="presParOf" srcId="{96FD01F1-23E6-48BF-80CD-A01C7C79A31D}" destId="{EE058C62-A28A-49C8-892E-8611C0A351B1}" srcOrd="0" destOrd="0" presId="urn:microsoft.com/office/officeart/2005/8/layout/vList2"/>
    <dgm:cxn modelId="{29438F47-209F-4458-A40D-0CA69DBF4998}" type="presParOf" srcId="{96FD01F1-23E6-48BF-80CD-A01C7C79A31D}" destId="{53351E81-CB23-4608-B029-E79FA71D21BD}" srcOrd="1" destOrd="0" presId="urn:microsoft.com/office/officeart/2005/8/layout/vList2"/>
    <dgm:cxn modelId="{D2A74543-E898-4488-854A-05605919D0AB}" type="presParOf" srcId="{96FD01F1-23E6-48BF-80CD-A01C7C79A31D}" destId="{12DB73D1-A849-45E4-8436-C9514E265F06}" srcOrd="2" destOrd="0" presId="urn:microsoft.com/office/officeart/2005/8/layout/vList2"/>
    <dgm:cxn modelId="{8F4553CE-6336-4110-A2CB-6873E3D3C22A}" type="presParOf" srcId="{96FD01F1-23E6-48BF-80CD-A01C7C79A31D}" destId="{37BE3533-DA77-4641-860C-112EC6E147C8}" srcOrd="3" destOrd="0" presId="urn:microsoft.com/office/officeart/2005/8/layout/vList2"/>
    <dgm:cxn modelId="{20165E49-39FA-4706-8947-B8E673B26E77}" type="presParOf" srcId="{96FD01F1-23E6-48BF-80CD-A01C7C79A31D}" destId="{DA541656-D8B1-4794-85E2-1A86CF53C55F}" srcOrd="4" destOrd="0" presId="urn:microsoft.com/office/officeart/2005/8/layout/vList2"/>
    <dgm:cxn modelId="{9133223D-9CE2-492F-9887-24892422BF6F}" type="presParOf" srcId="{96FD01F1-23E6-48BF-80CD-A01C7C79A31D}" destId="{4B6F67BF-382B-4174-B5AE-FF0FA18F1C76}" srcOrd="5" destOrd="0" presId="urn:microsoft.com/office/officeart/2005/8/layout/vList2"/>
    <dgm:cxn modelId="{67028827-980C-401A-B96B-8CF390D35866}" type="presParOf" srcId="{96FD01F1-23E6-48BF-80CD-A01C7C79A31D}" destId="{F2B6A399-2546-422F-9D6F-A959E627E16A}" srcOrd="6" destOrd="0" presId="urn:microsoft.com/office/officeart/2005/8/layout/vList2"/>
    <dgm:cxn modelId="{D29B0947-9353-472B-8629-0DE548F1F4C9}" type="presParOf" srcId="{96FD01F1-23E6-48BF-80CD-A01C7C79A31D}" destId="{34DC8904-ECCC-4F46-ADD8-BF489640933A}" srcOrd="7" destOrd="0" presId="urn:microsoft.com/office/officeart/2005/8/layout/vList2"/>
    <dgm:cxn modelId="{D22C3937-0F5D-481C-BC44-4242392DB29E}" type="presParOf" srcId="{96FD01F1-23E6-48BF-80CD-A01C7C79A31D}" destId="{22BC8030-2DC8-49CC-9E71-89A163E31D03}" srcOrd="8" destOrd="0" presId="urn:microsoft.com/office/officeart/2005/8/layout/vList2"/>
    <dgm:cxn modelId="{C4E17758-C32E-425F-B626-C8404CB9CA49}" type="presParOf" srcId="{96FD01F1-23E6-48BF-80CD-A01C7C79A31D}" destId="{27EAF68F-23CD-4DBD-B129-F68DA7FD9066}" srcOrd="9" destOrd="0" presId="urn:microsoft.com/office/officeart/2005/8/layout/vList2"/>
    <dgm:cxn modelId="{98240B94-08AC-4C0F-B9D9-CBAD4D7F233B}" type="presParOf" srcId="{96FD01F1-23E6-48BF-80CD-A01C7C79A31D}" destId="{5AA01E8C-39D6-45C7-B6D5-30D7836A68B8}" srcOrd="10" destOrd="0" presId="urn:microsoft.com/office/officeart/2005/8/layout/vList2"/>
    <dgm:cxn modelId="{6D0AE09B-CA25-4380-89CC-5C94B989109B}" type="presParOf" srcId="{96FD01F1-23E6-48BF-80CD-A01C7C79A31D}" destId="{54ACFD18-2597-4521-980A-1A038F91CC6E}" srcOrd="11" destOrd="0" presId="urn:microsoft.com/office/officeart/2005/8/layout/vList2"/>
    <dgm:cxn modelId="{EC822DE1-487B-4918-A39D-222CF261467A}" type="presParOf" srcId="{96FD01F1-23E6-48BF-80CD-A01C7C79A31D}" destId="{FC300AC6-F142-4BB8-A459-5B79EC465A4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D477B-1CA2-4CC8-B588-45B4A0DFEB3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48FDCA-C290-4F7B-8D51-98303251248D}">
      <dgm:prSet/>
      <dgm:spPr/>
      <dgm:t>
        <a:bodyPr/>
        <a:lstStyle/>
        <a:p>
          <a:r>
            <a:rPr lang="pt-PT" dirty="0"/>
            <a:t>Restrições impostas pela Covid-19 com consequente redução dos números de registos ao longo dos últimos dois anos;</a:t>
          </a:r>
          <a:endParaRPr lang="en-US" dirty="0"/>
        </a:p>
      </dgm:t>
    </dgm:pt>
    <dgm:pt modelId="{F2614C0D-EAFA-4293-AC14-1FF9534ECCD2}" type="parTrans" cxnId="{2FB561CB-9C69-4FBB-BC75-732CFD827F3C}">
      <dgm:prSet/>
      <dgm:spPr/>
      <dgm:t>
        <a:bodyPr/>
        <a:lstStyle/>
        <a:p>
          <a:endParaRPr lang="en-US"/>
        </a:p>
      </dgm:t>
    </dgm:pt>
    <dgm:pt modelId="{38EFBC9D-09DD-439B-859F-78C6F15DDF54}" type="sibTrans" cxnId="{2FB561CB-9C69-4FBB-BC75-732CFD827F3C}">
      <dgm:prSet/>
      <dgm:spPr/>
      <dgm:t>
        <a:bodyPr/>
        <a:lstStyle/>
        <a:p>
          <a:endParaRPr lang="en-US"/>
        </a:p>
      </dgm:t>
    </dgm:pt>
    <dgm:pt modelId="{52733350-2287-4D6F-B710-3847F952E4ED}">
      <dgm:prSet/>
      <dgm:spPr/>
      <dgm:t>
        <a:bodyPr/>
        <a:lstStyle/>
        <a:p>
          <a:r>
            <a:rPr lang="pt-PT"/>
            <a:t>Vandalização e destruição de conservatórias e de equipamento informático em Cabo Delgado;</a:t>
          </a:r>
          <a:endParaRPr lang="en-US"/>
        </a:p>
      </dgm:t>
    </dgm:pt>
    <dgm:pt modelId="{A72EC1CB-102C-41B2-A928-F7848C4DE69C}" type="parTrans" cxnId="{9ADA3AB3-67F8-4FFF-A3B6-7264078CC06A}">
      <dgm:prSet/>
      <dgm:spPr/>
      <dgm:t>
        <a:bodyPr/>
        <a:lstStyle/>
        <a:p>
          <a:endParaRPr lang="en-US"/>
        </a:p>
      </dgm:t>
    </dgm:pt>
    <dgm:pt modelId="{F34270BA-4F46-4224-BC34-406DD0946223}" type="sibTrans" cxnId="{9ADA3AB3-67F8-4FFF-A3B6-7264078CC06A}">
      <dgm:prSet/>
      <dgm:spPr/>
      <dgm:t>
        <a:bodyPr/>
        <a:lstStyle/>
        <a:p>
          <a:endParaRPr lang="en-US"/>
        </a:p>
      </dgm:t>
    </dgm:pt>
    <dgm:pt modelId="{F29F2458-DC44-4857-B825-E3F9902FA97D}">
      <dgm:prSet/>
      <dgm:spPr/>
      <dgm:t>
        <a:bodyPr/>
        <a:lstStyle/>
        <a:p>
          <a:r>
            <a:rPr lang="pt-BR" dirty="0">
              <a:solidFill>
                <a:srgbClr val="FFFF00"/>
              </a:solidFill>
            </a:rPr>
            <a:t>Situações de emergência recorrentes (ciclones/inundações)  trazendo retrocessos nos progressos alcançados, </a:t>
          </a:r>
          <a:endParaRPr lang="en-US" dirty="0">
            <a:solidFill>
              <a:srgbClr val="FFFF00"/>
            </a:solidFill>
          </a:endParaRPr>
        </a:p>
      </dgm:t>
    </dgm:pt>
    <dgm:pt modelId="{96C5BD18-0544-42EC-BC1F-83F8AEAFE0B5}" type="parTrans" cxnId="{0F642849-96D1-41B1-954A-AD55ACB592EF}">
      <dgm:prSet/>
      <dgm:spPr/>
      <dgm:t>
        <a:bodyPr/>
        <a:lstStyle/>
        <a:p>
          <a:endParaRPr lang="en-US"/>
        </a:p>
      </dgm:t>
    </dgm:pt>
    <dgm:pt modelId="{F12B1D4A-186A-4FC7-B36F-D805D1A19101}" type="sibTrans" cxnId="{0F642849-96D1-41B1-954A-AD55ACB592EF}">
      <dgm:prSet/>
      <dgm:spPr/>
      <dgm:t>
        <a:bodyPr/>
        <a:lstStyle/>
        <a:p>
          <a:endParaRPr lang="en-US"/>
        </a:p>
      </dgm:t>
    </dgm:pt>
    <dgm:pt modelId="{AD11E4FC-5411-481A-B7BB-C090A6B2D6D2}">
      <dgm:prSet/>
      <dgm:spPr/>
      <dgm:t>
        <a:bodyPr/>
        <a:lstStyle/>
        <a:p>
          <a:r>
            <a:rPr lang="pt-PT" dirty="0"/>
            <a:t>Falta de conectividade em alguns Postos de registo civil nas unidades sanitárias</a:t>
          </a:r>
          <a:endParaRPr lang="en-US" dirty="0"/>
        </a:p>
      </dgm:t>
    </dgm:pt>
    <dgm:pt modelId="{1706E0EB-7803-41C7-BAB6-E44BB4D8A5F3}" type="parTrans" cxnId="{C203759A-B129-4E0A-8CE8-E2B249EE1351}">
      <dgm:prSet/>
      <dgm:spPr/>
      <dgm:t>
        <a:bodyPr/>
        <a:lstStyle/>
        <a:p>
          <a:endParaRPr lang="en-US"/>
        </a:p>
      </dgm:t>
    </dgm:pt>
    <dgm:pt modelId="{92890C64-3FC9-4363-B28F-807AE4A5D076}" type="sibTrans" cxnId="{C203759A-B129-4E0A-8CE8-E2B249EE1351}">
      <dgm:prSet/>
      <dgm:spPr/>
      <dgm:t>
        <a:bodyPr/>
        <a:lstStyle/>
        <a:p>
          <a:endParaRPr lang="en-US"/>
        </a:p>
      </dgm:t>
    </dgm:pt>
    <dgm:pt modelId="{5AE705AA-B1D0-4CE2-B52C-802EB84D3BA5}">
      <dgm:prSet/>
      <dgm:spPr/>
      <dgm:t>
        <a:bodyPr/>
        <a:lstStyle/>
        <a:p>
          <a:r>
            <a:rPr lang="pt-BR" dirty="0">
              <a:solidFill>
                <a:srgbClr val="FFFF00"/>
              </a:solidFill>
            </a:rPr>
            <a:t>Baixo número de registos de nascimento mesmo que realizados em centros de saúde com posto de registo, devido a </a:t>
          </a:r>
          <a:r>
            <a:rPr lang="pt-BR" dirty="0" err="1">
              <a:solidFill>
                <a:srgbClr val="FFFF00"/>
              </a:solidFill>
            </a:rPr>
            <a:t>factores</a:t>
          </a:r>
          <a:r>
            <a:rPr lang="pt-BR" dirty="0">
              <a:solidFill>
                <a:srgbClr val="FFFF00"/>
              </a:solidFill>
            </a:rPr>
            <a:t> socioculturais negativos;</a:t>
          </a:r>
          <a:endParaRPr lang="en-US" dirty="0">
            <a:solidFill>
              <a:srgbClr val="FFFF00"/>
            </a:solidFill>
          </a:endParaRPr>
        </a:p>
      </dgm:t>
    </dgm:pt>
    <dgm:pt modelId="{F9138E4E-D0C4-4B17-982B-A066D17BB221}" type="parTrans" cxnId="{AA237BA5-628F-4740-9EBD-A00E74055F41}">
      <dgm:prSet/>
      <dgm:spPr/>
      <dgm:t>
        <a:bodyPr/>
        <a:lstStyle/>
        <a:p>
          <a:endParaRPr lang="en-US"/>
        </a:p>
      </dgm:t>
    </dgm:pt>
    <dgm:pt modelId="{97FFC040-3623-42E8-B5A8-0076EBD519B0}" type="sibTrans" cxnId="{AA237BA5-628F-4740-9EBD-A00E74055F41}">
      <dgm:prSet/>
      <dgm:spPr/>
      <dgm:t>
        <a:bodyPr/>
        <a:lstStyle/>
        <a:p>
          <a:endParaRPr lang="en-US"/>
        </a:p>
      </dgm:t>
    </dgm:pt>
    <dgm:pt modelId="{5893715B-654D-4F21-B71D-F3FDA01066E8}">
      <dgm:prSet/>
      <dgm:spPr/>
      <dgm:t>
        <a:bodyPr/>
        <a:lstStyle/>
        <a:p>
          <a:r>
            <a:rPr lang="pt-BR" dirty="0">
              <a:solidFill>
                <a:srgbClr val="FFFF00"/>
              </a:solidFill>
            </a:rPr>
            <a:t>Limitação no registo de óbitos ocorridos nas comunidades</a:t>
          </a:r>
          <a:endParaRPr lang="en-US" dirty="0">
            <a:solidFill>
              <a:srgbClr val="FFFF00"/>
            </a:solidFill>
          </a:endParaRPr>
        </a:p>
      </dgm:t>
    </dgm:pt>
    <dgm:pt modelId="{63D35E88-3FA8-4060-95FE-50180B49C6FC}" type="parTrans" cxnId="{99E989F0-51A4-4BD8-ADF6-2723A39690FB}">
      <dgm:prSet/>
      <dgm:spPr/>
      <dgm:t>
        <a:bodyPr/>
        <a:lstStyle/>
        <a:p>
          <a:endParaRPr lang="en-US"/>
        </a:p>
      </dgm:t>
    </dgm:pt>
    <dgm:pt modelId="{2C6017DE-0652-4A2B-A8A3-DB69437A57E6}" type="sibTrans" cxnId="{99E989F0-51A4-4BD8-ADF6-2723A39690FB}">
      <dgm:prSet/>
      <dgm:spPr/>
      <dgm:t>
        <a:bodyPr/>
        <a:lstStyle/>
        <a:p>
          <a:endParaRPr lang="en-US"/>
        </a:p>
      </dgm:t>
    </dgm:pt>
    <dgm:pt modelId="{A67C2167-C42F-4C1B-BD2F-7FCB7CB3C8A9}" type="pres">
      <dgm:prSet presAssocID="{2A7D477B-1CA2-4CC8-B588-45B4A0DFEB37}" presName="diagram" presStyleCnt="0">
        <dgm:presLayoutVars>
          <dgm:dir/>
          <dgm:resizeHandles val="exact"/>
        </dgm:presLayoutVars>
      </dgm:prSet>
      <dgm:spPr/>
    </dgm:pt>
    <dgm:pt modelId="{1D1A4217-596F-40AF-9C19-2C0772097EE2}" type="pres">
      <dgm:prSet presAssocID="{B248FDCA-C290-4F7B-8D51-98303251248D}" presName="node" presStyleLbl="node1" presStyleIdx="0" presStyleCnt="6">
        <dgm:presLayoutVars>
          <dgm:bulletEnabled val="1"/>
        </dgm:presLayoutVars>
      </dgm:prSet>
      <dgm:spPr/>
    </dgm:pt>
    <dgm:pt modelId="{AB007B67-4515-4619-B1E9-08CC51D0995E}" type="pres">
      <dgm:prSet presAssocID="{38EFBC9D-09DD-439B-859F-78C6F15DDF54}" presName="sibTrans" presStyleCnt="0"/>
      <dgm:spPr/>
    </dgm:pt>
    <dgm:pt modelId="{4E86ECE6-6A74-43ED-821F-D7790645E709}" type="pres">
      <dgm:prSet presAssocID="{52733350-2287-4D6F-B710-3847F952E4ED}" presName="node" presStyleLbl="node1" presStyleIdx="1" presStyleCnt="6">
        <dgm:presLayoutVars>
          <dgm:bulletEnabled val="1"/>
        </dgm:presLayoutVars>
      </dgm:prSet>
      <dgm:spPr/>
    </dgm:pt>
    <dgm:pt modelId="{711AF148-6AF6-4AD0-963C-4A9DC7D92E6B}" type="pres">
      <dgm:prSet presAssocID="{F34270BA-4F46-4224-BC34-406DD0946223}" presName="sibTrans" presStyleCnt="0"/>
      <dgm:spPr/>
    </dgm:pt>
    <dgm:pt modelId="{B73D07C6-1FF2-40E7-B97C-592E3DC6DF47}" type="pres">
      <dgm:prSet presAssocID="{F29F2458-DC44-4857-B825-E3F9902FA97D}" presName="node" presStyleLbl="node1" presStyleIdx="2" presStyleCnt="6">
        <dgm:presLayoutVars>
          <dgm:bulletEnabled val="1"/>
        </dgm:presLayoutVars>
      </dgm:prSet>
      <dgm:spPr/>
    </dgm:pt>
    <dgm:pt modelId="{73E2A4C1-9451-414C-926C-0DA4C045BA21}" type="pres">
      <dgm:prSet presAssocID="{F12B1D4A-186A-4FC7-B36F-D805D1A19101}" presName="sibTrans" presStyleCnt="0"/>
      <dgm:spPr/>
    </dgm:pt>
    <dgm:pt modelId="{7EA9F3C0-BB99-4148-BF88-EBE5129FAEEF}" type="pres">
      <dgm:prSet presAssocID="{AD11E4FC-5411-481A-B7BB-C090A6B2D6D2}" presName="node" presStyleLbl="node1" presStyleIdx="3" presStyleCnt="6">
        <dgm:presLayoutVars>
          <dgm:bulletEnabled val="1"/>
        </dgm:presLayoutVars>
      </dgm:prSet>
      <dgm:spPr/>
    </dgm:pt>
    <dgm:pt modelId="{6F8EE288-1D4C-42E4-9EC6-E5ECD5AB1CEF}" type="pres">
      <dgm:prSet presAssocID="{92890C64-3FC9-4363-B28F-807AE4A5D076}" presName="sibTrans" presStyleCnt="0"/>
      <dgm:spPr/>
    </dgm:pt>
    <dgm:pt modelId="{3BF913FA-6696-4BFC-99D5-C938C41F6169}" type="pres">
      <dgm:prSet presAssocID="{5AE705AA-B1D0-4CE2-B52C-802EB84D3BA5}" presName="node" presStyleLbl="node1" presStyleIdx="4" presStyleCnt="6">
        <dgm:presLayoutVars>
          <dgm:bulletEnabled val="1"/>
        </dgm:presLayoutVars>
      </dgm:prSet>
      <dgm:spPr/>
    </dgm:pt>
    <dgm:pt modelId="{D3931D67-64E5-41FF-A9FF-355FDA7A7E6E}" type="pres">
      <dgm:prSet presAssocID="{97FFC040-3623-42E8-B5A8-0076EBD519B0}" presName="sibTrans" presStyleCnt="0"/>
      <dgm:spPr/>
    </dgm:pt>
    <dgm:pt modelId="{3D95686F-0690-4267-940C-205903419A38}" type="pres">
      <dgm:prSet presAssocID="{5893715B-654D-4F21-B71D-F3FDA01066E8}" presName="node" presStyleLbl="node1" presStyleIdx="5" presStyleCnt="6">
        <dgm:presLayoutVars>
          <dgm:bulletEnabled val="1"/>
        </dgm:presLayoutVars>
      </dgm:prSet>
      <dgm:spPr/>
    </dgm:pt>
  </dgm:ptLst>
  <dgm:cxnLst>
    <dgm:cxn modelId="{F6D4690F-C6F6-41EE-8F8E-24A5512D6539}" type="presOf" srcId="{2A7D477B-1CA2-4CC8-B588-45B4A0DFEB37}" destId="{A67C2167-C42F-4C1B-BD2F-7FCB7CB3C8A9}" srcOrd="0" destOrd="0" presId="urn:microsoft.com/office/officeart/2005/8/layout/default"/>
    <dgm:cxn modelId="{E3AF345B-B0DE-4474-9D0C-C0B1373DD9AC}" type="presOf" srcId="{AD11E4FC-5411-481A-B7BB-C090A6B2D6D2}" destId="{7EA9F3C0-BB99-4148-BF88-EBE5129FAEEF}" srcOrd="0" destOrd="0" presId="urn:microsoft.com/office/officeart/2005/8/layout/default"/>
    <dgm:cxn modelId="{86F46245-D4BC-47E8-83EF-A9123844FA3A}" type="presOf" srcId="{B248FDCA-C290-4F7B-8D51-98303251248D}" destId="{1D1A4217-596F-40AF-9C19-2C0772097EE2}" srcOrd="0" destOrd="0" presId="urn:microsoft.com/office/officeart/2005/8/layout/default"/>
    <dgm:cxn modelId="{0F642849-96D1-41B1-954A-AD55ACB592EF}" srcId="{2A7D477B-1CA2-4CC8-B588-45B4A0DFEB37}" destId="{F29F2458-DC44-4857-B825-E3F9902FA97D}" srcOrd="2" destOrd="0" parTransId="{96C5BD18-0544-42EC-BC1F-83F8AEAFE0B5}" sibTransId="{F12B1D4A-186A-4FC7-B36F-D805D1A19101}"/>
    <dgm:cxn modelId="{C203759A-B129-4E0A-8CE8-E2B249EE1351}" srcId="{2A7D477B-1CA2-4CC8-B588-45B4A0DFEB37}" destId="{AD11E4FC-5411-481A-B7BB-C090A6B2D6D2}" srcOrd="3" destOrd="0" parTransId="{1706E0EB-7803-41C7-BAB6-E44BB4D8A5F3}" sibTransId="{92890C64-3FC9-4363-B28F-807AE4A5D076}"/>
    <dgm:cxn modelId="{152D9E9E-D427-494E-B474-471168DE044F}" type="presOf" srcId="{52733350-2287-4D6F-B710-3847F952E4ED}" destId="{4E86ECE6-6A74-43ED-821F-D7790645E709}" srcOrd="0" destOrd="0" presId="urn:microsoft.com/office/officeart/2005/8/layout/default"/>
    <dgm:cxn modelId="{43EBC59E-EB52-4FFF-8D18-A775983E2D28}" type="presOf" srcId="{F29F2458-DC44-4857-B825-E3F9902FA97D}" destId="{B73D07C6-1FF2-40E7-B97C-592E3DC6DF47}" srcOrd="0" destOrd="0" presId="urn:microsoft.com/office/officeart/2005/8/layout/default"/>
    <dgm:cxn modelId="{AA237BA5-628F-4740-9EBD-A00E74055F41}" srcId="{2A7D477B-1CA2-4CC8-B588-45B4A0DFEB37}" destId="{5AE705AA-B1D0-4CE2-B52C-802EB84D3BA5}" srcOrd="4" destOrd="0" parTransId="{F9138E4E-D0C4-4B17-982B-A066D17BB221}" sibTransId="{97FFC040-3623-42E8-B5A8-0076EBD519B0}"/>
    <dgm:cxn modelId="{9ADA3AB3-67F8-4FFF-A3B6-7264078CC06A}" srcId="{2A7D477B-1CA2-4CC8-B588-45B4A0DFEB37}" destId="{52733350-2287-4D6F-B710-3847F952E4ED}" srcOrd="1" destOrd="0" parTransId="{A72EC1CB-102C-41B2-A928-F7848C4DE69C}" sibTransId="{F34270BA-4F46-4224-BC34-406DD0946223}"/>
    <dgm:cxn modelId="{2FB561CB-9C69-4FBB-BC75-732CFD827F3C}" srcId="{2A7D477B-1CA2-4CC8-B588-45B4A0DFEB37}" destId="{B248FDCA-C290-4F7B-8D51-98303251248D}" srcOrd="0" destOrd="0" parTransId="{F2614C0D-EAFA-4293-AC14-1FF9534ECCD2}" sibTransId="{38EFBC9D-09DD-439B-859F-78C6F15DDF54}"/>
    <dgm:cxn modelId="{824871D6-F998-4927-AAE8-5603952D5BD2}" type="presOf" srcId="{5AE705AA-B1D0-4CE2-B52C-802EB84D3BA5}" destId="{3BF913FA-6696-4BFC-99D5-C938C41F6169}" srcOrd="0" destOrd="0" presId="urn:microsoft.com/office/officeart/2005/8/layout/default"/>
    <dgm:cxn modelId="{72F7D5E9-FBD5-4579-976B-FBA66ADF8DDB}" type="presOf" srcId="{5893715B-654D-4F21-B71D-F3FDA01066E8}" destId="{3D95686F-0690-4267-940C-205903419A38}" srcOrd="0" destOrd="0" presId="urn:microsoft.com/office/officeart/2005/8/layout/default"/>
    <dgm:cxn modelId="{99E989F0-51A4-4BD8-ADF6-2723A39690FB}" srcId="{2A7D477B-1CA2-4CC8-B588-45B4A0DFEB37}" destId="{5893715B-654D-4F21-B71D-F3FDA01066E8}" srcOrd="5" destOrd="0" parTransId="{63D35E88-3FA8-4060-95FE-50180B49C6FC}" sibTransId="{2C6017DE-0652-4A2B-A8A3-DB69437A57E6}"/>
    <dgm:cxn modelId="{A03E52E4-DB38-441E-9BBB-7EA2B9DB8A29}" type="presParOf" srcId="{A67C2167-C42F-4C1B-BD2F-7FCB7CB3C8A9}" destId="{1D1A4217-596F-40AF-9C19-2C0772097EE2}" srcOrd="0" destOrd="0" presId="urn:microsoft.com/office/officeart/2005/8/layout/default"/>
    <dgm:cxn modelId="{8F338CE4-C9C6-416C-AE0F-4AB865DD92C2}" type="presParOf" srcId="{A67C2167-C42F-4C1B-BD2F-7FCB7CB3C8A9}" destId="{AB007B67-4515-4619-B1E9-08CC51D0995E}" srcOrd="1" destOrd="0" presId="urn:microsoft.com/office/officeart/2005/8/layout/default"/>
    <dgm:cxn modelId="{AD37A1C4-5BCF-4516-8C8B-C35F0F582585}" type="presParOf" srcId="{A67C2167-C42F-4C1B-BD2F-7FCB7CB3C8A9}" destId="{4E86ECE6-6A74-43ED-821F-D7790645E709}" srcOrd="2" destOrd="0" presId="urn:microsoft.com/office/officeart/2005/8/layout/default"/>
    <dgm:cxn modelId="{0C1AA08A-93F1-484D-9140-4A29B670EEBB}" type="presParOf" srcId="{A67C2167-C42F-4C1B-BD2F-7FCB7CB3C8A9}" destId="{711AF148-6AF6-4AD0-963C-4A9DC7D92E6B}" srcOrd="3" destOrd="0" presId="urn:microsoft.com/office/officeart/2005/8/layout/default"/>
    <dgm:cxn modelId="{FAD19C9D-5543-4C55-A2B2-F766A2BDB704}" type="presParOf" srcId="{A67C2167-C42F-4C1B-BD2F-7FCB7CB3C8A9}" destId="{B73D07C6-1FF2-40E7-B97C-592E3DC6DF47}" srcOrd="4" destOrd="0" presId="urn:microsoft.com/office/officeart/2005/8/layout/default"/>
    <dgm:cxn modelId="{27093253-6D9F-4724-BB50-B9AEF40B62FD}" type="presParOf" srcId="{A67C2167-C42F-4C1B-BD2F-7FCB7CB3C8A9}" destId="{73E2A4C1-9451-414C-926C-0DA4C045BA21}" srcOrd="5" destOrd="0" presId="urn:microsoft.com/office/officeart/2005/8/layout/default"/>
    <dgm:cxn modelId="{A9467E77-F76C-44D3-9C53-2FCD8DDAD595}" type="presParOf" srcId="{A67C2167-C42F-4C1B-BD2F-7FCB7CB3C8A9}" destId="{7EA9F3C0-BB99-4148-BF88-EBE5129FAEEF}" srcOrd="6" destOrd="0" presId="urn:microsoft.com/office/officeart/2005/8/layout/default"/>
    <dgm:cxn modelId="{ED0D59ED-DBAF-47D3-AB2D-8BFDCD91626E}" type="presParOf" srcId="{A67C2167-C42F-4C1B-BD2F-7FCB7CB3C8A9}" destId="{6F8EE288-1D4C-42E4-9EC6-E5ECD5AB1CEF}" srcOrd="7" destOrd="0" presId="urn:microsoft.com/office/officeart/2005/8/layout/default"/>
    <dgm:cxn modelId="{8FF8EC61-C740-45FC-89B3-EBBB0ED87DC8}" type="presParOf" srcId="{A67C2167-C42F-4C1B-BD2F-7FCB7CB3C8A9}" destId="{3BF913FA-6696-4BFC-99D5-C938C41F6169}" srcOrd="8" destOrd="0" presId="urn:microsoft.com/office/officeart/2005/8/layout/default"/>
    <dgm:cxn modelId="{5B007616-F784-4B28-854E-A2EF3EAE8FF5}" type="presParOf" srcId="{A67C2167-C42F-4C1B-BD2F-7FCB7CB3C8A9}" destId="{D3931D67-64E5-41FF-A9FF-355FDA7A7E6E}" srcOrd="9" destOrd="0" presId="urn:microsoft.com/office/officeart/2005/8/layout/default"/>
    <dgm:cxn modelId="{D322523B-D275-4325-BFA3-DFC9B57B1A0C}" type="presParOf" srcId="{A67C2167-C42F-4C1B-BD2F-7FCB7CB3C8A9}" destId="{3D95686F-0690-4267-940C-205903419A3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58C62-A28A-49C8-892E-8611C0A351B1}">
      <dsp:nvSpPr>
        <dsp:cNvPr id="0" name=""/>
        <dsp:cNvSpPr/>
      </dsp:nvSpPr>
      <dsp:spPr>
        <a:xfrm>
          <a:off x="0" y="993181"/>
          <a:ext cx="6263640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Cobertura</a:t>
          </a:r>
          <a:r>
            <a:rPr lang="en-US" sz="1900" kern="1200" dirty="0"/>
            <a:t> do </a:t>
          </a:r>
          <a:r>
            <a:rPr lang="en-US" sz="1900" kern="1200" dirty="0" err="1"/>
            <a:t>registo</a:t>
          </a:r>
          <a:r>
            <a:rPr lang="en-US" sz="1900" kern="1200" dirty="0"/>
            <a:t> </a:t>
          </a:r>
          <a:r>
            <a:rPr lang="en-US" sz="1900" kern="1200" dirty="0" err="1"/>
            <a:t>electrónico</a:t>
          </a:r>
          <a:r>
            <a:rPr lang="en-US" sz="1900" kern="1200" dirty="0"/>
            <a:t> de </a:t>
          </a:r>
          <a:r>
            <a:rPr lang="en-US" sz="1900" kern="1200" dirty="0" err="1"/>
            <a:t>nascimentos</a:t>
          </a:r>
          <a:r>
            <a:rPr lang="en-US" sz="1900" kern="1200" dirty="0"/>
            <a:t> e de </a:t>
          </a:r>
          <a:r>
            <a:rPr lang="en-US" sz="1900" kern="1200" dirty="0" err="1"/>
            <a:t>óbitos</a:t>
          </a:r>
          <a:endParaRPr lang="en-US" sz="1900" kern="1200" dirty="0"/>
        </a:p>
      </dsp:txBody>
      <dsp:txXfrm>
        <a:off x="22246" y="1015427"/>
        <a:ext cx="6219148" cy="411223"/>
      </dsp:txXfrm>
    </dsp:sp>
    <dsp:sp modelId="{12DB73D1-A849-45E4-8436-C9514E265F06}">
      <dsp:nvSpPr>
        <dsp:cNvPr id="0" name=""/>
        <dsp:cNvSpPr/>
      </dsp:nvSpPr>
      <dsp:spPr>
        <a:xfrm>
          <a:off x="0" y="1503616"/>
          <a:ext cx="6263640" cy="455715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Factores chaves do crescimento</a:t>
          </a:r>
        </a:p>
      </dsp:txBody>
      <dsp:txXfrm>
        <a:off x="22246" y="1525862"/>
        <a:ext cx="6219148" cy="411223"/>
      </dsp:txXfrm>
    </dsp:sp>
    <dsp:sp modelId="{DA541656-D8B1-4794-85E2-1A86CF53C55F}">
      <dsp:nvSpPr>
        <dsp:cNvPr id="0" name=""/>
        <dsp:cNvSpPr/>
      </dsp:nvSpPr>
      <dsp:spPr>
        <a:xfrm>
          <a:off x="0" y="2014051"/>
          <a:ext cx="6263640" cy="455715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dirty="0"/>
            <a:t>Áreas mais relevantes de interoperabilidade</a:t>
          </a:r>
          <a:endParaRPr lang="en-US" sz="1900" kern="1200" dirty="0"/>
        </a:p>
      </dsp:txBody>
      <dsp:txXfrm>
        <a:off x="22246" y="2036297"/>
        <a:ext cx="6219148" cy="411223"/>
      </dsp:txXfrm>
    </dsp:sp>
    <dsp:sp modelId="{F2B6A399-2546-422F-9D6F-A959E627E16A}">
      <dsp:nvSpPr>
        <dsp:cNvPr id="0" name=""/>
        <dsp:cNvSpPr/>
      </dsp:nvSpPr>
      <dsp:spPr>
        <a:xfrm>
          <a:off x="0" y="2524486"/>
          <a:ext cx="6263640" cy="45571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dirty="0"/>
            <a:t>Actividades em curso conducentes a recuperação do histórico</a:t>
          </a:r>
          <a:endParaRPr lang="en-US" sz="1900" kern="1200" dirty="0"/>
        </a:p>
      </dsp:txBody>
      <dsp:txXfrm>
        <a:off x="22246" y="2546732"/>
        <a:ext cx="6219148" cy="411223"/>
      </dsp:txXfrm>
    </dsp:sp>
    <dsp:sp modelId="{22BC8030-2DC8-49CC-9E71-89A163E31D03}">
      <dsp:nvSpPr>
        <dsp:cNvPr id="0" name=""/>
        <dsp:cNvSpPr/>
      </dsp:nvSpPr>
      <dsp:spPr>
        <a:xfrm>
          <a:off x="0" y="3034921"/>
          <a:ext cx="6263640" cy="455715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Funcionalidades em desenvolvimento</a:t>
          </a:r>
        </a:p>
      </dsp:txBody>
      <dsp:txXfrm>
        <a:off x="22246" y="3057167"/>
        <a:ext cx="6219148" cy="411223"/>
      </dsp:txXfrm>
    </dsp:sp>
    <dsp:sp modelId="{5AA01E8C-39D6-45C7-B6D5-30D7836A68B8}">
      <dsp:nvSpPr>
        <dsp:cNvPr id="0" name=""/>
        <dsp:cNvSpPr/>
      </dsp:nvSpPr>
      <dsp:spPr>
        <a:xfrm>
          <a:off x="0" y="3545356"/>
          <a:ext cx="6263640" cy="455715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Constragimentos</a:t>
          </a:r>
        </a:p>
      </dsp:txBody>
      <dsp:txXfrm>
        <a:off x="22246" y="3567602"/>
        <a:ext cx="6219148" cy="411223"/>
      </dsp:txXfrm>
    </dsp:sp>
    <dsp:sp modelId="{FC300AC6-F142-4BB8-A459-5B79EC465A40}">
      <dsp:nvSpPr>
        <dsp:cNvPr id="0" name=""/>
        <dsp:cNvSpPr/>
      </dsp:nvSpPr>
      <dsp:spPr>
        <a:xfrm>
          <a:off x="0" y="4055791"/>
          <a:ext cx="6263640" cy="45571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Perspectiva</a:t>
          </a:r>
        </a:p>
      </dsp:txBody>
      <dsp:txXfrm>
        <a:off x="22246" y="4078037"/>
        <a:ext cx="6219148" cy="411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A4217-596F-40AF-9C19-2C0772097EE2}">
      <dsp:nvSpPr>
        <dsp:cNvPr id="0" name=""/>
        <dsp:cNvSpPr/>
      </dsp:nvSpPr>
      <dsp:spPr>
        <a:xfrm>
          <a:off x="646697" y="2409"/>
          <a:ext cx="2735234" cy="16411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Restrições impostas pela Covid-19 com consequente redução dos números de registos ao longo dos últimos dois anos;</a:t>
          </a:r>
          <a:endParaRPr lang="en-US" sz="1700" kern="1200" dirty="0"/>
        </a:p>
      </dsp:txBody>
      <dsp:txXfrm>
        <a:off x="646697" y="2409"/>
        <a:ext cx="2735234" cy="1641140"/>
      </dsp:txXfrm>
    </dsp:sp>
    <dsp:sp modelId="{4E86ECE6-6A74-43ED-821F-D7790645E709}">
      <dsp:nvSpPr>
        <dsp:cNvPr id="0" name=""/>
        <dsp:cNvSpPr/>
      </dsp:nvSpPr>
      <dsp:spPr>
        <a:xfrm>
          <a:off x="3655455" y="2409"/>
          <a:ext cx="2735234" cy="1641140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Vandalização e destruição de conservatórias e de equipamento informático em Cabo Delgado;</a:t>
          </a:r>
          <a:endParaRPr lang="en-US" sz="1700" kern="1200"/>
        </a:p>
      </dsp:txBody>
      <dsp:txXfrm>
        <a:off x="3655455" y="2409"/>
        <a:ext cx="2735234" cy="1641140"/>
      </dsp:txXfrm>
    </dsp:sp>
    <dsp:sp modelId="{B73D07C6-1FF2-40E7-B97C-592E3DC6DF47}">
      <dsp:nvSpPr>
        <dsp:cNvPr id="0" name=""/>
        <dsp:cNvSpPr/>
      </dsp:nvSpPr>
      <dsp:spPr>
        <a:xfrm>
          <a:off x="646697" y="1917073"/>
          <a:ext cx="2735234" cy="1641140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rgbClr val="FFFF00"/>
              </a:solidFill>
            </a:rPr>
            <a:t>Situações de emergência recorrentes (ciclones/inundações)  trazendo retrocessos nos progressos alcançados, </a:t>
          </a:r>
          <a:endParaRPr lang="en-US" sz="1700" kern="1200" dirty="0">
            <a:solidFill>
              <a:srgbClr val="FFFF00"/>
            </a:solidFill>
          </a:endParaRPr>
        </a:p>
      </dsp:txBody>
      <dsp:txXfrm>
        <a:off x="646697" y="1917073"/>
        <a:ext cx="2735234" cy="1641140"/>
      </dsp:txXfrm>
    </dsp:sp>
    <dsp:sp modelId="{7EA9F3C0-BB99-4148-BF88-EBE5129FAEEF}">
      <dsp:nvSpPr>
        <dsp:cNvPr id="0" name=""/>
        <dsp:cNvSpPr/>
      </dsp:nvSpPr>
      <dsp:spPr>
        <a:xfrm>
          <a:off x="3655455" y="1917073"/>
          <a:ext cx="2735234" cy="1641140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Falta de conectividade em alguns Postos de registo civil nas unidades sanitárias</a:t>
          </a:r>
          <a:endParaRPr lang="en-US" sz="1700" kern="1200" dirty="0"/>
        </a:p>
      </dsp:txBody>
      <dsp:txXfrm>
        <a:off x="3655455" y="1917073"/>
        <a:ext cx="2735234" cy="1641140"/>
      </dsp:txXfrm>
    </dsp:sp>
    <dsp:sp modelId="{3BF913FA-6696-4BFC-99D5-C938C41F6169}">
      <dsp:nvSpPr>
        <dsp:cNvPr id="0" name=""/>
        <dsp:cNvSpPr/>
      </dsp:nvSpPr>
      <dsp:spPr>
        <a:xfrm>
          <a:off x="646697" y="3831737"/>
          <a:ext cx="2735234" cy="1641140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rgbClr val="FFFF00"/>
              </a:solidFill>
            </a:rPr>
            <a:t>Baixo número de registos de nascimento mesmo que realizados em centros de saúde com posto de registo, devido a </a:t>
          </a:r>
          <a:r>
            <a:rPr lang="pt-BR" sz="1700" kern="1200" dirty="0" err="1">
              <a:solidFill>
                <a:srgbClr val="FFFF00"/>
              </a:solidFill>
            </a:rPr>
            <a:t>factores</a:t>
          </a:r>
          <a:r>
            <a:rPr lang="pt-BR" sz="1700" kern="1200" dirty="0">
              <a:solidFill>
                <a:srgbClr val="FFFF00"/>
              </a:solidFill>
            </a:rPr>
            <a:t> socioculturais negativos;</a:t>
          </a:r>
          <a:endParaRPr lang="en-US" sz="1700" kern="1200" dirty="0">
            <a:solidFill>
              <a:srgbClr val="FFFF00"/>
            </a:solidFill>
          </a:endParaRPr>
        </a:p>
      </dsp:txBody>
      <dsp:txXfrm>
        <a:off x="646697" y="3831737"/>
        <a:ext cx="2735234" cy="1641140"/>
      </dsp:txXfrm>
    </dsp:sp>
    <dsp:sp modelId="{3D95686F-0690-4267-940C-205903419A38}">
      <dsp:nvSpPr>
        <dsp:cNvPr id="0" name=""/>
        <dsp:cNvSpPr/>
      </dsp:nvSpPr>
      <dsp:spPr>
        <a:xfrm>
          <a:off x="3655455" y="3831737"/>
          <a:ext cx="2735234" cy="164114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rgbClr val="FFFF00"/>
              </a:solidFill>
            </a:rPr>
            <a:t>Limitação no registo de óbitos ocorridos nas comunidades</a:t>
          </a:r>
          <a:endParaRPr lang="en-US" sz="1700" kern="1200" dirty="0">
            <a:solidFill>
              <a:srgbClr val="FFFF00"/>
            </a:solidFill>
          </a:endParaRPr>
        </a:p>
      </dsp:txBody>
      <dsp:txXfrm>
        <a:off x="3655455" y="3831737"/>
        <a:ext cx="2735234" cy="1641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B045-E0D5-4F76-8D75-1B1420A7B86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DBDF-DABC-46E0-89F8-F735D360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BDF-DABC-46E0-89F8-F735D360C2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0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959C-C013-4991-AA4A-9A92A238DC6C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9C58-4035-4108-AAF1-92E8BDCB2F3A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6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57D2-7C1D-4525-9298-C2FC8D598436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4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7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4201132" y="277232"/>
            <a:ext cx="3789737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4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C08C-43A3-44D8-ABB6-011D7C2A9673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6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CC6E-2AD8-4B87-AD9C-396A5E94B235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5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165E-392D-4EAD-849B-A45B520D5005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4E3B-2B01-4A24-9793-836FCABC5689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9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8C5-E5C5-45F9-8ECF-85EDA0D8B1D8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5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3086-D60C-45C6-BDCE-203D89DB4C31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7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178C-18A1-4941-B69F-260ACE4F9F64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7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C864-31C5-464B-8608-8902BB536FB1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4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51AEF-ABF6-45FD-8C1D-03F75E1E6E6B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5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37E0289-8148-42E8-8835-AB53E5D0C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004" y="2395446"/>
            <a:ext cx="6251110" cy="2462022"/>
          </a:xfrm>
        </p:spPr>
        <p:txBody>
          <a:bodyPr anchor="b">
            <a:normAutofit/>
          </a:bodyPr>
          <a:lstStyle/>
          <a:p>
            <a:pPr algn="l"/>
            <a:r>
              <a:rPr lang="pt-PT" sz="3100" b="1" dirty="0"/>
              <a:t>Construindo um Sistema Integrado de Registo Civil e Estatísticas Vitais</a:t>
            </a:r>
            <a:br>
              <a:rPr lang="en-US" sz="5400" dirty="0"/>
            </a:br>
            <a:endParaRPr lang="en-GB" sz="5400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B0536619-C042-4C18-8263-C192E23C2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5553" y="485746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Name of presenter</a:t>
            </a:r>
            <a:r>
              <a:rPr lang="en-US" sz="2400" dirty="0"/>
              <a:t>:</a:t>
            </a:r>
          </a:p>
          <a:p>
            <a:pPr algn="l"/>
            <a:r>
              <a:rPr lang="en-US" dirty="0"/>
              <a:t>Fátima Baronet</a:t>
            </a:r>
            <a:endParaRPr lang="en-US" sz="2400" dirty="0"/>
          </a:p>
          <a:p>
            <a:pPr algn="l"/>
            <a:r>
              <a:rPr lang="pt-PT" sz="1600" dirty="0"/>
              <a:t>Ministério da Justiça, Assuntos Constitucionais e Religiosos </a:t>
            </a:r>
          </a:p>
          <a:p>
            <a:pPr algn="l"/>
            <a:r>
              <a:rPr lang="pt-PT" sz="1600" dirty="0"/>
              <a:t>Moçambique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BF014-0B1A-4EB3-A3D8-2B73FA8AE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r="686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6AE2AC-D5D4-4600-A046-3BC09852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072" y="713652"/>
            <a:ext cx="2914650" cy="1200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EA1D42-B17D-4C76-AB60-C396D478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08" y="608877"/>
            <a:ext cx="3400425" cy="13049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93C67-222D-4D47-8786-A8AB36E6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C093-8755-43F7-A5D4-FC7AB488CDF9}" type="datetime1">
              <a:rPr lang="en-US" smtClean="0"/>
              <a:t>10/25/2022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5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2900" b="1" dirty="0" err="1">
                <a:solidFill>
                  <a:srgbClr val="00B050"/>
                </a:solidFill>
              </a:rPr>
              <a:t>Principais</a:t>
            </a:r>
            <a:r>
              <a:rPr lang="en-US" sz="2900" b="1" dirty="0">
                <a:solidFill>
                  <a:srgbClr val="00B050"/>
                </a:solidFill>
              </a:rPr>
              <a:t> </a:t>
            </a:r>
            <a:r>
              <a:rPr lang="en-US" sz="2900" b="1" dirty="0" err="1">
                <a:solidFill>
                  <a:srgbClr val="00B050"/>
                </a:solidFill>
              </a:rPr>
              <a:t>constragimentos</a:t>
            </a:r>
            <a:endParaRPr lang="en-US" sz="2900" b="1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3492" y="4756646"/>
            <a:ext cx="1980070" cy="130405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7F126C7-B7FA-9A44-EC93-8481E0E5C5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056295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E5D9F-CCD1-4A3D-AF79-D330C782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E3F-6824-4CBC-BB91-A0D0984D268F}" type="datetime1">
              <a:rPr lang="en-US" smtClean="0"/>
              <a:t>10/25/2022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9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676"/>
            <a:ext cx="10515600" cy="1000898"/>
          </a:xfrm>
        </p:spPr>
        <p:txBody>
          <a:bodyPr/>
          <a:lstStyle/>
          <a:p>
            <a:r>
              <a:rPr lang="en-US" sz="2400" b="1" dirty="0" err="1">
                <a:solidFill>
                  <a:srgbClr val="00B050"/>
                </a:solidFill>
              </a:rPr>
              <a:t>Perspectiva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65200"/>
            <a:ext cx="10465148" cy="5076163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pt-PT" sz="2000" dirty="0">
                <a:latin typeface="Tw Cen MT" panose="020B0602020104020603" pitchFamily="34" charset="0"/>
              </a:rPr>
              <a:t>Recuperar o histórico;</a:t>
            </a:r>
            <a:endParaRPr lang="aa-ET" sz="2000" dirty="0">
              <a:latin typeface="Tw Cen MT" panose="020B0602020104020603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2000" dirty="0">
                <a:latin typeface="Tw Cen MT" panose="020B0602020104020603" pitchFamily="34" charset="0"/>
              </a:rPr>
              <a:t>Identificar meios eficazes para o registo de óbitos e causas de morte na comunidade;</a:t>
            </a:r>
            <a:endParaRPr lang="aa-ET" sz="2000" dirty="0">
              <a:latin typeface="Tw Cen MT" panose="020B0602020104020603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2000" dirty="0">
                <a:latin typeface="Tw Cen MT" panose="020B0602020104020603" pitchFamily="34" charset="0"/>
              </a:rPr>
              <a:t>Construir e reabilitar infraestruturas de registo (Conservatórias e Postos);</a:t>
            </a:r>
            <a:endParaRPr lang="aa-ET" sz="2000" dirty="0">
              <a:latin typeface="Tw Cen MT" panose="020B0602020104020603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2000" dirty="0">
                <a:latin typeface="Tw Cen MT" panose="020B0602020104020603" pitchFamily="34" charset="0"/>
              </a:rPr>
              <a:t>Massificar o uso do NUIC;</a:t>
            </a:r>
            <a:endParaRPr lang="aa-ET" sz="2000" dirty="0">
              <a:latin typeface="Tw Cen MT" panose="020B0602020104020603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2000" dirty="0">
                <a:latin typeface="Tw Cen MT" panose="020B0602020104020603" pitchFamily="34" charset="0"/>
              </a:rPr>
              <a:t>Melhorar a disponibilidade e a qualidade da rede de dados;</a:t>
            </a:r>
            <a:endParaRPr lang="aa-ET" sz="2000" dirty="0">
              <a:latin typeface="Tw Cen MT" panose="020B0602020104020603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2000" dirty="0">
                <a:latin typeface="Tw Cen MT" panose="020B0602020104020603" pitchFamily="34" charset="0"/>
              </a:rPr>
              <a:t>Introdução de mecanismos que permitem a solicitação e a disponibilização eletrônica(online) de certidões;</a:t>
            </a:r>
            <a:endParaRPr lang="aa-ET" sz="2000" dirty="0">
              <a:latin typeface="Tw Cen MT" panose="020B0602020104020603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2000" dirty="0">
                <a:latin typeface="Tw Cen MT" panose="020B0602020104020603" pitchFamily="34" charset="0"/>
              </a:rPr>
              <a:t>Mobilizar recursos financeiros para a construção de mais conservatórias e postos de atendimento,</a:t>
            </a:r>
          </a:p>
          <a:p>
            <a:pPr lvl="0" algn="just">
              <a:lnSpc>
                <a:spcPct val="150000"/>
              </a:lnSpc>
            </a:pPr>
            <a:r>
              <a:rPr lang="pt-PT" sz="2000" dirty="0">
                <a:latin typeface="Tw Cen MT" panose="020B0602020104020603" pitchFamily="34" charset="0"/>
              </a:rPr>
              <a:t> capacitar quadros, apetrechar o centros de dados, ajustar o equipamento informático e meios circulantes a demanda ...</a:t>
            </a:r>
            <a:endParaRPr lang="aa-ET" sz="2000" dirty="0">
              <a:latin typeface="Tw Cen MT" panose="020B06020201040206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E5317-6738-4EEC-8942-44B2DAC3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5C14-E7A4-4CC8-84BA-DF1A6A80557D}" type="datetime1">
              <a:rPr lang="en-US" smtClean="0"/>
              <a:t>10/25/2022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4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34767E-654C-4649-93C0-FF1BEB569896}"/>
              </a:ext>
            </a:extLst>
          </p:cNvPr>
          <p:cNvSpPr/>
          <p:nvPr/>
        </p:nvSpPr>
        <p:spPr>
          <a:xfrm>
            <a:off x="988380" y="179484"/>
            <a:ext cx="10215239" cy="84816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PT" sz="2400" b="1" dirty="0">
                <a:solidFill>
                  <a:schemeClr val="bg1"/>
                </a:solidFill>
                <a:latin typeface="Calibri (body)"/>
                <a:cs typeface="Arial" panose="020B0604020202020204" pitchFamily="34" charset="0"/>
              </a:rPr>
              <a:t>Resumo do Processo de Registo de Nascimento em Moçambique </a:t>
            </a:r>
            <a:r>
              <a:rPr lang="en-US" sz="2400" b="1" dirty="0">
                <a:solidFill>
                  <a:schemeClr val="bg1"/>
                </a:solidFill>
                <a:latin typeface="Calibri (body)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35F5C70-F9B2-4999-8387-5BCE6488DB8A}"/>
              </a:ext>
            </a:extLst>
          </p:cNvPr>
          <p:cNvCxnSpPr>
            <a:cxnSpLocks/>
          </p:cNvCxnSpPr>
          <p:nvPr/>
        </p:nvCxnSpPr>
        <p:spPr>
          <a:xfrm flipH="1">
            <a:off x="5743870" y="5057775"/>
            <a:ext cx="1857375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F15216-B754-4D82-B83D-0621E646E0CA}"/>
              </a:ext>
            </a:extLst>
          </p:cNvPr>
          <p:cNvCxnSpPr>
            <a:cxnSpLocks/>
          </p:cNvCxnSpPr>
          <p:nvPr/>
        </p:nvCxnSpPr>
        <p:spPr>
          <a:xfrm flipH="1">
            <a:off x="9848428" y="5057775"/>
            <a:ext cx="1857375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8936361-BAA8-4D05-BC20-FC1613A21E2A}"/>
              </a:ext>
            </a:extLst>
          </p:cNvPr>
          <p:cNvSpPr/>
          <p:nvPr/>
        </p:nvSpPr>
        <p:spPr>
          <a:xfrm>
            <a:off x="5991472" y="5146634"/>
            <a:ext cx="1186845" cy="59054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50MZN </a:t>
            </a:r>
            <a:r>
              <a:rPr lang="en-US" sz="1200" dirty="0" err="1"/>
              <a:t>após</a:t>
            </a:r>
            <a:r>
              <a:rPr lang="en-US" sz="1200" dirty="0"/>
              <a:t> 180 </a:t>
            </a:r>
            <a:r>
              <a:rPr lang="en-US" sz="1200" dirty="0" err="1"/>
              <a:t>dias</a:t>
            </a:r>
            <a:endParaRPr lang="en-US" sz="12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A00AA92-C080-497C-AFBC-8EDB9D39D4C4}"/>
              </a:ext>
            </a:extLst>
          </p:cNvPr>
          <p:cNvSpPr/>
          <p:nvPr/>
        </p:nvSpPr>
        <p:spPr>
          <a:xfrm>
            <a:off x="10316915" y="5146634"/>
            <a:ext cx="1186845" cy="59054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50MZN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14152E8-8739-4A43-BB01-2AA049130F36}"/>
              </a:ext>
            </a:extLst>
          </p:cNvPr>
          <p:cNvSpPr txBox="1"/>
          <p:nvPr/>
        </p:nvSpPr>
        <p:spPr>
          <a:xfrm>
            <a:off x="208736" y="6153668"/>
            <a:ext cx="580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/>
              <a:t>NB: </a:t>
            </a:r>
            <a:r>
              <a:rPr lang="pt-BR" sz="1200" i="1" dirty="0"/>
              <a:t>No Posto de  registo Civil, o processo seguirá as mesmas etapas para notificação/registo no SIRCEV, de acordo com a condição na unidade.</a:t>
            </a:r>
            <a:endParaRPr lang="en-US" sz="1200" i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FA15C-9540-427C-89CF-9DAD4EFD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8736" y="6246604"/>
            <a:ext cx="4693464" cy="4748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68AF7-C6D3-4A5E-8214-C73F3643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12</a:t>
            </a:fld>
            <a:endParaRPr lang="en-US" dirty="0"/>
          </a:p>
        </p:txBody>
      </p:sp>
      <p:pic>
        <p:nvPicPr>
          <p:cNvPr id="35" name="Picture 3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0" y="2123537"/>
            <a:ext cx="10717423" cy="293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04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84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C36CB-6EEE-41B8-896F-A759048E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00B05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latin typeface="Castellar" panose="020A0402060406010301" pitchFamily="18" charset="0"/>
              </a:rPr>
              <a:t>O </a:t>
            </a:r>
            <a:r>
              <a:rPr lang="en-US" sz="2600" b="1" kern="1200" dirty="0" err="1">
                <a:solidFill>
                  <a:srgbClr val="FFFFFF"/>
                </a:solidFill>
                <a:latin typeface="Castellar" panose="020A0402060406010301" pitchFamily="18" charset="0"/>
              </a:rPr>
              <a:t>fim</a:t>
            </a:r>
            <a:r>
              <a:rPr lang="en-US" sz="2600" b="1" kern="1200" dirty="0">
                <a:solidFill>
                  <a:srgbClr val="FFFFFF"/>
                </a:solidFill>
                <a:latin typeface="Castellar" panose="020A0402060406010301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C466A-0E87-4EE6-AB61-40BCE7D5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8B975DA1-D75A-4B7A-8C0A-943C0366E8CA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78402-07DC-4D7F-AA46-F911F38D6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C282-3507-4B03-BB3C-5B67CE2FAA33}" type="datetime1">
              <a:rPr lang="en-US" smtClean="0"/>
              <a:t>10/25/2022</a:t>
            </a:fld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758BAC-0D9B-4DB7-807D-9222A64C0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25" y="2090737"/>
            <a:ext cx="30289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03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10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24917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12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0306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949DBF7-D8C4-42EB-9EE9-7A7DFBF0FA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4324350" y="2265757"/>
            <a:ext cx="6896376" cy="23264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8BE88-BCD4-4C2F-92C2-C4191E3D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30D7-0ECF-4E24-B562-07F424ACD1A0}" type="datetime1">
              <a:rPr lang="en-US" smtClean="0"/>
              <a:t>10/25/2022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0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624BF014-0B1A-4EB3-A3D8-2B73FA8AE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r="6862"/>
          <a:stretch/>
        </p:blipFill>
        <p:spPr>
          <a:xfrm>
            <a:off x="477012" y="451239"/>
            <a:ext cx="3973309" cy="589788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E96CB174-0B78-4A31-9EAA-4125AA18F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r="6862"/>
          <a:stretch/>
        </p:blipFill>
        <p:spPr>
          <a:xfrm>
            <a:off x="4120055" y="451239"/>
            <a:ext cx="3260023" cy="5897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551155-118D-408A-B626-9634FD46F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041" y="2721284"/>
            <a:ext cx="2656188" cy="3983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27542-7EE4-4F0B-ADB4-4325DF4BD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011" y="5179457"/>
            <a:ext cx="1034893" cy="349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BFC554-EEE8-4BC9-83E6-50F6AC07F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935" y="3909343"/>
            <a:ext cx="1936895" cy="379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0E5A7-DD49-42F7-A251-7A3ABDAF0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361" y="2117892"/>
            <a:ext cx="725930" cy="421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A8FC1-072E-4075-9824-9F5CEEAF8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7831" y="1489362"/>
            <a:ext cx="940529" cy="420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0BF4B6-953B-41BA-B79C-01EA883B5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3363" y="5091848"/>
            <a:ext cx="1228229" cy="469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291BB5-2681-4B0D-BE06-1F0A514080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7011" y="4481126"/>
            <a:ext cx="1332419" cy="38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E6404D-527F-47A0-BC19-14D9F07DBA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7157" y="2050510"/>
            <a:ext cx="1394598" cy="5147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E1DB8-8EAE-409D-85AC-CCACE75A18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1923" y="1358116"/>
            <a:ext cx="2309979" cy="6918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D67CAB-AD76-4308-85DB-555B9E4C8A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88981" y="1933558"/>
            <a:ext cx="844496" cy="746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451EF9-E6E0-4A0B-9DCB-775C277B8C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4144" y="808821"/>
            <a:ext cx="2119488" cy="5190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B35E08-E0A1-4AD5-B890-AE717BE8B2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31902" y="856135"/>
            <a:ext cx="1065681" cy="405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2C0C0-0D93-4812-ACED-5ABFA30A53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5642" y="4445080"/>
            <a:ext cx="1281520" cy="420576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15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59501CB6-0838-4F5E-A72C-C8D14E424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F2E2-E265-4810-98E7-BF05B6D7C894}" type="datetime1">
              <a:rPr lang="en-US" smtClean="0"/>
              <a:t>10/25/2022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9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A440A-985F-436B-923C-FE7F037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t-PT" sz="5100" b="1" dirty="0">
                <a:solidFill>
                  <a:schemeClr val="bg1"/>
                </a:solidFill>
              </a:rPr>
              <a:t>Conteúdo da apresentação</a:t>
            </a:r>
            <a:r>
              <a:rPr lang="en-US" sz="5100" b="1" dirty="0">
                <a:solidFill>
                  <a:schemeClr val="bg1"/>
                </a:solidFill>
              </a:rPr>
              <a:t> </a:t>
            </a:r>
            <a:endParaRPr lang="en-GB" sz="51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975DA1-D75A-4B7A-8C0A-943C0366E8C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65FC4B6-AD8B-98DC-3F73-3A90D1D714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783514"/>
              </p:ext>
            </p:extLst>
          </p:nvPr>
        </p:nvGraphicFramePr>
        <p:xfrm>
          <a:off x="5468389" y="638865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6817F-92F6-4ADB-A79D-1A99B5CE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111F-B167-4B55-B17D-C4C800B2F77F}" type="datetime1">
              <a:rPr lang="en-US" smtClean="0"/>
              <a:t>10/25/2022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5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30AED-8EF4-4CEE-91FD-46E00092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990204"/>
            <a:ext cx="11160370" cy="5186759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marL="0" indent="0">
              <a:buNone/>
            </a:pPr>
            <a:endParaRPr lang="en-US" sz="1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4767E-654C-4649-93C0-FF1BEB569896}"/>
              </a:ext>
            </a:extLst>
          </p:cNvPr>
          <p:cNvSpPr/>
          <p:nvPr/>
        </p:nvSpPr>
        <p:spPr>
          <a:xfrm>
            <a:off x="506627" y="139446"/>
            <a:ext cx="10997514" cy="848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Visão geral do contexto SIRCEV do país</a:t>
            </a:r>
            <a:endParaRPr lang="en-US" sz="2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A3523BBC-47A3-44B1-8821-181E455B9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609885"/>
              </p:ext>
            </p:extLst>
          </p:nvPr>
        </p:nvGraphicFramePr>
        <p:xfrm>
          <a:off x="443885" y="1203570"/>
          <a:ext cx="11138516" cy="5261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8790">
                  <a:extLst>
                    <a:ext uri="{9D8B030D-6E8A-4147-A177-3AD203B41FA5}">
                      <a16:colId xmlns:a16="http://schemas.microsoft.com/office/drawing/2014/main" val="4237869622"/>
                    </a:ext>
                  </a:extLst>
                </a:gridCol>
                <a:gridCol w="5419726">
                  <a:extLst>
                    <a:ext uri="{9D8B030D-6E8A-4147-A177-3AD203B41FA5}">
                      <a16:colId xmlns:a16="http://schemas.microsoft.com/office/drawing/2014/main" val="2108523402"/>
                    </a:ext>
                  </a:extLst>
                </a:gridCol>
              </a:tblGrid>
              <a:tr h="312199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Indicador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Estado actual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352633"/>
                  </a:ext>
                </a:extLst>
              </a:tr>
              <a:tr h="2596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Cobertura do Registo de Nascimento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49% (INE,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Censo da População e Habitação de Moçambique, 2017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67569"/>
                  </a:ext>
                </a:extLst>
              </a:tr>
              <a:tr h="3022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Cobertura de Certificação de Nascimento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Not Available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870625"/>
                  </a:ext>
                </a:extLst>
              </a:tr>
              <a:tr h="276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Cobertura de Registo de Óbito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12.1% (UN, 2020) DNRN, 2014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14480"/>
                  </a:ext>
                </a:extLst>
              </a:tr>
              <a:tr h="247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Cobertura de Certificação de Óbito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Not available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359507"/>
                  </a:ext>
                </a:extLst>
              </a:tr>
              <a:tr h="2212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Cobertura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Identificação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Civil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38% (NID, 2020)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420021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Entrega de Unidade de Saúde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 (2015 DHS)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92587"/>
                  </a:ext>
                </a:extLst>
              </a:tr>
              <a:tr h="2393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Sites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interoperáveis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​​em 06/2022</a:t>
                      </a: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 no primeiro trimestre de 2022 (de mais de 1500 HF)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0277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689CC-7E95-4799-94CD-3FCB2769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7255-D6A0-4700-B113-3FFF444BFBB4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F6A96-194D-405D-B83C-75156FB9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1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400" b="1" dirty="0">
                <a:solidFill>
                  <a:srgbClr val="00B050"/>
                </a:solidFill>
              </a:rPr>
              <a:t>Os principais marcos na implementação do sistema SIRCEV e interoperabilidade em Moçambique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3492" y="4756646"/>
            <a:ext cx="1980070" cy="13040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B975DA1-D75A-4B7A-8C0A-943C0366E8CA}" type="slidenum">
              <a:rPr lang="en-US" sz="44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79709" y="686862"/>
            <a:ext cx="7037591" cy="5475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Moçambique</a:t>
            </a:r>
            <a:r>
              <a:rPr lang="en-US" sz="1600" dirty="0"/>
              <a:t> </a:t>
            </a:r>
            <a:r>
              <a:rPr lang="en-US" sz="1600" dirty="0" err="1"/>
              <a:t>foi</a:t>
            </a:r>
            <a:r>
              <a:rPr lang="en-US" sz="1600" dirty="0"/>
              <a:t> um dos </a:t>
            </a:r>
            <a:r>
              <a:rPr lang="en-US" sz="1600" dirty="0" err="1"/>
              <a:t>primeiros</a:t>
            </a:r>
            <a:r>
              <a:rPr lang="en-US" sz="1600" dirty="0"/>
              <a:t> </a:t>
            </a:r>
            <a:r>
              <a:rPr lang="en-US" sz="1600" dirty="0" err="1"/>
              <a:t>países</a:t>
            </a:r>
            <a:r>
              <a:rPr lang="en-US" sz="1600" dirty="0"/>
              <a:t> </a:t>
            </a:r>
            <a:r>
              <a:rPr lang="en-US" sz="1600" dirty="0" err="1"/>
              <a:t>africanos</a:t>
            </a:r>
            <a:r>
              <a:rPr lang="en-US" sz="1600" dirty="0"/>
              <a:t> a </a:t>
            </a:r>
            <a:r>
              <a:rPr lang="en-US" sz="1600" dirty="0" err="1"/>
              <a:t>realizar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avaliação</a:t>
            </a:r>
            <a:r>
              <a:rPr lang="en-US" sz="1600" dirty="0"/>
              <a:t> </a:t>
            </a:r>
            <a:r>
              <a:rPr lang="en-US" sz="1600" dirty="0" err="1"/>
              <a:t>abrangente</a:t>
            </a:r>
            <a:r>
              <a:rPr lang="en-US" sz="1600" dirty="0"/>
              <a:t> do SIRCEV - 2013.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 Sistema de </a:t>
            </a:r>
            <a:r>
              <a:rPr lang="en-US" sz="1600" dirty="0" err="1"/>
              <a:t>Registo</a:t>
            </a:r>
            <a:r>
              <a:rPr lang="en-US" sz="1600" dirty="0"/>
              <a:t> Civil e </a:t>
            </a:r>
            <a:r>
              <a:rPr lang="en-US" sz="1600" dirty="0" err="1"/>
              <a:t>Estatísticas</a:t>
            </a:r>
            <a:r>
              <a:rPr lang="en-US" sz="1600" dirty="0"/>
              <a:t> Vitais, SIRCEV, </a:t>
            </a:r>
            <a:r>
              <a:rPr lang="en-US" sz="1600" dirty="0" err="1"/>
              <a:t>foi</a:t>
            </a:r>
            <a:r>
              <a:rPr lang="en-US" sz="1600" dirty="0"/>
              <a:t> </a:t>
            </a:r>
            <a:r>
              <a:rPr lang="en-US" sz="1600" dirty="0" err="1"/>
              <a:t>introduzido</a:t>
            </a:r>
            <a:r>
              <a:rPr lang="en-US" sz="1600" dirty="0"/>
              <a:t> em Moçambique em 2017.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Reforma</a:t>
            </a:r>
            <a:r>
              <a:rPr lang="en-US" sz="1600" dirty="0"/>
              <a:t> legal: </a:t>
            </a:r>
            <a:r>
              <a:rPr lang="en-US" sz="1600" dirty="0" err="1"/>
              <a:t>Decreto</a:t>
            </a:r>
            <a:r>
              <a:rPr lang="en-US" sz="1600" dirty="0"/>
              <a:t> 44/2010 de 2 de </a:t>
            </a:r>
            <a:r>
              <a:rPr lang="en-US" sz="1600" dirty="0" err="1"/>
              <a:t>Novembro</a:t>
            </a:r>
            <a:r>
              <a:rPr lang="en-US" sz="1600" dirty="0"/>
              <a:t> que </a:t>
            </a:r>
            <a:r>
              <a:rPr lang="en-US" sz="1600" dirty="0" err="1"/>
              <a:t>introduz</a:t>
            </a:r>
            <a:r>
              <a:rPr lang="en-US" sz="1600" dirty="0"/>
              <a:t> o </a:t>
            </a:r>
            <a:r>
              <a:rPr lang="en-US" sz="1600" dirty="0" err="1"/>
              <a:t>número</a:t>
            </a:r>
            <a:r>
              <a:rPr lang="en-US" sz="1600" dirty="0"/>
              <a:t> </a:t>
            </a:r>
            <a:r>
              <a:rPr lang="en-US" sz="1600" dirty="0" err="1"/>
              <a:t>único</a:t>
            </a:r>
            <a:r>
              <a:rPr lang="en-US" sz="1600" dirty="0"/>
              <a:t>  de </a:t>
            </a:r>
            <a:r>
              <a:rPr lang="en-US" sz="1600" dirty="0" err="1"/>
              <a:t>identificação</a:t>
            </a:r>
            <a:r>
              <a:rPr lang="en-US" sz="1600" dirty="0"/>
              <a:t> do </a:t>
            </a:r>
            <a:r>
              <a:rPr lang="en-US" sz="1600" dirty="0" err="1"/>
              <a:t>cidadão</a:t>
            </a:r>
            <a:r>
              <a:rPr lang="en-US" sz="1600" dirty="0"/>
              <a:t>; Lei </a:t>
            </a:r>
            <a:r>
              <a:rPr lang="en-US" sz="1600" dirty="0" err="1"/>
              <a:t>nr</a:t>
            </a:r>
            <a:r>
              <a:rPr lang="en-US" sz="1600" dirty="0"/>
              <a:t> 12/2018  de 4 de </a:t>
            </a:r>
            <a:r>
              <a:rPr lang="en-US" sz="1600" dirty="0" err="1"/>
              <a:t>Dezembro</a:t>
            </a:r>
            <a:r>
              <a:rPr lang="en-US" sz="1600" dirty="0"/>
              <a:t> , </a:t>
            </a:r>
            <a:r>
              <a:rPr lang="en-US" sz="1600" dirty="0" err="1"/>
              <a:t>cria</a:t>
            </a:r>
            <a:r>
              <a:rPr lang="en-US" sz="1600" dirty="0"/>
              <a:t> o </a:t>
            </a:r>
            <a:r>
              <a:rPr lang="en-US" sz="1600" dirty="0" err="1"/>
              <a:t>sistema</a:t>
            </a:r>
            <a:r>
              <a:rPr lang="en-US" sz="1600" dirty="0"/>
              <a:t> </a:t>
            </a:r>
            <a:r>
              <a:rPr lang="en-US" sz="1600" dirty="0" err="1"/>
              <a:t>eletrônico</a:t>
            </a:r>
            <a:r>
              <a:rPr lang="en-US" sz="1600" dirty="0"/>
              <a:t> de </a:t>
            </a:r>
            <a:r>
              <a:rPr lang="en-US" sz="1600" dirty="0" err="1"/>
              <a:t>registo</a:t>
            </a:r>
            <a:r>
              <a:rPr lang="en-US" sz="1600" dirty="0"/>
              <a:t> civil e </a:t>
            </a:r>
            <a:r>
              <a:rPr lang="en-US" sz="1600" dirty="0" err="1"/>
              <a:t>altera</a:t>
            </a:r>
            <a:r>
              <a:rPr lang="en-US" sz="1600" dirty="0"/>
              <a:t> </a:t>
            </a:r>
            <a:r>
              <a:rPr lang="en-US" sz="1600" dirty="0" err="1"/>
              <a:t>disposições</a:t>
            </a:r>
            <a:r>
              <a:rPr lang="en-US" sz="1600" dirty="0"/>
              <a:t> do CRC.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Desenvolvimento</a:t>
            </a:r>
            <a:r>
              <a:rPr lang="en-US" sz="1600" dirty="0"/>
              <a:t> do Plano </a:t>
            </a:r>
            <a:r>
              <a:rPr lang="en-US" sz="1600" dirty="0" err="1"/>
              <a:t>Estratégico</a:t>
            </a:r>
            <a:r>
              <a:rPr lang="en-US" sz="1600" dirty="0"/>
              <a:t> de CRVS (2019-2029) e respective </a:t>
            </a:r>
            <a:r>
              <a:rPr lang="en-US" sz="1600" dirty="0" err="1"/>
              <a:t>plano</a:t>
            </a:r>
            <a:r>
              <a:rPr lang="en-US" sz="1600" dirty="0"/>
              <a:t> </a:t>
            </a:r>
            <a:r>
              <a:rPr lang="en-US" sz="1600" dirty="0" err="1"/>
              <a:t>operacional</a:t>
            </a:r>
            <a:r>
              <a:rPr lang="en-US" sz="1600" dirty="0"/>
              <a:t> (2020-2025).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highlight>
                <a:srgbClr val="FFFF00"/>
              </a:highlight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É um </a:t>
            </a:r>
            <a:r>
              <a:rPr lang="en-US" sz="1600" dirty="0" err="1"/>
              <a:t>sistema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sua</a:t>
            </a:r>
            <a:r>
              <a:rPr lang="en-US" sz="1600" dirty="0"/>
              <a:t> </a:t>
            </a:r>
            <a:r>
              <a:rPr lang="en-US" sz="1600" dirty="0" err="1"/>
              <a:t>genaralidade</a:t>
            </a:r>
            <a:r>
              <a:rPr lang="en-US" sz="1600" dirty="0"/>
              <a:t> web, com </a:t>
            </a:r>
            <a:r>
              <a:rPr lang="en-US" sz="1600" dirty="0" err="1"/>
              <a:t>certas</a:t>
            </a:r>
            <a:r>
              <a:rPr lang="en-US" sz="1600" dirty="0"/>
              <a:t> </a:t>
            </a:r>
            <a:r>
              <a:rPr lang="en-US" sz="1600" dirty="0" err="1"/>
              <a:t>funcionalidades</a:t>
            </a:r>
            <a:r>
              <a:rPr lang="en-US" sz="1600" dirty="0"/>
              <a:t> em </a:t>
            </a:r>
            <a:r>
              <a:rPr lang="en-US" sz="1600" dirty="0" err="1"/>
              <a:t>tecnologias</a:t>
            </a:r>
            <a:r>
              <a:rPr lang="en-US" sz="1600" dirty="0"/>
              <a:t> USSD, </a:t>
            </a:r>
            <a:r>
              <a:rPr lang="en-US" sz="1600" dirty="0" err="1"/>
              <a:t>pode</a:t>
            </a:r>
            <a:r>
              <a:rPr lang="en-US" sz="1600" dirty="0"/>
              <a:t> ser </a:t>
            </a:r>
            <a:r>
              <a:rPr lang="en-US" sz="1600" dirty="0" err="1"/>
              <a:t>acedido</a:t>
            </a:r>
            <a:r>
              <a:rPr lang="en-US" sz="1600" dirty="0"/>
              <a:t> a </a:t>
            </a:r>
            <a:r>
              <a:rPr lang="en-US" sz="1600" dirty="0" err="1"/>
              <a:t>partir</a:t>
            </a:r>
            <a:r>
              <a:rPr lang="en-US" sz="1600" dirty="0"/>
              <a:t> de </a:t>
            </a:r>
            <a:r>
              <a:rPr lang="en-US" sz="1600" dirty="0" err="1"/>
              <a:t>qualquer</a:t>
            </a:r>
            <a:r>
              <a:rPr lang="en-US" sz="1600" dirty="0"/>
              <a:t> local do </a:t>
            </a:r>
            <a:r>
              <a:rPr lang="en-US" sz="1600" dirty="0" err="1"/>
              <a:t>pais</a:t>
            </a:r>
            <a:r>
              <a:rPr lang="en-US" sz="1600" dirty="0"/>
              <a:t> </a:t>
            </a:r>
            <a:r>
              <a:rPr lang="en-US" sz="1600" dirty="0" err="1"/>
              <a:t>através</a:t>
            </a:r>
            <a:r>
              <a:rPr lang="en-US" sz="1600" dirty="0"/>
              <a:t> da internet.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40ADB-9AB5-4D1B-9746-8AE72E01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3803-55D6-4AA7-B2C9-98C86E6DB047}" type="datetime1">
              <a:rPr lang="en-US" smtClean="0"/>
              <a:t>10/25/2022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197" y="914400"/>
            <a:ext cx="10825876" cy="5567680"/>
          </a:xfrm>
          <a:prstGeom prst="rect">
            <a:avLst/>
          </a:prstGeom>
          <a:solidFill>
            <a:srgbClr val="2ECC71">
              <a:alpha val="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6186" y="81724"/>
            <a:ext cx="10591557" cy="648953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rgbClr val="00B050"/>
                </a:solidFill>
              </a:rPr>
              <a:t>Cobertura do registo eletrônico de nascimentos e óbitos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107934"/>
              </p:ext>
            </p:extLst>
          </p:nvPr>
        </p:nvGraphicFramePr>
        <p:xfrm>
          <a:off x="878598" y="865295"/>
          <a:ext cx="5142563" cy="258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802536"/>
              </p:ext>
            </p:extLst>
          </p:nvPr>
        </p:nvGraphicFramePr>
        <p:xfrm>
          <a:off x="6224135" y="865295"/>
          <a:ext cx="5295147" cy="258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02629"/>
              </p:ext>
            </p:extLst>
          </p:nvPr>
        </p:nvGraphicFramePr>
        <p:xfrm>
          <a:off x="6238241" y="3846808"/>
          <a:ext cx="5142562" cy="264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95496" y="1060511"/>
            <a:ext cx="4352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2. </a:t>
            </a:r>
            <a:r>
              <a:rPr lang="en-US" sz="1200" dirty="0" err="1"/>
              <a:t>Cobertura</a:t>
            </a:r>
            <a:r>
              <a:rPr lang="en-US" sz="1200" dirty="0"/>
              <a:t> </a:t>
            </a:r>
            <a:r>
              <a:rPr lang="en-US" sz="1200" dirty="0" err="1"/>
              <a:t>sobre</a:t>
            </a:r>
            <a:r>
              <a:rPr lang="en-US" sz="1200" dirty="0"/>
              <a:t> o total de </a:t>
            </a:r>
            <a:r>
              <a:rPr lang="en-US" sz="1200" dirty="0" err="1"/>
              <a:t>nascimentos</a:t>
            </a:r>
            <a:r>
              <a:rPr lang="en-US" sz="1200" dirty="0"/>
              <a:t> (</a:t>
            </a:r>
            <a:r>
              <a:rPr lang="en-US" sz="1200" dirty="0" err="1"/>
              <a:t>projecões</a:t>
            </a:r>
            <a:r>
              <a:rPr lang="en-US" sz="1200" dirty="0"/>
              <a:t> INE)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9721" y="1056770"/>
            <a:ext cx="2775283" cy="28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</a:t>
            </a:r>
            <a:r>
              <a:rPr lang="en-US" sz="1200" dirty="0" err="1"/>
              <a:t>Cobertura</a:t>
            </a:r>
            <a:r>
              <a:rPr lang="en-US" sz="1200" dirty="0"/>
              <a:t> </a:t>
            </a:r>
            <a:r>
              <a:rPr lang="en-US" sz="1200" dirty="0" err="1"/>
              <a:t>sobre</a:t>
            </a:r>
            <a:r>
              <a:rPr lang="en-US" sz="1200" dirty="0"/>
              <a:t> o total de </a:t>
            </a:r>
            <a:r>
              <a:rPr lang="en-US" sz="1200" dirty="0" err="1"/>
              <a:t>registos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523991" y="3761802"/>
            <a:ext cx="2523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4. </a:t>
            </a:r>
            <a:r>
              <a:rPr lang="en-US" sz="1200" dirty="0" err="1"/>
              <a:t>Conservatórias</a:t>
            </a:r>
            <a:r>
              <a:rPr lang="en-US" sz="1200" dirty="0"/>
              <a:t> com SIRCEV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99720-529B-406E-82BF-8E29C425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2C6D-82CC-4C96-9FD1-D25AF277AC83}" type="datetime1">
              <a:rPr lang="en-US" smtClean="0"/>
              <a:t>10/25/2022</a:t>
            </a:fld>
            <a:endParaRPr lang="en-US" dirty="0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94B78BDE-3CFA-46E1-BCD2-3392B20499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047543"/>
              </p:ext>
            </p:extLst>
          </p:nvPr>
        </p:nvGraphicFramePr>
        <p:xfrm>
          <a:off x="906884" y="36550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">
            <a:extLst>
              <a:ext uri="{FF2B5EF4-FFF2-40B4-BE49-F238E27FC236}">
                <a16:creationId xmlns:a16="http://schemas.microsoft.com/office/drawing/2014/main" id="{CFB6291B-7122-4D9E-8311-937FF03BE4E1}"/>
              </a:ext>
            </a:extLst>
          </p:cNvPr>
          <p:cNvSpPr txBox="1"/>
          <p:nvPr/>
        </p:nvSpPr>
        <p:spPr>
          <a:xfrm>
            <a:off x="939721" y="3761803"/>
            <a:ext cx="4352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3. </a:t>
            </a:r>
            <a:r>
              <a:rPr lang="en-US" sz="1200" dirty="0" err="1"/>
              <a:t>Cobertura</a:t>
            </a:r>
            <a:r>
              <a:rPr lang="en-US" sz="1200" dirty="0"/>
              <a:t> </a:t>
            </a:r>
            <a:r>
              <a:rPr lang="en-US" sz="1200" dirty="0" err="1"/>
              <a:t>sobre</a:t>
            </a:r>
            <a:r>
              <a:rPr lang="en-US" sz="1200" dirty="0"/>
              <a:t> o total de </a:t>
            </a:r>
            <a:r>
              <a:rPr lang="en-US" sz="1200" dirty="0" err="1"/>
              <a:t>óbito</a:t>
            </a:r>
            <a:r>
              <a:rPr lang="en-US" sz="1200" dirty="0"/>
              <a:t> (</a:t>
            </a:r>
            <a:r>
              <a:rPr lang="en-US" sz="1200" dirty="0" err="1"/>
              <a:t>projecoes</a:t>
            </a:r>
            <a:r>
              <a:rPr lang="en-US" sz="1200" dirty="0"/>
              <a:t> INE)</a:t>
            </a:r>
          </a:p>
        </p:txBody>
      </p:sp>
    </p:spTree>
    <p:extLst>
      <p:ext uri="{BB962C8B-B14F-4D97-AF65-F5344CB8AC3E}">
        <p14:creationId xmlns:p14="http://schemas.microsoft.com/office/powerpoint/2010/main" val="63737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0248"/>
          </a:xfrm>
        </p:spPr>
        <p:txBody>
          <a:bodyPr/>
          <a:lstStyle/>
          <a:p>
            <a:r>
              <a:rPr lang="pt-BR" sz="2400" b="1" dirty="0">
                <a:solidFill>
                  <a:srgbClr val="00B050"/>
                </a:solidFill>
              </a:rPr>
              <a:t>Fatores-chave de sucesso que promovem a trajetória de crescimento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6564" y="1664774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Notificações de nascimento por SMS;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5760" y="3910203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Disponibilização de brigadas móveis de registo;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5760" y="2777830"/>
            <a:ext cx="7671920" cy="6702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PT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nstalação de postos de registo de nascimentos junto as unidades hospitalares e interoperabilidade com o sistema de informação de Saúde</a:t>
            </a:r>
            <a:r>
              <a:rPr lang="pt-PT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PT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67E01C-5EB1-46A7-A678-89851EB7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10" y="1609967"/>
            <a:ext cx="495300" cy="495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05760" y="4944120"/>
            <a:ext cx="7204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w Cen MT" panose="020B0602020104020603" pitchFamily="34" charset="0"/>
              </a:rPr>
              <a:t>Campanhas de mobilização social  para adesão ao registo de nascimento;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10" y="4843036"/>
            <a:ext cx="5715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10" y="2622225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0" y="3547059"/>
            <a:ext cx="751840" cy="75184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39F0F-118C-4643-86DD-F477E8E2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21F-ACAF-455D-8FF1-18DE95EE4D16}" type="datetime1">
              <a:rPr lang="en-US" smtClean="0"/>
              <a:t>10/25/2022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4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5103" y="312874"/>
            <a:ext cx="10515600" cy="595348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rgbClr val="00B050"/>
                </a:solidFill>
              </a:rPr>
              <a:t>Áreas mais relevantes que Interopera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104" y="778934"/>
            <a:ext cx="1076935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PT" u="sng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Interoperabilidade com o Sistema nacional de saúde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2020 o SIRCEV capta automaticamente informação sobre os óbitos directamente das plataforma do Sistema Nacional de Saúde, mecanismo que contribui significativamente para a melhoria da qualidade deste tipo dados, assim como minimiza o tempo de espera na tramitação de certidões.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interoperabilidade está em 28 Unidades hospitalares a nivel nacional.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 também em desenvolvimento o mecanismo para a captação automática de dados sobre nascimentos registados em unidades hospitalares.</a:t>
            </a:r>
            <a:endParaRPr lang="pt-PT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pt-PT" u="sng" dirty="0">
                <a:ln w="0"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Sistemas de emissão dos documentos de identificação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dirty="0">
                <a:ln w="0"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desenvolvimento, espera-se que contribua significativamente para minimizar os riscos de fraudes e melhorar celeridade na tramitação dos processos para os utentes.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48730-B4A3-4210-84F6-9C8B1C48F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31E9-C9D0-4A44-983D-AAF268255311}" type="datetime1">
              <a:rPr lang="en-US" smtClean="0"/>
              <a:t>10/25/2022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4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5465"/>
            <a:ext cx="10521889" cy="550589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rgbClr val="00B050"/>
                </a:solidFill>
              </a:rPr>
              <a:t>Actividades em curso conducentes a recuperação do histórico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333" y="634234"/>
            <a:ext cx="10878941" cy="1945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PT" sz="1500" u="sng" dirty="0">
                <a:latin typeface="Tw Cen MT" panose="020B0602020104020603" pitchFamily="34" charset="0"/>
              </a:rPr>
              <a:t>Digitalização do histórico a medida que os cidadãos solicitam as certidões,</a:t>
            </a:r>
            <a:r>
              <a:rPr lang="pt-PT" sz="1500" dirty="0">
                <a:latin typeface="Tw Cen MT" panose="020B0602020104020603" pitchFamily="34" charset="0"/>
              </a:rPr>
              <a:t> permitindo, que este solicite e obtenha de forma rápida certidões em qualquer conservatória do pais;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500" u="sng" dirty="0">
                <a:latin typeface="Tw Cen MT" panose="020B0602020104020603" pitchFamily="34" charset="0"/>
              </a:rPr>
              <a:t>Expansão dos postos hospitalares  de SIRCEV nas unidades de saúde (actualmente 216 Postos RC hospitalares);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500" u="sng" dirty="0">
                <a:latin typeface="Tw Cen MT" panose="020B0602020104020603" pitchFamily="34" charset="0"/>
              </a:rPr>
              <a:t>Treinamento de pessoal-chave envolvido na operacionalização do sistema interoperável;</a:t>
            </a:r>
            <a:endParaRPr lang="pt-PT" sz="1500" dirty="0">
              <a:latin typeface="Tw Cen MT" panose="020B0602020104020603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PT" sz="1500" u="sng" dirty="0">
                <a:latin typeface="Tw Cen MT" panose="020B0602020104020603" pitchFamily="34" charset="0"/>
              </a:rPr>
              <a:t>Digitação massiva dos livros: </a:t>
            </a:r>
            <a:r>
              <a:rPr lang="pt-PT" sz="1500" dirty="0">
                <a:latin typeface="Tw Cen MT" panose="020B0602020104020603" pitchFamily="34" charset="0"/>
              </a:rPr>
              <a:t>Em preparação, desde o inventário dos livros, a criação da unidade central de digitação do histórico e as equipes e os equipamentos.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PT" sz="1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66" y="3377280"/>
            <a:ext cx="8550381" cy="29790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94E2F3-6A06-4C9E-9488-EE9BEA0E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810-86CF-4220-8A61-2D31C1E2CA41}" type="datetime1">
              <a:rPr lang="en-US" smtClean="0"/>
              <a:t>10/25/2022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5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6526"/>
            <a:ext cx="8596668" cy="691378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Funcionalidades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Adicionais</a:t>
            </a:r>
            <a:r>
              <a:rPr lang="en-US" sz="2400" b="1" dirty="0">
                <a:solidFill>
                  <a:srgbClr val="00B050"/>
                </a:solidFill>
              </a:rPr>
              <a:t> em </a:t>
            </a:r>
            <a:r>
              <a:rPr lang="en-US" sz="2400" b="1" dirty="0" err="1">
                <a:solidFill>
                  <a:srgbClr val="00B050"/>
                </a:solidFill>
              </a:rPr>
              <a:t>Desenvolvimento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907" y="895865"/>
            <a:ext cx="8596668" cy="4802971"/>
          </a:xfr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pt-PT" sz="2000" dirty="0">
                <a:latin typeface="Tw Cen MT" panose="020B0602020104020603" pitchFamily="34" charset="0"/>
              </a:rPr>
              <a:t>Registo de casamentos e divórcios</a:t>
            </a:r>
            <a:endParaRPr lang="aa-ET" sz="2000" dirty="0">
              <a:latin typeface="Tw Cen MT" panose="020B0602020104020603" pitchFamily="34" charset="0"/>
            </a:endParaRPr>
          </a:p>
          <a:p>
            <a:pPr lvl="0">
              <a:lnSpc>
                <a:spcPct val="200000"/>
              </a:lnSpc>
            </a:pPr>
            <a:r>
              <a:rPr lang="pt-PT" sz="2000" dirty="0">
                <a:latin typeface="Tw Cen MT" panose="020B0602020104020603" pitchFamily="34" charset="0"/>
              </a:rPr>
              <a:t>Registo offline</a:t>
            </a:r>
            <a:endParaRPr lang="aa-ET" sz="2000" dirty="0">
              <a:latin typeface="Tw Cen MT" panose="020B0602020104020603" pitchFamily="34" charset="0"/>
            </a:endParaRPr>
          </a:p>
          <a:p>
            <a:pPr lvl="0">
              <a:lnSpc>
                <a:spcPct val="200000"/>
              </a:lnSpc>
            </a:pPr>
            <a:r>
              <a:rPr lang="pt-PT" sz="2000" dirty="0">
                <a:latin typeface="Tw Cen MT" panose="020B0602020104020603" pitchFamily="34" charset="0"/>
              </a:rPr>
              <a:t>Interoperabilidade com DNIC</a:t>
            </a:r>
            <a:endParaRPr lang="aa-ET" sz="2000" dirty="0">
              <a:latin typeface="Tw Cen MT" panose="020B0602020104020603" pitchFamily="34" charset="0"/>
            </a:endParaRPr>
          </a:p>
          <a:p>
            <a:pPr lvl="0">
              <a:lnSpc>
                <a:spcPct val="200000"/>
              </a:lnSpc>
            </a:pPr>
            <a:r>
              <a:rPr lang="pt-PT" sz="2000" dirty="0">
                <a:latin typeface="Tw Cen MT" panose="020B0602020104020603" pitchFamily="34" charset="0"/>
              </a:rPr>
              <a:t>Acréscimo de dados do nascimentos na interoperabilidade com os sistemas de saúde</a:t>
            </a:r>
          </a:p>
          <a:p>
            <a:pPr lvl="0">
              <a:lnSpc>
                <a:spcPct val="200000"/>
              </a:lnSpc>
            </a:pPr>
            <a:r>
              <a:rPr lang="en-US" sz="2000" dirty="0" err="1">
                <a:latin typeface="Tw Cen MT" panose="020B0602020104020603" pitchFamily="34" charset="0"/>
              </a:rPr>
              <a:t>Assinaturas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electrónicas</a:t>
            </a:r>
            <a:endParaRPr lang="aa-ET" sz="2000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B9B27-B982-47ED-B199-CD665548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D2E6-3017-44CD-8449-D241458743C0}" type="datetime1">
              <a:rPr lang="en-US" smtClean="0"/>
              <a:t>10/25/2022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63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905</Words>
  <Application>Microsoft Office PowerPoint</Application>
  <PresentationFormat>Widescreen</PresentationFormat>
  <Paragraphs>125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(body)</vt:lpstr>
      <vt:lpstr>Calibri Light</vt:lpstr>
      <vt:lpstr>Castellar</vt:lpstr>
      <vt:lpstr>Tw Cen MT</vt:lpstr>
      <vt:lpstr>1_Office Theme</vt:lpstr>
      <vt:lpstr>Construindo um Sistema Integrado de Registo Civil e Estatísticas Vitais </vt:lpstr>
      <vt:lpstr>Conteúdo da apresentação </vt:lpstr>
      <vt:lpstr>PowerPoint Presentation</vt:lpstr>
      <vt:lpstr>Os principais marcos na implementação do sistema SIRCEV e interoperabilidade em Moçambique</vt:lpstr>
      <vt:lpstr>Cobertura do registo eletrônico de nascimentos e óbitos</vt:lpstr>
      <vt:lpstr>Fatores-chave de sucesso que promovem a trajetória de crescimento</vt:lpstr>
      <vt:lpstr>Áreas mais relevantes que Interopera</vt:lpstr>
      <vt:lpstr>Actividades em curso conducentes a recuperação do histórico</vt:lpstr>
      <vt:lpstr>Funcionalidades Adicionais em Desenvolvimento</vt:lpstr>
      <vt:lpstr>Principais constragimentos</vt:lpstr>
      <vt:lpstr>Perspectiva</vt:lpstr>
      <vt:lpstr>PowerPoint Presentation</vt:lpstr>
      <vt:lpstr>O fim.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William Muhwava</dc:creator>
  <cp:lastModifiedBy>Tapfumanei Kusemwa</cp:lastModifiedBy>
  <cp:revision>93</cp:revision>
  <dcterms:created xsi:type="dcterms:W3CDTF">2022-09-20T01:45:54Z</dcterms:created>
  <dcterms:modified xsi:type="dcterms:W3CDTF">2022-10-25T07:58:58Z</dcterms:modified>
</cp:coreProperties>
</file>