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2" r:id="rId6"/>
    <p:sldId id="259" r:id="rId7"/>
    <p:sldId id="263" r:id="rId8"/>
    <p:sldId id="260" r:id="rId9"/>
    <p:sldId id="26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6647-460A-4E5C-BA30-86989C4901C6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76A0-9179-4CDC-BEFB-0559F9205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10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6647-460A-4E5C-BA30-86989C4901C6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76A0-9179-4CDC-BEFB-0559F9205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27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6647-460A-4E5C-BA30-86989C4901C6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76A0-9179-4CDC-BEFB-0559F9205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1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6647-460A-4E5C-BA30-86989C4901C6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76A0-9179-4CDC-BEFB-0559F9205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807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6647-460A-4E5C-BA30-86989C4901C6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76A0-9179-4CDC-BEFB-0559F9205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37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6647-460A-4E5C-BA30-86989C4901C6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76A0-9179-4CDC-BEFB-0559F9205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39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6647-460A-4E5C-BA30-86989C4901C6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76A0-9179-4CDC-BEFB-0559F9205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75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6647-460A-4E5C-BA30-86989C4901C6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76A0-9179-4CDC-BEFB-0559F9205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884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6647-460A-4E5C-BA30-86989C4901C6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76A0-9179-4CDC-BEFB-0559F9205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11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6647-460A-4E5C-BA30-86989C4901C6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76A0-9179-4CDC-BEFB-0559F9205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34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F6647-460A-4E5C-BA30-86989C4901C6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76A0-9179-4CDC-BEFB-0559F9205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4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F6647-460A-4E5C-BA30-86989C4901C6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776A0-9179-4CDC-BEFB-0559F92055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13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3888432"/>
          </a:xfrm>
        </p:spPr>
        <p:txBody>
          <a:bodyPr>
            <a:normAutofit fontScale="90000"/>
          </a:bodyPr>
          <a:lstStyle/>
          <a:p>
            <a:r>
              <a:rPr lang="fr-FR" dirty="0"/>
              <a:t>ENREGISTREMENT DES FAITS D’ETAT CIVIL ET LA PRODUCTION DES STATISTIQUES VITALAU BURUNDI /</a:t>
            </a:r>
            <a:r>
              <a:rPr lang="fr-FR" sz="4000" dirty="0"/>
              <a:t>pratique et stratégies pour accélérer le progrès en matière d’enregistrement des décès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5085184"/>
            <a:ext cx="6400800" cy="985664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537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 du CRVS au Burundi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Population estimés à peu près à 13 000 000</a:t>
            </a:r>
          </a:p>
          <a:p>
            <a:r>
              <a:rPr lang="fr-FR" dirty="0"/>
              <a:t>18 provinces</a:t>
            </a:r>
          </a:p>
          <a:p>
            <a:r>
              <a:rPr lang="fr-FR" dirty="0"/>
              <a:t>119 communes</a:t>
            </a:r>
          </a:p>
          <a:p>
            <a:r>
              <a:rPr lang="fr-FR" dirty="0"/>
              <a:t>119 centres d’enregistrement au chef lieu des communes et 280 centres d’enregistrement secondaires</a:t>
            </a:r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420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CADRE LEGAL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Code des personnes et de la Famille ( Décret- loi de 1993 en cours de révision)</a:t>
            </a:r>
          </a:p>
          <a:p>
            <a:r>
              <a:rPr lang="fr-FR" dirty="0"/>
              <a:t>Loi sur les statistiques au Burundi du 20 mai 2021</a:t>
            </a:r>
          </a:p>
          <a:p>
            <a:r>
              <a:rPr lang="fr-FR" dirty="0"/>
              <a:t>Ordonnance conjointe instituant l’usage du carnet de  sante de la mère et de l’enfant de 2014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1039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Progrès réalisés( bonnes pratiques)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fr-FR" sz="2800" dirty="0">
                <a:ea typeface="Calibri"/>
                <a:cs typeface="Times New Roman"/>
              </a:rPr>
              <a:t>Décentralisation des services d’enregistrements (centres primaires : communes et centres secondaires : zones)</a:t>
            </a: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fr-FR" sz="2800" dirty="0">
                <a:ea typeface="Calibri"/>
                <a:cs typeface="Times New Roman"/>
              </a:rPr>
              <a:t> Renforcement des capacités des agents enregistreurs sur le cadre légal et technique d’enregistrement</a:t>
            </a: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fr-FR" sz="2800" dirty="0">
                <a:ea typeface="Calibri"/>
                <a:cs typeface="Times New Roman"/>
              </a:rPr>
              <a:t>Production des rapports des naissance et  décès survenus dans la communauté par l’administration à la base chaque  semaine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199372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prstClr val="black"/>
                </a:solidFill>
              </a:rPr>
              <a:t>Progrès réalisés suite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fr-FR" sz="2800" dirty="0">
                <a:solidFill>
                  <a:prstClr val="black"/>
                </a:solidFill>
                <a:ea typeface="Calibri"/>
                <a:cs typeface="Times New Roman"/>
              </a:rPr>
              <a:t>Enregistrement gratuit des faits d’état civil</a:t>
            </a: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fr-FR" sz="2800" dirty="0">
                <a:solidFill>
                  <a:prstClr val="black"/>
                </a:solidFill>
                <a:ea typeface="Calibri"/>
                <a:cs typeface="Times New Roman"/>
              </a:rPr>
              <a:t> campagne d’enregistrement  tardif des naissance et des décès dans le contexte humanitaire ( plus de 1 500 000 enfants enregistres) UNICEF et PNUD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fr-FR" sz="2800" dirty="0">
                <a:solidFill>
                  <a:prstClr val="black"/>
                </a:solidFill>
                <a:ea typeface="Calibri"/>
                <a:cs typeface="Times New Roman"/>
              </a:rPr>
              <a:t>Evaluation en 2021 de l’état des lieux d’enregistrements des décès et des naissance portant sur les  années 2019, 2020 avec appui OMS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fr-FR" sz="2800" dirty="0">
                <a:solidFill>
                  <a:prstClr val="black"/>
                </a:solidFill>
                <a:cs typeface="Times New Roman"/>
              </a:rPr>
              <a:t>Etude de faisabilité de modernisation et de l’informatisation des services de l’</a:t>
            </a:r>
            <a:r>
              <a:rPr lang="fr-FR" sz="2800" dirty="0" err="1">
                <a:solidFill>
                  <a:prstClr val="black"/>
                </a:solidFill>
                <a:cs typeface="Times New Roman"/>
              </a:rPr>
              <a:t>etat</a:t>
            </a:r>
            <a:r>
              <a:rPr lang="fr-FR" sz="2800" dirty="0">
                <a:solidFill>
                  <a:prstClr val="black"/>
                </a:solidFill>
                <a:cs typeface="Times New Roman"/>
              </a:rPr>
              <a:t> civil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0486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prstClr val="black"/>
                </a:solidFill>
              </a:rPr>
              <a:t>Progrès réalisés( bonnes pratiques) suite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Projet d’informatisation et production de la carte nationale d’identité biométriques 45 centres pilotes d’enregistrement avec appui du PNUD</a:t>
            </a:r>
          </a:p>
          <a:p>
            <a:r>
              <a:rPr lang="fr-FR" dirty="0"/>
              <a:t>Révision du Code des Personnes et de la Famille</a:t>
            </a:r>
          </a:p>
          <a:p>
            <a:r>
              <a:rPr lang="fr-FR" dirty="0"/>
              <a:t>Enregistrement systématiques de toutes les naissances et décès survenus dans les formations sanitaires à travers une plate forme en ligne </a:t>
            </a:r>
          </a:p>
          <a:p>
            <a:r>
              <a:rPr lang="fr-FR" dirty="0"/>
              <a:t>Validation d’un document standard de certification médicale de décès et leurs causes de décès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4845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opportunité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La volonté politique du gouvernement pour la digitalisation des services d’état civil</a:t>
            </a:r>
          </a:p>
          <a:p>
            <a:r>
              <a:rPr lang="fr-FR" dirty="0"/>
              <a:t>La politique sectoriel du ministère qui se réfère du Plan National de Développement</a:t>
            </a:r>
          </a:p>
          <a:p>
            <a:r>
              <a:rPr lang="fr-FR" dirty="0"/>
              <a:t>Les plans annuels inclus les activités lies à l’état civil</a:t>
            </a:r>
          </a:p>
          <a:p>
            <a:r>
              <a:rPr lang="fr-FR" dirty="0"/>
              <a:t>Structure administratif décentralisé et fonctionnel</a:t>
            </a:r>
          </a:p>
          <a:p>
            <a:r>
              <a:rPr lang="fr-FR" dirty="0"/>
              <a:t>Planification conjointe avec les partenaires au développement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3240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defis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Défis:</a:t>
            </a: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fr-FR" dirty="0">
                <a:ea typeface="Calibri"/>
                <a:cs typeface="Times New Roman"/>
              </a:rPr>
              <a:t> ignorance  de certaines personnes de l’importance et  intérêt d’enregistrement  des faits d’état civil</a:t>
            </a:r>
          </a:p>
          <a:p>
            <a:pPr lvl="0">
              <a:lnSpc>
                <a:spcPct val="115000"/>
              </a:lnSpc>
              <a:buFont typeface="Wingdings"/>
              <a:buChar char=""/>
            </a:pPr>
            <a:r>
              <a:rPr lang="fr-FR" dirty="0">
                <a:ea typeface="Calibri"/>
                <a:cs typeface="Times New Roman"/>
              </a:rPr>
              <a:t>Problème d’électricités qui n’est présente dans toutes les zones d’enregistrement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fr-FR" dirty="0">
                <a:ea typeface="Calibri"/>
                <a:cs typeface="Times New Roman"/>
              </a:rPr>
              <a:t> Non  informatisation du système CRVS  : problème d’archivage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fr-FR" dirty="0">
                <a:ea typeface="Calibri"/>
                <a:cs typeface="Times New Roman"/>
              </a:rPr>
              <a:t>Besoins important pour la modernisations et informatisation des services de l’état civil  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fr-FR" dirty="0">
                <a:ea typeface="Calibri"/>
                <a:cs typeface="Times New Roman"/>
              </a:rPr>
              <a:t>Faible couverture du réseau internet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endParaRPr lang="fr-FR" dirty="0">
              <a:ea typeface="Calibri"/>
              <a:cs typeface="Times New Roman"/>
            </a:endParaRPr>
          </a:p>
          <a:p>
            <a:pPr>
              <a:buFont typeface="Wingdings" pitchFamily="2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8220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Perspectives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Programme de modernisation et informatisation des services d’état civil y compris la production de la carte nationale d’identité Biométrique dont le montant s’élève à plus de 16 000 000 USD</a:t>
            </a:r>
          </a:p>
          <a:p>
            <a:r>
              <a:rPr lang="fr-FR" dirty="0"/>
              <a:t>Opérationnalisation électronique du certificat de décès et leurs cause </a:t>
            </a:r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19816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437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Thème Office</vt:lpstr>
      <vt:lpstr>ENREGISTREMENT DES FAITS D’ETAT CIVIL ET LA PRODUCTION DES STATISTIQUES VITALAU BURUNDI /pratique et stratégies pour accélérer le progrès en matière d’enregistrement des décès</vt:lpstr>
      <vt:lpstr>Contexte du CRVS au Burundi</vt:lpstr>
      <vt:lpstr>CADRE LEGAL</vt:lpstr>
      <vt:lpstr>Progrès réalisés( bonnes pratiques)</vt:lpstr>
      <vt:lpstr>Progrès réalisés suite</vt:lpstr>
      <vt:lpstr>Progrès réalisés( bonnes pratiques) suite</vt:lpstr>
      <vt:lpstr>opportunité</vt:lpstr>
      <vt:lpstr>defis</vt:lpstr>
      <vt:lpstr>Perspectives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ENREGISTREMENT DES FAITS D’ETAT CIVIL ET LA PRODUCTION DES STATISTIQUES VITALAU BURUNDI</dc:title>
  <dc:creator>DGAT</dc:creator>
  <cp:lastModifiedBy>David Nzeyimana</cp:lastModifiedBy>
  <cp:revision>27</cp:revision>
  <dcterms:created xsi:type="dcterms:W3CDTF">2022-10-24T17:28:17Z</dcterms:created>
  <dcterms:modified xsi:type="dcterms:W3CDTF">2022-10-25T08:18:46Z</dcterms:modified>
</cp:coreProperties>
</file>