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PT" sz="4400" b="0" strike="noStrike" spc="-1">
                <a:latin typeface="Arial"/>
              </a:rPr>
              <a:t>Clique para mover o diapositivo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PT" sz="2000" b="0" strike="noStrike" spc="-1">
                <a:latin typeface="Arial"/>
              </a:rPr>
              <a:t>Clique para editar o formato das notas</a:t>
            </a: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PT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132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pt-PT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pt-PT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133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pt-PT" sz="1400" b="0" strike="noStrike" spc="-1">
                <a:latin typeface="Times New Roman"/>
              </a:defRPr>
            </a:lvl1pPr>
          </a:lstStyle>
          <a:p>
            <a:r>
              <a:rPr lang="pt-PT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134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pt-PT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634442FC-1B47-4A2B-9064-FCEC653AA71D}" type="slidenum">
              <a:rPr lang="pt-PT" sz="1400" b="0" strike="noStrike" spc="-1">
                <a:latin typeface="Times New Roman"/>
              </a:rPr>
              <a:t>‹#›</a:t>
            </a:fld>
            <a:endParaRPr lang="pt-P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28988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79680" y="4752000"/>
            <a:ext cx="5436720" cy="388656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t">
            <a:noAutofit/>
          </a:bodyPr>
          <a:lstStyle/>
          <a:p>
            <a:endParaRPr lang="pt-PT" sz="200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8"/>
          </p:nvPr>
        </p:nvSpPr>
        <p:spPr>
          <a:xfrm>
            <a:off x="3850560" y="9378720"/>
            <a:ext cx="2944080" cy="49392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13BF3B0-BD2D-4870-96FC-9DC0DB8336F9}" type="slidenum">
              <a:rPr lang="pt-P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pt-P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28988"/>
          </a:xfrm>
          <a:prstGeom prst="rect">
            <a:avLst/>
          </a:prstGeom>
          <a:ln w="0">
            <a:noFill/>
          </a:ln>
        </p:spPr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79680" y="4752000"/>
            <a:ext cx="5436720" cy="388656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Linhas de trabalho </a:t>
            </a:r>
            <a:endParaRPr lang="pt-PT" sz="2000" b="0" strike="noStrike" spc="-1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sldNum" idx="17"/>
          </p:nvPr>
        </p:nvSpPr>
        <p:spPr>
          <a:xfrm>
            <a:off x="3850560" y="9378720"/>
            <a:ext cx="2944080" cy="49392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FE61B81-23F5-4A59-A328-B66A1A762DDD}" type="slidenum">
              <a:rPr lang="pt-P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pt-P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28988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79680" y="4752000"/>
            <a:ext cx="5436720" cy="388656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Linhas de trabalho </a:t>
            </a:r>
            <a:endParaRPr lang="pt-PT" sz="20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sldNum" idx="9"/>
          </p:nvPr>
        </p:nvSpPr>
        <p:spPr>
          <a:xfrm>
            <a:off x="3850560" y="9378720"/>
            <a:ext cx="2944080" cy="49392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CB1D304-FACD-4602-8357-AC10E489089B}" type="slidenum">
              <a:rPr lang="pt-P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pt-P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28988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79680" y="4752000"/>
            <a:ext cx="5436720" cy="388656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Linhas de trabalho </a:t>
            </a:r>
            <a:endParaRPr lang="pt-PT" sz="2000" b="0" strike="noStrike" spc="-1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10"/>
          </p:nvPr>
        </p:nvSpPr>
        <p:spPr>
          <a:xfrm>
            <a:off x="3850560" y="9378720"/>
            <a:ext cx="2944080" cy="49392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DF2CAC-2430-4CF4-9A06-2C598826C574}" type="slidenum">
              <a:rPr lang="pt-P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pt-P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28988"/>
          </a:xfrm>
          <a:prstGeom prst="rect">
            <a:avLst/>
          </a:prstGeom>
          <a:ln w="0">
            <a:noFill/>
          </a:ln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79680" y="4752000"/>
            <a:ext cx="5436720" cy="388656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Linhas de trabalho </a:t>
            </a:r>
            <a:endParaRPr lang="pt-PT" sz="2000" b="0" strike="noStrike" spc="-1"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Num" idx="11"/>
          </p:nvPr>
        </p:nvSpPr>
        <p:spPr>
          <a:xfrm>
            <a:off x="3850560" y="9378720"/>
            <a:ext cx="2944080" cy="49392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43E7E60-C7A7-478D-87C4-35806818E677}" type="slidenum">
              <a:rPr lang="pt-P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pt-P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28988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79680" y="4752000"/>
            <a:ext cx="5436720" cy="388656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Linhas de trabalho </a:t>
            </a:r>
            <a:endParaRPr lang="pt-PT" sz="2000" b="0" strike="noStrike" spc="-1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sldNum" idx="12"/>
          </p:nvPr>
        </p:nvSpPr>
        <p:spPr>
          <a:xfrm>
            <a:off x="3850560" y="9378720"/>
            <a:ext cx="2944080" cy="49392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87D6CB9-69E6-42FA-AC88-630E7530D853}" type="slidenum">
              <a:rPr lang="pt-P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pt-P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28988"/>
          </a:xfrm>
          <a:prstGeom prst="rect">
            <a:avLst/>
          </a:prstGeom>
          <a:ln w="0">
            <a:noFill/>
          </a:ln>
        </p:spPr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79680" y="4752000"/>
            <a:ext cx="5436720" cy="388656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Linhas de trabalho </a:t>
            </a:r>
            <a:endParaRPr lang="pt-PT" sz="2000" b="0" strike="noStrike" spc="-1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sldNum" idx="13"/>
          </p:nvPr>
        </p:nvSpPr>
        <p:spPr>
          <a:xfrm>
            <a:off x="3850560" y="9378720"/>
            <a:ext cx="2944080" cy="49392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ABAA89D-004E-4ADE-AC40-18CC613E529B}" type="slidenum">
              <a:rPr lang="pt-P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pt-P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28988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79680" y="4752000"/>
            <a:ext cx="5436720" cy="388656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Linhas de trabalho </a:t>
            </a:r>
            <a:endParaRPr lang="pt-PT" sz="2000" b="0" strike="noStrike" spc="-1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sldNum" idx="14"/>
          </p:nvPr>
        </p:nvSpPr>
        <p:spPr>
          <a:xfrm>
            <a:off x="3850560" y="9378720"/>
            <a:ext cx="2944080" cy="49392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DCC08A9-70FB-46F5-A7AC-F35FC619F438}" type="slidenum">
              <a:rPr lang="pt-P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pt-P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28988"/>
          </a:xfrm>
          <a:prstGeom prst="rect">
            <a:avLst/>
          </a:prstGeom>
          <a:ln w="0">
            <a:noFill/>
          </a:ln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79680" y="4752000"/>
            <a:ext cx="5436720" cy="388656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Linhas de trabalho </a:t>
            </a:r>
            <a:endParaRPr lang="pt-PT" sz="2000" b="0" strike="noStrike" spc="-1"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Num" idx="15"/>
          </p:nvPr>
        </p:nvSpPr>
        <p:spPr>
          <a:xfrm>
            <a:off x="3850560" y="9378720"/>
            <a:ext cx="2944080" cy="49392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F313EE6-E65C-4B03-BAAE-2A51F74CA0E0}" type="slidenum">
              <a:rPr lang="pt-P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pt-P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19788" cy="3328988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79680" y="4752000"/>
            <a:ext cx="5436720" cy="388656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Linhas de trabalho </a:t>
            </a:r>
            <a:endParaRPr lang="pt-PT" sz="2000" b="0" strike="noStrike" spc="-1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sldNum" idx="16"/>
          </p:nvPr>
        </p:nvSpPr>
        <p:spPr>
          <a:xfrm>
            <a:off x="3850560" y="9378720"/>
            <a:ext cx="2944080" cy="493920"/>
          </a:xfrm>
          <a:prstGeom prst="rect">
            <a:avLst/>
          </a:prstGeom>
          <a:noFill/>
          <a:ln w="0">
            <a:noFill/>
          </a:ln>
        </p:spPr>
        <p:txBody>
          <a:bodyPr lIns="95400" tIns="47520" rIns="95400" bIns="4752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595C217-7AFE-4A2B-8BD8-2962365E3129}" type="slidenum">
              <a:rPr lang="pt-P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pt-P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587023D-DA5F-4C0F-948B-8C40B27CC1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69DBDB4-3632-464B-AD0F-1780B8EE9A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947E393-035B-45B8-9A8B-C93084763F1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8F2FE2F-FAA5-4273-9429-58728AD65A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380B71-4A7D-4583-B72F-143B93F2FF7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4ADA6F2-C555-4007-B0E6-56CEE695086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7A4B27-95D3-4CA0-BC62-A6BF4C28D8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72EC2A9-C4D3-49D5-A712-FF8EA2564AF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CAF27B-46D2-4A9F-B5B8-25C5E311A59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3ED5F5-972F-4D31-93B4-18B64006D0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6833A-6F5C-4F2D-8F47-2E94114D21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0F10339-C882-41E2-8002-FDAE9C2EE35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E55B06-9DB4-463A-9500-D5397DB2CFC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40B3675-9E41-4276-BFA4-BF0EF3D33B7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FD26B64-DB2E-451F-BFF4-9B38712A3C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5D38FF2-49C6-4CB0-AAEF-24AE4B6716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BF73C1A-B229-4914-BBB3-9DB9AC308EE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B83E87-DC8F-45FA-BEBB-70AF8CD4A00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A6FF8BB-5574-4562-B838-BD64E9AD693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772162-3561-40CE-9255-74E69B01EBC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EFABF7-3E11-4F5A-A064-6B56D2274F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92E6B58-C751-4BE8-854A-35CA9BD5FBD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966A26E-3A67-4FFF-9D26-966F741EAC5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C3DBF7-8A47-47E8-A87C-F3B42AA79B3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F44EC9-D86D-4ACD-9699-8EADE15E3F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99229D-2C7C-4F29-A057-5BA272533F8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32A72FD-9030-4371-8F49-D82CA7AC82F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6A3214-12CE-47EA-AE07-6F0DF0270D0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A8FB392-582F-4A1C-A790-3F87EB445EF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E7200E-6C62-43F1-9D15-ACF4BDEE596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5E7711-3B65-46BF-B1F4-4F06B2CFE5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C03D006-8B1F-4246-A290-E526F53D801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586A3D-9C2D-4F73-8695-5E5DC775A17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86D482C-654E-474F-964A-2C14DBCA25A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E0F5475-1B1F-43CC-9776-766730517E7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P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54ACB52-F78B-4458-826F-8C9056E6660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10"/>
          <p:cNvPicPr/>
          <p:nvPr/>
        </p:nvPicPr>
        <p:blipFill>
          <a:blip r:embed="rId14"/>
          <a:stretch/>
        </p:blipFill>
        <p:spPr>
          <a:xfrm>
            <a:off x="1076760" y="2185920"/>
            <a:ext cx="3744000" cy="1595880"/>
          </a:xfrm>
          <a:prstGeom prst="rect">
            <a:avLst/>
          </a:prstGeom>
          <a:ln w="0">
            <a:noFill/>
          </a:ln>
        </p:spPr>
      </p:pic>
      <p:sp>
        <p:nvSpPr>
          <p:cNvPr id="10" name="Straight Connector 8"/>
          <p:cNvSpPr/>
          <p:nvPr/>
        </p:nvSpPr>
        <p:spPr>
          <a:xfrm>
            <a:off x="552240" y="842400"/>
            <a:ext cx="8784000" cy="360"/>
          </a:xfrm>
          <a:prstGeom prst="line">
            <a:avLst/>
          </a:prstGeom>
          <a:ln w="19050">
            <a:solidFill>
              <a:srgbClr val="EC2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m 12"/>
          <p:cNvPicPr/>
          <p:nvPr/>
        </p:nvPicPr>
        <p:blipFill>
          <a:blip r:embed="rId15"/>
          <a:stretch/>
        </p:blipFill>
        <p:spPr>
          <a:xfrm>
            <a:off x="9561240" y="39600"/>
            <a:ext cx="1967040" cy="838440"/>
          </a:xfrm>
          <a:prstGeom prst="rect">
            <a:avLst/>
          </a:prstGeom>
          <a:ln w="0">
            <a:noFill/>
          </a:ln>
        </p:spPr>
      </p:pic>
      <p:pic>
        <p:nvPicPr>
          <p:cNvPr id="3" name="Picture 6"/>
          <p:cNvPicPr/>
          <p:nvPr/>
        </p:nvPicPr>
        <p:blipFill>
          <a:blip r:embed="rId16"/>
          <a:stretch/>
        </p:blipFill>
        <p:spPr>
          <a:xfrm>
            <a:off x="0" y="6409440"/>
            <a:ext cx="12190680" cy="447120"/>
          </a:xfrm>
          <a:prstGeom prst="rect">
            <a:avLst/>
          </a:prstGeom>
          <a:ln w="0">
            <a:noFill/>
          </a:ln>
        </p:spPr>
      </p:pic>
      <p:pic>
        <p:nvPicPr>
          <p:cNvPr id="4" name="Imagem 13"/>
          <p:cNvPicPr/>
          <p:nvPr/>
        </p:nvPicPr>
        <p:blipFill>
          <a:blip r:embed="rId17"/>
          <a:stretch/>
        </p:blipFill>
        <p:spPr>
          <a:xfrm>
            <a:off x="8128080" y="2079000"/>
            <a:ext cx="912240" cy="1029960"/>
          </a:xfrm>
          <a:prstGeom prst="rect">
            <a:avLst/>
          </a:prstGeom>
          <a:ln w="0">
            <a:noFill/>
          </a:ln>
        </p:spPr>
      </p:pic>
      <p:sp>
        <p:nvSpPr>
          <p:cNvPr id="5" name="CaixaDeTexto 3"/>
          <p:cNvSpPr/>
          <p:nvPr/>
        </p:nvSpPr>
        <p:spPr>
          <a:xfrm>
            <a:off x="5763240" y="3190680"/>
            <a:ext cx="564192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República de Angola</a:t>
            </a:r>
            <a:endParaRPr lang="pt-PT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PT" sz="1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Ministério da Justiça e dos Direitos Humanos</a:t>
            </a:r>
            <a:endParaRPr lang="pt-PT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PT" sz="1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Direcção Nacional do Arquivo de Identificação Civil e Criminal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sldNum" idx="1"/>
          </p:nvPr>
        </p:nvSpPr>
        <p:spPr>
          <a:xfrm>
            <a:off x="11499840" y="6508800"/>
            <a:ext cx="627840" cy="33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1" strike="noStrike" spc="-1">
                <a:solidFill>
                  <a:srgbClr val="D9D9D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DA1541-9D85-4EEE-B505-94B051844745}" type="slidenum">
              <a:rPr lang="pt-PT" sz="1200" b="1" strike="noStrike" spc="-1">
                <a:solidFill>
                  <a:srgbClr val="D9D9D9"/>
                </a:solidFill>
                <a:latin typeface="Calibri"/>
              </a:rPr>
              <a:t>‹#›</a:t>
            </a:fld>
            <a:endParaRPr lang="pt-PT" sz="1200" b="0" strike="noStrike" spc="-1"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PT" sz="4400" b="0" strike="noStrike" spc="-1">
                <a:latin typeface="Arial"/>
              </a:rPr>
              <a:t>Clique para editar o formato do título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800" b="0" strike="noStrike" spc="-1">
                <a:latin typeface="Arial"/>
              </a:rPr>
              <a:t>Segundo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400" b="0" strike="noStrike" spc="-1">
                <a:latin typeface="Arial"/>
              </a:rPr>
              <a:t>Terceiro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latin typeface="Arial"/>
              </a:rPr>
              <a:t>Quarto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Quinto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Sexto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Sétimo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/>
          <p:cNvPicPr/>
          <p:nvPr/>
        </p:nvPicPr>
        <p:blipFill>
          <a:blip r:embed="rId14"/>
          <a:stretch/>
        </p:blipFill>
        <p:spPr>
          <a:xfrm>
            <a:off x="0" y="6409440"/>
            <a:ext cx="12190680" cy="447120"/>
          </a:xfrm>
          <a:prstGeom prst="rect">
            <a:avLst/>
          </a:prstGeom>
          <a:ln w="0">
            <a:noFill/>
          </a:ln>
        </p:spPr>
      </p:pic>
      <p:sp>
        <p:nvSpPr>
          <p:cNvPr id="46" name="Straight Connector 8"/>
          <p:cNvSpPr/>
          <p:nvPr/>
        </p:nvSpPr>
        <p:spPr>
          <a:xfrm>
            <a:off x="552240" y="842400"/>
            <a:ext cx="8784000" cy="360"/>
          </a:xfrm>
          <a:prstGeom prst="line">
            <a:avLst/>
          </a:prstGeom>
          <a:ln w="19050">
            <a:solidFill>
              <a:srgbClr val="EC2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Imagem 15"/>
          <p:cNvPicPr/>
          <p:nvPr/>
        </p:nvPicPr>
        <p:blipFill>
          <a:blip r:embed="rId15"/>
          <a:stretch/>
        </p:blipFill>
        <p:spPr>
          <a:xfrm>
            <a:off x="9561240" y="39600"/>
            <a:ext cx="1967040" cy="83844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sldNum" idx="2"/>
          </p:nvPr>
        </p:nvSpPr>
        <p:spPr>
          <a:xfrm>
            <a:off x="11499840" y="6508800"/>
            <a:ext cx="627840" cy="33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1" strike="noStrike" spc="-1">
                <a:solidFill>
                  <a:srgbClr val="D9D9D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D812AA7-1841-436F-9051-465FA65D2822}" type="slidenum">
              <a:rPr lang="pt-PT" sz="1200" b="1" strike="noStrike" spc="-1">
                <a:solidFill>
                  <a:srgbClr val="D9D9D9"/>
                </a:solidFill>
                <a:latin typeface="Calibri"/>
              </a:rPr>
              <a:t>‹#›</a:t>
            </a:fld>
            <a:endParaRPr lang="pt-PT" sz="1200" b="0" strike="noStrike" spc="-1"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PT" sz="4400" b="0" strike="noStrike" spc="-1">
                <a:latin typeface="Arial"/>
              </a:rPr>
              <a:t>Clique para editar o formato do título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800" b="0" strike="noStrike" spc="-1">
                <a:latin typeface="Arial"/>
              </a:rPr>
              <a:t>Segundo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400" b="0" strike="noStrike" spc="-1">
                <a:latin typeface="Arial"/>
              </a:rPr>
              <a:t>Terceiro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latin typeface="Arial"/>
              </a:rPr>
              <a:t>Quarto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Quinto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Sexto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Sétimo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/>
          <p:cNvPicPr/>
          <p:nvPr/>
        </p:nvPicPr>
        <p:blipFill>
          <a:blip r:embed="rId14"/>
          <a:stretch/>
        </p:blipFill>
        <p:spPr>
          <a:xfrm>
            <a:off x="0" y="6409440"/>
            <a:ext cx="12190680" cy="447120"/>
          </a:xfrm>
          <a:prstGeom prst="rect">
            <a:avLst/>
          </a:prstGeom>
          <a:ln w="0">
            <a:noFill/>
          </a:ln>
        </p:spPr>
      </p:pic>
      <p:sp>
        <p:nvSpPr>
          <p:cNvPr id="88" name="Straight Connector 8"/>
          <p:cNvSpPr/>
          <p:nvPr/>
        </p:nvSpPr>
        <p:spPr>
          <a:xfrm>
            <a:off x="552240" y="842400"/>
            <a:ext cx="8784000" cy="360"/>
          </a:xfrm>
          <a:prstGeom prst="line">
            <a:avLst/>
          </a:prstGeom>
          <a:ln w="19050">
            <a:solidFill>
              <a:srgbClr val="EC2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Imagem 11"/>
          <p:cNvPicPr/>
          <p:nvPr/>
        </p:nvPicPr>
        <p:blipFill>
          <a:blip r:embed="rId15"/>
          <a:stretch/>
        </p:blipFill>
        <p:spPr>
          <a:xfrm>
            <a:off x="9561240" y="39600"/>
            <a:ext cx="1967040" cy="83844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sldNum" idx="3"/>
          </p:nvPr>
        </p:nvSpPr>
        <p:spPr>
          <a:xfrm>
            <a:off x="11529720" y="6466680"/>
            <a:ext cx="627840" cy="33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1" strike="noStrike" spc="-1">
                <a:solidFill>
                  <a:srgbClr val="D9D9D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2DBE69D-5703-4710-9B66-7C9A039032EA}" type="slidenum">
              <a:rPr lang="pt-PT" sz="1200" b="1" strike="noStrike" spc="-1">
                <a:solidFill>
                  <a:srgbClr val="D9D9D9"/>
                </a:solidFill>
                <a:latin typeface="Calibri"/>
              </a:rPr>
              <a:t>‹#›</a:t>
            </a:fld>
            <a:endParaRPr lang="pt-PT" sz="1200" b="0" strike="noStrike" spc="-1"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PT" sz="4400" b="0" strike="noStrike" spc="-1">
                <a:latin typeface="Arial"/>
              </a:rPr>
              <a:t>Clique para editar o formato do título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800" b="0" strike="noStrike" spc="-1">
                <a:latin typeface="Arial"/>
              </a:rPr>
              <a:t>Segundo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400" b="0" strike="noStrike" spc="-1">
                <a:latin typeface="Arial"/>
              </a:rPr>
              <a:t>Terceiro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latin typeface="Arial"/>
              </a:rPr>
              <a:t>Quarto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Quinto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Sexto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Sétimo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image" Target="../media/image25.png"/><Relationship Id="rId10" Type="http://schemas.openxmlformats.org/officeDocument/2006/relationships/image" Target="../media/image28.jpe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4"/>
          <p:cNvSpPr/>
          <p:nvPr/>
        </p:nvSpPr>
        <p:spPr>
          <a:xfrm>
            <a:off x="9454680" y="17280"/>
            <a:ext cx="2284560" cy="12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Rectangle 6"/>
          <p:cNvSpPr/>
          <p:nvPr/>
        </p:nvSpPr>
        <p:spPr>
          <a:xfrm>
            <a:off x="477720" y="2090520"/>
            <a:ext cx="4306680" cy="17755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Picture 3"/>
          <p:cNvPicPr/>
          <p:nvPr/>
        </p:nvPicPr>
        <p:blipFill>
          <a:blip r:embed="rId3"/>
          <a:stretch/>
        </p:blipFill>
        <p:spPr>
          <a:xfrm>
            <a:off x="600480" y="195840"/>
            <a:ext cx="1936800" cy="546120"/>
          </a:xfrm>
          <a:prstGeom prst="rect">
            <a:avLst/>
          </a:prstGeom>
          <a:ln w="0">
            <a:noFill/>
          </a:ln>
        </p:spPr>
      </p:pic>
      <p:sp>
        <p:nvSpPr>
          <p:cNvPr id="138" name="Rectangle 7"/>
          <p:cNvSpPr/>
          <p:nvPr/>
        </p:nvSpPr>
        <p:spPr>
          <a:xfrm>
            <a:off x="10882440" y="6435360"/>
            <a:ext cx="856800" cy="3459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9" name="Picture 9"/>
          <p:cNvPicPr/>
          <p:nvPr/>
        </p:nvPicPr>
        <p:blipFill>
          <a:blip r:embed="rId4"/>
          <a:stretch/>
        </p:blipFill>
        <p:spPr>
          <a:xfrm>
            <a:off x="269280" y="6450120"/>
            <a:ext cx="1175040" cy="330840"/>
          </a:xfrm>
          <a:prstGeom prst="rect">
            <a:avLst/>
          </a:prstGeom>
          <a:ln w="0">
            <a:noFill/>
          </a:ln>
        </p:spPr>
      </p:pic>
      <p:pic>
        <p:nvPicPr>
          <p:cNvPr id="140" name="Imagem 8" descr="Logo Cores R"/>
          <p:cNvPicPr/>
          <p:nvPr/>
        </p:nvPicPr>
        <p:blipFill>
          <a:blip r:embed="rId5"/>
          <a:stretch/>
        </p:blipFill>
        <p:spPr>
          <a:xfrm>
            <a:off x="5784840" y="878040"/>
            <a:ext cx="1082880" cy="1194480"/>
          </a:xfrm>
          <a:prstGeom prst="rect">
            <a:avLst/>
          </a:prstGeom>
          <a:ln w="0">
            <a:noFill/>
          </a:ln>
        </p:spPr>
      </p:pic>
      <p:sp>
        <p:nvSpPr>
          <p:cNvPr id="141" name="Rectangle 6"/>
          <p:cNvSpPr/>
          <p:nvPr/>
        </p:nvSpPr>
        <p:spPr>
          <a:xfrm>
            <a:off x="7906320" y="1962720"/>
            <a:ext cx="1637640" cy="1141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Rectangle 5"/>
          <p:cNvSpPr/>
          <p:nvPr/>
        </p:nvSpPr>
        <p:spPr>
          <a:xfrm>
            <a:off x="3374640" y="2083320"/>
            <a:ext cx="5821560" cy="849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República de Angola</a:t>
            </a:r>
            <a:endParaRPr lang="pt-P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Ministério da Justiça e dos Direitos Humanos</a:t>
            </a:r>
            <a:endParaRPr lang="pt-P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Direcção Nacional de Identificação, Registos e Notariado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143" name="Rectangle 6"/>
          <p:cNvSpPr/>
          <p:nvPr/>
        </p:nvSpPr>
        <p:spPr>
          <a:xfrm>
            <a:off x="5659560" y="3055320"/>
            <a:ext cx="5646600" cy="10915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Rectangle 7"/>
          <p:cNvSpPr/>
          <p:nvPr/>
        </p:nvSpPr>
        <p:spPr>
          <a:xfrm>
            <a:off x="712080" y="3547080"/>
            <a:ext cx="11044440" cy="21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Agency FB"/>
                <a:ea typeface="微软雅黑"/>
              </a:rPr>
              <a:t>6ª CONFERÊNCIA DE MINISTROS RESPONSÁVEIS PELO REGISTO CIVIL</a:t>
            </a:r>
            <a:endParaRPr lang="pt-P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Agency FB"/>
                <a:ea typeface="微软雅黑"/>
              </a:rPr>
              <a:t>UMA DÉCADA DO PROGRAMA DA MELHORIA ACELERADA DO REGISTO CIVIL E DAS ESTATÍSTICAS VITAIS</a:t>
            </a:r>
            <a:br>
              <a:rPr sz="1800"/>
            </a:br>
            <a:r>
              <a:rPr lang="pt-PT" sz="1800" b="1" strike="noStrike" spc="-1">
                <a:solidFill>
                  <a:srgbClr val="000000"/>
                </a:solidFill>
                <a:latin typeface="Agency FB"/>
                <a:ea typeface="微软雅黑"/>
              </a:rPr>
              <a:t>REFLECTINDO SOBRE O PROGRESSO ACELERADO NOS ESFORÇOS EM BUSCA DA TRANSFORMAÇÃO DOS SISTEMAS ATÉ 2030</a:t>
            </a:r>
            <a:endParaRPr lang="pt-P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P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Agency FB"/>
                <a:ea typeface="微软雅黑"/>
              </a:rPr>
              <a:t> </a:t>
            </a:r>
            <a:endParaRPr lang="pt-P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PT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PT" sz="1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 </a:t>
            </a:r>
            <a:endParaRPr lang="pt-PT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PT" sz="1800" b="0" strike="noStrike" spc="-1">
              <a:latin typeface="Arial"/>
            </a:endParaRPr>
          </a:p>
        </p:txBody>
      </p:sp>
      <p:sp>
        <p:nvSpPr>
          <p:cNvPr id="145" name="Retângulo 14"/>
          <p:cNvSpPr/>
          <p:nvPr/>
        </p:nvSpPr>
        <p:spPr>
          <a:xfrm>
            <a:off x="572400" y="5340600"/>
            <a:ext cx="2582280" cy="106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6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24 à 28 de Otubro de 2022</a:t>
            </a:r>
            <a:endParaRPr lang="pt-P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PT" sz="1600" b="1" u="sng" strike="noStrike" spc="-1">
                <a:solidFill>
                  <a:srgbClr val="595959"/>
                </a:solidFill>
                <a:uFillTx/>
                <a:latin typeface="Agency FB"/>
                <a:ea typeface="微软雅黑"/>
              </a:rPr>
              <a:t>Addis-Abeba - Etiópia</a:t>
            </a:r>
            <a:r>
              <a:rPr lang="pt-PT" sz="16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                                                                                                         </a:t>
            </a:r>
            <a:endParaRPr lang="pt-PT" sz="1600" b="0" strike="noStrike" spc="-1">
              <a:latin typeface="Arial"/>
            </a:endParaRPr>
          </a:p>
        </p:txBody>
      </p:sp>
      <p:pic>
        <p:nvPicPr>
          <p:cNvPr id="146" name="Imagem 5" descr="balanca (1).jpg"/>
          <p:cNvPicPr/>
          <p:nvPr/>
        </p:nvPicPr>
        <p:blipFill>
          <a:blip r:embed="rId6"/>
          <a:stretch/>
        </p:blipFill>
        <p:spPr>
          <a:xfrm>
            <a:off x="10399680" y="241200"/>
            <a:ext cx="706320" cy="638280"/>
          </a:xfrm>
          <a:prstGeom prst="rect">
            <a:avLst/>
          </a:prstGeom>
          <a:ln w="9525">
            <a:noFill/>
          </a:ln>
        </p:spPr>
      </p:pic>
      <p:pic>
        <p:nvPicPr>
          <p:cNvPr id="147" name="Imagem 12"/>
          <p:cNvPicPr/>
          <p:nvPr/>
        </p:nvPicPr>
        <p:blipFill>
          <a:blip r:embed="rId7"/>
          <a:srcRect l="56652" r="26415"/>
          <a:stretch/>
        </p:blipFill>
        <p:spPr>
          <a:xfrm>
            <a:off x="10553760" y="5825520"/>
            <a:ext cx="1497600" cy="6631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Citizen"/>
          <p:cNvGrpSpPr/>
          <p:nvPr/>
        </p:nvGrpSpPr>
        <p:grpSpPr>
          <a:xfrm>
            <a:off x="183960" y="3048480"/>
            <a:ext cx="657720" cy="610560"/>
            <a:chOff x="183960" y="3048480"/>
            <a:chExt cx="657720" cy="610560"/>
          </a:xfrm>
        </p:grpSpPr>
        <p:sp>
          <p:nvSpPr>
            <p:cNvPr id="273" name="Oval 7"/>
            <p:cNvSpPr/>
            <p:nvPr/>
          </p:nvSpPr>
          <p:spPr>
            <a:xfrm>
              <a:off x="183960" y="3048480"/>
              <a:ext cx="657720" cy="610560"/>
            </a:xfrm>
            <a:prstGeom prst="ellipse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74" name="Picture 129"/>
            <p:cNvPicPr/>
            <p:nvPr/>
          </p:nvPicPr>
          <p:blipFill>
            <a:blip r:embed="rId3"/>
            <a:stretch/>
          </p:blipFill>
          <p:spPr>
            <a:xfrm flipH="1">
              <a:off x="306360" y="3152160"/>
              <a:ext cx="405360" cy="363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5" name="Oval 21"/>
          <p:cNvSpPr/>
          <p:nvPr/>
        </p:nvSpPr>
        <p:spPr>
          <a:xfrm>
            <a:off x="4668840" y="2913480"/>
            <a:ext cx="898560" cy="8985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文本框 148"/>
          <p:cNvSpPr/>
          <p:nvPr/>
        </p:nvSpPr>
        <p:spPr>
          <a:xfrm>
            <a:off x="3200400" y="2740320"/>
            <a:ext cx="15710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4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Conservatória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277" name="Oval 31"/>
          <p:cNvSpPr/>
          <p:nvPr/>
        </p:nvSpPr>
        <p:spPr>
          <a:xfrm>
            <a:off x="7603200" y="2913480"/>
            <a:ext cx="898560" cy="8985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文本框 148"/>
          <p:cNvSpPr/>
          <p:nvPr/>
        </p:nvSpPr>
        <p:spPr>
          <a:xfrm>
            <a:off x="9874800" y="2581560"/>
            <a:ext cx="18478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Base de dados do B.I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279" name="直接箭头连接符 123"/>
          <p:cNvSpPr/>
          <p:nvPr/>
        </p:nvSpPr>
        <p:spPr>
          <a:xfrm>
            <a:off x="5568840" y="3363480"/>
            <a:ext cx="2032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6A6A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文本框 148"/>
          <p:cNvSpPr/>
          <p:nvPr/>
        </p:nvSpPr>
        <p:spPr>
          <a:xfrm>
            <a:off x="7160760" y="2561760"/>
            <a:ext cx="17535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Serviços de </a:t>
            </a:r>
            <a:r>
              <a:rPr lang="pt-PT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análise</a:t>
            </a:r>
            <a:r>
              <a:rPr lang="en-GB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281" name="文本框 148"/>
          <p:cNvSpPr/>
          <p:nvPr/>
        </p:nvSpPr>
        <p:spPr>
          <a:xfrm>
            <a:off x="5734800" y="3088800"/>
            <a:ext cx="17377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Aprovação/Rejeição do Processo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282" name="直接箭头连接符 123"/>
          <p:cNvSpPr/>
          <p:nvPr/>
        </p:nvSpPr>
        <p:spPr>
          <a:xfrm>
            <a:off x="8764560" y="3363480"/>
            <a:ext cx="1413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6A6A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3" name="Picture 8"/>
          <p:cNvPicPr/>
          <p:nvPr/>
        </p:nvPicPr>
        <p:blipFill>
          <a:blip r:embed="rId4"/>
          <a:stretch/>
        </p:blipFill>
        <p:spPr>
          <a:xfrm>
            <a:off x="7609680" y="2964960"/>
            <a:ext cx="724320" cy="724320"/>
          </a:xfrm>
          <a:prstGeom prst="rect">
            <a:avLst/>
          </a:prstGeom>
          <a:ln w="0">
            <a:noFill/>
          </a:ln>
        </p:spPr>
      </p:pic>
      <p:sp>
        <p:nvSpPr>
          <p:cNvPr id="284" name="Balão: Linha 45"/>
          <p:cNvSpPr/>
          <p:nvPr/>
        </p:nvSpPr>
        <p:spPr>
          <a:xfrm>
            <a:off x="2918880" y="4677480"/>
            <a:ext cx="3247200" cy="828720"/>
          </a:xfrm>
          <a:prstGeom prst="borderCallout1">
            <a:avLst>
              <a:gd name="adj1" fmla="val -7319"/>
              <a:gd name="adj2" fmla="val 3588"/>
              <a:gd name="adj3" fmla="val -144271"/>
              <a:gd name="adj4" fmla="val 33359"/>
            </a:avLst>
          </a:prstGeom>
          <a:noFill/>
          <a:ln w="6350">
            <a:solidFill>
              <a:srgbClr val="43729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9280" indent="-179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Recolha de dados pelo operador</a:t>
            </a:r>
            <a:endParaRPr lang="pt-PT" sz="1400" b="0" strike="noStrike" spc="-1">
              <a:latin typeface="Arial"/>
            </a:endParaRPr>
          </a:p>
          <a:p>
            <a:pPr marL="179280" indent="-179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Deferimento do processos-Conservador</a:t>
            </a:r>
            <a:endParaRPr lang="pt-PT" sz="1400" b="0" strike="noStrike" spc="-1">
              <a:latin typeface="Arial"/>
            </a:endParaRPr>
          </a:p>
          <a:p>
            <a:pPr marL="179280" indent="-179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Impressão e Entrega pelo operador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285" name="文本框 148"/>
          <p:cNvSpPr/>
          <p:nvPr/>
        </p:nvSpPr>
        <p:spPr>
          <a:xfrm>
            <a:off x="8745480" y="3088800"/>
            <a:ext cx="12837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Gerar o número  único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286" name="Picture 6"/>
          <p:cNvSpPr/>
          <p:nvPr/>
        </p:nvSpPr>
        <p:spPr>
          <a:xfrm>
            <a:off x="3873600" y="2987280"/>
            <a:ext cx="771120" cy="70632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文本框 148"/>
          <p:cNvSpPr/>
          <p:nvPr/>
        </p:nvSpPr>
        <p:spPr>
          <a:xfrm>
            <a:off x="96840" y="2782080"/>
            <a:ext cx="135720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Cidadão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288" name="Conexão: Ângulo Reto 64"/>
          <p:cNvSpPr/>
          <p:nvPr/>
        </p:nvSpPr>
        <p:spPr>
          <a:xfrm rot="10800000" flipV="1">
            <a:off x="856080" y="3378960"/>
            <a:ext cx="3024720" cy="7452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A6A6A6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文本框 148"/>
          <p:cNvSpPr/>
          <p:nvPr/>
        </p:nvSpPr>
        <p:spPr>
          <a:xfrm>
            <a:off x="1917000" y="3839400"/>
            <a:ext cx="172044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Receber a Certidão na hora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290" name="文本框 148"/>
          <p:cNvSpPr/>
          <p:nvPr/>
        </p:nvSpPr>
        <p:spPr>
          <a:xfrm>
            <a:off x="1017000" y="2976480"/>
            <a:ext cx="251460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Solicitar o Registo de nascimento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291" name="Conexão: Ângulo Reto 90"/>
          <p:cNvSpPr/>
          <p:nvPr/>
        </p:nvSpPr>
        <p:spPr>
          <a:xfrm rot="16200000" flipH="1">
            <a:off x="2216520" y="1744200"/>
            <a:ext cx="98280" cy="3840840"/>
          </a:xfrm>
          <a:prstGeom prst="bentConnector3">
            <a:avLst>
              <a:gd name="adj1" fmla="val 461099"/>
            </a:avLst>
          </a:prstGeom>
          <a:noFill/>
          <a:ln>
            <a:solidFill>
              <a:srgbClr val="A6A6A6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Retângulo 103"/>
          <p:cNvSpPr/>
          <p:nvPr/>
        </p:nvSpPr>
        <p:spPr>
          <a:xfrm>
            <a:off x="2245680" y="2777400"/>
            <a:ext cx="214560" cy="2145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lang="pt-PT" sz="1200" b="0" strike="noStrike" spc="-1">
              <a:latin typeface="Arial"/>
            </a:endParaRPr>
          </a:p>
        </p:txBody>
      </p:sp>
      <p:sp>
        <p:nvSpPr>
          <p:cNvPr id="293" name="Retângulo 105"/>
          <p:cNvSpPr/>
          <p:nvPr/>
        </p:nvSpPr>
        <p:spPr>
          <a:xfrm>
            <a:off x="6518520" y="2844000"/>
            <a:ext cx="214560" cy="2145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lang="pt-PT" sz="1200" b="0" strike="noStrike" spc="-1">
              <a:latin typeface="Arial"/>
            </a:endParaRPr>
          </a:p>
        </p:txBody>
      </p:sp>
      <p:sp>
        <p:nvSpPr>
          <p:cNvPr id="294" name="Retângulo 106"/>
          <p:cNvSpPr/>
          <p:nvPr/>
        </p:nvSpPr>
        <p:spPr>
          <a:xfrm>
            <a:off x="9290160" y="2844000"/>
            <a:ext cx="214560" cy="2145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lang="pt-PT" sz="1200" b="0" strike="noStrike" spc="-1">
              <a:latin typeface="Arial"/>
            </a:endParaRPr>
          </a:p>
        </p:txBody>
      </p:sp>
      <p:sp>
        <p:nvSpPr>
          <p:cNvPr id="295" name="Retângulo 108"/>
          <p:cNvSpPr/>
          <p:nvPr/>
        </p:nvSpPr>
        <p:spPr>
          <a:xfrm>
            <a:off x="2624760" y="4302360"/>
            <a:ext cx="214560" cy="2145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lang="pt-PT" sz="1200" b="0" strike="noStrike" spc="-1">
              <a:latin typeface="Arial"/>
            </a:endParaRPr>
          </a:p>
        </p:txBody>
      </p:sp>
      <p:sp>
        <p:nvSpPr>
          <p:cNvPr id="296" name="Rectangle 49"/>
          <p:cNvSpPr/>
          <p:nvPr/>
        </p:nvSpPr>
        <p:spPr>
          <a:xfrm>
            <a:off x="9471960" y="17280"/>
            <a:ext cx="2206800" cy="100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Rectangle 55"/>
          <p:cNvSpPr/>
          <p:nvPr/>
        </p:nvSpPr>
        <p:spPr>
          <a:xfrm>
            <a:off x="10882440" y="6435360"/>
            <a:ext cx="856800" cy="3459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8" name="Picture 58"/>
          <p:cNvPicPr/>
          <p:nvPr/>
        </p:nvPicPr>
        <p:blipFill>
          <a:blip r:embed="rId6"/>
          <a:stretch/>
        </p:blipFill>
        <p:spPr>
          <a:xfrm>
            <a:off x="269280" y="6450120"/>
            <a:ext cx="1175040" cy="3308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59"/>
          <p:cNvPicPr/>
          <p:nvPr/>
        </p:nvPicPr>
        <p:blipFill>
          <a:blip r:embed="rId7"/>
          <a:stretch/>
        </p:blipFill>
        <p:spPr>
          <a:xfrm>
            <a:off x="10076040" y="195840"/>
            <a:ext cx="1936800" cy="5461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"/>
          <p:cNvPicPr/>
          <p:nvPr/>
        </p:nvPicPr>
        <p:blipFill>
          <a:blip r:embed="rId8"/>
          <a:stretch/>
        </p:blipFill>
        <p:spPr>
          <a:xfrm>
            <a:off x="10189800" y="2961000"/>
            <a:ext cx="860760" cy="86076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3"/>
          <p:cNvPicPr/>
          <p:nvPr/>
        </p:nvPicPr>
        <p:blipFill>
          <a:blip r:embed="rId9"/>
          <a:srcRect l="-230" r="3685" b="13526"/>
          <a:stretch/>
        </p:blipFill>
        <p:spPr>
          <a:xfrm>
            <a:off x="1098360" y="3695760"/>
            <a:ext cx="752760" cy="754200"/>
          </a:xfrm>
          <a:prstGeom prst="rect">
            <a:avLst/>
          </a:prstGeom>
          <a:ln w="0">
            <a:noFill/>
          </a:ln>
        </p:spPr>
      </p:pic>
      <p:sp>
        <p:nvSpPr>
          <p:cNvPr id="302" name="Balão: Linha 45"/>
          <p:cNvSpPr/>
          <p:nvPr/>
        </p:nvSpPr>
        <p:spPr>
          <a:xfrm>
            <a:off x="7341120" y="4755240"/>
            <a:ext cx="3247200" cy="1016640"/>
          </a:xfrm>
          <a:prstGeom prst="borderCallout1">
            <a:avLst>
              <a:gd name="adj1" fmla="val -7319"/>
              <a:gd name="adj2" fmla="val 3588"/>
              <a:gd name="adj3" fmla="val -114699"/>
              <a:gd name="adj4" fmla="val 18203"/>
            </a:avLst>
          </a:prstGeom>
          <a:noFill/>
          <a:ln w="6350">
            <a:solidFill>
              <a:srgbClr val="43729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9280" indent="-179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Verificação da duplicidade: Comparar o nome completo, data de nascimento e filiação, mãe não pode ter filhos com diferença inferior a 9 meses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303" name="Line Callout 3 16"/>
          <p:cNvSpPr/>
          <p:nvPr/>
        </p:nvSpPr>
        <p:spPr>
          <a:xfrm>
            <a:off x="5702040" y="1771920"/>
            <a:ext cx="1301040" cy="5742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96125"/>
              <a:gd name="adj6" fmla="val -22659"/>
              <a:gd name="adj7" fmla="val 252642"/>
              <a:gd name="adj8" fmla="val -33974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9280" indent="-179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Integração com o BI</a:t>
            </a:r>
            <a:endParaRPr lang="pt-PT" sz="1400" b="0" strike="noStrike" spc="-1">
              <a:latin typeface="Arial"/>
            </a:endParaRPr>
          </a:p>
        </p:txBody>
      </p:sp>
      <p:pic>
        <p:nvPicPr>
          <p:cNvPr id="304" name="Picture 65"/>
          <p:cNvPicPr/>
          <p:nvPr/>
        </p:nvPicPr>
        <p:blipFill>
          <a:blip r:embed="rId10"/>
          <a:stretch/>
        </p:blipFill>
        <p:spPr>
          <a:xfrm>
            <a:off x="8397360" y="3205080"/>
            <a:ext cx="349200" cy="349200"/>
          </a:xfrm>
          <a:prstGeom prst="rect">
            <a:avLst/>
          </a:prstGeom>
          <a:ln w="0">
            <a:noFill/>
          </a:ln>
        </p:spPr>
      </p:pic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38560" y="224280"/>
            <a:ext cx="680364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DNIRN Atribuição do número do BI a nascença (número único)</a:t>
            </a:r>
            <a:endParaRPr lang="pt-PT" sz="2400" b="0" strike="noStrike" spc="-1">
              <a:latin typeface="Arial"/>
            </a:endParaRPr>
          </a:p>
        </p:txBody>
      </p:sp>
      <p:pic>
        <p:nvPicPr>
          <p:cNvPr id="306" name="Picture 2"/>
          <p:cNvPicPr/>
          <p:nvPr/>
        </p:nvPicPr>
        <p:blipFill>
          <a:blip r:embed="rId8"/>
          <a:stretch/>
        </p:blipFill>
        <p:spPr>
          <a:xfrm>
            <a:off x="4577040" y="2890440"/>
            <a:ext cx="860760" cy="860760"/>
          </a:xfrm>
          <a:prstGeom prst="rect">
            <a:avLst/>
          </a:prstGeom>
          <a:ln w="0">
            <a:noFill/>
          </a:ln>
        </p:spPr>
      </p:pic>
      <p:sp>
        <p:nvSpPr>
          <p:cNvPr id="307" name="文本框 148"/>
          <p:cNvSpPr/>
          <p:nvPr/>
        </p:nvSpPr>
        <p:spPr>
          <a:xfrm>
            <a:off x="4652280" y="3726360"/>
            <a:ext cx="18478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Base de dados do RN</a:t>
            </a:r>
            <a:endParaRPr lang="pt-PT" sz="1400" b="0" strike="noStrike" spc="-1">
              <a:latin typeface="Arial"/>
            </a:endParaRPr>
          </a:p>
        </p:txBody>
      </p:sp>
      <p:pic>
        <p:nvPicPr>
          <p:cNvPr id="308" name="Imagem 5" descr="balanca (1).jpg"/>
          <p:cNvPicPr/>
          <p:nvPr/>
        </p:nvPicPr>
        <p:blipFill>
          <a:blip r:embed="rId11"/>
          <a:stretch/>
        </p:blipFill>
        <p:spPr>
          <a:xfrm>
            <a:off x="586440" y="89280"/>
            <a:ext cx="706320" cy="63828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06DE03-A84B-42B7-A59F-8C27BDB5E682}" type="slidenum"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38560" y="224280"/>
            <a:ext cx="261000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   DNIRN Boas Práticas </a:t>
            </a:r>
            <a:endParaRPr lang="pt-PT" sz="2400" b="0" strike="noStrike" spc="-1">
              <a:latin typeface="Arial"/>
            </a:endParaRPr>
          </a:p>
        </p:txBody>
      </p:sp>
      <p:sp>
        <p:nvSpPr>
          <p:cNvPr id="310" name="Rectangle 18"/>
          <p:cNvSpPr/>
          <p:nvPr/>
        </p:nvSpPr>
        <p:spPr>
          <a:xfrm>
            <a:off x="9471960" y="17280"/>
            <a:ext cx="2206800" cy="100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Rectangle 5"/>
          <p:cNvSpPr/>
          <p:nvPr/>
        </p:nvSpPr>
        <p:spPr>
          <a:xfrm>
            <a:off x="10882440" y="6435360"/>
            <a:ext cx="856800" cy="3459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2" name="Picture 6"/>
          <p:cNvPicPr/>
          <p:nvPr/>
        </p:nvPicPr>
        <p:blipFill>
          <a:blip r:embed="rId3"/>
          <a:stretch/>
        </p:blipFill>
        <p:spPr>
          <a:xfrm>
            <a:off x="269280" y="6450120"/>
            <a:ext cx="1175040" cy="33084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7"/>
          <p:cNvPicPr/>
          <p:nvPr/>
        </p:nvPicPr>
        <p:blipFill>
          <a:blip r:embed="rId4"/>
          <a:stretch/>
        </p:blipFill>
        <p:spPr>
          <a:xfrm>
            <a:off x="10076040" y="195840"/>
            <a:ext cx="1936800" cy="546120"/>
          </a:xfrm>
          <a:prstGeom prst="rect">
            <a:avLst/>
          </a:prstGeom>
          <a:ln w="0">
            <a:noFill/>
          </a:ln>
        </p:spPr>
      </p:pic>
      <p:sp>
        <p:nvSpPr>
          <p:cNvPr id="314" name="标题 2"/>
          <p:cNvSpPr/>
          <p:nvPr/>
        </p:nvSpPr>
        <p:spPr>
          <a:xfrm>
            <a:off x="541080" y="1143720"/>
            <a:ext cx="10929960" cy="288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Está em curso o programa de Transferências Sociais Monetárias para as famílias, como mecanismo de acelerar o Registo de Nascimento das crianças e familiares carenciadas. Este programa teve, até ao primeiro semestre deste ano, o apoio técnico da UNICEF, com fundos da UE, e constatou que da população projectada, apenas 11% possuía documentação básica por via do registo de nascimento.</a:t>
            </a:r>
            <a:endParaRPr lang="pt-PT" sz="2000" b="0" strike="noStrike" spc="-1">
              <a:latin typeface="Arial"/>
            </a:endParaRPr>
          </a:p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Ao fim do primeiro semestre do corrente ano o programa contemplou 19.590, (97,28%) famílias e 35.411, (97,56%) crianças projectadas e cadastradas de 6 províncias e 348 aldeias.</a:t>
            </a:r>
            <a:endParaRPr lang="pt-PT" sz="2000" b="0" strike="noStrike" spc="-1">
              <a:latin typeface="Arial"/>
            </a:endParaRPr>
          </a:p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Com isso, foi possível registar 96,20% das famílias e crianças na base de dados do Registo de Nascimento do governo.</a:t>
            </a:r>
            <a:endParaRPr lang="pt-PT" sz="2000" b="0" strike="noStrike" spc="-1">
              <a:latin typeface="Arial"/>
            </a:endParaRPr>
          </a:p>
          <a:p>
            <a:pPr algn="just">
              <a:lnSpc>
                <a:spcPts val="2200"/>
              </a:lnSpc>
              <a:buNone/>
            </a:pPr>
            <a:endParaRPr lang="pt-PT" sz="1800" b="0" strike="noStrike" spc="-1">
              <a:latin typeface="Arial"/>
            </a:endParaRPr>
          </a:p>
          <a:p>
            <a:pPr algn="just">
              <a:lnSpc>
                <a:spcPts val="2200"/>
              </a:lnSpc>
              <a:buNone/>
            </a:pPr>
            <a:r>
              <a:rPr lang="pt-PT" sz="1800" b="1" strike="noStrike" spc="-1">
                <a:solidFill>
                  <a:srgbClr val="595959"/>
                </a:solidFill>
                <a:latin typeface="Calibri"/>
                <a:ea typeface="DejaVu Sans"/>
              </a:rPr>
              <a:t> </a:t>
            </a:r>
            <a:endParaRPr lang="pt-PT" sz="1800" b="0" strike="noStrike" spc="-1">
              <a:latin typeface="Arial"/>
            </a:endParaRPr>
          </a:p>
        </p:txBody>
      </p:sp>
      <p:pic>
        <p:nvPicPr>
          <p:cNvPr id="315" name="Imagem 5" descr="balanca (1).jpg"/>
          <p:cNvPicPr/>
          <p:nvPr/>
        </p:nvPicPr>
        <p:blipFill>
          <a:blip r:embed="rId5"/>
          <a:stretch/>
        </p:blipFill>
        <p:spPr>
          <a:xfrm>
            <a:off x="731520" y="66960"/>
            <a:ext cx="706320" cy="638280"/>
          </a:xfrm>
          <a:prstGeom prst="rect">
            <a:avLst/>
          </a:prstGeom>
          <a:ln w="9525">
            <a:noFill/>
          </a:ln>
        </p:spPr>
      </p:pic>
      <p:pic>
        <p:nvPicPr>
          <p:cNvPr id="316" name="Picture 4"/>
          <p:cNvPicPr/>
          <p:nvPr/>
        </p:nvPicPr>
        <p:blipFill>
          <a:blip r:embed="rId6"/>
          <a:stretch/>
        </p:blipFill>
        <p:spPr>
          <a:xfrm>
            <a:off x="8453520" y="3525840"/>
            <a:ext cx="3129480" cy="245016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2"/>
          <p:cNvPicPr/>
          <p:nvPr/>
        </p:nvPicPr>
        <p:blipFill>
          <a:blip r:embed="rId7"/>
          <a:stretch/>
        </p:blipFill>
        <p:spPr>
          <a:xfrm>
            <a:off x="910800" y="3548160"/>
            <a:ext cx="3107520" cy="245016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3"/>
          <p:cNvPicPr/>
          <p:nvPr/>
        </p:nvPicPr>
        <p:blipFill>
          <a:blip r:embed="rId8"/>
          <a:stretch/>
        </p:blipFill>
        <p:spPr>
          <a:xfrm>
            <a:off x="4724640" y="3525840"/>
            <a:ext cx="3129480" cy="2450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5EDAD6D-97E4-40ED-9219-8C3B1345B3B8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38560" y="224280"/>
            <a:ext cx="287640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   DNIRN Próximos passos</a:t>
            </a:r>
            <a:endParaRPr lang="pt-PT" sz="2400" b="0" strike="noStrike" spc="-1">
              <a:latin typeface="Arial"/>
            </a:endParaRPr>
          </a:p>
        </p:txBody>
      </p:sp>
      <p:sp>
        <p:nvSpPr>
          <p:cNvPr id="320" name="Rectangle 18"/>
          <p:cNvSpPr/>
          <p:nvPr/>
        </p:nvSpPr>
        <p:spPr>
          <a:xfrm>
            <a:off x="9471960" y="17280"/>
            <a:ext cx="2206800" cy="100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Rectangle 5"/>
          <p:cNvSpPr/>
          <p:nvPr/>
        </p:nvSpPr>
        <p:spPr>
          <a:xfrm>
            <a:off x="10882440" y="6435360"/>
            <a:ext cx="856800" cy="3459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2" name="Picture 6"/>
          <p:cNvPicPr/>
          <p:nvPr/>
        </p:nvPicPr>
        <p:blipFill>
          <a:blip r:embed="rId3"/>
          <a:stretch/>
        </p:blipFill>
        <p:spPr>
          <a:xfrm>
            <a:off x="269280" y="6450120"/>
            <a:ext cx="1175040" cy="3308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7"/>
          <p:cNvPicPr/>
          <p:nvPr/>
        </p:nvPicPr>
        <p:blipFill>
          <a:blip r:embed="rId4"/>
          <a:stretch/>
        </p:blipFill>
        <p:spPr>
          <a:xfrm>
            <a:off x="10076040" y="195840"/>
            <a:ext cx="1936800" cy="546120"/>
          </a:xfrm>
          <a:prstGeom prst="rect">
            <a:avLst/>
          </a:prstGeom>
          <a:ln w="0">
            <a:noFill/>
          </a:ln>
        </p:spPr>
      </p:pic>
      <p:sp>
        <p:nvSpPr>
          <p:cNvPr id="324" name="标题 2"/>
          <p:cNvSpPr/>
          <p:nvPr/>
        </p:nvSpPr>
        <p:spPr>
          <a:xfrm>
            <a:off x="507600" y="982800"/>
            <a:ext cx="10929960" cy="4839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Recentemente o presidente da República de Angola criou a comissão interministerial coordenada pelos titulares dos respectivos órgãos com vista a diagnosticar e criar condições para a completude do Registo de nascimento e Atribuição do Bilhete de Identidade, prevendo-se a instalação de mais quatro centros regionais de impressão do BI.. </a:t>
            </a:r>
            <a:endParaRPr lang="pt-PT" sz="2000" b="0" strike="noStrike" spc="-1">
              <a:latin typeface="Arial"/>
            </a:endParaRPr>
          </a:p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Estamos na fase de expansão da interligação das bases de dados dos órgãos que intervêm no cadastro social do cidadão.</a:t>
            </a:r>
            <a:endParaRPr lang="pt-PT" sz="2000" b="0" strike="noStrike" spc="-1">
              <a:latin typeface="Arial"/>
            </a:endParaRPr>
          </a:p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Após a assinatura do protocolo interministerial que cria a comissão técnica para o CRVS, estamos na fase de elaboração do Plano Estratégico que vai implementar melhorias no funcionamento do Sistema Nacional de Registo Civil e Estatísticas Vitais.</a:t>
            </a:r>
            <a:endParaRPr lang="pt-PT" sz="2000" b="0" strike="noStrike" spc="-1">
              <a:latin typeface="Arial"/>
            </a:endParaRPr>
          </a:p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Está sendo reformulado o programa que visa a contínua expansão dos serviços de Registo de Nascimento nas maternidades de todos os municípios do país.</a:t>
            </a:r>
            <a:endParaRPr lang="pt-PT" sz="2000" b="0" strike="noStrike" spc="-1">
              <a:latin typeface="Arial"/>
            </a:endParaRPr>
          </a:p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A introdução permanente de um técnico de saúde nas morgues é um passo para a captura dos óbitos que ocorrem fora das unidades de saúde. Para isso o </a:t>
            </a:r>
            <a:r>
              <a:rPr lang="pt-PT" sz="2000" b="1" u="sng" strike="noStrike" spc="-1">
                <a:solidFill>
                  <a:srgbClr val="595959"/>
                </a:solidFill>
                <a:uFillTx/>
                <a:latin typeface="Calibri"/>
                <a:ea typeface="DejaVu Sans"/>
              </a:rPr>
              <a:t>PE</a:t>
            </a: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 prevê a sua implementação.</a:t>
            </a:r>
            <a:endParaRPr lang="pt-PT" sz="2000" b="0" strike="noStrike" spc="-1">
              <a:latin typeface="Arial"/>
            </a:endParaRPr>
          </a:p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Estamos a propor a legislação que vai padronizar os formulários de recolha de dados de morte, onde as causas estejam classificadas pelo código (CID-11) </a:t>
            </a:r>
            <a:endParaRPr lang="pt-PT" sz="2000" b="0" strike="noStrike" spc="-1">
              <a:latin typeface="Arial"/>
            </a:endParaRPr>
          </a:p>
          <a:p>
            <a:pPr algn="just">
              <a:lnSpc>
                <a:spcPts val="2200"/>
              </a:lnSpc>
              <a:buNone/>
            </a:pPr>
            <a:endParaRPr lang="pt-PT" sz="1800" b="0" strike="noStrike" spc="-1">
              <a:latin typeface="Arial"/>
            </a:endParaRPr>
          </a:p>
          <a:p>
            <a:pPr algn="just">
              <a:lnSpc>
                <a:spcPts val="2200"/>
              </a:lnSpc>
              <a:buNone/>
            </a:pPr>
            <a:r>
              <a:rPr lang="pt-PT" sz="1800" b="1" strike="noStrike" spc="-1">
                <a:solidFill>
                  <a:srgbClr val="595959"/>
                </a:solidFill>
                <a:latin typeface="Calibri"/>
                <a:ea typeface="DejaVu Sans"/>
              </a:rPr>
              <a:t> </a:t>
            </a:r>
            <a:endParaRPr lang="pt-PT" sz="1800" b="0" strike="noStrike" spc="-1">
              <a:latin typeface="Arial"/>
            </a:endParaRPr>
          </a:p>
        </p:txBody>
      </p:sp>
      <p:pic>
        <p:nvPicPr>
          <p:cNvPr id="325" name="Imagem 5" descr="balanca (1).jpg"/>
          <p:cNvPicPr/>
          <p:nvPr/>
        </p:nvPicPr>
        <p:blipFill>
          <a:blip r:embed="rId5"/>
          <a:stretch/>
        </p:blipFill>
        <p:spPr>
          <a:xfrm>
            <a:off x="731520" y="66960"/>
            <a:ext cx="706320" cy="63828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09AD7A9-E916-4D85-AB60-F5B92BBAAAE5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538560" y="224280"/>
            <a:ext cx="299988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   DNIRN Lições Aprendidas</a:t>
            </a:r>
            <a:endParaRPr lang="pt-PT" sz="2400" b="0" strike="noStrike" spc="-1">
              <a:latin typeface="Arial"/>
            </a:endParaRPr>
          </a:p>
        </p:txBody>
      </p:sp>
      <p:sp>
        <p:nvSpPr>
          <p:cNvPr id="327" name="Rectangle 18"/>
          <p:cNvSpPr/>
          <p:nvPr/>
        </p:nvSpPr>
        <p:spPr>
          <a:xfrm>
            <a:off x="9471960" y="17280"/>
            <a:ext cx="2206800" cy="100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Rectangle 5"/>
          <p:cNvSpPr/>
          <p:nvPr/>
        </p:nvSpPr>
        <p:spPr>
          <a:xfrm>
            <a:off x="10882440" y="6435360"/>
            <a:ext cx="856800" cy="3459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9" name="Picture 6"/>
          <p:cNvPicPr/>
          <p:nvPr/>
        </p:nvPicPr>
        <p:blipFill>
          <a:blip r:embed="rId3"/>
          <a:stretch/>
        </p:blipFill>
        <p:spPr>
          <a:xfrm>
            <a:off x="269280" y="6450120"/>
            <a:ext cx="1175040" cy="330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7"/>
          <p:cNvPicPr/>
          <p:nvPr/>
        </p:nvPicPr>
        <p:blipFill>
          <a:blip r:embed="rId4"/>
          <a:stretch/>
        </p:blipFill>
        <p:spPr>
          <a:xfrm>
            <a:off x="10076040" y="195840"/>
            <a:ext cx="1936800" cy="546120"/>
          </a:xfrm>
          <a:prstGeom prst="rect">
            <a:avLst/>
          </a:prstGeom>
          <a:ln w="0">
            <a:noFill/>
          </a:ln>
        </p:spPr>
      </p:pic>
      <p:sp>
        <p:nvSpPr>
          <p:cNvPr id="331" name="标题 2"/>
          <p:cNvSpPr/>
          <p:nvPr/>
        </p:nvSpPr>
        <p:spPr>
          <a:xfrm>
            <a:off x="630360" y="1116000"/>
            <a:ext cx="10929960" cy="428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Percebemos que por via de programas devidamente estruturados é possível alcançar metas importantes;</a:t>
            </a:r>
            <a:endParaRPr lang="pt-PT" sz="2000" b="0" strike="noStrike" spc="-1">
              <a:latin typeface="Arial"/>
            </a:endParaRPr>
          </a:p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Que o envolvimento de todos os sectores públicos com particular destaque para os Órgãos da Administração Local, das Igrejas e da Sociedade Civil é possível atingir a universalização do Registo de Nascimento e Identificação dos Cidadãos;</a:t>
            </a:r>
            <a:endParaRPr lang="pt-PT" sz="2000" b="0" strike="noStrike" spc="-1">
              <a:latin typeface="Arial"/>
            </a:endParaRPr>
          </a:p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Apostar cada vez mais nas soluções tecnológicas por serem uma boa ferramenta  para a modernização dos serviços, sem desprimor do uso de meios tradicionais (livros) face as assimetrias ainda existentes entre as cidades e o campo;</a:t>
            </a:r>
            <a:endParaRPr lang="pt-PT" sz="2000" b="0" strike="noStrike" spc="-1">
              <a:latin typeface="Arial"/>
            </a:endParaRPr>
          </a:p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As barreiras que se opõe, podem ser ultrapassadas com foco e resiliência;</a:t>
            </a:r>
            <a:endParaRPr lang="pt-PT" sz="2000" b="0" strike="noStrike" spc="-1">
              <a:latin typeface="Arial"/>
            </a:endParaRPr>
          </a:p>
          <a:p>
            <a:pPr marL="285840" indent="-285840" algn="just">
              <a:lnSpc>
                <a:spcPts val="2200"/>
              </a:lnSpc>
              <a:buClr>
                <a:srgbClr val="595959"/>
              </a:buClr>
              <a:buFont typeface="Arial"/>
              <a:buChar char="•"/>
            </a:pPr>
            <a:r>
              <a:rPr lang="pt-PT" sz="2000" b="1" strike="noStrike" spc="-1">
                <a:solidFill>
                  <a:srgbClr val="595959"/>
                </a:solidFill>
                <a:latin typeface="Calibri"/>
                <a:ea typeface="DejaVu Sans"/>
              </a:rPr>
              <a:t>A falta de cobertura de energia elétrica em determinados pontos do país, a falta de cobertura da rede internet, a falta de infraestruturas para hospedar os serviços e equipamentos, bem como as questões culturais, são factores que ainda impactam na implementação dos serviços acima enumerados. Mas a resiliência e foco, têm feito com que estas barreiras sejam um falso problema.</a:t>
            </a:r>
            <a:endParaRPr lang="pt-PT" sz="2000" b="0" strike="noStrike" spc="-1">
              <a:latin typeface="Arial"/>
            </a:endParaRPr>
          </a:p>
          <a:p>
            <a:pPr algn="just">
              <a:lnSpc>
                <a:spcPts val="2200"/>
              </a:lnSpc>
              <a:buNone/>
            </a:pPr>
            <a:endParaRPr lang="pt-PT" sz="1800" b="0" strike="noStrike" spc="-1">
              <a:latin typeface="Arial"/>
            </a:endParaRPr>
          </a:p>
          <a:p>
            <a:pPr algn="just">
              <a:lnSpc>
                <a:spcPts val="2200"/>
              </a:lnSpc>
              <a:buNone/>
            </a:pPr>
            <a:r>
              <a:rPr lang="pt-PT" sz="1800" b="1" strike="noStrike" spc="-1">
                <a:solidFill>
                  <a:srgbClr val="595959"/>
                </a:solidFill>
                <a:latin typeface="Calibri"/>
                <a:ea typeface="DejaVu Sans"/>
              </a:rPr>
              <a:t> </a:t>
            </a:r>
            <a:endParaRPr lang="pt-PT" sz="1800" b="0" strike="noStrike" spc="-1">
              <a:latin typeface="Arial"/>
            </a:endParaRPr>
          </a:p>
        </p:txBody>
      </p:sp>
      <p:pic>
        <p:nvPicPr>
          <p:cNvPr id="332" name="Imagem 5" descr="balanca (1).jpg"/>
          <p:cNvPicPr/>
          <p:nvPr/>
        </p:nvPicPr>
        <p:blipFill>
          <a:blip r:embed="rId5"/>
          <a:stretch/>
        </p:blipFill>
        <p:spPr>
          <a:xfrm>
            <a:off x="731520" y="66960"/>
            <a:ext cx="706320" cy="63828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4BF5147-1D3E-4CF8-80DB-92B7435DD151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538560" y="224280"/>
            <a:ext cx="147348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DNIRN FINAL</a:t>
            </a:r>
            <a:endParaRPr lang="pt-PT" sz="2400" b="0" strike="noStrike" spc="-1">
              <a:latin typeface="Arial"/>
            </a:endParaRPr>
          </a:p>
        </p:txBody>
      </p:sp>
      <p:sp>
        <p:nvSpPr>
          <p:cNvPr id="334" name="Retângulo 6"/>
          <p:cNvSpPr/>
          <p:nvPr/>
        </p:nvSpPr>
        <p:spPr>
          <a:xfrm>
            <a:off x="417600" y="1120680"/>
            <a:ext cx="35614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PT" sz="60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Obrigado</a:t>
            </a:r>
            <a:endParaRPr lang="pt-PT" sz="6000" b="0" strike="noStrike" spc="-1">
              <a:latin typeface="Arial"/>
            </a:endParaRPr>
          </a:p>
        </p:txBody>
      </p:sp>
      <p:pic>
        <p:nvPicPr>
          <p:cNvPr id="335" name="Imagem 5"/>
          <p:cNvPicPr/>
          <p:nvPr/>
        </p:nvPicPr>
        <p:blipFill>
          <a:blip r:embed="rId3"/>
          <a:stretch/>
        </p:blipFill>
        <p:spPr>
          <a:xfrm>
            <a:off x="3980160" y="2136240"/>
            <a:ext cx="3642840" cy="3642840"/>
          </a:xfrm>
          <a:prstGeom prst="rect">
            <a:avLst/>
          </a:prstGeom>
          <a:ln w="0">
            <a:noFill/>
          </a:ln>
        </p:spPr>
      </p:pic>
      <p:sp>
        <p:nvSpPr>
          <p:cNvPr id="336" name="Rectangle 7"/>
          <p:cNvSpPr/>
          <p:nvPr/>
        </p:nvSpPr>
        <p:spPr>
          <a:xfrm>
            <a:off x="9471960" y="17280"/>
            <a:ext cx="2206800" cy="100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Rectangle 8"/>
          <p:cNvSpPr/>
          <p:nvPr/>
        </p:nvSpPr>
        <p:spPr>
          <a:xfrm>
            <a:off x="10882440" y="6435360"/>
            <a:ext cx="856800" cy="3459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8" name="Picture 9"/>
          <p:cNvPicPr/>
          <p:nvPr/>
        </p:nvPicPr>
        <p:blipFill>
          <a:blip r:embed="rId4"/>
          <a:stretch/>
        </p:blipFill>
        <p:spPr>
          <a:xfrm>
            <a:off x="269280" y="6450120"/>
            <a:ext cx="1175040" cy="330840"/>
          </a:xfrm>
          <a:prstGeom prst="rect">
            <a:avLst/>
          </a:prstGeom>
          <a:ln w="0">
            <a:noFill/>
          </a:ln>
        </p:spPr>
      </p:pic>
      <p:sp>
        <p:nvSpPr>
          <p:cNvPr id="339" name="Retângulo 6"/>
          <p:cNvSpPr/>
          <p:nvPr/>
        </p:nvSpPr>
        <p:spPr>
          <a:xfrm>
            <a:off x="569880" y="2288520"/>
            <a:ext cx="35614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PT" sz="6000" b="1" strike="noStrike" spc="-1">
                <a:solidFill>
                  <a:srgbClr val="000000"/>
                </a:solidFill>
                <a:latin typeface="Calibri"/>
                <a:ea typeface="DejaVu Sans"/>
              </a:rPr>
              <a:t>Thanks</a:t>
            </a:r>
            <a:endParaRPr lang="pt-PT" sz="6000" b="0" strike="noStrike" spc="-1">
              <a:latin typeface="Arial"/>
            </a:endParaRPr>
          </a:p>
        </p:txBody>
      </p:sp>
      <p:sp>
        <p:nvSpPr>
          <p:cNvPr id="340" name="Retângulo 6"/>
          <p:cNvSpPr/>
          <p:nvPr/>
        </p:nvSpPr>
        <p:spPr>
          <a:xfrm>
            <a:off x="569880" y="3450600"/>
            <a:ext cx="35614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PT" sz="6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Merci</a:t>
            </a:r>
            <a:endParaRPr lang="pt-PT" sz="6000" b="0" strike="noStrike" spc="-1">
              <a:latin typeface="Arial"/>
            </a:endParaRPr>
          </a:p>
        </p:txBody>
      </p:sp>
      <p:pic>
        <p:nvPicPr>
          <p:cNvPr id="341" name="Imagem 5" descr="balanca (1).jpg"/>
          <p:cNvPicPr/>
          <p:nvPr/>
        </p:nvPicPr>
        <p:blipFill>
          <a:blip r:embed="rId5"/>
          <a:stretch/>
        </p:blipFill>
        <p:spPr>
          <a:xfrm>
            <a:off x="575280" y="89280"/>
            <a:ext cx="706320" cy="63828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7D96F1-EEE8-4459-87B7-32FEC9359CCE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38560" y="224280"/>
            <a:ext cx="190476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DNIRN | Sumário</a:t>
            </a:r>
            <a:endParaRPr lang="pt-PT" sz="2400" b="0" strike="noStrike" spc="-1">
              <a:latin typeface="Arial"/>
            </a:endParaRPr>
          </a:p>
        </p:txBody>
      </p:sp>
      <p:sp>
        <p:nvSpPr>
          <p:cNvPr id="149" name="Retângulo 1"/>
          <p:cNvSpPr/>
          <p:nvPr/>
        </p:nvSpPr>
        <p:spPr>
          <a:xfrm>
            <a:off x="625680" y="1220760"/>
            <a:ext cx="9627120" cy="237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71680" indent="-571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PT" sz="25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Avanços;</a:t>
            </a:r>
            <a:endParaRPr lang="pt-PT" sz="25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pt-PT" sz="2500" b="0" strike="noStrike" spc="-1">
              <a:latin typeface="Arial"/>
            </a:endParaRPr>
          </a:p>
          <a:p>
            <a:pPr marL="571680" indent="-571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PT" sz="25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Interoperabilidade;</a:t>
            </a:r>
            <a:endParaRPr lang="pt-PT" sz="25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pt-PT" sz="2500" b="0" strike="noStrike" spc="-1">
              <a:latin typeface="Arial"/>
            </a:endParaRPr>
          </a:p>
          <a:p>
            <a:pPr marL="571680" indent="-571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PT" sz="2500" b="0" strike="noStrike" spc="-1">
                <a:solidFill>
                  <a:srgbClr val="000000"/>
                </a:solidFill>
                <a:latin typeface="Calibri"/>
                <a:ea typeface="DejaVu Sans"/>
              </a:rPr>
              <a:t>Lições aprendidas.</a:t>
            </a:r>
            <a:endParaRPr lang="pt-PT" sz="25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pt-PT" sz="2500" b="0" strike="noStrike" spc="-1">
              <a:latin typeface="Arial"/>
            </a:endParaRPr>
          </a:p>
        </p:txBody>
      </p:sp>
      <p:sp>
        <p:nvSpPr>
          <p:cNvPr id="150" name="Rounded Rectangle 2"/>
          <p:cNvSpPr/>
          <p:nvPr/>
        </p:nvSpPr>
        <p:spPr>
          <a:xfrm>
            <a:off x="9488880" y="51840"/>
            <a:ext cx="2293200" cy="96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Rectangle 5"/>
          <p:cNvSpPr/>
          <p:nvPr/>
        </p:nvSpPr>
        <p:spPr>
          <a:xfrm>
            <a:off x="10882440" y="6435360"/>
            <a:ext cx="856800" cy="3459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2" name="Picture 6"/>
          <p:cNvPicPr/>
          <p:nvPr/>
        </p:nvPicPr>
        <p:blipFill>
          <a:blip r:embed="rId3"/>
          <a:stretch/>
        </p:blipFill>
        <p:spPr>
          <a:xfrm>
            <a:off x="269280" y="6450120"/>
            <a:ext cx="1175040" cy="33084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7"/>
          <p:cNvPicPr/>
          <p:nvPr/>
        </p:nvPicPr>
        <p:blipFill>
          <a:blip r:embed="rId4"/>
          <a:stretch/>
        </p:blipFill>
        <p:spPr>
          <a:xfrm>
            <a:off x="9529560" y="217800"/>
            <a:ext cx="1936800" cy="546120"/>
          </a:xfrm>
          <a:prstGeom prst="rect">
            <a:avLst/>
          </a:prstGeom>
          <a:ln w="0">
            <a:noFill/>
          </a:ln>
        </p:spPr>
      </p:pic>
      <p:pic>
        <p:nvPicPr>
          <p:cNvPr id="154" name="Imagem 8" descr="Ficheiro:Angola Provincias.png – Wikipédia, a enciclopédia livre"/>
          <p:cNvPicPr/>
          <p:nvPr/>
        </p:nvPicPr>
        <p:blipFill>
          <a:blip r:embed="rId5"/>
          <a:stretch/>
        </p:blipFill>
        <p:spPr>
          <a:xfrm>
            <a:off x="4771800" y="1037160"/>
            <a:ext cx="4749840" cy="5206320"/>
          </a:xfrm>
          <a:prstGeom prst="rect">
            <a:avLst/>
          </a:prstGeom>
          <a:ln w="9525">
            <a:noFill/>
          </a:ln>
        </p:spPr>
      </p:pic>
      <p:pic>
        <p:nvPicPr>
          <p:cNvPr id="155" name="Imagem 5" descr="balanca (1).jpg"/>
          <p:cNvPicPr/>
          <p:nvPr/>
        </p:nvPicPr>
        <p:blipFill>
          <a:blip r:embed="rId6"/>
          <a:stretch/>
        </p:blipFill>
        <p:spPr>
          <a:xfrm>
            <a:off x="642240" y="0"/>
            <a:ext cx="706320" cy="63828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EBCC04-5FAF-4D88-A702-66A421A5B5E1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050480" y="280080"/>
            <a:ext cx="117720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AVANÇOS</a:t>
            </a:r>
            <a:endParaRPr lang="pt-PT" sz="2400" b="0" strike="noStrike" spc="-1">
              <a:latin typeface="Arial"/>
            </a:endParaRPr>
          </a:p>
        </p:txBody>
      </p:sp>
      <p:sp>
        <p:nvSpPr>
          <p:cNvPr id="157" name="Rectangle 18"/>
          <p:cNvSpPr/>
          <p:nvPr/>
        </p:nvSpPr>
        <p:spPr>
          <a:xfrm>
            <a:off x="9471960" y="17280"/>
            <a:ext cx="2206800" cy="100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Rectangle 5"/>
          <p:cNvSpPr/>
          <p:nvPr/>
        </p:nvSpPr>
        <p:spPr>
          <a:xfrm>
            <a:off x="10882440" y="6435360"/>
            <a:ext cx="856800" cy="3459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9" name="Picture 6"/>
          <p:cNvPicPr/>
          <p:nvPr/>
        </p:nvPicPr>
        <p:blipFill>
          <a:blip r:embed="rId3"/>
          <a:stretch/>
        </p:blipFill>
        <p:spPr>
          <a:xfrm>
            <a:off x="269280" y="6450120"/>
            <a:ext cx="1175040" cy="33084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7"/>
          <p:cNvPicPr/>
          <p:nvPr/>
        </p:nvPicPr>
        <p:blipFill>
          <a:blip r:embed="rId4"/>
          <a:stretch/>
        </p:blipFill>
        <p:spPr>
          <a:xfrm>
            <a:off x="10076040" y="195840"/>
            <a:ext cx="1936800" cy="546120"/>
          </a:xfrm>
          <a:prstGeom prst="rect">
            <a:avLst/>
          </a:prstGeom>
          <a:ln w="0">
            <a:noFill/>
          </a:ln>
        </p:spPr>
      </p:pic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294120" y="1149120"/>
            <a:ext cx="10514160" cy="3539880"/>
          </a:xfrm>
          <a:prstGeom prst="rect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 w="6480">
            <a:solidFill>
              <a:srgbClr val="FFC000"/>
            </a:solidFill>
            <a:miter/>
          </a:ln>
        </p:spPr>
        <p:txBody>
          <a:bodyPr lIns="90000" tIns="45000" rIns="90000" bIns="45000" anchor="t">
            <a:noAutofit/>
          </a:bodyPr>
          <a:lstStyle/>
          <a:p>
            <a:pPr marL="285840" indent="-28584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PT" sz="2800" b="1" strike="noStrike" spc="-1">
                <a:solidFill>
                  <a:srgbClr val="000000"/>
                </a:solidFill>
                <a:latin typeface="Calibri"/>
                <a:ea typeface="微软雅黑"/>
              </a:rPr>
              <a:t>Tendo em vista o alcance da melhoria acelerada do sistema de Registo Civil e Estatísticas Vitais trazido para reflexão e balanço nesta magna conferência, bem como a materialização das recomendações das conferências anteriores, vimos apresentar os progressos do CRVS nacional, rumo ao ano 2030. </a:t>
            </a:r>
            <a:endParaRPr lang="pt-PT" sz="2800" b="0" strike="noStrike" spc="-1">
              <a:latin typeface="Arial"/>
            </a:endParaRPr>
          </a:p>
          <a:p>
            <a:pPr marL="285840" indent="-28584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PT" sz="1800" b="0" strike="noStrike" spc="-1">
              <a:latin typeface="Arial"/>
            </a:endParaRPr>
          </a:p>
          <a:p>
            <a:pPr marL="285840" indent="-28584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PT" sz="18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PT" sz="18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PT" sz="1800" b="0" strike="noStrike" spc="-1">
              <a:latin typeface="Arial"/>
            </a:endParaRPr>
          </a:p>
        </p:txBody>
      </p:sp>
      <p:sp>
        <p:nvSpPr>
          <p:cNvPr id="162" name="Retângulo 8"/>
          <p:cNvSpPr/>
          <p:nvPr/>
        </p:nvSpPr>
        <p:spPr>
          <a:xfrm>
            <a:off x="300960" y="3122280"/>
            <a:ext cx="10503000" cy="1796040"/>
          </a:xfrm>
          <a:prstGeom prst="rect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PT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O Governo angolano  propôs-se  realizar uma série de tarefas que visam alinhar os objectivos nacionais às agendas internacionais, baseando-se nos programas previamente concebidos e em execução, conforme passo a descrever:</a:t>
            </a:r>
            <a:endParaRPr lang="pt-PT" sz="2800" b="0" strike="noStrike" spc="-1">
              <a:latin typeface="Arial"/>
            </a:endParaRPr>
          </a:p>
        </p:txBody>
      </p:sp>
      <p:pic>
        <p:nvPicPr>
          <p:cNvPr id="163" name="Imagem 5" descr="balanca (1).jpg"/>
          <p:cNvPicPr/>
          <p:nvPr/>
        </p:nvPicPr>
        <p:blipFill>
          <a:blip r:embed="rId5"/>
          <a:stretch/>
        </p:blipFill>
        <p:spPr>
          <a:xfrm>
            <a:off x="352440" y="122760"/>
            <a:ext cx="706320" cy="638280"/>
          </a:xfrm>
          <a:prstGeom prst="rect">
            <a:avLst/>
          </a:prstGeom>
          <a:ln w="9525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3874AC-32C3-4F1B-881C-7D36466AAD1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ounded Rectangle 2"/>
          <p:cNvSpPr/>
          <p:nvPr/>
        </p:nvSpPr>
        <p:spPr>
          <a:xfrm>
            <a:off x="9411120" y="55800"/>
            <a:ext cx="2293200" cy="96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538560" y="1036440"/>
            <a:ext cx="3731040" cy="2833200"/>
          </a:xfrm>
          <a:prstGeom prst="rect">
            <a:avLst/>
          </a:prstGeom>
          <a:solidFill>
            <a:srgbClr val="BDD7EE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微软雅黑"/>
              </a:rPr>
              <a:t>Ajuste Administrativo dos serviços que resultaram na unificação das anteriores Direcção dos Registos e Notariado com a Direcção do Arquivo de Identificação Civil e Criminal, no quadro da Reforma do Estado e da Administração Pública, dando lugar a actual Direcção Nacional de Identificação, Registos e Notariado, órgão que tem a gestão dos serviços de Registo Civil e ID.</a:t>
            </a:r>
            <a:endParaRPr lang="pt-PT" sz="1800" b="0" strike="noStrike" spc="-1">
              <a:latin typeface="Arial"/>
            </a:endParaRPr>
          </a:p>
        </p:txBody>
      </p:sp>
      <p:pic>
        <p:nvPicPr>
          <p:cNvPr id="166" name="Picture 7"/>
          <p:cNvPicPr/>
          <p:nvPr/>
        </p:nvPicPr>
        <p:blipFill>
          <a:blip r:embed="rId2"/>
          <a:stretch/>
        </p:blipFill>
        <p:spPr>
          <a:xfrm>
            <a:off x="9507240" y="262440"/>
            <a:ext cx="1936800" cy="546120"/>
          </a:xfrm>
          <a:prstGeom prst="rect">
            <a:avLst/>
          </a:prstGeom>
          <a:ln w="0">
            <a:noFill/>
          </a:ln>
        </p:spPr>
      </p:pic>
      <p:sp>
        <p:nvSpPr>
          <p:cNvPr id="167" name="Espaço Reservado para Conteúdo 1"/>
          <p:cNvSpPr/>
          <p:nvPr/>
        </p:nvSpPr>
        <p:spPr>
          <a:xfrm>
            <a:off x="7994880" y="4155120"/>
            <a:ext cx="3731040" cy="181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Uma vez aprovadas as Leis nº 3/21 e 4/21 que criaram o ambiente político e legal que institucionalizou o Número Único do Cidadão(NUC), foram criadas condições técnicas e humanas, para a materialização dos actos.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168" name="Título 3"/>
          <p:cNvSpPr/>
          <p:nvPr/>
        </p:nvSpPr>
        <p:spPr>
          <a:xfrm>
            <a:off x="1225440" y="281880"/>
            <a:ext cx="1161720" cy="41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AVANÇOS</a:t>
            </a:r>
            <a:endParaRPr lang="pt-PT" sz="2400" b="0" strike="noStrike" spc="-1">
              <a:latin typeface="Arial"/>
            </a:endParaRPr>
          </a:p>
        </p:txBody>
      </p:sp>
      <p:pic>
        <p:nvPicPr>
          <p:cNvPr id="169" name="Imagem 11" descr="SISTEMA DE INFORMAÇÃO AO PÚBLICO"/>
          <p:cNvPicPr/>
          <p:nvPr/>
        </p:nvPicPr>
        <p:blipFill>
          <a:blip r:embed="rId3"/>
          <a:stretch/>
        </p:blipFill>
        <p:spPr>
          <a:xfrm>
            <a:off x="4344840" y="3481200"/>
            <a:ext cx="3247920" cy="2795400"/>
          </a:xfrm>
          <a:prstGeom prst="rect">
            <a:avLst/>
          </a:prstGeom>
          <a:ln w="9525">
            <a:noFill/>
          </a:ln>
        </p:spPr>
      </p:pic>
      <p:pic>
        <p:nvPicPr>
          <p:cNvPr id="170" name="Imagem 13" descr="Já é possível fazer registo de nascimento nas maternidades | ANGOLA -ONLINE.net"/>
          <p:cNvPicPr/>
          <p:nvPr/>
        </p:nvPicPr>
        <p:blipFill>
          <a:blip r:embed="rId4"/>
          <a:stretch/>
        </p:blipFill>
        <p:spPr>
          <a:xfrm>
            <a:off x="7931880" y="1082160"/>
            <a:ext cx="3675240" cy="2340000"/>
          </a:xfrm>
          <a:prstGeom prst="rect">
            <a:avLst/>
          </a:prstGeom>
          <a:ln w="9525">
            <a:noFill/>
          </a:ln>
        </p:spPr>
      </p:pic>
      <p:pic>
        <p:nvPicPr>
          <p:cNvPr id="171" name="Imagem 5" descr="balanca (1).jpg"/>
          <p:cNvPicPr/>
          <p:nvPr/>
        </p:nvPicPr>
        <p:blipFill>
          <a:blip r:embed="rId5"/>
          <a:stretch/>
        </p:blipFill>
        <p:spPr>
          <a:xfrm>
            <a:off x="530640" y="111600"/>
            <a:ext cx="706320" cy="63828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6B4C076-5AE2-4EBC-8887-66E5D88E7A34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441080" y="280080"/>
            <a:ext cx="117720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AVANÇOS</a:t>
            </a:r>
            <a:endParaRPr lang="pt-PT" sz="2400" b="0" strike="noStrike" spc="-1">
              <a:latin typeface="Arial"/>
            </a:endParaRPr>
          </a:p>
        </p:txBody>
      </p:sp>
      <p:sp>
        <p:nvSpPr>
          <p:cNvPr id="173" name="Rectangle 18"/>
          <p:cNvSpPr/>
          <p:nvPr/>
        </p:nvSpPr>
        <p:spPr>
          <a:xfrm>
            <a:off x="9471960" y="17280"/>
            <a:ext cx="2206800" cy="100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Rectangle 5"/>
          <p:cNvSpPr/>
          <p:nvPr/>
        </p:nvSpPr>
        <p:spPr>
          <a:xfrm>
            <a:off x="10882440" y="6435360"/>
            <a:ext cx="856800" cy="3459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6"/>
          <p:cNvPicPr/>
          <p:nvPr/>
        </p:nvPicPr>
        <p:blipFill>
          <a:blip r:embed="rId3"/>
          <a:stretch/>
        </p:blipFill>
        <p:spPr>
          <a:xfrm>
            <a:off x="269280" y="6450120"/>
            <a:ext cx="1175040" cy="33084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7"/>
          <p:cNvPicPr/>
          <p:nvPr/>
        </p:nvPicPr>
        <p:blipFill>
          <a:blip r:embed="rId4"/>
          <a:stretch/>
        </p:blipFill>
        <p:spPr>
          <a:xfrm>
            <a:off x="10076040" y="195840"/>
            <a:ext cx="1936800" cy="546120"/>
          </a:xfrm>
          <a:prstGeom prst="rect">
            <a:avLst/>
          </a:prstGeom>
          <a:ln w="0">
            <a:noFill/>
          </a:ln>
        </p:spPr>
      </p:pic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807120" y="848160"/>
            <a:ext cx="10514160" cy="185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lang="pt-PT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lang="pt-PT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lang="pt-PT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pt-PT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PT" sz="1800" b="0" strike="noStrike" spc="-1">
              <a:latin typeface="Arial"/>
            </a:endParaRPr>
          </a:p>
        </p:txBody>
      </p:sp>
      <p:sp>
        <p:nvSpPr>
          <p:cNvPr id="178" name="Retângulo 8"/>
          <p:cNvSpPr/>
          <p:nvPr/>
        </p:nvSpPr>
        <p:spPr>
          <a:xfrm>
            <a:off x="293760" y="1157760"/>
            <a:ext cx="4321440" cy="2558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PT" sz="1800" b="1" strike="noStrike" spc="-1">
                <a:solidFill>
                  <a:srgbClr val="7030A0"/>
                </a:solidFill>
                <a:latin typeface="Calibri"/>
                <a:ea typeface="DejaVu Sans"/>
              </a:rPr>
              <a:t>     </a:t>
            </a: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 NUC, é atribuído no registo à nascença, válido para todos os serviços de identificação pessoal do cidadão, nomeadamente, o Boletim e Assento de Nascimento, o Bilhete de Identidade, o Registo eleitoral, Identificação fiscal, Segurança social e brevemente á carta condução, utente do sistema nacional de saúde  e Passaporte.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179" name="Retângulo 9"/>
          <p:cNvSpPr/>
          <p:nvPr/>
        </p:nvSpPr>
        <p:spPr>
          <a:xfrm>
            <a:off x="7943400" y="1173600"/>
            <a:ext cx="4031640" cy="22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PT" sz="1800" b="1" strike="noStrike" spc="-1">
                <a:solidFill>
                  <a:srgbClr val="7030A0"/>
                </a:solidFill>
                <a:latin typeface="Calibri"/>
                <a:ea typeface="DejaVu Sans"/>
              </a:rPr>
              <a:t>    </a:t>
            </a: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 BI passa a ser atribuído a idade zero (0), permitindo que a criança no primeiro mês de vida, lhe seja atribuído o número único do cidadão, podendo posteriormente obter o seu BI, que lhe confere a cidadania e todos os direitos a partir desta faixa etária.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180" name="Retângulo 10"/>
          <p:cNvSpPr/>
          <p:nvPr/>
        </p:nvSpPr>
        <p:spPr>
          <a:xfrm>
            <a:off x="3248640" y="4492080"/>
            <a:ext cx="6094440" cy="1461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 processo de geração do assento de nascimento é validado mediante assinatura dos conservadores certificado com a assinatura digital do Director Nacional dos Serviços de Identificação e Registos, como prova suficiente para validação do acto.</a:t>
            </a:r>
            <a:endParaRPr lang="pt-PT" sz="1800" b="0" strike="noStrike" spc="-1">
              <a:latin typeface="Arial"/>
            </a:endParaRPr>
          </a:p>
        </p:txBody>
      </p:sp>
      <p:pic>
        <p:nvPicPr>
          <p:cNvPr id="181" name="Imagem 12" descr="Crianças recém-nascidas já podem ser registadas nas maternidades | UNICEF  Angola"/>
          <p:cNvPicPr/>
          <p:nvPr/>
        </p:nvPicPr>
        <p:blipFill>
          <a:blip r:embed="rId5"/>
          <a:stretch/>
        </p:blipFill>
        <p:spPr>
          <a:xfrm>
            <a:off x="4862880" y="1137600"/>
            <a:ext cx="2818800" cy="2295720"/>
          </a:xfrm>
          <a:prstGeom prst="rect">
            <a:avLst/>
          </a:prstGeom>
          <a:ln w="9525">
            <a:noFill/>
          </a:ln>
        </p:spPr>
      </p:pic>
      <p:pic>
        <p:nvPicPr>
          <p:cNvPr id="182" name="Imagem 13" descr="http://www.servicos.minjusdh.gov.ao/files/MJ/servicos_ao_cidadao/logotipos/LOGOMARCA_BI.png"/>
          <p:cNvPicPr/>
          <p:nvPr/>
        </p:nvPicPr>
        <p:blipFill>
          <a:blip r:embed="rId6"/>
          <a:stretch/>
        </p:blipFill>
        <p:spPr>
          <a:xfrm>
            <a:off x="9491760" y="3629880"/>
            <a:ext cx="2472120" cy="2390400"/>
          </a:xfrm>
          <a:prstGeom prst="rect">
            <a:avLst/>
          </a:prstGeom>
          <a:ln w="9525">
            <a:noFill/>
          </a:ln>
        </p:spPr>
      </p:pic>
      <p:pic>
        <p:nvPicPr>
          <p:cNvPr id="183" name="Imagem 5" descr="balanca (1).jpg"/>
          <p:cNvPicPr/>
          <p:nvPr/>
        </p:nvPicPr>
        <p:blipFill>
          <a:blip r:embed="rId7"/>
          <a:stretch/>
        </p:blipFill>
        <p:spPr>
          <a:xfrm>
            <a:off x="664560" y="111600"/>
            <a:ext cx="706320" cy="638280"/>
          </a:xfrm>
          <a:prstGeom prst="rect">
            <a:avLst/>
          </a:prstGeom>
          <a:ln w="9525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ADCCEF4-0536-405C-96E3-B015894E7C3B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296000" y="268920"/>
            <a:ext cx="117720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AVANÇOS</a:t>
            </a:r>
            <a:endParaRPr lang="pt-PT" sz="2400" b="0" strike="noStrike" spc="-1">
              <a:latin typeface="Arial"/>
            </a:endParaRPr>
          </a:p>
        </p:txBody>
      </p:sp>
      <p:sp>
        <p:nvSpPr>
          <p:cNvPr id="185" name="Rectangle 18"/>
          <p:cNvSpPr/>
          <p:nvPr/>
        </p:nvSpPr>
        <p:spPr>
          <a:xfrm>
            <a:off x="9471960" y="17280"/>
            <a:ext cx="2206800" cy="100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Rectangle 5"/>
          <p:cNvSpPr/>
          <p:nvPr/>
        </p:nvSpPr>
        <p:spPr>
          <a:xfrm>
            <a:off x="10882440" y="6435360"/>
            <a:ext cx="856800" cy="3459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7" name="Picture 6"/>
          <p:cNvPicPr/>
          <p:nvPr/>
        </p:nvPicPr>
        <p:blipFill>
          <a:blip r:embed="rId3"/>
          <a:stretch/>
        </p:blipFill>
        <p:spPr>
          <a:xfrm>
            <a:off x="269280" y="6450120"/>
            <a:ext cx="1175040" cy="33084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7"/>
          <p:cNvPicPr/>
          <p:nvPr/>
        </p:nvPicPr>
        <p:blipFill>
          <a:blip r:embed="rId4"/>
          <a:stretch/>
        </p:blipFill>
        <p:spPr>
          <a:xfrm>
            <a:off x="10076040" y="195840"/>
            <a:ext cx="1936800" cy="546120"/>
          </a:xfrm>
          <a:prstGeom prst="rect">
            <a:avLst/>
          </a:prstGeom>
          <a:ln w="0">
            <a:noFill/>
          </a:ln>
        </p:spPr>
      </p:pic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807120" y="848160"/>
            <a:ext cx="10514160" cy="185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lang="pt-PT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lang="pt-PT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lang="pt-PT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pt-PT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PT" sz="1800" b="0" strike="noStrike" spc="-1">
              <a:latin typeface="Arial"/>
            </a:endParaRPr>
          </a:p>
        </p:txBody>
      </p:sp>
      <p:sp>
        <p:nvSpPr>
          <p:cNvPr id="190" name="Retângulo 8"/>
          <p:cNvSpPr/>
          <p:nvPr/>
        </p:nvSpPr>
        <p:spPr>
          <a:xfrm>
            <a:off x="2044440" y="1283400"/>
            <a:ext cx="3328920" cy="1735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A folha do assento de nascimento passa a estar configurada com um código QR que lhe confere maior segurança e utilização pelos outros serviços conexos.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191" name="Retângulo 9"/>
          <p:cNvSpPr/>
          <p:nvPr/>
        </p:nvSpPr>
        <p:spPr>
          <a:xfrm>
            <a:off x="6449040" y="4316760"/>
            <a:ext cx="3440520" cy="1461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Também foi possível suprimir o cartão eleitoral para exercer o direito ao voto, passando o Bilhete de Identidade a ter esta função;</a:t>
            </a:r>
            <a:endParaRPr lang="pt-PT" sz="1800" b="0" strike="noStrike" spc="-1">
              <a:latin typeface="Arial"/>
            </a:endParaRPr>
          </a:p>
        </p:txBody>
      </p:sp>
      <p:pic>
        <p:nvPicPr>
          <p:cNvPr id="192" name="Imagem 12" descr="Metade dos angolanos sem registo de nascimento ou bilhete de identidade -  Governo"/>
          <p:cNvPicPr/>
          <p:nvPr/>
        </p:nvPicPr>
        <p:blipFill>
          <a:blip r:embed="rId5"/>
          <a:stretch/>
        </p:blipFill>
        <p:spPr>
          <a:xfrm>
            <a:off x="2127600" y="3521880"/>
            <a:ext cx="3156480" cy="2152800"/>
          </a:xfrm>
          <a:prstGeom prst="rect">
            <a:avLst/>
          </a:prstGeom>
          <a:ln w="9525">
            <a:noFill/>
          </a:ln>
        </p:spPr>
      </p:pic>
      <p:pic>
        <p:nvPicPr>
          <p:cNvPr id="193" name="Imagem 13" descr="Registo de Nascimento | UNICEF Angola"/>
          <p:cNvPicPr/>
          <p:nvPr/>
        </p:nvPicPr>
        <p:blipFill>
          <a:blip r:embed="rId6"/>
          <a:stretch/>
        </p:blipFill>
        <p:spPr>
          <a:xfrm>
            <a:off x="6513120" y="1237680"/>
            <a:ext cx="2952720" cy="2440080"/>
          </a:xfrm>
          <a:prstGeom prst="rect">
            <a:avLst/>
          </a:prstGeom>
          <a:ln w="9525">
            <a:noFill/>
          </a:ln>
        </p:spPr>
      </p:pic>
      <p:pic>
        <p:nvPicPr>
          <p:cNvPr id="194" name="Imagem 5" descr="balanca (1).jpg"/>
          <p:cNvPicPr/>
          <p:nvPr/>
        </p:nvPicPr>
        <p:blipFill>
          <a:blip r:embed="rId7"/>
          <a:stretch/>
        </p:blipFill>
        <p:spPr>
          <a:xfrm>
            <a:off x="608760" y="89280"/>
            <a:ext cx="706320" cy="638280"/>
          </a:xfrm>
          <a:prstGeom prst="rect">
            <a:avLst/>
          </a:prstGeom>
          <a:ln w="9525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185C86E-9B60-4E5E-87C1-611EC6C28C60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363320" y="291960"/>
            <a:ext cx="145656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AVANÇOS</a:t>
            </a:r>
            <a:endParaRPr lang="pt-PT" sz="2400" b="0" strike="noStrike" spc="-1">
              <a:latin typeface="Arial"/>
            </a:endParaRPr>
          </a:p>
        </p:txBody>
      </p:sp>
      <p:sp>
        <p:nvSpPr>
          <p:cNvPr id="196" name="Rectangle 4"/>
          <p:cNvSpPr/>
          <p:nvPr/>
        </p:nvSpPr>
        <p:spPr>
          <a:xfrm>
            <a:off x="9454680" y="17280"/>
            <a:ext cx="2284560" cy="96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7" name="Picture 7"/>
          <p:cNvPicPr/>
          <p:nvPr/>
        </p:nvPicPr>
        <p:blipFill>
          <a:blip r:embed="rId2"/>
          <a:stretch/>
        </p:blipFill>
        <p:spPr>
          <a:xfrm>
            <a:off x="9867960" y="277920"/>
            <a:ext cx="1936800" cy="546120"/>
          </a:xfrm>
          <a:prstGeom prst="rect">
            <a:avLst/>
          </a:prstGeom>
          <a:ln w="0">
            <a:noFill/>
          </a:ln>
        </p:spPr>
      </p:pic>
      <p:sp>
        <p:nvSpPr>
          <p:cNvPr id="198" name="Retângulo 7"/>
          <p:cNvSpPr/>
          <p:nvPr/>
        </p:nvSpPr>
        <p:spPr>
          <a:xfrm>
            <a:off x="594720" y="1113480"/>
            <a:ext cx="4276800" cy="393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 programa</a:t>
            </a:r>
            <a:r>
              <a:rPr lang="pt-PT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 </a:t>
            </a:r>
            <a:r>
              <a:rPr lang="pt-PT" sz="18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Nascer com o Registo</a:t>
            </a: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conforme consta no PDN 2017/2022, prevê a implantação de postos de registos de nascimento em 180 unidades de saúde. </a:t>
            </a:r>
            <a:endParaRPr lang="pt-PT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No período 2014-2020, com a parceria da UE e o apoio técnico da UNICEF, o governo angolano implantou até ao presente momento </a:t>
            </a:r>
            <a:r>
              <a:rPr lang="pt-PT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61</a:t>
            </a: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postos informatizados e </a:t>
            </a:r>
            <a:r>
              <a:rPr lang="pt-PT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45</a:t>
            </a: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não informatizados em </a:t>
            </a:r>
            <a:r>
              <a:rPr lang="pt-PT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9</a:t>
            </a: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províncias do país. </a:t>
            </a:r>
            <a:endParaRPr lang="pt-PT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 programa está sendo reformulado com base nas propostas a serem submetidas para  aprovação do novo governo recentemente eleito.</a:t>
            </a:r>
            <a:endParaRPr lang="pt-PT" sz="1800" b="0" strike="noStrike" spc="-1">
              <a:latin typeface="Arial"/>
            </a:endParaRPr>
          </a:p>
        </p:txBody>
      </p:sp>
      <p:pic>
        <p:nvPicPr>
          <p:cNvPr id="199" name="Imagem 5" descr="balanca (1).jpg"/>
          <p:cNvPicPr/>
          <p:nvPr/>
        </p:nvPicPr>
        <p:blipFill>
          <a:blip r:embed="rId3"/>
          <a:stretch/>
        </p:blipFill>
        <p:spPr>
          <a:xfrm>
            <a:off x="653400" y="100440"/>
            <a:ext cx="706320" cy="638280"/>
          </a:xfrm>
          <a:prstGeom prst="rect">
            <a:avLst/>
          </a:prstGeom>
          <a:ln w="9525">
            <a:noFill/>
          </a:ln>
        </p:spPr>
      </p:pic>
      <p:pic>
        <p:nvPicPr>
          <p:cNvPr id="200" name="Picture 6"/>
          <p:cNvPicPr/>
          <p:nvPr/>
        </p:nvPicPr>
        <p:blipFill>
          <a:blip r:embed="rId4"/>
          <a:stretch/>
        </p:blipFill>
        <p:spPr>
          <a:xfrm>
            <a:off x="6320160" y="1106640"/>
            <a:ext cx="4127040" cy="4867920"/>
          </a:xfrm>
          <a:prstGeom prst="rect">
            <a:avLst/>
          </a:prstGeom>
          <a:ln w="0">
            <a:noFill/>
          </a:ln>
        </p:spPr>
      </p:pic>
      <p:sp>
        <p:nvSpPr>
          <p:cNvPr id="201" name="Chamada com Linha 2 6"/>
          <p:cNvSpPr/>
          <p:nvPr/>
        </p:nvSpPr>
        <p:spPr>
          <a:xfrm flipH="1">
            <a:off x="5540760" y="2639160"/>
            <a:ext cx="502200" cy="455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436"/>
              <a:gd name="adj6" fmla="val -160000"/>
            </a:avLst>
          </a:prstGeom>
          <a:solidFill>
            <a:srgbClr val="FFFFFF"/>
          </a:solidFill>
          <a:ln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23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202" name="Chamada com Linha 2 13"/>
          <p:cNvSpPr/>
          <p:nvPr/>
        </p:nvSpPr>
        <p:spPr>
          <a:xfrm flipH="1">
            <a:off x="6279120" y="3464640"/>
            <a:ext cx="398160" cy="455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436"/>
              <a:gd name="adj6" fmla="val -161153"/>
            </a:avLst>
          </a:prstGeom>
          <a:solidFill>
            <a:srgbClr val="FFFFFF"/>
          </a:solidFill>
          <a:ln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203" name="Chamada com Linha 2 14"/>
          <p:cNvSpPr/>
          <p:nvPr/>
        </p:nvSpPr>
        <p:spPr>
          <a:xfrm flipH="1">
            <a:off x="5501520" y="4872600"/>
            <a:ext cx="398160" cy="455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676"/>
              <a:gd name="adj6" fmla="val -385036"/>
            </a:avLst>
          </a:prstGeom>
          <a:solidFill>
            <a:srgbClr val="FFFFFF"/>
          </a:solidFill>
          <a:ln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204" name="Chamada com Linha 2 7"/>
          <p:cNvSpPr/>
          <p:nvPr/>
        </p:nvSpPr>
        <p:spPr>
          <a:xfrm>
            <a:off x="10133280" y="2890440"/>
            <a:ext cx="522000" cy="3898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2500"/>
              <a:gd name="adj6" fmla="val -93242"/>
            </a:avLst>
          </a:prstGeom>
          <a:solidFill>
            <a:srgbClr val="FFFFFF"/>
          </a:solidFill>
          <a:ln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205" name="Chamada com Linha 2 17"/>
          <p:cNvSpPr/>
          <p:nvPr/>
        </p:nvSpPr>
        <p:spPr>
          <a:xfrm>
            <a:off x="8345880" y="1004400"/>
            <a:ext cx="522360" cy="3898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2500"/>
              <a:gd name="adj6" fmla="val -93242"/>
            </a:avLst>
          </a:prstGeom>
          <a:solidFill>
            <a:srgbClr val="FFFFFF"/>
          </a:solidFill>
          <a:ln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206" name="Chamada com Linha 2 18"/>
          <p:cNvSpPr/>
          <p:nvPr/>
        </p:nvSpPr>
        <p:spPr>
          <a:xfrm>
            <a:off x="9731880" y="1416960"/>
            <a:ext cx="522000" cy="3898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0307"/>
              <a:gd name="adj6" fmla="val -237495"/>
            </a:avLst>
          </a:prstGeom>
          <a:solidFill>
            <a:srgbClr val="FFFFFF"/>
          </a:solidFill>
          <a:ln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207" name="Chamada com Linha 2 19"/>
          <p:cNvSpPr/>
          <p:nvPr/>
        </p:nvSpPr>
        <p:spPr>
          <a:xfrm flipH="1">
            <a:off x="6053400" y="4283280"/>
            <a:ext cx="398160" cy="455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645"/>
              <a:gd name="adj6" fmla="val -155571"/>
            </a:avLst>
          </a:prstGeom>
          <a:solidFill>
            <a:srgbClr val="FFFFFF"/>
          </a:solidFill>
          <a:ln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208" name="Chamada com Linha 2 20"/>
          <p:cNvSpPr/>
          <p:nvPr/>
        </p:nvSpPr>
        <p:spPr>
          <a:xfrm>
            <a:off x="8872200" y="1467000"/>
            <a:ext cx="522000" cy="3898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0398"/>
              <a:gd name="adj6" fmla="val -174703"/>
            </a:avLst>
          </a:prstGeom>
          <a:solidFill>
            <a:srgbClr val="FFFFFF"/>
          </a:solidFill>
          <a:ln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209" name="Chamada com Linha 1 8"/>
          <p:cNvSpPr/>
          <p:nvPr/>
        </p:nvSpPr>
        <p:spPr>
          <a:xfrm>
            <a:off x="10941480" y="4221360"/>
            <a:ext cx="542520" cy="422640"/>
          </a:xfrm>
          <a:prstGeom prst="borderCallout1">
            <a:avLst>
              <a:gd name="adj1" fmla="val 18750"/>
              <a:gd name="adj2" fmla="val -8333"/>
              <a:gd name="adj3" fmla="val 10608"/>
              <a:gd name="adj4" fmla="val -594385"/>
            </a:avLst>
          </a:prstGeom>
          <a:solidFill>
            <a:srgbClr val="FFFFFF"/>
          </a:solidFill>
          <a:ln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endParaRPr lang="pt-PT" sz="18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5272137-FC92-48F0-94AA-34C9F26EBD71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363320" y="291960"/>
            <a:ext cx="145656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AVANÇOS</a:t>
            </a:r>
            <a:endParaRPr lang="pt-PT" sz="2400" b="0" strike="noStrike" spc="-1">
              <a:latin typeface="Arial"/>
            </a:endParaRPr>
          </a:p>
        </p:txBody>
      </p:sp>
      <p:sp>
        <p:nvSpPr>
          <p:cNvPr id="211" name="Rectangle 4"/>
          <p:cNvSpPr/>
          <p:nvPr/>
        </p:nvSpPr>
        <p:spPr>
          <a:xfrm>
            <a:off x="9454680" y="17280"/>
            <a:ext cx="2284560" cy="96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2" name="Picture 7"/>
          <p:cNvPicPr/>
          <p:nvPr/>
        </p:nvPicPr>
        <p:blipFill>
          <a:blip r:embed="rId2"/>
          <a:stretch/>
        </p:blipFill>
        <p:spPr>
          <a:xfrm>
            <a:off x="9867960" y="277920"/>
            <a:ext cx="1936800" cy="546120"/>
          </a:xfrm>
          <a:prstGeom prst="rect">
            <a:avLst/>
          </a:prstGeom>
          <a:ln w="0">
            <a:noFill/>
          </a:ln>
        </p:spPr>
      </p:pic>
      <p:sp>
        <p:nvSpPr>
          <p:cNvPr id="213" name="Retângulo 7"/>
          <p:cNvSpPr/>
          <p:nvPr/>
        </p:nvSpPr>
        <p:spPr>
          <a:xfrm>
            <a:off x="3940200" y="1302840"/>
            <a:ext cx="6094440" cy="2558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lang="pt-P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Recentemente foi encerrado o programa do governo que visava a completude do Registo de nascimento e atribuição do Bilhete de Identidade, com uma meta inicial de 9.000.000 de pessoas por registar e 6.000.000 por identificar. O programa encerrou com uma completude de 58,7% dos nascimentos e 53,22% da atribuição do Bilhete de identidade. Pelos desafios impostos pela pandemia COVID 19, consideramos ter alcançado resultados satisfatórios.</a:t>
            </a:r>
            <a:endParaRPr lang="pt-PT" sz="1800" b="0" strike="noStrike" spc="-1">
              <a:latin typeface="Arial"/>
            </a:endParaRPr>
          </a:p>
        </p:txBody>
      </p:sp>
      <p:pic>
        <p:nvPicPr>
          <p:cNvPr id="214" name="Imagem 9" descr="SISTEMA DE INFORMAÇÃO AO PÚBLICO"/>
          <p:cNvPicPr/>
          <p:nvPr/>
        </p:nvPicPr>
        <p:blipFill>
          <a:blip r:embed="rId3"/>
          <a:stretch/>
        </p:blipFill>
        <p:spPr>
          <a:xfrm>
            <a:off x="541440" y="1126440"/>
            <a:ext cx="3281760" cy="2898000"/>
          </a:xfrm>
          <a:prstGeom prst="rect">
            <a:avLst/>
          </a:prstGeom>
          <a:ln w="9525">
            <a:noFill/>
          </a:ln>
        </p:spPr>
      </p:pic>
      <p:pic>
        <p:nvPicPr>
          <p:cNvPr id="215" name="Imagem 5" descr="balanca (1).jpg"/>
          <p:cNvPicPr/>
          <p:nvPr/>
        </p:nvPicPr>
        <p:blipFill>
          <a:blip r:embed="rId4"/>
          <a:stretch/>
        </p:blipFill>
        <p:spPr>
          <a:xfrm>
            <a:off x="653400" y="100440"/>
            <a:ext cx="706320" cy="638280"/>
          </a:xfrm>
          <a:prstGeom prst="rect">
            <a:avLst/>
          </a:prstGeom>
          <a:ln w="9525">
            <a:noFill/>
          </a:ln>
        </p:spPr>
      </p:pic>
      <p:pic>
        <p:nvPicPr>
          <p:cNvPr id="216" name="Imagem 8" descr="Angola emite BI em 310 postos dentro e fora do país"/>
          <p:cNvPicPr/>
          <p:nvPr/>
        </p:nvPicPr>
        <p:blipFill>
          <a:blip r:embed="rId5"/>
          <a:stretch/>
        </p:blipFill>
        <p:spPr>
          <a:xfrm>
            <a:off x="6099840" y="3685320"/>
            <a:ext cx="3876840" cy="241272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A96F64-BB52-4C85-BDD8-0EEDEBCD032C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ldNum" idx="7"/>
          </p:nvPr>
        </p:nvSpPr>
        <p:spPr>
          <a:xfrm>
            <a:off x="11562840" y="6463800"/>
            <a:ext cx="627840" cy="33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r">
              <a:lnSpc>
                <a:spcPct val="100000"/>
              </a:lnSpc>
              <a:buNone/>
              <a:defRPr lang="pt-PT" sz="1200" b="1" strike="noStrike" spc="-1">
                <a:solidFill>
                  <a:srgbClr val="D9D9D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BC0A1A1-E6B3-41BD-825B-E683E64C6A26}" type="slidenum">
              <a:rPr lang="pt-PT" sz="1200" b="1" strike="noStrike" spc="-1">
                <a:solidFill>
                  <a:srgbClr val="D9D9D9"/>
                </a:solidFill>
                <a:latin typeface="Calibri"/>
              </a:rPr>
              <a:t>9</a:t>
            </a:fld>
            <a:endParaRPr lang="pt-PT" sz="1200" b="0" strike="noStrike" spc="-1">
              <a:latin typeface="Times New Roman"/>
            </a:endParaRPr>
          </a:p>
        </p:txBody>
      </p:sp>
      <p:sp>
        <p:nvSpPr>
          <p:cNvPr id="218" name="标题 2"/>
          <p:cNvSpPr/>
          <p:nvPr/>
        </p:nvSpPr>
        <p:spPr>
          <a:xfrm>
            <a:off x="635040" y="1034280"/>
            <a:ext cx="10929960" cy="92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ts val="2200"/>
              </a:lnSpc>
              <a:buNone/>
            </a:pPr>
            <a:r>
              <a:rPr lang="pt-PT" sz="1800" b="1" strike="noStrike" spc="-1">
                <a:solidFill>
                  <a:srgbClr val="595959"/>
                </a:solidFill>
                <a:latin typeface="Calibri"/>
                <a:ea typeface="DejaVu Sans"/>
              </a:rPr>
              <a:t>Ao nível </a:t>
            </a:r>
            <a:r>
              <a:rPr lang="en-US" sz="1800" b="1" strike="noStrike" spc="-1">
                <a:solidFill>
                  <a:srgbClr val="595959"/>
                </a:solidFill>
                <a:latin typeface="Calibri"/>
                <a:ea typeface="DejaVu Sans"/>
              </a:rPr>
              <a:t>m</a:t>
            </a:r>
            <a:r>
              <a:rPr lang="pt-PT" sz="1800" b="1" strike="noStrike" spc="-1">
                <a:solidFill>
                  <a:srgbClr val="595959"/>
                </a:solidFill>
                <a:latin typeface="Calibri"/>
                <a:ea typeface="DejaVu Sans"/>
              </a:rPr>
              <a:t>acroscópico da governança nacional</a:t>
            </a:r>
            <a:r>
              <a:rPr lang="pt-PT" sz="1800" b="0" strike="noStrike" spc="-1">
                <a:solidFill>
                  <a:srgbClr val="595959"/>
                </a:solidFill>
                <a:latin typeface="Calibri"/>
                <a:ea typeface="DejaVu Sans"/>
              </a:rPr>
              <a:t>: A base de dados da população nacional, passa a ser sustentada por um conjunto de informações que cruzam com os dados dos demais órgãos intervenientes, formando deste modo um cadastro completo do cidadão. </a:t>
            </a:r>
            <a:endParaRPr lang="pt-PT" sz="1800" b="0" strike="noStrike" spc="-1">
              <a:latin typeface="Arial"/>
            </a:endParaRPr>
          </a:p>
        </p:txBody>
      </p:sp>
      <p:grpSp>
        <p:nvGrpSpPr>
          <p:cNvPr id="219" name="组合 3"/>
          <p:cNvGrpSpPr/>
          <p:nvPr/>
        </p:nvGrpSpPr>
        <p:grpSpPr>
          <a:xfrm>
            <a:off x="579960" y="1999440"/>
            <a:ext cx="11040120" cy="4154400"/>
            <a:chOff x="579960" y="1999440"/>
            <a:chExt cx="11040120" cy="4154400"/>
          </a:xfrm>
        </p:grpSpPr>
        <p:grpSp>
          <p:nvGrpSpPr>
            <p:cNvPr id="220" name="ïslíďe"/>
            <p:cNvGrpSpPr/>
            <p:nvPr/>
          </p:nvGrpSpPr>
          <p:grpSpPr>
            <a:xfrm>
              <a:off x="594000" y="2500920"/>
              <a:ext cx="3907080" cy="1258920"/>
              <a:chOff x="594000" y="2500920"/>
              <a:chExt cx="3907080" cy="1258920"/>
            </a:xfrm>
          </p:grpSpPr>
          <p:sp>
            <p:nvSpPr>
              <p:cNvPr id="221" name="îŝļiḓé"/>
              <p:cNvSpPr/>
              <p:nvPr/>
            </p:nvSpPr>
            <p:spPr>
              <a:xfrm>
                <a:off x="594000" y="2500920"/>
                <a:ext cx="690480" cy="1000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rmAutofit fontScale="90000"/>
              </a:bodyPr>
              <a:lstStyle/>
              <a:p>
                <a:pPr algn="ctr">
                  <a:lnSpc>
                    <a:spcPct val="110000"/>
                  </a:lnSpc>
                  <a:buNone/>
                </a:pPr>
                <a:r>
                  <a:rPr lang="en-US" sz="6000" b="1" strike="noStrike" spc="-1">
                    <a:solidFill>
                      <a:srgbClr val="FF7A1F"/>
                    </a:solidFill>
                    <a:latin typeface="Calibri"/>
                    <a:ea typeface="DejaVu Sans"/>
                  </a:rPr>
                  <a:t>1</a:t>
                </a:r>
                <a:endParaRPr lang="pt-PT" sz="6000" b="0" strike="noStrike" spc="-1">
                  <a:latin typeface="Arial"/>
                </a:endParaRPr>
              </a:p>
            </p:txBody>
          </p:sp>
          <p:grpSp>
            <p:nvGrpSpPr>
              <p:cNvPr id="222" name="ïṡḷïḓê"/>
              <p:cNvGrpSpPr/>
              <p:nvPr/>
            </p:nvGrpSpPr>
            <p:grpSpPr>
              <a:xfrm>
                <a:off x="1179360" y="2577600"/>
                <a:ext cx="3321720" cy="1182240"/>
                <a:chOff x="1179360" y="2577600"/>
                <a:chExt cx="3321720" cy="1182240"/>
              </a:xfrm>
            </p:grpSpPr>
            <p:sp>
              <p:nvSpPr>
                <p:cNvPr id="223" name="íṡ1idè"/>
                <p:cNvSpPr/>
                <p:nvPr/>
              </p:nvSpPr>
              <p:spPr>
                <a:xfrm flipH="1">
                  <a:off x="1194840" y="2970360"/>
                  <a:ext cx="3306240" cy="78948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 algn="just">
                    <a:lnSpc>
                      <a:spcPts val="1500"/>
                    </a:lnSpc>
                    <a:buNone/>
                  </a:pPr>
                  <a:r>
                    <a:rPr lang="pt-PT" sz="1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Nº. de BI, Nome, Data e local de nascimento, Informação biométrica, Informação de nascimento e de óbito.</a:t>
                  </a:r>
                  <a:endParaRPr lang="pt-PT" sz="1200" b="0" strike="noStrike" spc="-1">
                    <a:latin typeface="Arial"/>
                  </a:endParaRPr>
                </a:p>
              </p:txBody>
            </p:sp>
            <p:sp>
              <p:nvSpPr>
                <p:cNvPr id="224" name="íSḷïdé"/>
                <p:cNvSpPr/>
                <p:nvPr/>
              </p:nvSpPr>
              <p:spPr>
                <a:xfrm flipH="1">
                  <a:off x="1179000" y="2577600"/>
                  <a:ext cx="2330280" cy="3913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rm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pt-PT" sz="1800" b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MJDH</a:t>
                  </a:r>
                  <a:endParaRPr lang="pt-PT" sz="1800" b="0" strike="noStrike" spc="-1">
                    <a:latin typeface="Arial"/>
                  </a:endParaRPr>
                </a:p>
              </p:txBody>
            </p:sp>
          </p:grpSp>
        </p:grpSp>
        <p:grpSp>
          <p:nvGrpSpPr>
            <p:cNvPr id="225" name="îṡļíḋè"/>
            <p:cNvGrpSpPr/>
            <p:nvPr/>
          </p:nvGrpSpPr>
          <p:grpSpPr>
            <a:xfrm>
              <a:off x="594000" y="3820680"/>
              <a:ext cx="3319560" cy="1030680"/>
              <a:chOff x="594000" y="3820680"/>
              <a:chExt cx="3319560" cy="1030680"/>
            </a:xfrm>
          </p:grpSpPr>
          <p:sp>
            <p:nvSpPr>
              <p:cNvPr id="226" name="îš1iḑé"/>
              <p:cNvSpPr/>
              <p:nvPr/>
            </p:nvSpPr>
            <p:spPr>
              <a:xfrm>
                <a:off x="594000" y="3828960"/>
                <a:ext cx="690480" cy="1000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rmAutofit fontScale="90000"/>
              </a:bodyPr>
              <a:lstStyle/>
              <a:p>
                <a:pPr algn="ctr">
                  <a:lnSpc>
                    <a:spcPct val="110000"/>
                  </a:lnSpc>
                  <a:buNone/>
                </a:pPr>
                <a:r>
                  <a:rPr lang="en-US" sz="6000" b="1" strike="noStrike" spc="-1">
                    <a:solidFill>
                      <a:srgbClr val="FF7A1F"/>
                    </a:solidFill>
                    <a:latin typeface="Calibri"/>
                    <a:ea typeface="DejaVu Sans"/>
                  </a:rPr>
                  <a:t>3</a:t>
                </a:r>
                <a:endParaRPr lang="pt-PT" sz="6000" b="0" strike="noStrike" spc="-1">
                  <a:latin typeface="Arial"/>
                </a:endParaRPr>
              </a:p>
            </p:txBody>
          </p:sp>
          <p:grpSp>
            <p:nvGrpSpPr>
              <p:cNvPr id="227" name="îṧļîḍê"/>
              <p:cNvGrpSpPr/>
              <p:nvPr/>
            </p:nvGrpSpPr>
            <p:grpSpPr>
              <a:xfrm>
                <a:off x="1195200" y="3820680"/>
                <a:ext cx="2718360" cy="1030680"/>
                <a:chOff x="1195200" y="3820680"/>
                <a:chExt cx="2718360" cy="1030680"/>
              </a:xfrm>
            </p:grpSpPr>
            <p:sp>
              <p:nvSpPr>
                <p:cNvPr id="228" name="ï$ľíḓé"/>
                <p:cNvSpPr/>
                <p:nvPr/>
              </p:nvSpPr>
              <p:spPr>
                <a:xfrm flipH="1">
                  <a:off x="1194840" y="4200840"/>
                  <a:ext cx="2718360" cy="6505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 algn="just">
                    <a:lnSpc>
                      <a:spcPts val="1500"/>
                    </a:lnSpc>
                    <a:buNone/>
                  </a:pPr>
                  <a:r>
                    <a:rPr lang="pt-PT" sz="1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Informação de eleitor, Informação biométrica, Informação de eleição, Informação de residência.</a:t>
                  </a:r>
                  <a:endParaRPr lang="pt-PT" sz="1200" b="0" strike="noStrike" spc="-1">
                    <a:latin typeface="Arial"/>
                  </a:endParaRPr>
                </a:p>
              </p:txBody>
            </p:sp>
            <p:sp>
              <p:nvSpPr>
                <p:cNvPr id="229" name="iṣḻiḓè"/>
                <p:cNvSpPr/>
                <p:nvPr/>
              </p:nvSpPr>
              <p:spPr>
                <a:xfrm flipH="1">
                  <a:off x="1198800" y="3820680"/>
                  <a:ext cx="2330280" cy="3913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rm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pt-PT" sz="1800" b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MATRE</a:t>
                  </a:r>
                  <a:endParaRPr lang="pt-PT" sz="1800" b="0" strike="noStrike" spc="-1">
                    <a:latin typeface="Arial"/>
                  </a:endParaRPr>
                </a:p>
              </p:txBody>
            </p:sp>
          </p:grpSp>
        </p:grpSp>
        <p:grpSp>
          <p:nvGrpSpPr>
            <p:cNvPr id="230" name="ïṥļîḑe"/>
            <p:cNvGrpSpPr/>
            <p:nvPr/>
          </p:nvGrpSpPr>
          <p:grpSpPr>
            <a:xfrm>
              <a:off x="579960" y="4947840"/>
              <a:ext cx="3722760" cy="1206000"/>
              <a:chOff x="579960" y="4947840"/>
              <a:chExt cx="3722760" cy="1206000"/>
            </a:xfrm>
          </p:grpSpPr>
          <p:sp>
            <p:nvSpPr>
              <p:cNvPr id="231" name="iṥḻîḍè"/>
              <p:cNvSpPr/>
              <p:nvPr/>
            </p:nvSpPr>
            <p:spPr>
              <a:xfrm>
                <a:off x="579960" y="5153040"/>
                <a:ext cx="690480" cy="1000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rmAutofit fontScale="90000"/>
              </a:bodyPr>
              <a:lstStyle/>
              <a:p>
                <a:pPr algn="ctr">
                  <a:lnSpc>
                    <a:spcPct val="110000"/>
                  </a:lnSpc>
                  <a:buNone/>
                </a:pPr>
                <a:r>
                  <a:rPr lang="en-US" sz="6000" b="1" strike="noStrike" spc="-1">
                    <a:solidFill>
                      <a:srgbClr val="FF7A1F"/>
                    </a:solidFill>
                    <a:latin typeface="Calibri"/>
                    <a:ea typeface="DejaVu Sans"/>
                  </a:rPr>
                  <a:t>5</a:t>
                </a:r>
                <a:endParaRPr lang="pt-PT" sz="6000" b="0" strike="noStrike" spc="-1">
                  <a:latin typeface="Arial"/>
                </a:endParaRPr>
              </a:p>
            </p:txBody>
          </p:sp>
          <p:grpSp>
            <p:nvGrpSpPr>
              <p:cNvPr id="232" name="îşľïdè"/>
              <p:cNvGrpSpPr/>
              <p:nvPr/>
            </p:nvGrpSpPr>
            <p:grpSpPr>
              <a:xfrm>
                <a:off x="1211760" y="4947840"/>
                <a:ext cx="3090960" cy="1110600"/>
                <a:chOff x="1211760" y="4947840"/>
                <a:chExt cx="3090960" cy="1110600"/>
              </a:xfrm>
            </p:grpSpPr>
            <p:sp>
              <p:nvSpPr>
                <p:cNvPr id="233" name="ïṩliḓé"/>
                <p:cNvSpPr/>
                <p:nvPr/>
              </p:nvSpPr>
              <p:spPr>
                <a:xfrm flipH="1">
                  <a:off x="1211760" y="5407920"/>
                  <a:ext cx="3090960" cy="650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 algn="just">
                    <a:lnSpc>
                      <a:spcPts val="1500"/>
                    </a:lnSpc>
                    <a:buNone/>
                  </a:pPr>
                  <a:r>
                    <a:rPr lang="pt-PT" sz="1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Informação sobre a Mulher de idade activa a gravidez, informação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 de </a:t>
                  </a:r>
                  <a:r>
                    <a:rPr lang="pt-PT" sz="1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recém-nascido, informação de medicina.</a:t>
                  </a:r>
                  <a:endParaRPr lang="pt-PT" sz="1200" b="0" strike="noStrike" spc="-1">
                    <a:latin typeface="Arial"/>
                  </a:endParaRPr>
                </a:p>
              </p:txBody>
            </p:sp>
            <p:sp>
              <p:nvSpPr>
                <p:cNvPr id="234" name="işḻîḍé"/>
                <p:cNvSpPr/>
                <p:nvPr/>
              </p:nvSpPr>
              <p:spPr>
                <a:xfrm flipH="1">
                  <a:off x="1220040" y="4947840"/>
                  <a:ext cx="2330280" cy="3913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rm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pt-PT" sz="1800" b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MINSA</a:t>
                  </a:r>
                  <a:endParaRPr lang="pt-PT" sz="1800" b="0" strike="noStrike" spc="-1">
                    <a:latin typeface="Arial"/>
                  </a:endParaRPr>
                </a:p>
              </p:txBody>
            </p:sp>
          </p:grpSp>
        </p:grpSp>
        <p:grpSp>
          <p:nvGrpSpPr>
            <p:cNvPr id="235" name="îṧḻïdè"/>
            <p:cNvGrpSpPr/>
            <p:nvPr/>
          </p:nvGrpSpPr>
          <p:grpSpPr>
            <a:xfrm>
              <a:off x="7406640" y="1999440"/>
              <a:ext cx="4117320" cy="1634400"/>
              <a:chOff x="7406640" y="1999440"/>
              <a:chExt cx="4117320" cy="1634400"/>
            </a:xfrm>
          </p:grpSpPr>
          <p:sp>
            <p:nvSpPr>
              <p:cNvPr id="236" name="iṥ1iḍé"/>
              <p:cNvSpPr/>
              <p:nvPr/>
            </p:nvSpPr>
            <p:spPr>
              <a:xfrm>
                <a:off x="10833480" y="1999440"/>
                <a:ext cx="690480" cy="1000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rmAutofit fontScale="90000"/>
              </a:bodyPr>
              <a:lstStyle/>
              <a:p>
                <a:pPr algn="ctr">
                  <a:lnSpc>
                    <a:spcPct val="110000"/>
                  </a:lnSpc>
                  <a:buNone/>
                </a:pPr>
                <a:r>
                  <a:rPr lang="en-US" sz="6000" b="1" strike="noStrike" spc="-1">
                    <a:solidFill>
                      <a:srgbClr val="FF7A1F"/>
                    </a:solidFill>
                    <a:latin typeface="Calibri"/>
                    <a:ea typeface="DejaVu Sans"/>
                  </a:rPr>
                  <a:t>2</a:t>
                </a:r>
                <a:endParaRPr lang="pt-PT" sz="6000" b="0" strike="noStrike" spc="-1">
                  <a:latin typeface="Arial"/>
                </a:endParaRPr>
              </a:p>
            </p:txBody>
          </p:sp>
          <p:grpSp>
            <p:nvGrpSpPr>
              <p:cNvPr id="237" name="iṡľíḑè"/>
              <p:cNvGrpSpPr/>
              <p:nvPr/>
            </p:nvGrpSpPr>
            <p:grpSpPr>
              <a:xfrm>
                <a:off x="7406640" y="2373840"/>
                <a:ext cx="3901680" cy="1260000"/>
                <a:chOff x="7406640" y="2373840"/>
                <a:chExt cx="3901680" cy="1260000"/>
              </a:xfrm>
            </p:grpSpPr>
            <p:sp>
              <p:nvSpPr>
                <p:cNvPr id="238" name="isļîdé"/>
                <p:cNvSpPr/>
                <p:nvPr/>
              </p:nvSpPr>
              <p:spPr>
                <a:xfrm flipH="1">
                  <a:off x="7871040" y="2831400"/>
                  <a:ext cx="3436920" cy="80244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rmAutofit/>
                </a:bodyPr>
                <a:lstStyle/>
                <a:p>
                  <a:pPr algn="just">
                    <a:lnSpc>
                      <a:spcPts val="1500"/>
                    </a:lnSpc>
                    <a:buNone/>
                  </a:pPr>
                  <a:r>
                    <a:rPr lang="pt-PT" sz="1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Informação da segurança social, Informação de recebimento de subsídio, informação de pessoa mais carenciada, informação de pessoa deficiente.</a:t>
                  </a:r>
                  <a:endParaRPr lang="pt-PT" sz="1200" b="0" strike="noStrike" spc="-1">
                    <a:latin typeface="Arial"/>
                  </a:endParaRPr>
                </a:p>
              </p:txBody>
            </p:sp>
            <p:sp>
              <p:nvSpPr>
                <p:cNvPr id="239" name="î$ľîḓè"/>
                <p:cNvSpPr/>
                <p:nvPr/>
              </p:nvSpPr>
              <p:spPr>
                <a:xfrm flipH="1">
                  <a:off x="7406280" y="2373840"/>
                  <a:ext cx="1605960" cy="4093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rmAutofit/>
                </a:bodyPr>
                <a:lstStyle/>
                <a:p>
                  <a:pPr algn="r">
                    <a:lnSpc>
                      <a:spcPct val="100000"/>
                    </a:lnSpc>
                    <a:buNone/>
                  </a:pPr>
                  <a:r>
                    <a:rPr lang="pt-PT" sz="1800" b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MAPTSS</a:t>
                  </a:r>
                  <a:endParaRPr lang="pt-PT" sz="1800" b="0" strike="noStrike" spc="-1">
                    <a:latin typeface="Arial"/>
                  </a:endParaRPr>
                </a:p>
              </p:txBody>
            </p:sp>
          </p:grpSp>
        </p:grpSp>
        <p:grpSp>
          <p:nvGrpSpPr>
            <p:cNvPr id="240" name="ïśḻîḍè"/>
            <p:cNvGrpSpPr/>
            <p:nvPr/>
          </p:nvGrpSpPr>
          <p:grpSpPr>
            <a:xfrm>
              <a:off x="7923240" y="3601080"/>
              <a:ext cx="3696840" cy="1355760"/>
              <a:chOff x="7923240" y="3601080"/>
              <a:chExt cx="3696840" cy="1355760"/>
            </a:xfrm>
          </p:grpSpPr>
          <p:sp>
            <p:nvSpPr>
              <p:cNvPr id="241" name="îSľîde"/>
              <p:cNvSpPr/>
              <p:nvPr/>
            </p:nvSpPr>
            <p:spPr>
              <a:xfrm>
                <a:off x="10929600" y="3601080"/>
                <a:ext cx="690480" cy="1000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rmAutofit fontScale="90000"/>
              </a:bodyPr>
              <a:lstStyle/>
              <a:p>
                <a:pPr algn="ctr">
                  <a:lnSpc>
                    <a:spcPct val="110000"/>
                  </a:lnSpc>
                  <a:buNone/>
                </a:pPr>
                <a:r>
                  <a:rPr lang="en-US" sz="6000" b="1" strike="noStrike" spc="-1">
                    <a:solidFill>
                      <a:srgbClr val="FF7A1F"/>
                    </a:solidFill>
                    <a:latin typeface="Calibri"/>
                    <a:ea typeface="DejaVu Sans"/>
                  </a:rPr>
                  <a:t>4</a:t>
                </a:r>
                <a:endParaRPr lang="pt-PT" sz="6000" b="0" strike="noStrike" spc="-1">
                  <a:latin typeface="Arial"/>
                </a:endParaRPr>
              </a:p>
            </p:txBody>
          </p:sp>
          <p:grpSp>
            <p:nvGrpSpPr>
              <p:cNvPr id="242" name="iṡḷíḑè"/>
              <p:cNvGrpSpPr/>
              <p:nvPr/>
            </p:nvGrpSpPr>
            <p:grpSpPr>
              <a:xfrm>
                <a:off x="7923240" y="3795840"/>
                <a:ext cx="3099960" cy="1161000"/>
                <a:chOff x="7923240" y="3795840"/>
                <a:chExt cx="3099960" cy="1161000"/>
              </a:xfrm>
            </p:grpSpPr>
            <p:sp>
              <p:nvSpPr>
                <p:cNvPr id="243" name="íṣľîḋê"/>
                <p:cNvSpPr/>
                <p:nvPr/>
              </p:nvSpPr>
              <p:spPr>
                <a:xfrm flipH="1">
                  <a:off x="7971840" y="4102560"/>
                  <a:ext cx="3051360" cy="85428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rmAutofit/>
                </a:bodyPr>
                <a:lstStyle/>
                <a:p>
                  <a:pPr algn="just">
                    <a:lnSpc>
                      <a:spcPts val="1500"/>
                    </a:lnSpc>
                    <a:buNone/>
                  </a:pPr>
                  <a:r>
                    <a:rPr lang="pt-PT" sz="1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Informação criminal, Informação de condenação, Informação da segurança social da polícia.</a:t>
                  </a:r>
                  <a:endParaRPr lang="pt-PT" sz="1200" b="0" strike="noStrike" spc="-1">
                    <a:latin typeface="Arial"/>
                  </a:endParaRPr>
                </a:p>
              </p:txBody>
            </p:sp>
            <p:sp>
              <p:nvSpPr>
                <p:cNvPr id="244" name="îṩliďe"/>
                <p:cNvSpPr/>
                <p:nvPr/>
              </p:nvSpPr>
              <p:spPr>
                <a:xfrm flipH="1">
                  <a:off x="7922880" y="3795840"/>
                  <a:ext cx="2330280" cy="3913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rm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pt-PT" sz="1800" b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MININT</a:t>
                  </a:r>
                  <a:endParaRPr lang="pt-PT" sz="1800" b="0" strike="noStrike" spc="-1">
                    <a:latin typeface="Arial"/>
                  </a:endParaRPr>
                </a:p>
              </p:txBody>
            </p:sp>
          </p:grpSp>
        </p:grpSp>
        <p:grpSp>
          <p:nvGrpSpPr>
            <p:cNvPr id="245" name="íSḷïḍê"/>
            <p:cNvGrpSpPr/>
            <p:nvPr/>
          </p:nvGrpSpPr>
          <p:grpSpPr>
            <a:xfrm>
              <a:off x="7987680" y="5006520"/>
              <a:ext cx="3585240" cy="1067760"/>
              <a:chOff x="7987680" y="5006520"/>
              <a:chExt cx="3585240" cy="1067760"/>
            </a:xfrm>
          </p:grpSpPr>
          <p:sp>
            <p:nvSpPr>
              <p:cNvPr id="246" name="i$líḍè"/>
              <p:cNvSpPr/>
              <p:nvPr/>
            </p:nvSpPr>
            <p:spPr>
              <a:xfrm>
                <a:off x="10882440" y="5038920"/>
                <a:ext cx="690480" cy="1000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rmAutofit fontScale="90000"/>
              </a:bodyPr>
              <a:lstStyle/>
              <a:p>
                <a:pPr algn="ctr">
                  <a:lnSpc>
                    <a:spcPct val="110000"/>
                  </a:lnSpc>
                  <a:buNone/>
                </a:pPr>
                <a:r>
                  <a:rPr lang="en-US" sz="6000" b="1" strike="noStrike" spc="-1">
                    <a:solidFill>
                      <a:srgbClr val="FF7A1F"/>
                    </a:solidFill>
                    <a:latin typeface="Calibri"/>
                    <a:ea typeface="DejaVu Sans"/>
                  </a:rPr>
                  <a:t>6</a:t>
                </a:r>
                <a:endParaRPr lang="pt-PT" sz="6000" b="0" strike="noStrike" spc="-1">
                  <a:latin typeface="Arial"/>
                </a:endParaRPr>
              </a:p>
            </p:txBody>
          </p:sp>
          <p:grpSp>
            <p:nvGrpSpPr>
              <p:cNvPr id="247" name="íṣliḓé"/>
              <p:cNvGrpSpPr/>
              <p:nvPr/>
            </p:nvGrpSpPr>
            <p:grpSpPr>
              <a:xfrm>
                <a:off x="7987680" y="5006520"/>
                <a:ext cx="2349000" cy="1067760"/>
                <a:chOff x="7987680" y="5006520"/>
                <a:chExt cx="2349000" cy="1067760"/>
              </a:xfrm>
            </p:grpSpPr>
            <p:sp>
              <p:nvSpPr>
                <p:cNvPr id="248" name="ïṡľîḑé"/>
                <p:cNvSpPr/>
                <p:nvPr/>
              </p:nvSpPr>
              <p:spPr>
                <a:xfrm flipH="1">
                  <a:off x="7987320" y="5423760"/>
                  <a:ext cx="2330280" cy="65052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rmAutofit/>
                </a:bodyPr>
                <a:lstStyle/>
                <a:p>
                  <a:pPr>
                    <a:lnSpc>
                      <a:spcPts val="1500"/>
                    </a:lnSpc>
                    <a:buNone/>
                  </a:pPr>
                  <a:r>
                    <a:rPr lang="pt-PT" sz="1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Outras informações</a:t>
                  </a:r>
                  <a:endParaRPr lang="pt-PT" sz="1200" b="0" strike="noStrike" spc="-1">
                    <a:latin typeface="Arial"/>
                  </a:endParaRPr>
                </a:p>
              </p:txBody>
            </p:sp>
            <p:sp>
              <p:nvSpPr>
                <p:cNvPr id="249" name="íṩ1íďè"/>
                <p:cNvSpPr/>
                <p:nvPr/>
              </p:nvSpPr>
              <p:spPr>
                <a:xfrm flipH="1">
                  <a:off x="8006040" y="5006520"/>
                  <a:ext cx="2330280" cy="3913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rm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pt-PT" sz="1800" b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Outros</a:t>
                  </a:r>
                  <a:endParaRPr lang="pt-PT" sz="1800" b="0" strike="noStrike" spc="-1">
                    <a:latin typeface="Arial"/>
                  </a:endParaRPr>
                </a:p>
              </p:txBody>
            </p:sp>
          </p:grpSp>
        </p:grpSp>
        <p:grpSp>
          <p:nvGrpSpPr>
            <p:cNvPr id="250" name="íṧḷiḍe"/>
            <p:cNvGrpSpPr/>
            <p:nvPr/>
          </p:nvGrpSpPr>
          <p:grpSpPr>
            <a:xfrm>
              <a:off x="4367160" y="2705760"/>
              <a:ext cx="3310560" cy="3247560"/>
              <a:chOff x="4367160" y="2705760"/>
              <a:chExt cx="3310560" cy="3247560"/>
            </a:xfrm>
          </p:grpSpPr>
          <p:sp>
            <p:nvSpPr>
              <p:cNvPr id="251" name="íṩľïḓé"/>
              <p:cNvSpPr/>
              <p:nvPr/>
            </p:nvSpPr>
            <p:spPr>
              <a:xfrm>
                <a:off x="4632120" y="2943360"/>
                <a:ext cx="2780640" cy="2772000"/>
              </a:xfrm>
              <a:prstGeom prst="ellipse">
                <a:avLst/>
              </a:prstGeom>
              <a:noFill/>
              <a:ln w="3175">
                <a:solidFill>
                  <a:srgbClr val="8080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2" name="iṥḻïďé"/>
              <p:cNvSpPr/>
              <p:nvPr/>
            </p:nvSpPr>
            <p:spPr>
              <a:xfrm>
                <a:off x="4367160" y="3251880"/>
                <a:ext cx="1038960" cy="95076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52">
                    <a:moveTo>
                      <a:pt x="218" y="552"/>
                    </a:moveTo>
                    <a:lnTo>
                      <a:pt x="270" y="463"/>
                    </a:lnTo>
                    <a:lnTo>
                      <a:pt x="0" y="309"/>
                    </a:lnTo>
                    <a:lnTo>
                      <a:pt x="179" y="0"/>
                    </a:lnTo>
                    <a:lnTo>
                      <a:pt x="448" y="156"/>
                    </a:lnTo>
                    <a:lnTo>
                      <a:pt x="499" y="67"/>
                    </a:lnTo>
                    <a:lnTo>
                      <a:pt x="601" y="449"/>
                    </a:lnTo>
                    <a:lnTo>
                      <a:pt x="218" y="552"/>
                    </a:lnTo>
                    <a:lnTo>
                      <a:pt x="218" y="552"/>
                    </a:lnTo>
                    <a:close/>
                  </a:path>
                </a:pathLst>
              </a:custGeom>
              <a:solidFill>
                <a:srgbClr val="AE140C"/>
              </a:solidFill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" name="íṩliḋé"/>
              <p:cNvSpPr/>
              <p:nvPr/>
            </p:nvSpPr>
            <p:spPr>
              <a:xfrm>
                <a:off x="4367160" y="4456440"/>
                <a:ext cx="1038960" cy="95076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51">
                    <a:moveTo>
                      <a:pt x="499" y="487"/>
                    </a:moveTo>
                    <a:lnTo>
                      <a:pt x="448" y="398"/>
                    </a:lnTo>
                    <a:lnTo>
                      <a:pt x="179" y="551"/>
                    </a:lnTo>
                    <a:lnTo>
                      <a:pt x="0" y="244"/>
                    </a:lnTo>
                    <a:lnTo>
                      <a:pt x="270" y="89"/>
                    </a:lnTo>
                    <a:lnTo>
                      <a:pt x="218" y="0"/>
                    </a:lnTo>
                    <a:lnTo>
                      <a:pt x="601" y="104"/>
                    </a:lnTo>
                    <a:lnTo>
                      <a:pt x="499" y="487"/>
                    </a:lnTo>
                    <a:lnTo>
                      <a:pt x="499" y="487"/>
                    </a:lnTo>
                    <a:close/>
                  </a:path>
                </a:pathLst>
              </a:custGeom>
              <a:solidFill>
                <a:srgbClr val="AE140C"/>
              </a:solidFill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" name="iśḷiďê"/>
              <p:cNvSpPr/>
              <p:nvPr/>
            </p:nvSpPr>
            <p:spPr>
              <a:xfrm>
                <a:off x="5496840" y="3806640"/>
                <a:ext cx="1050840" cy="1045800"/>
              </a:xfrm>
              <a:prstGeom prst="ellipse">
                <a:avLst/>
              </a:prstGeom>
              <a:solidFill>
                <a:srgbClr val="AE140C"/>
              </a:solidFill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" name="ïṣ1ïḍê"/>
              <p:cNvSpPr/>
              <p:nvPr/>
            </p:nvSpPr>
            <p:spPr>
              <a:xfrm>
                <a:off x="5535720" y="2705760"/>
                <a:ext cx="973080" cy="101304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89">
                    <a:moveTo>
                      <a:pt x="0" y="311"/>
                    </a:moveTo>
                    <a:lnTo>
                      <a:pt x="102" y="311"/>
                    </a:lnTo>
                    <a:lnTo>
                      <a:pt x="102" y="0"/>
                    </a:lnTo>
                    <a:lnTo>
                      <a:pt x="461" y="0"/>
                    </a:lnTo>
                    <a:lnTo>
                      <a:pt x="461" y="311"/>
                    </a:lnTo>
                    <a:lnTo>
                      <a:pt x="564" y="311"/>
                    </a:lnTo>
                    <a:lnTo>
                      <a:pt x="283" y="589"/>
                    </a:lnTo>
                    <a:lnTo>
                      <a:pt x="0" y="311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AE140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" name="î$ļïďè"/>
              <p:cNvSpPr/>
              <p:nvPr/>
            </p:nvSpPr>
            <p:spPr>
              <a:xfrm>
                <a:off x="5535720" y="4940280"/>
                <a:ext cx="973080" cy="101304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87">
                    <a:moveTo>
                      <a:pt x="564" y="278"/>
                    </a:moveTo>
                    <a:lnTo>
                      <a:pt x="461" y="278"/>
                    </a:lnTo>
                    <a:lnTo>
                      <a:pt x="461" y="587"/>
                    </a:lnTo>
                    <a:lnTo>
                      <a:pt x="102" y="587"/>
                    </a:lnTo>
                    <a:lnTo>
                      <a:pt x="102" y="278"/>
                    </a:lnTo>
                    <a:lnTo>
                      <a:pt x="0" y="278"/>
                    </a:lnTo>
                    <a:lnTo>
                      <a:pt x="283" y="0"/>
                    </a:lnTo>
                    <a:lnTo>
                      <a:pt x="564" y="278"/>
                    </a:lnTo>
                    <a:lnTo>
                      <a:pt x="564" y="278"/>
                    </a:lnTo>
                    <a:close/>
                  </a:path>
                </a:pathLst>
              </a:custGeom>
              <a:solidFill>
                <a:srgbClr val="AE140C"/>
              </a:solidFill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" name="ïṡľíḋê"/>
              <p:cNvSpPr/>
              <p:nvPr/>
            </p:nvSpPr>
            <p:spPr>
              <a:xfrm>
                <a:off x="6638760" y="4456440"/>
                <a:ext cx="1038960" cy="95076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51">
                    <a:moveTo>
                      <a:pt x="382" y="0"/>
                    </a:moveTo>
                    <a:lnTo>
                      <a:pt x="331" y="89"/>
                    </a:lnTo>
                    <a:lnTo>
                      <a:pt x="602" y="244"/>
                    </a:lnTo>
                    <a:lnTo>
                      <a:pt x="422" y="551"/>
                    </a:lnTo>
                    <a:lnTo>
                      <a:pt x="152" y="398"/>
                    </a:lnTo>
                    <a:lnTo>
                      <a:pt x="101" y="487"/>
                    </a:lnTo>
                    <a:lnTo>
                      <a:pt x="0" y="104"/>
                    </a:lnTo>
                    <a:lnTo>
                      <a:pt x="382" y="0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AE140C"/>
              </a:solidFill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" name="íşļîḍe"/>
              <p:cNvSpPr/>
              <p:nvPr/>
            </p:nvSpPr>
            <p:spPr>
              <a:xfrm>
                <a:off x="6638760" y="3251880"/>
                <a:ext cx="1038960" cy="95076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52">
                    <a:moveTo>
                      <a:pt x="101" y="67"/>
                    </a:moveTo>
                    <a:lnTo>
                      <a:pt x="152" y="156"/>
                    </a:lnTo>
                    <a:lnTo>
                      <a:pt x="422" y="0"/>
                    </a:lnTo>
                    <a:lnTo>
                      <a:pt x="602" y="309"/>
                    </a:lnTo>
                    <a:lnTo>
                      <a:pt x="331" y="463"/>
                    </a:lnTo>
                    <a:lnTo>
                      <a:pt x="382" y="552"/>
                    </a:lnTo>
                    <a:lnTo>
                      <a:pt x="0" y="449"/>
                    </a:lnTo>
                    <a:lnTo>
                      <a:pt x="101" y="67"/>
                    </a:lnTo>
                    <a:lnTo>
                      <a:pt x="101" y="67"/>
                    </a:lnTo>
                    <a:close/>
                  </a:path>
                </a:pathLst>
              </a:custGeom>
              <a:solidFill>
                <a:srgbClr val="AE140C"/>
              </a:solidFill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" name="î$ļîde"/>
              <p:cNvSpPr/>
              <p:nvPr/>
            </p:nvSpPr>
            <p:spPr>
              <a:xfrm>
                <a:off x="5916600" y="3099240"/>
                <a:ext cx="211320" cy="226440"/>
              </a:xfrm>
              <a:custGeom>
                <a:avLst/>
                <a:gdLst/>
                <a:ahLst/>
                <a:cxnLst/>
                <a:rect l="l" t="t" r="r" b="b"/>
                <a:pathLst>
                  <a:path w="565731" h="605945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" name="îś1iḋé"/>
              <p:cNvSpPr/>
              <p:nvPr/>
            </p:nvSpPr>
            <p:spPr>
              <a:xfrm>
                <a:off x="7052400" y="3614040"/>
                <a:ext cx="211320" cy="226440"/>
              </a:xfrm>
              <a:custGeom>
                <a:avLst/>
                <a:gdLst/>
                <a:ahLst/>
                <a:cxnLst/>
                <a:rect l="l" t="t" r="r" b="b"/>
                <a:pathLst>
                  <a:path w="565731" h="605945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" name="ïṥļïḍê"/>
              <p:cNvSpPr/>
              <p:nvPr/>
            </p:nvSpPr>
            <p:spPr>
              <a:xfrm>
                <a:off x="7052400" y="4818600"/>
                <a:ext cx="211320" cy="226440"/>
              </a:xfrm>
              <a:custGeom>
                <a:avLst/>
                <a:gdLst/>
                <a:ahLst/>
                <a:cxnLst/>
                <a:rect l="l" t="t" r="r" b="b"/>
                <a:pathLst>
                  <a:path w="565731" h="605945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" name="iṧḻïḑê"/>
              <p:cNvSpPr/>
              <p:nvPr/>
            </p:nvSpPr>
            <p:spPr>
              <a:xfrm>
                <a:off x="5916600" y="5333400"/>
                <a:ext cx="211320" cy="226440"/>
              </a:xfrm>
              <a:custGeom>
                <a:avLst/>
                <a:gdLst/>
                <a:ahLst/>
                <a:cxnLst/>
                <a:rect l="l" t="t" r="r" b="b"/>
                <a:pathLst>
                  <a:path w="565731" h="605945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" name="isliḑè"/>
              <p:cNvSpPr/>
              <p:nvPr/>
            </p:nvSpPr>
            <p:spPr>
              <a:xfrm>
                <a:off x="4781160" y="4818600"/>
                <a:ext cx="211320" cy="226440"/>
              </a:xfrm>
              <a:custGeom>
                <a:avLst/>
                <a:gdLst/>
                <a:ahLst/>
                <a:cxnLst/>
                <a:rect l="l" t="t" r="r" b="b"/>
                <a:pathLst>
                  <a:path w="565731" h="605945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64" name="文本框 48"/>
            <p:cNvSpPr/>
            <p:nvPr/>
          </p:nvSpPr>
          <p:spPr>
            <a:xfrm>
              <a:off x="5488560" y="3962160"/>
              <a:ext cx="1038960" cy="63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pt-PT" sz="12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Base de dados da população</a:t>
              </a:r>
              <a:endParaRPr lang="pt-PT" sz="1200" b="0" strike="noStrike" spc="-1">
                <a:latin typeface="Arial"/>
              </a:endParaRPr>
            </a:p>
          </p:txBody>
        </p:sp>
        <p:sp>
          <p:nvSpPr>
            <p:cNvPr id="265" name="isliḑè"/>
            <p:cNvSpPr/>
            <p:nvPr/>
          </p:nvSpPr>
          <p:spPr>
            <a:xfrm>
              <a:off x="4699800" y="3578760"/>
              <a:ext cx="211320" cy="226440"/>
            </a:xfrm>
            <a:custGeom>
              <a:avLst/>
              <a:gdLst/>
              <a:ahLst/>
              <a:cxnLst/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6" name="Rectangle 88"/>
          <p:cNvSpPr/>
          <p:nvPr/>
        </p:nvSpPr>
        <p:spPr>
          <a:xfrm>
            <a:off x="9471960" y="17280"/>
            <a:ext cx="2206800" cy="100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Rectangle 89"/>
          <p:cNvSpPr/>
          <p:nvPr/>
        </p:nvSpPr>
        <p:spPr>
          <a:xfrm>
            <a:off x="10882440" y="6435360"/>
            <a:ext cx="856800" cy="34596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8" name="Picture 90"/>
          <p:cNvPicPr/>
          <p:nvPr/>
        </p:nvPicPr>
        <p:blipFill>
          <a:blip r:embed="rId2"/>
          <a:stretch/>
        </p:blipFill>
        <p:spPr>
          <a:xfrm>
            <a:off x="269280" y="6450120"/>
            <a:ext cx="1175040" cy="330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91"/>
          <p:cNvPicPr/>
          <p:nvPr/>
        </p:nvPicPr>
        <p:blipFill>
          <a:blip r:embed="rId3"/>
          <a:stretch/>
        </p:blipFill>
        <p:spPr>
          <a:xfrm>
            <a:off x="10076040" y="195840"/>
            <a:ext cx="1936800" cy="546120"/>
          </a:xfrm>
          <a:prstGeom prst="rect">
            <a:avLst/>
          </a:prstGeom>
          <a:ln w="0">
            <a:noFill/>
          </a:ln>
        </p:spPr>
      </p:pic>
      <p:sp>
        <p:nvSpPr>
          <p:cNvPr id="270" name="PlaceHolder 2"/>
          <p:cNvSpPr>
            <a:spLocks noGrp="1"/>
          </p:cNvSpPr>
          <p:nvPr>
            <p:ph type="title"/>
          </p:nvPr>
        </p:nvSpPr>
        <p:spPr>
          <a:xfrm>
            <a:off x="538560" y="224280"/>
            <a:ext cx="4612320" cy="42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PT" sz="2400" b="1" strike="noStrike" spc="-1">
                <a:solidFill>
                  <a:srgbClr val="595959"/>
                </a:solidFill>
                <a:latin typeface="Agency FB"/>
                <a:ea typeface="微软雅黑"/>
              </a:rPr>
              <a:t>DNIRN | Integração com outras entidades</a:t>
            </a:r>
            <a:endParaRPr lang="pt-PT" sz="2400" b="0" strike="noStrike" spc="-1">
              <a:latin typeface="Arial"/>
            </a:endParaRPr>
          </a:p>
        </p:txBody>
      </p:sp>
      <p:pic>
        <p:nvPicPr>
          <p:cNvPr id="271" name="Imagem 5" descr="balanca (1).jpg"/>
          <p:cNvPicPr/>
          <p:nvPr/>
        </p:nvPicPr>
        <p:blipFill>
          <a:blip r:embed="rId4"/>
          <a:stretch/>
        </p:blipFill>
        <p:spPr>
          <a:xfrm>
            <a:off x="624600" y="100440"/>
            <a:ext cx="746280" cy="6382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28566</TotalTime>
  <Words>1359</Words>
  <Application>Microsoft Office PowerPoint</Application>
  <PresentationFormat>Widescreen</PresentationFormat>
  <Paragraphs>152</Paragraphs>
  <Slides>14</Slides>
  <Notes>10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PowerPoint Presentation</vt:lpstr>
      <vt:lpstr>DNIRN | Sumário</vt:lpstr>
      <vt:lpstr>AVANÇOS</vt:lpstr>
      <vt:lpstr>PowerPoint Presentation</vt:lpstr>
      <vt:lpstr>AVANÇOS</vt:lpstr>
      <vt:lpstr>AVANÇOS</vt:lpstr>
      <vt:lpstr>AVANÇOS</vt:lpstr>
      <vt:lpstr>AVANÇOS</vt:lpstr>
      <vt:lpstr>DNIRN | Integração com outras entidades</vt:lpstr>
      <vt:lpstr>DNIRN Atribuição do número do BI a nascença (número único)</vt:lpstr>
      <vt:lpstr>   DNIRN Boas Práticas </vt:lpstr>
      <vt:lpstr>   DNIRN Próximos passos</vt:lpstr>
      <vt:lpstr>   DNIRN Lições Aprendidas</vt:lpstr>
      <vt:lpstr>DNIRN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Índice</dc:title>
  <dc:subject/>
  <dc:creator>Inovia</dc:creator>
  <dc:description/>
  <cp:lastModifiedBy/>
  <cp:revision>1691</cp:revision>
  <cp:lastPrinted>2020-06-02T12:15:13Z</cp:lastPrinted>
  <dcterms:created xsi:type="dcterms:W3CDTF">2017-01-27T14:04:40Z</dcterms:created>
  <dcterms:modified xsi:type="dcterms:W3CDTF">2022-10-24T11:40:14Z</dcterms:modified>
  <dc:language>pt-PT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Personalizar</vt:lpwstr>
  </property>
  <property fmtid="{D5CDD505-2E9C-101B-9397-08002B2CF9AE}" pid="4" name="Slides">
    <vt:i4>14</vt:i4>
  </property>
</Properties>
</file>