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06" r:id="rId2"/>
    <p:sldId id="308" r:id="rId3"/>
    <p:sldId id="309" r:id="rId4"/>
    <p:sldId id="310" r:id="rId5"/>
    <p:sldId id="307" r:id="rId6"/>
    <p:sldId id="290" r:id="rId7"/>
    <p:sldId id="293" r:id="rId8"/>
    <p:sldId id="318" r:id="rId9"/>
    <p:sldId id="320" r:id="rId10"/>
    <p:sldId id="322" r:id="rId1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4" autoAdjust="0"/>
    <p:restoredTop sz="79104" autoAdjust="0"/>
  </p:normalViewPr>
  <p:slideViewPr>
    <p:cSldViewPr snapToGrid="0">
      <p:cViewPr varScale="1">
        <p:scale>
          <a:sx n="54" d="100"/>
          <a:sy n="54" d="100"/>
        </p:scale>
        <p:origin x="6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CDA312-859B-42F1-AFFB-EE311690BECA}" type="doc">
      <dgm:prSet loTypeId="urn:microsoft.com/office/officeart/2005/8/layout/radial6" loCatId="cycle" qsTypeId="urn:microsoft.com/office/officeart/2005/8/quickstyle/3d2" qsCatId="3D" csTypeId="urn:microsoft.com/office/officeart/2005/8/colors/colorful1" csCatId="colorful" phldr="1"/>
      <dgm:spPr/>
      <dgm:t>
        <a:bodyPr/>
        <a:lstStyle/>
        <a:p>
          <a:endParaRPr lang="en-US"/>
        </a:p>
      </dgm:t>
    </dgm:pt>
    <dgm:pt modelId="{DEF50791-8C0F-44B4-A63A-25901C1644FC}">
      <dgm:prSet phldrT="[Text]" custT="1"/>
      <dgm:spPr>
        <a:gradFill flip="none" rotWithShape="1">
          <a:gsLst>
            <a:gs pos="29280">
              <a:srgbClr val="31A18A">
                <a:lumMod val="100000"/>
              </a:srgbClr>
            </a:gs>
            <a:gs pos="41000">
              <a:srgbClr val="0070C0"/>
            </a:gs>
            <a:gs pos="95000">
              <a:srgbClr val="FFFF00"/>
            </a:gs>
            <a:gs pos="100000">
              <a:schemeClr val="accent5">
                <a:hueOff val="-5960326"/>
                <a:satOff val="23887"/>
                <a:lumOff val="5177"/>
                <a:alphaOff val="0"/>
                <a:shade val="94000"/>
                <a:satMod val="135000"/>
              </a:schemeClr>
            </a:gs>
          </a:gsLst>
          <a:lin ang="16200000" scaled="0"/>
          <a:tileRect/>
        </a:gradFill>
        <a:ln cap="rnd">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dgm:spPr>
      <dgm:t>
        <a:bodyPr/>
        <a:lstStyle/>
        <a:p>
          <a:pPr algn="ctr"/>
          <a:r>
            <a:rPr lang="en-US" sz="2400" b="1" dirty="0">
              <a:solidFill>
                <a:srgbClr val="C00000"/>
              </a:solidFill>
              <a:latin typeface="Times New Roman" panose="02020603050405020304" pitchFamily="18" charset="0"/>
              <a:cs typeface="Times New Roman" panose="02020603050405020304" pitchFamily="18" charset="0"/>
            </a:rPr>
            <a:t>APAI-CRVS  guiding principles </a:t>
          </a:r>
        </a:p>
      </dgm:t>
    </dgm:pt>
    <dgm:pt modelId="{C1379CFA-A1BD-4629-A805-5E79A79AE168}" type="parTrans" cxnId="{CF55B0FD-060B-4A58-BD9A-DB0D6B91C367}">
      <dgm:prSet/>
      <dgm:spPr/>
      <dgm:t>
        <a:bodyPr/>
        <a:lstStyle/>
        <a:p>
          <a:pPr algn="just"/>
          <a:endParaRPr lang="en-US" sz="1800" b="1">
            <a:solidFill>
              <a:schemeClr val="tx1"/>
            </a:solidFill>
            <a:latin typeface="Times New Roman" panose="02020603050405020304" pitchFamily="18" charset="0"/>
            <a:cs typeface="Times New Roman" panose="02020603050405020304" pitchFamily="18" charset="0"/>
          </a:endParaRPr>
        </a:p>
      </dgm:t>
    </dgm:pt>
    <dgm:pt modelId="{4AE76BFD-DDAF-4D80-AFF3-9BE6CAB50515}" type="sibTrans" cxnId="{CF55B0FD-060B-4A58-BD9A-DB0D6B91C367}">
      <dgm:prSet/>
      <dgm:spPr/>
      <dgm:t>
        <a:bodyPr/>
        <a:lstStyle/>
        <a:p>
          <a:pPr algn="just"/>
          <a:endParaRPr lang="en-US" sz="1800" b="1">
            <a:solidFill>
              <a:schemeClr val="tx1"/>
            </a:solidFill>
            <a:latin typeface="Times New Roman" panose="02020603050405020304" pitchFamily="18" charset="0"/>
            <a:cs typeface="Times New Roman" panose="02020603050405020304" pitchFamily="18" charset="0"/>
          </a:endParaRPr>
        </a:p>
      </dgm:t>
    </dgm:pt>
    <dgm:pt modelId="{CD0A3017-979C-4B09-BAE7-673C193F13F9}">
      <dgm:prSet phldrT="[Text]" custT="1"/>
      <dgm:spPr>
        <a:solidFill>
          <a:schemeClr val="accent1">
            <a:lumMod val="20000"/>
            <a:lumOff val="80000"/>
          </a:schemeClr>
        </a:solidFill>
        <a:ln>
          <a:solidFill>
            <a:schemeClr val="accent2">
              <a:lumMod val="20000"/>
              <a:lumOff val="80000"/>
            </a:schemeClr>
          </a:solidFill>
        </a:ln>
      </dgm:spPr>
      <dgm:t>
        <a:bodyPr/>
        <a:lstStyle/>
        <a:p>
          <a:pPr algn="ctr"/>
          <a:r>
            <a:rPr lang="en-US" sz="1800" b="1" baseline="0" dirty="0">
              <a:solidFill>
                <a:schemeClr val="tx1"/>
              </a:solidFill>
              <a:latin typeface="Times New Roman" panose="02020603050405020304" pitchFamily="18" charset="0"/>
              <a:cs typeface="Times New Roman" panose="02020603050405020304" pitchFamily="18" charset="0"/>
            </a:rPr>
            <a:t>Country ownership &amp; leadership</a:t>
          </a:r>
        </a:p>
      </dgm:t>
    </dgm:pt>
    <dgm:pt modelId="{54EAC23E-3414-4156-97D4-39AAD32AFCAC}" type="parTrans" cxnId="{FD9D9F47-A936-4ECF-9F39-30BD13AA6730}">
      <dgm:prSet/>
      <dgm:spPr/>
      <dgm:t>
        <a:bodyPr/>
        <a:lstStyle/>
        <a:p>
          <a:pPr algn="just"/>
          <a:endParaRPr lang="en-US" sz="1800" b="1">
            <a:solidFill>
              <a:schemeClr val="tx1"/>
            </a:solidFill>
            <a:latin typeface="Times New Roman" panose="02020603050405020304" pitchFamily="18" charset="0"/>
            <a:cs typeface="Times New Roman" panose="02020603050405020304" pitchFamily="18" charset="0"/>
          </a:endParaRPr>
        </a:p>
      </dgm:t>
    </dgm:pt>
    <dgm:pt modelId="{2A519D64-7F29-4C68-9443-3A5EE9EF340E}" type="sibTrans" cxnId="{FD9D9F47-A936-4ECF-9F39-30BD13AA6730}">
      <dgm:prSet/>
      <dgm:spPr>
        <a:solidFill>
          <a:schemeClr val="accent1">
            <a:lumMod val="40000"/>
            <a:lumOff val="60000"/>
          </a:schemeClr>
        </a:solidFill>
      </dgm:spPr>
      <dgm:t>
        <a:bodyPr/>
        <a:lstStyle/>
        <a:p>
          <a:pPr algn="just"/>
          <a:endParaRPr lang="en-US" sz="1800" b="1">
            <a:solidFill>
              <a:schemeClr val="tx2">
                <a:lumMod val="20000"/>
                <a:lumOff val="80000"/>
              </a:schemeClr>
            </a:solidFill>
            <a:latin typeface="Times New Roman" panose="02020603050405020304" pitchFamily="18" charset="0"/>
            <a:cs typeface="Times New Roman" panose="02020603050405020304" pitchFamily="18" charset="0"/>
          </a:endParaRPr>
        </a:p>
      </dgm:t>
    </dgm:pt>
    <dgm:pt modelId="{2B080FFC-37BD-4730-9BAA-BD63511A9A8B}">
      <dgm:prSet phldrT="[Text]" custT="1"/>
      <dgm:spPr>
        <a:gradFill rotWithShape="0">
          <a:gsLst>
            <a:gs pos="0">
              <a:schemeClr val="accent3">
                <a:hueOff val="0"/>
                <a:satOff val="0"/>
                <a:lumOff val="0"/>
                <a:alphaOff val="0"/>
                <a:satMod val="103000"/>
                <a:lumMod val="102000"/>
                <a:tint val="94000"/>
              </a:schemeClr>
            </a:gs>
            <a:gs pos="50000">
              <a:schemeClr val="bg1">
                <a:lumMod val="95000"/>
              </a:schemeClr>
            </a:gs>
            <a:gs pos="100000">
              <a:schemeClr val="accent3">
                <a:hueOff val="0"/>
                <a:satOff val="0"/>
                <a:lumOff val="0"/>
                <a:alphaOff val="0"/>
                <a:lumMod val="99000"/>
                <a:satMod val="120000"/>
                <a:shade val="78000"/>
              </a:schemeClr>
            </a:gs>
          </a:gsLst>
        </a:gradFill>
      </dgm:spPr>
      <dgm:t>
        <a:bodyPr/>
        <a:lstStyle/>
        <a:p>
          <a:pPr algn="ctr"/>
          <a:r>
            <a:rPr lang="en-US" sz="1800" b="1" dirty="0">
              <a:solidFill>
                <a:sysClr val="windowText" lastClr="000000"/>
              </a:solidFill>
              <a:latin typeface="Times New Roman" panose="02020603050405020304" pitchFamily="18" charset="0"/>
              <a:cs typeface="Times New Roman" panose="02020603050405020304" pitchFamily="18" charset="0"/>
            </a:rPr>
            <a:t>Phased, holistic &amp; integrated approaches</a:t>
          </a:r>
        </a:p>
      </dgm:t>
    </dgm:pt>
    <dgm:pt modelId="{05037C73-6F98-42C0-8051-2683408CE14C}" type="parTrans" cxnId="{B910146C-6B73-4C34-AB70-9AA019675E3B}">
      <dgm:prSet/>
      <dgm:spPr/>
      <dgm:t>
        <a:bodyPr/>
        <a:lstStyle/>
        <a:p>
          <a:pPr algn="just"/>
          <a:endParaRPr lang="en-US" sz="1800" b="1">
            <a:solidFill>
              <a:schemeClr val="tx1"/>
            </a:solidFill>
            <a:latin typeface="Times New Roman" panose="02020603050405020304" pitchFamily="18" charset="0"/>
            <a:cs typeface="Times New Roman" panose="02020603050405020304" pitchFamily="18" charset="0"/>
          </a:endParaRPr>
        </a:p>
      </dgm:t>
    </dgm:pt>
    <dgm:pt modelId="{FD1EB763-1890-4C05-B9D7-5BAF1F3FF8B5}" type="sibTrans" cxnId="{B910146C-6B73-4C34-AB70-9AA019675E3B}">
      <dgm:prSet/>
      <dgm:spPr>
        <a:solidFill>
          <a:srgbClr val="FFFFCC"/>
        </a:solidFill>
      </dgm:spPr>
      <dgm:t>
        <a:bodyPr/>
        <a:lstStyle/>
        <a:p>
          <a:pPr algn="just"/>
          <a:endParaRPr lang="en-US" sz="1800" b="1">
            <a:solidFill>
              <a:schemeClr val="tx1"/>
            </a:solidFill>
            <a:latin typeface="Times New Roman" panose="02020603050405020304" pitchFamily="18" charset="0"/>
            <a:cs typeface="Times New Roman" panose="02020603050405020304" pitchFamily="18" charset="0"/>
          </a:endParaRPr>
        </a:p>
      </dgm:t>
    </dgm:pt>
    <dgm:pt modelId="{65BA8D3B-EBD0-4C11-BD38-BA2F55A0BFBE}">
      <dgm:prSet custT="1"/>
      <dgm:spPr>
        <a:gradFill rotWithShape="0">
          <a:gsLst>
            <a:gs pos="80000">
              <a:schemeClr val="accent2">
                <a:lumMod val="60000"/>
                <a:lumOff val="40000"/>
              </a:schemeClr>
            </a:gs>
            <a:gs pos="72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gradFill>
      </dgm:spPr>
      <dgm:t>
        <a:bodyPr/>
        <a:lstStyle/>
        <a:p>
          <a:pPr algn="ctr"/>
          <a:r>
            <a:rPr lang="en-US" sz="1800" b="1" dirty="0">
              <a:solidFill>
                <a:sysClr val="windowText" lastClr="000000"/>
              </a:solidFill>
              <a:latin typeface="Times New Roman" panose="02020603050405020304" pitchFamily="18" charset="0"/>
              <a:cs typeface="Times New Roman" panose="02020603050405020304" pitchFamily="18" charset="0"/>
            </a:rPr>
            <a:t>International best practices</a:t>
          </a:r>
        </a:p>
      </dgm:t>
    </dgm:pt>
    <dgm:pt modelId="{BE2231B3-1566-462E-B7A0-EA6C3E3DBEFD}" type="parTrans" cxnId="{3A919C66-9FAE-425D-83EC-8067BC438537}">
      <dgm:prSet/>
      <dgm:spPr/>
      <dgm:t>
        <a:bodyPr/>
        <a:lstStyle/>
        <a:p>
          <a:pPr algn="just"/>
          <a:endParaRPr lang="en-US" sz="1800" b="1">
            <a:solidFill>
              <a:schemeClr val="tx1"/>
            </a:solidFill>
            <a:latin typeface="Times New Roman" panose="02020603050405020304" pitchFamily="18" charset="0"/>
            <a:cs typeface="Times New Roman" panose="02020603050405020304" pitchFamily="18" charset="0"/>
          </a:endParaRPr>
        </a:p>
      </dgm:t>
    </dgm:pt>
    <dgm:pt modelId="{6CE800E8-E6F4-454C-B66F-1123DD71FB17}" type="sibTrans" cxnId="{3A919C66-9FAE-425D-83EC-8067BC438537}">
      <dgm:prSet/>
      <dgm:spPr>
        <a:solidFill>
          <a:schemeClr val="accent2">
            <a:lumMod val="60000"/>
            <a:lumOff val="40000"/>
          </a:schemeClr>
        </a:solidFill>
      </dgm:spPr>
      <dgm:t>
        <a:bodyPr/>
        <a:lstStyle/>
        <a:p>
          <a:pPr algn="just"/>
          <a:endParaRPr lang="en-US" sz="1800" b="1">
            <a:solidFill>
              <a:schemeClr val="tx1"/>
            </a:solidFill>
            <a:latin typeface="Times New Roman" panose="02020603050405020304" pitchFamily="18" charset="0"/>
            <a:cs typeface="Times New Roman" panose="02020603050405020304" pitchFamily="18" charset="0"/>
          </a:endParaRPr>
        </a:p>
      </dgm:t>
    </dgm:pt>
    <dgm:pt modelId="{3D92CBC1-CD79-4AFF-8E8B-B4CB44EBFF2B}">
      <dgm:prSet/>
      <dgm:spPr/>
    </dgm:pt>
    <dgm:pt modelId="{9A097C77-91C6-4789-A705-53D302537F7B}" type="parTrans" cxnId="{6C683C3F-15C9-4221-905A-03FAD013BB79}">
      <dgm:prSet/>
      <dgm:spPr/>
      <dgm:t>
        <a:bodyPr/>
        <a:lstStyle/>
        <a:p>
          <a:endParaRPr lang="en-US" sz="1800" b="1"/>
        </a:p>
      </dgm:t>
    </dgm:pt>
    <dgm:pt modelId="{F8AA897D-086F-466F-85CE-744C85DEB995}" type="sibTrans" cxnId="{6C683C3F-15C9-4221-905A-03FAD013BB79}">
      <dgm:prSet/>
      <dgm:spPr/>
      <dgm:t>
        <a:bodyPr/>
        <a:lstStyle/>
        <a:p>
          <a:endParaRPr lang="en-US" sz="1800" b="1"/>
        </a:p>
      </dgm:t>
    </dgm:pt>
    <dgm:pt modelId="{826E47F9-9B5D-404B-BAFC-0E0FF52837AF}">
      <dgm:prSet custT="1"/>
      <dgm:spPr>
        <a:gradFill rotWithShape="0">
          <a:gsLst>
            <a:gs pos="0">
              <a:srgbClr val="7030A0"/>
            </a:gs>
            <a:gs pos="3000">
              <a:schemeClr val="accent3">
                <a:hueOff val="0"/>
                <a:satOff val="0"/>
                <a:lumOff val="0"/>
                <a:alphaOff val="0"/>
                <a:satMod val="110000"/>
                <a:lumMod val="100000"/>
                <a:shade val="100000"/>
              </a:schemeClr>
            </a:gs>
            <a:gs pos="29000">
              <a:srgbClr val="FFFFCC"/>
            </a:gs>
            <a:gs pos="100000">
              <a:schemeClr val="accent3">
                <a:hueOff val="0"/>
                <a:satOff val="0"/>
                <a:lumOff val="0"/>
                <a:alphaOff val="0"/>
                <a:lumMod val="99000"/>
                <a:satMod val="120000"/>
                <a:shade val="78000"/>
              </a:schemeClr>
            </a:gs>
          </a:gsLst>
          <a:lin ang="5400000" scaled="0"/>
        </a:gradFill>
      </dgm:spPr>
      <dgm:t>
        <a:bodyPr/>
        <a:lstStyle/>
        <a:p>
          <a:r>
            <a:rPr lang="en-US" sz="1800" b="1" dirty="0">
              <a:solidFill>
                <a:schemeClr val="tx1"/>
              </a:solidFill>
              <a:latin typeface="Times New Roman" panose="02020603050405020304" pitchFamily="18" charset="0"/>
              <a:cs typeface="Times New Roman" panose="02020603050405020304" pitchFamily="18" charset="0"/>
            </a:rPr>
            <a:t>Coordinated approaches &amp; partnership </a:t>
          </a:r>
        </a:p>
      </dgm:t>
    </dgm:pt>
    <dgm:pt modelId="{53781321-3E11-45DE-B69E-33630DA0CBA1}" type="parTrans" cxnId="{3DB9864D-D5C9-486D-B263-6D304E1C8F9B}">
      <dgm:prSet/>
      <dgm:spPr/>
      <dgm:t>
        <a:bodyPr/>
        <a:lstStyle/>
        <a:p>
          <a:endParaRPr lang="en-US" sz="1800" b="1"/>
        </a:p>
      </dgm:t>
    </dgm:pt>
    <dgm:pt modelId="{BCA0EA0A-D7CF-4FD4-B809-4F1E7B9E72E9}" type="sibTrans" cxnId="{3DB9864D-D5C9-486D-B263-6D304E1C8F9B}">
      <dgm:prSet/>
      <dgm:spPr/>
      <dgm:t>
        <a:bodyPr/>
        <a:lstStyle/>
        <a:p>
          <a:endParaRPr lang="en-US" sz="1800" b="1"/>
        </a:p>
      </dgm:t>
    </dgm:pt>
    <dgm:pt modelId="{FB28539A-1A7F-4A9B-84D7-6B901276F54F}">
      <dgm:prSet phldrT="[Text]" custT="1"/>
      <dgm:spPr>
        <a:gradFill rotWithShape="0">
          <a:gsLst>
            <a:gs pos="80000">
              <a:schemeClr val="accent6">
                <a:lumMod val="40000"/>
                <a:lumOff val="60000"/>
              </a:schemeClr>
            </a:gs>
            <a:gs pos="10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gradFill>
        <a:ln>
          <a:solidFill>
            <a:srgbClr val="3366FF"/>
          </a:solidFill>
        </a:ln>
      </dgm:spPr>
      <dgm:t>
        <a:bodyPr/>
        <a:lstStyle/>
        <a:p>
          <a:r>
            <a:rPr lang="en-US" sz="1800" b="1" dirty="0">
              <a:solidFill>
                <a:sysClr val="windowText" lastClr="000000"/>
              </a:solidFill>
              <a:latin typeface="Times New Roman" panose="02020603050405020304" pitchFamily="18" charset="0"/>
              <a:cs typeface="Times New Roman" panose="02020603050405020304" pitchFamily="18" charset="0"/>
            </a:rPr>
            <a:t>Strengthened capacities </a:t>
          </a:r>
        </a:p>
      </dgm:t>
    </dgm:pt>
    <dgm:pt modelId="{FB771818-1ADC-4D3E-B9AA-9A7EBAC0D165}" type="parTrans" cxnId="{E226343C-9CAE-49D1-AAFB-92E0C2F6AFFC}">
      <dgm:prSet/>
      <dgm:spPr/>
      <dgm:t>
        <a:bodyPr/>
        <a:lstStyle/>
        <a:p>
          <a:endParaRPr lang="en-US" sz="1800" b="1"/>
        </a:p>
      </dgm:t>
    </dgm:pt>
    <dgm:pt modelId="{1C16CA60-43EE-480B-9A00-355472433D7B}" type="sibTrans" cxnId="{E226343C-9CAE-49D1-AAFB-92E0C2F6AFFC}">
      <dgm:prSet/>
      <dgm:spPr/>
      <dgm:t>
        <a:bodyPr/>
        <a:lstStyle/>
        <a:p>
          <a:endParaRPr lang="en-US" sz="1800" b="1"/>
        </a:p>
      </dgm:t>
    </dgm:pt>
    <dgm:pt modelId="{48B6BF94-97FE-4070-80A3-EADAC45EA4FA}">
      <dgm:prSet custT="1"/>
      <dgm:spPr/>
      <dgm:t>
        <a:bodyPr/>
        <a:lstStyle/>
        <a:p>
          <a:r>
            <a:rPr lang="en-US" sz="1800" b="1" dirty="0">
              <a:solidFill>
                <a:sysClr val="windowText" lastClr="000000"/>
              </a:solidFill>
              <a:latin typeface="Times New Roman" panose="02020603050405020304" pitchFamily="18" charset="0"/>
              <a:cs typeface="Times New Roman" panose="02020603050405020304" pitchFamily="18" charset="0"/>
            </a:rPr>
            <a:t>Innovation, research &amp; knowledge sharing</a:t>
          </a:r>
        </a:p>
      </dgm:t>
    </dgm:pt>
    <dgm:pt modelId="{F69AD9AC-847A-4656-930D-3FB470E4BADB}" type="parTrans" cxnId="{DF55C2DA-646D-467A-962A-318762197B37}">
      <dgm:prSet/>
      <dgm:spPr/>
      <dgm:t>
        <a:bodyPr/>
        <a:lstStyle/>
        <a:p>
          <a:endParaRPr lang="en-US" sz="1800" b="1"/>
        </a:p>
      </dgm:t>
    </dgm:pt>
    <dgm:pt modelId="{CD655DDE-1EDF-4D03-A8B7-A58833308E21}" type="sibTrans" cxnId="{DF55C2DA-646D-467A-962A-318762197B37}">
      <dgm:prSet/>
      <dgm:spPr/>
      <dgm:t>
        <a:bodyPr/>
        <a:lstStyle/>
        <a:p>
          <a:endParaRPr lang="en-US" sz="1800" b="1"/>
        </a:p>
      </dgm:t>
    </dgm:pt>
    <dgm:pt modelId="{9DEBEF00-AE27-425A-818A-6232697FB04C}">
      <dgm:prSet custT="1"/>
      <dgm:spPr>
        <a:gradFill rotWithShape="0">
          <a:gsLst>
            <a:gs pos="92000">
              <a:schemeClr val="accent2">
                <a:lumMod val="40000"/>
                <a:lumOff val="60000"/>
              </a:schemeClr>
            </a:gs>
            <a:gs pos="10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gradFill>
      </dgm:spPr>
      <dgm:t>
        <a:bodyPr/>
        <a:lstStyle/>
        <a:p>
          <a:r>
            <a:rPr lang="en-US" sz="1800" b="1" dirty="0">
              <a:solidFill>
                <a:sysClr val="windowText" lastClr="000000"/>
              </a:solidFill>
              <a:latin typeface="Times New Roman" panose="02020603050405020304" pitchFamily="18" charset="0"/>
              <a:cs typeface="Times New Roman" panose="02020603050405020304" pitchFamily="18" charset="0"/>
            </a:rPr>
            <a:t>Use of register-based vital statistics</a:t>
          </a:r>
        </a:p>
      </dgm:t>
    </dgm:pt>
    <dgm:pt modelId="{3955282F-50F8-4181-8F2C-4D963BC6EAC0}" type="parTrans" cxnId="{F5DD22C8-37B5-4AA5-B7C5-086D8688F38B}">
      <dgm:prSet/>
      <dgm:spPr/>
      <dgm:t>
        <a:bodyPr/>
        <a:lstStyle/>
        <a:p>
          <a:endParaRPr lang="en-US" sz="1800" b="1"/>
        </a:p>
      </dgm:t>
    </dgm:pt>
    <dgm:pt modelId="{B90CF5CD-A9C3-460F-B67A-41D007AE5791}" type="sibTrans" cxnId="{F5DD22C8-37B5-4AA5-B7C5-086D8688F38B}">
      <dgm:prSet/>
      <dgm:spPr>
        <a:solidFill>
          <a:schemeClr val="accent4">
            <a:lumMod val="40000"/>
            <a:lumOff val="60000"/>
          </a:schemeClr>
        </a:solidFill>
      </dgm:spPr>
      <dgm:t>
        <a:bodyPr/>
        <a:lstStyle/>
        <a:p>
          <a:endParaRPr lang="en-US" sz="1800" b="1"/>
        </a:p>
      </dgm:t>
    </dgm:pt>
    <dgm:pt modelId="{F1836C8C-4E03-4C2E-9543-57AA3F8C5E49}" type="pres">
      <dgm:prSet presAssocID="{D3CDA312-859B-42F1-AFFB-EE311690BECA}" presName="Name0" presStyleCnt="0">
        <dgm:presLayoutVars>
          <dgm:chMax val="1"/>
          <dgm:dir/>
          <dgm:animLvl val="ctr"/>
          <dgm:resizeHandles val="exact"/>
        </dgm:presLayoutVars>
      </dgm:prSet>
      <dgm:spPr/>
    </dgm:pt>
    <dgm:pt modelId="{E08534BD-1A95-4F0F-9BA0-77CBE3FEE355}" type="pres">
      <dgm:prSet presAssocID="{DEF50791-8C0F-44B4-A63A-25901C1644FC}" presName="centerShape" presStyleLbl="node0" presStyleIdx="0" presStyleCnt="1" custScaleX="118143" custScaleY="107372" custLinFactNeighborX="73" custLinFactNeighborY="-8755"/>
      <dgm:spPr/>
    </dgm:pt>
    <dgm:pt modelId="{11B58E67-4470-46FA-AFDB-75344A808D36}" type="pres">
      <dgm:prSet presAssocID="{CD0A3017-979C-4B09-BAE7-673C193F13F9}" presName="node" presStyleLbl="node1" presStyleIdx="0" presStyleCnt="7" custScaleX="146300" custScaleY="98351" custRadScaleRad="95467">
        <dgm:presLayoutVars>
          <dgm:bulletEnabled val="1"/>
        </dgm:presLayoutVars>
      </dgm:prSet>
      <dgm:spPr/>
    </dgm:pt>
    <dgm:pt modelId="{5AA91400-8776-4C7C-991D-D21AC97D90C8}" type="pres">
      <dgm:prSet presAssocID="{CD0A3017-979C-4B09-BAE7-673C193F13F9}" presName="dummy" presStyleCnt="0"/>
      <dgm:spPr/>
    </dgm:pt>
    <dgm:pt modelId="{9A5B78CA-6D63-43BF-A5AB-D87258D4F970}" type="pres">
      <dgm:prSet presAssocID="{2A519D64-7F29-4C68-9443-3A5EE9EF340E}" presName="sibTrans" presStyleLbl="sibTrans2D1" presStyleIdx="0" presStyleCnt="7" custScaleX="98158" custScaleY="102064" custLinFactNeighborX="6336" custLinFactNeighborY="178"/>
      <dgm:spPr/>
    </dgm:pt>
    <dgm:pt modelId="{E689AF3F-FD65-478F-B1B8-41F7DBCF4927}" type="pres">
      <dgm:prSet presAssocID="{65BA8D3B-EBD0-4C11-BD38-BA2F55A0BFBE}" presName="node" presStyleLbl="node1" presStyleIdx="1" presStyleCnt="7" custScaleX="155415" custScaleY="110243" custRadScaleRad="104716" custRadScaleInc="56534">
        <dgm:presLayoutVars>
          <dgm:bulletEnabled val="1"/>
        </dgm:presLayoutVars>
      </dgm:prSet>
      <dgm:spPr/>
    </dgm:pt>
    <dgm:pt modelId="{6DDE1B64-B29B-4A48-AC38-709138983FE5}" type="pres">
      <dgm:prSet presAssocID="{65BA8D3B-EBD0-4C11-BD38-BA2F55A0BFBE}" presName="dummy" presStyleCnt="0"/>
      <dgm:spPr/>
    </dgm:pt>
    <dgm:pt modelId="{C2C3B13F-D98B-423F-A3E1-D5FEF9736996}" type="pres">
      <dgm:prSet presAssocID="{6CE800E8-E6F4-454C-B66F-1123DD71FB17}" presName="sibTrans" presStyleLbl="sibTrans2D1" presStyleIdx="1" presStyleCnt="7"/>
      <dgm:spPr/>
    </dgm:pt>
    <dgm:pt modelId="{391F94E7-BEF4-407B-B3EC-85927AB3E336}" type="pres">
      <dgm:prSet presAssocID="{9DEBEF00-AE27-425A-818A-6232697FB04C}" presName="node" presStyleLbl="node1" presStyleIdx="2" presStyleCnt="7" custScaleX="132706">
        <dgm:presLayoutVars>
          <dgm:bulletEnabled val="1"/>
        </dgm:presLayoutVars>
      </dgm:prSet>
      <dgm:spPr/>
    </dgm:pt>
    <dgm:pt modelId="{C687D15F-6AAF-46CD-95D5-D7325C8DD4B9}" type="pres">
      <dgm:prSet presAssocID="{9DEBEF00-AE27-425A-818A-6232697FB04C}" presName="dummy" presStyleCnt="0"/>
      <dgm:spPr/>
    </dgm:pt>
    <dgm:pt modelId="{0A3F4847-569D-42B8-BAE7-6AA7003FE527}" type="pres">
      <dgm:prSet presAssocID="{B90CF5CD-A9C3-460F-B67A-41D007AE5791}" presName="sibTrans" presStyleLbl="sibTrans2D1" presStyleIdx="2" presStyleCnt="7"/>
      <dgm:spPr/>
    </dgm:pt>
    <dgm:pt modelId="{7ED501D7-99EA-440F-9A32-F42FE25223F0}" type="pres">
      <dgm:prSet presAssocID="{48B6BF94-97FE-4070-80A3-EADAC45EA4FA}" presName="node" presStyleLbl="node1" presStyleIdx="3" presStyleCnt="7" custScaleX="146673" custRadScaleRad="97294" custRadScaleInc="-36998">
        <dgm:presLayoutVars>
          <dgm:bulletEnabled val="1"/>
        </dgm:presLayoutVars>
      </dgm:prSet>
      <dgm:spPr/>
    </dgm:pt>
    <dgm:pt modelId="{36F8BD47-8CAC-4CB2-8F71-7505156CCB61}" type="pres">
      <dgm:prSet presAssocID="{48B6BF94-97FE-4070-80A3-EADAC45EA4FA}" presName="dummy" presStyleCnt="0"/>
      <dgm:spPr/>
    </dgm:pt>
    <dgm:pt modelId="{C5F02286-EC20-4D01-A8A7-DA3D9672FA3D}" type="pres">
      <dgm:prSet presAssocID="{CD655DDE-1EDF-4D03-A8B7-A58833308E21}" presName="sibTrans" presStyleLbl="sibTrans2D1" presStyleIdx="3" presStyleCnt="7" custLinFactNeighborX="637" custLinFactNeighborY="797"/>
      <dgm:spPr/>
    </dgm:pt>
    <dgm:pt modelId="{4345BA3C-41E3-47A4-A9D3-4C8C3D20840D}" type="pres">
      <dgm:prSet presAssocID="{FB28539A-1A7F-4A9B-84D7-6B901276F54F}" presName="node" presStyleLbl="node1" presStyleIdx="4" presStyleCnt="7" custScaleX="161251" custScaleY="97294" custRadScaleRad="96959" custRadScaleInc="71470">
        <dgm:presLayoutVars>
          <dgm:bulletEnabled val="1"/>
        </dgm:presLayoutVars>
      </dgm:prSet>
      <dgm:spPr/>
    </dgm:pt>
    <dgm:pt modelId="{C71DB0A1-D640-4854-839D-B93D140858BF}" type="pres">
      <dgm:prSet presAssocID="{FB28539A-1A7F-4A9B-84D7-6B901276F54F}" presName="dummy" presStyleCnt="0"/>
      <dgm:spPr/>
    </dgm:pt>
    <dgm:pt modelId="{1F655FCB-92D0-4C95-8E68-619928E798BA}" type="pres">
      <dgm:prSet presAssocID="{1C16CA60-43EE-480B-9A00-355472433D7B}" presName="sibTrans" presStyleLbl="sibTrans2D1" presStyleIdx="4" presStyleCnt="7"/>
      <dgm:spPr/>
    </dgm:pt>
    <dgm:pt modelId="{22AA3858-9AF5-44A7-8365-28CD680DAF96}" type="pres">
      <dgm:prSet presAssocID="{2B080FFC-37BD-4730-9BAA-BD63511A9A8B}" presName="node" presStyleLbl="node1" presStyleIdx="5" presStyleCnt="7" custScaleX="150042" custRadScaleRad="101987" custRadScaleInc="41446">
        <dgm:presLayoutVars>
          <dgm:bulletEnabled val="1"/>
        </dgm:presLayoutVars>
      </dgm:prSet>
      <dgm:spPr/>
    </dgm:pt>
    <dgm:pt modelId="{6098A376-2EED-49AC-89CC-A7299AF9D0C8}" type="pres">
      <dgm:prSet presAssocID="{2B080FFC-37BD-4730-9BAA-BD63511A9A8B}" presName="dummy" presStyleCnt="0"/>
      <dgm:spPr/>
    </dgm:pt>
    <dgm:pt modelId="{97584BB1-B4D1-4E9D-A1C5-5DD459652849}" type="pres">
      <dgm:prSet presAssocID="{FD1EB763-1890-4C05-B9D7-5BAF1F3FF8B5}" presName="sibTrans" presStyleLbl="sibTrans2D1" presStyleIdx="5" presStyleCnt="7"/>
      <dgm:spPr/>
    </dgm:pt>
    <dgm:pt modelId="{DF1E5F57-AC15-4898-A657-0621E352923C}" type="pres">
      <dgm:prSet presAssocID="{826E47F9-9B5D-404B-BAFC-0E0FF52837AF}" presName="node" presStyleLbl="node1" presStyleIdx="6" presStyleCnt="7" custScaleX="160108" custScaleY="99420" custRadScaleRad="109649" custRadScaleInc="-9708">
        <dgm:presLayoutVars>
          <dgm:bulletEnabled val="1"/>
        </dgm:presLayoutVars>
      </dgm:prSet>
      <dgm:spPr/>
    </dgm:pt>
    <dgm:pt modelId="{BCA89580-3F53-4199-BEB3-945348B88838}" type="pres">
      <dgm:prSet presAssocID="{826E47F9-9B5D-404B-BAFC-0E0FF52837AF}" presName="dummy" presStyleCnt="0"/>
      <dgm:spPr/>
    </dgm:pt>
    <dgm:pt modelId="{B3EFACCC-F54E-4ACB-999F-3D7CBA21F1CE}" type="pres">
      <dgm:prSet presAssocID="{BCA0EA0A-D7CF-4FD4-B809-4F1E7B9E72E9}" presName="sibTrans" presStyleLbl="sibTrans2D1" presStyleIdx="6" presStyleCnt="7"/>
      <dgm:spPr/>
    </dgm:pt>
  </dgm:ptLst>
  <dgm:cxnLst>
    <dgm:cxn modelId="{8878702D-B820-4596-9179-AF1798919F90}" type="presOf" srcId="{B90CF5CD-A9C3-460F-B67A-41D007AE5791}" destId="{0A3F4847-569D-42B8-BAE7-6AA7003FE527}" srcOrd="0" destOrd="0" presId="urn:microsoft.com/office/officeart/2005/8/layout/radial6"/>
    <dgm:cxn modelId="{9145C832-9396-429E-AFA8-681DBAA1DBEE}" type="presOf" srcId="{CD0A3017-979C-4B09-BAE7-673C193F13F9}" destId="{11B58E67-4470-46FA-AFDB-75344A808D36}" srcOrd="0" destOrd="0" presId="urn:microsoft.com/office/officeart/2005/8/layout/radial6"/>
    <dgm:cxn modelId="{1F3C1C39-1865-4287-96BF-04115CB147EF}" type="presOf" srcId="{1C16CA60-43EE-480B-9A00-355472433D7B}" destId="{1F655FCB-92D0-4C95-8E68-619928E798BA}" srcOrd="0" destOrd="0" presId="urn:microsoft.com/office/officeart/2005/8/layout/radial6"/>
    <dgm:cxn modelId="{E226343C-9CAE-49D1-AAFB-92E0C2F6AFFC}" srcId="{DEF50791-8C0F-44B4-A63A-25901C1644FC}" destId="{FB28539A-1A7F-4A9B-84D7-6B901276F54F}" srcOrd="4" destOrd="0" parTransId="{FB771818-1ADC-4D3E-B9AA-9A7EBAC0D165}" sibTransId="{1C16CA60-43EE-480B-9A00-355472433D7B}"/>
    <dgm:cxn modelId="{6C683C3F-15C9-4221-905A-03FAD013BB79}" srcId="{D3CDA312-859B-42F1-AFFB-EE311690BECA}" destId="{3D92CBC1-CD79-4AFF-8E8B-B4CB44EBFF2B}" srcOrd="1" destOrd="0" parTransId="{9A097C77-91C6-4789-A705-53D302537F7B}" sibTransId="{F8AA897D-086F-466F-85CE-744C85DEB995}"/>
    <dgm:cxn modelId="{966A2F5F-6392-46BC-95B7-820FD5641B2A}" type="presOf" srcId="{9DEBEF00-AE27-425A-818A-6232697FB04C}" destId="{391F94E7-BEF4-407B-B3EC-85927AB3E336}" srcOrd="0" destOrd="0" presId="urn:microsoft.com/office/officeart/2005/8/layout/radial6"/>
    <dgm:cxn modelId="{3A919C66-9FAE-425D-83EC-8067BC438537}" srcId="{DEF50791-8C0F-44B4-A63A-25901C1644FC}" destId="{65BA8D3B-EBD0-4C11-BD38-BA2F55A0BFBE}" srcOrd="1" destOrd="0" parTransId="{BE2231B3-1566-462E-B7A0-EA6C3E3DBEFD}" sibTransId="{6CE800E8-E6F4-454C-B66F-1123DD71FB17}"/>
    <dgm:cxn modelId="{FD9D9F47-A936-4ECF-9F39-30BD13AA6730}" srcId="{DEF50791-8C0F-44B4-A63A-25901C1644FC}" destId="{CD0A3017-979C-4B09-BAE7-673C193F13F9}" srcOrd="0" destOrd="0" parTransId="{54EAC23E-3414-4156-97D4-39AAD32AFCAC}" sibTransId="{2A519D64-7F29-4C68-9443-3A5EE9EF340E}"/>
    <dgm:cxn modelId="{A407FA69-E24A-46EE-8FBD-43E411B54A41}" type="presOf" srcId="{CD655DDE-1EDF-4D03-A8B7-A58833308E21}" destId="{C5F02286-EC20-4D01-A8A7-DA3D9672FA3D}" srcOrd="0" destOrd="0" presId="urn:microsoft.com/office/officeart/2005/8/layout/radial6"/>
    <dgm:cxn modelId="{A19A0A4B-4CC0-45A5-BF04-C116DF136384}" type="presOf" srcId="{2A519D64-7F29-4C68-9443-3A5EE9EF340E}" destId="{9A5B78CA-6D63-43BF-A5AB-D87258D4F970}" srcOrd="0" destOrd="0" presId="urn:microsoft.com/office/officeart/2005/8/layout/radial6"/>
    <dgm:cxn modelId="{B910146C-6B73-4C34-AB70-9AA019675E3B}" srcId="{DEF50791-8C0F-44B4-A63A-25901C1644FC}" destId="{2B080FFC-37BD-4730-9BAA-BD63511A9A8B}" srcOrd="5" destOrd="0" parTransId="{05037C73-6F98-42C0-8051-2683408CE14C}" sibTransId="{FD1EB763-1890-4C05-B9D7-5BAF1F3FF8B5}"/>
    <dgm:cxn modelId="{3DB9864D-D5C9-486D-B263-6D304E1C8F9B}" srcId="{DEF50791-8C0F-44B4-A63A-25901C1644FC}" destId="{826E47F9-9B5D-404B-BAFC-0E0FF52837AF}" srcOrd="6" destOrd="0" parTransId="{53781321-3E11-45DE-B69E-33630DA0CBA1}" sibTransId="{BCA0EA0A-D7CF-4FD4-B809-4F1E7B9E72E9}"/>
    <dgm:cxn modelId="{A0C5D072-8D56-498C-8783-9E88F7387F32}" type="presOf" srcId="{65BA8D3B-EBD0-4C11-BD38-BA2F55A0BFBE}" destId="{E689AF3F-FD65-478F-B1B8-41F7DBCF4927}" srcOrd="0" destOrd="0" presId="urn:microsoft.com/office/officeart/2005/8/layout/radial6"/>
    <dgm:cxn modelId="{67AD867F-365C-4C71-A1B8-C270CF076FD7}" type="presOf" srcId="{DEF50791-8C0F-44B4-A63A-25901C1644FC}" destId="{E08534BD-1A95-4F0F-9BA0-77CBE3FEE355}" srcOrd="0" destOrd="0" presId="urn:microsoft.com/office/officeart/2005/8/layout/radial6"/>
    <dgm:cxn modelId="{FD744995-640E-4F77-AE93-4A0CD7823F1D}" type="presOf" srcId="{D3CDA312-859B-42F1-AFFB-EE311690BECA}" destId="{F1836C8C-4E03-4C2E-9543-57AA3F8C5E49}" srcOrd="0" destOrd="0" presId="urn:microsoft.com/office/officeart/2005/8/layout/radial6"/>
    <dgm:cxn modelId="{ACCFE7B3-0A43-422D-BF38-A4729BF520FE}" type="presOf" srcId="{2B080FFC-37BD-4730-9BAA-BD63511A9A8B}" destId="{22AA3858-9AF5-44A7-8365-28CD680DAF96}" srcOrd="0" destOrd="0" presId="urn:microsoft.com/office/officeart/2005/8/layout/radial6"/>
    <dgm:cxn modelId="{CB1851C2-846C-448A-93AE-1613D0CEECAD}" type="presOf" srcId="{BCA0EA0A-D7CF-4FD4-B809-4F1E7B9E72E9}" destId="{B3EFACCC-F54E-4ACB-999F-3D7CBA21F1CE}" srcOrd="0" destOrd="0" presId="urn:microsoft.com/office/officeart/2005/8/layout/radial6"/>
    <dgm:cxn modelId="{F5DD22C8-37B5-4AA5-B7C5-086D8688F38B}" srcId="{DEF50791-8C0F-44B4-A63A-25901C1644FC}" destId="{9DEBEF00-AE27-425A-818A-6232697FB04C}" srcOrd="2" destOrd="0" parTransId="{3955282F-50F8-4181-8F2C-4D963BC6EAC0}" sibTransId="{B90CF5CD-A9C3-460F-B67A-41D007AE5791}"/>
    <dgm:cxn modelId="{90CC15CB-16DA-415D-BE7C-D5F6A7B71855}" type="presOf" srcId="{FD1EB763-1890-4C05-B9D7-5BAF1F3FF8B5}" destId="{97584BB1-B4D1-4E9D-A1C5-5DD459652849}" srcOrd="0" destOrd="0" presId="urn:microsoft.com/office/officeart/2005/8/layout/radial6"/>
    <dgm:cxn modelId="{DF55C2DA-646D-467A-962A-318762197B37}" srcId="{DEF50791-8C0F-44B4-A63A-25901C1644FC}" destId="{48B6BF94-97FE-4070-80A3-EADAC45EA4FA}" srcOrd="3" destOrd="0" parTransId="{F69AD9AC-847A-4656-930D-3FB470E4BADB}" sibTransId="{CD655DDE-1EDF-4D03-A8B7-A58833308E21}"/>
    <dgm:cxn modelId="{8C0762E7-051B-474C-B640-7D7D01A0E003}" type="presOf" srcId="{6CE800E8-E6F4-454C-B66F-1123DD71FB17}" destId="{C2C3B13F-D98B-423F-A3E1-D5FEF9736996}" srcOrd="0" destOrd="0" presId="urn:microsoft.com/office/officeart/2005/8/layout/radial6"/>
    <dgm:cxn modelId="{F22323F6-B7D7-48E1-B73A-47126ACE26FE}" type="presOf" srcId="{826E47F9-9B5D-404B-BAFC-0E0FF52837AF}" destId="{DF1E5F57-AC15-4898-A657-0621E352923C}" srcOrd="0" destOrd="0" presId="urn:microsoft.com/office/officeart/2005/8/layout/radial6"/>
    <dgm:cxn modelId="{1DA4ECFB-1642-4189-9187-95BBB6CF84BD}" type="presOf" srcId="{48B6BF94-97FE-4070-80A3-EADAC45EA4FA}" destId="{7ED501D7-99EA-440F-9A32-F42FE25223F0}" srcOrd="0" destOrd="0" presId="urn:microsoft.com/office/officeart/2005/8/layout/radial6"/>
    <dgm:cxn modelId="{D63500FC-3ACB-4618-9CF0-B887F657D3F8}" type="presOf" srcId="{FB28539A-1A7F-4A9B-84D7-6B901276F54F}" destId="{4345BA3C-41E3-47A4-A9D3-4C8C3D20840D}" srcOrd="0" destOrd="0" presId="urn:microsoft.com/office/officeart/2005/8/layout/radial6"/>
    <dgm:cxn modelId="{CF55B0FD-060B-4A58-BD9A-DB0D6B91C367}" srcId="{D3CDA312-859B-42F1-AFFB-EE311690BECA}" destId="{DEF50791-8C0F-44B4-A63A-25901C1644FC}" srcOrd="0" destOrd="0" parTransId="{C1379CFA-A1BD-4629-A805-5E79A79AE168}" sibTransId="{4AE76BFD-DDAF-4D80-AFF3-9BE6CAB50515}"/>
    <dgm:cxn modelId="{FBBDBED0-0069-4755-9587-085BDD7A6258}" type="presParOf" srcId="{F1836C8C-4E03-4C2E-9543-57AA3F8C5E49}" destId="{E08534BD-1A95-4F0F-9BA0-77CBE3FEE355}" srcOrd="0" destOrd="0" presId="urn:microsoft.com/office/officeart/2005/8/layout/radial6"/>
    <dgm:cxn modelId="{FE034C9F-7A52-49DC-96E3-FF30BEA87E15}" type="presParOf" srcId="{F1836C8C-4E03-4C2E-9543-57AA3F8C5E49}" destId="{11B58E67-4470-46FA-AFDB-75344A808D36}" srcOrd="1" destOrd="0" presId="urn:microsoft.com/office/officeart/2005/8/layout/radial6"/>
    <dgm:cxn modelId="{A76BEA38-96A0-4BB9-8024-5B4F810A8E5D}" type="presParOf" srcId="{F1836C8C-4E03-4C2E-9543-57AA3F8C5E49}" destId="{5AA91400-8776-4C7C-991D-D21AC97D90C8}" srcOrd="2" destOrd="0" presId="urn:microsoft.com/office/officeart/2005/8/layout/radial6"/>
    <dgm:cxn modelId="{EC67C058-04A9-4909-AB70-6BF62701B076}" type="presParOf" srcId="{F1836C8C-4E03-4C2E-9543-57AA3F8C5E49}" destId="{9A5B78CA-6D63-43BF-A5AB-D87258D4F970}" srcOrd="3" destOrd="0" presId="urn:microsoft.com/office/officeart/2005/8/layout/radial6"/>
    <dgm:cxn modelId="{68560351-88D5-40D7-B915-FD9CE003A9B2}" type="presParOf" srcId="{F1836C8C-4E03-4C2E-9543-57AA3F8C5E49}" destId="{E689AF3F-FD65-478F-B1B8-41F7DBCF4927}" srcOrd="4" destOrd="0" presId="urn:microsoft.com/office/officeart/2005/8/layout/radial6"/>
    <dgm:cxn modelId="{B405A557-B0BF-4A0D-A8E2-EE952D2FA486}" type="presParOf" srcId="{F1836C8C-4E03-4C2E-9543-57AA3F8C5E49}" destId="{6DDE1B64-B29B-4A48-AC38-709138983FE5}" srcOrd="5" destOrd="0" presId="urn:microsoft.com/office/officeart/2005/8/layout/radial6"/>
    <dgm:cxn modelId="{223032FE-8318-4FEF-B9DF-E60ABCF75DF9}" type="presParOf" srcId="{F1836C8C-4E03-4C2E-9543-57AA3F8C5E49}" destId="{C2C3B13F-D98B-423F-A3E1-D5FEF9736996}" srcOrd="6" destOrd="0" presId="urn:microsoft.com/office/officeart/2005/8/layout/radial6"/>
    <dgm:cxn modelId="{847FE2A1-FC59-4EE5-8C04-57E71D068679}" type="presParOf" srcId="{F1836C8C-4E03-4C2E-9543-57AA3F8C5E49}" destId="{391F94E7-BEF4-407B-B3EC-85927AB3E336}" srcOrd="7" destOrd="0" presId="urn:microsoft.com/office/officeart/2005/8/layout/radial6"/>
    <dgm:cxn modelId="{93987812-D58A-4E44-BEDA-99B2CA186CD7}" type="presParOf" srcId="{F1836C8C-4E03-4C2E-9543-57AA3F8C5E49}" destId="{C687D15F-6AAF-46CD-95D5-D7325C8DD4B9}" srcOrd="8" destOrd="0" presId="urn:microsoft.com/office/officeart/2005/8/layout/radial6"/>
    <dgm:cxn modelId="{A4EBE231-5400-4777-9974-EC35AAC1B898}" type="presParOf" srcId="{F1836C8C-4E03-4C2E-9543-57AA3F8C5E49}" destId="{0A3F4847-569D-42B8-BAE7-6AA7003FE527}" srcOrd="9" destOrd="0" presId="urn:microsoft.com/office/officeart/2005/8/layout/radial6"/>
    <dgm:cxn modelId="{7840D6C0-99EB-4E5B-BA6A-2A5F19205D13}" type="presParOf" srcId="{F1836C8C-4E03-4C2E-9543-57AA3F8C5E49}" destId="{7ED501D7-99EA-440F-9A32-F42FE25223F0}" srcOrd="10" destOrd="0" presId="urn:microsoft.com/office/officeart/2005/8/layout/radial6"/>
    <dgm:cxn modelId="{31EBE1D7-06C6-46BE-BAEE-9634CC00A73D}" type="presParOf" srcId="{F1836C8C-4E03-4C2E-9543-57AA3F8C5E49}" destId="{36F8BD47-8CAC-4CB2-8F71-7505156CCB61}" srcOrd="11" destOrd="0" presId="urn:microsoft.com/office/officeart/2005/8/layout/radial6"/>
    <dgm:cxn modelId="{60FE0CB9-062C-4122-B82B-C1DB075A86EC}" type="presParOf" srcId="{F1836C8C-4E03-4C2E-9543-57AA3F8C5E49}" destId="{C5F02286-EC20-4D01-A8A7-DA3D9672FA3D}" srcOrd="12" destOrd="0" presId="urn:microsoft.com/office/officeart/2005/8/layout/radial6"/>
    <dgm:cxn modelId="{1CF32EE5-18A0-44FF-8EFC-65C1DEB59C1E}" type="presParOf" srcId="{F1836C8C-4E03-4C2E-9543-57AA3F8C5E49}" destId="{4345BA3C-41E3-47A4-A9D3-4C8C3D20840D}" srcOrd="13" destOrd="0" presId="urn:microsoft.com/office/officeart/2005/8/layout/radial6"/>
    <dgm:cxn modelId="{E75D6D1C-D332-4CEB-9C77-17B88BAD238E}" type="presParOf" srcId="{F1836C8C-4E03-4C2E-9543-57AA3F8C5E49}" destId="{C71DB0A1-D640-4854-839D-B93D140858BF}" srcOrd="14" destOrd="0" presId="urn:microsoft.com/office/officeart/2005/8/layout/radial6"/>
    <dgm:cxn modelId="{ABE0CAC9-8949-4003-92BF-BE66350661B6}" type="presParOf" srcId="{F1836C8C-4E03-4C2E-9543-57AA3F8C5E49}" destId="{1F655FCB-92D0-4C95-8E68-619928E798BA}" srcOrd="15" destOrd="0" presId="urn:microsoft.com/office/officeart/2005/8/layout/radial6"/>
    <dgm:cxn modelId="{3B24094C-A96E-4EF1-8C55-724EE6AC41E3}" type="presParOf" srcId="{F1836C8C-4E03-4C2E-9543-57AA3F8C5E49}" destId="{22AA3858-9AF5-44A7-8365-28CD680DAF96}" srcOrd="16" destOrd="0" presId="urn:microsoft.com/office/officeart/2005/8/layout/radial6"/>
    <dgm:cxn modelId="{ABF27594-F793-417E-AB92-FDBAD279E35C}" type="presParOf" srcId="{F1836C8C-4E03-4C2E-9543-57AA3F8C5E49}" destId="{6098A376-2EED-49AC-89CC-A7299AF9D0C8}" srcOrd="17" destOrd="0" presId="urn:microsoft.com/office/officeart/2005/8/layout/radial6"/>
    <dgm:cxn modelId="{650488D0-FF44-473C-9E2B-09C7EB12AA8A}" type="presParOf" srcId="{F1836C8C-4E03-4C2E-9543-57AA3F8C5E49}" destId="{97584BB1-B4D1-4E9D-A1C5-5DD459652849}" srcOrd="18" destOrd="0" presId="urn:microsoft.com/office/officeart/2005/8/layout/radial6"/>
    <dgm:cxn modelId="{6B4E09E7-BC0E-41BB-9197-1D2EC78A4DBF}" type="presParOf" srcId="{F1836C8C-4E03-4C2E-9543-57AA3F8C5E49}" destId="{DF1E5F57-AC15-4898-A657-0621E352923C}" srcOrd="19" destOrd="0" presId="urn:microsoft.com/office/officeart/2005/8/layout/radial6"/>
    <dgm:cxn modelId="{FE90C372-573C-41A3-8005-F0581185E9A8}" type="presParOf" srcId="{F1836C8C-4E03-4C2E-9543-57AA3F8C5E49}" destId="{BCA89580-3F53-4199-BEB3-945348B88838}" srcOrd="20" destOrd="0" presId="urn:microsoft.com/office/officeart/2005/8/layout/radial6"/>
    <dgm:cxn modelId="{31DB8CFA-F3C8-4021-B788-D826BC8DD097}" type="presParOf" srcId="{F1836C8C-4E03-4C2E-9543-57AA3F8C5E49}" destId="{B3EFACCC-F54E-4ACB-999F-3D7CBA21F1CE}" srcOrd="21" destOrd="0" presId="urn:microsoft.com/office/officeart/2005/8/layout/radial6"/>
  </dgm:cxnLst>
  <dgm:bg/>
  <dgm:whole>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FACCC-F54E-4ACB-999F-3D7CBA21F1CE}">
      <dsp:nvSpPr>
        <dsp:cNvPr id="0" name=""/>
        <dsp:cNvSpPr/>
      </dsp:nvSpPr>
      <dsp:spPr>
        <a:xfrm>
          <a:off x="2418697" y="683336"/>
          <a:ext cx="4824203" cy="4824203"/>
        </a:xfrm>
        <a:prstGeom prst="blockArc">
          <a:avLst>
            <a:gd name="adj1" fmla="val 13426202"/>
            <a:gd name="adj2" fmla="val 16733760"/>
            <a:gd name="adj3" fmla="val 3907"/>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7584BB1-B4D1-4E9D-A1C5-5DD459652849}">
      <dsp:nvSpPr>
        <dsp:cNvPr id="0" name=""/>
        <dsp:cNvSpPr/>
      </dsp:nvSpPr>
      <dsp:spPr>
        <a:xfrm>
          <a:off x="2693878" y="336084"/>
          <a:ext cx="4824203" cy="4824203"/>
        </a:xfrm>
        <a:prstGeom prst="blockArc">
          <a:avLst>
            <a:gd name="adj1" fmla="val 10052442"/>
            <a:gd name="adj2" fmla="val 12781214"/>
            <a:gd name="adj3" fmla="val 3907"/>
          </a:avLst>
        </a:prstGeom>
        <a:solidFill>
          <a:srgbClr val="FFFFCC"/>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1F655FCB-92D0-4C95-8E68-619928E798BA}">
      <dsp:nvSpPr>
        <dsp:cNvPr id="0" name=""/>
        <dsp:cNvSpPr/>
      </dsp:nvSpPr>
      <dsp:spPr>
        <a:xfrm>
          <a:off x="2719001" y="467272"/>
          <a:ext cx="4824203" cy="4824203"/>
        </a:xfrm>
        <a:prstGeom prst="blockArc">
          <a:avLst>
            <a:gd name="adj1" fmla="val 7480109"/>
            <a:gd name="adj2" fmla="val 10246629"/>
            <a:gd name="adj3" fmla="val 3907"/>
          </a:avLst>
        </a:prstGeom>
        <a:solidFill>
          <a:schemeClr val="accent6">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5F02286-EC20-4D01-A8A7-DA3D9672FA3D}">
      <dsp:nvSpPr>
        <dsp:cNvPr id="0" name=""/>
        <dsp:cNvSpPr/>
      </dsp:nvSpPr>
      <dsp:spPr>
        <a:xfrm>
          <a:off x="2826497" y="561117"/>
          <a:ext cx="4824203" cy="4824203"/>
        </a:xfrm>
        <a:prstGeom prst="blockArc">
          <a:avLst>
            <a:gd name="adj1" fmla="val 3553770"/>
            <a:gd name="adj2" fmla="val 7617725"/>
            <a:gd name="adj3" fmla="val 3907"/>
          </a:avLst>
        </a:prstGeom>
        <a:solidFill>
          <a:schemeClr val="accent5">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A3F4847-569D-42B8-BAE7-6AA7003FE527}">
      <dsp:nvSpPr>
        <dsp:cNvPr id="0" name=""/>
        <dsp:cNvSpPr/>
      </dsp:nvSpPr>
      <dsp:spPr>
        <a:xfrm>
          <a:off x="2806335" y="516413"/>
          <a:ext cx="4824203" cy="4824203"/>
        </a:xfrm>
        <a:prstGeom prst="blockArc">
          <a:avLst>
            <a:gd name="adj1" fmla="val 903496"/>
            <a:gd name="adj2" fmla="val 3571623"/>
            <a:gd name="adj3" fmla="val 3907"/>
          </a:avLst>
        </a:prstGeom>
        <a:solidFill>
          <a:schemeClr val="accent4">
            <a:lumMod val="40000"/>
            <a:lumOff val="6000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C2C3B13F-D98B-423F-A3E1-D5FEF9736996}">
      <dsp:nvSpPr>
        <dsp:cNvPr id="0" name=""/>
        <dsp:cNvSpPr/>
      </dsp:nvSpPr>
      <dsp:spPr>
        <a:xfrm>
          <a:off x="2826927" y="444437"/>
          <a:ext cx="4824203" cy="4824203"/>
        </a:xfrm>
        <a:prstGeom prst="blockArc">
          <a:avLst>
            <a:gd name="adj1" fmla="val 20041274"/>
            <a:gd name="adj2" fmla="val 1012322"/>
            <a:gd name="adj3" fmla="val 3907"/>
          </a:avLst>
        </a:prstGeom>
        <a:solidFill>
          <a:schemeClr val="accent2">
            <a:lumMod val="60000"/>
            <a:lumOff val="4000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A5B78CA-6D63-43BF-A5AB-D87258D4F970}">
      <dsp:nvSpPr>
        <dsp:cNvPr id="0" name=""/>
        <dsp:cNvSpPr/>
      </dsp:nvSpPr>
      <dsp:spPr>
        <a:xfrm>
          <a:off x="3324545" y="662939"/>
          <a:ext cx="4735341" cy="4923774"/>
        </a:xfrm>
        <a:prstGeom prst="blockArc">
          <a:avLst>
            <a:gd name="adj1" fmla="val 15923473"/>
            <a:gd name="adj2" fmla="val 19606827"/>
            <a:gd name="adj3" fmla="val 3907"/>
          </a:avLst>
        </a:prstGeom>
        <a:solidFill>
          <a:schemeClr val="accent1">
            <a:lumMod val="40000"/>
            <a:lumOff val="6000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E08534BD-1A95-4F0F-9BA0-77CBE3FEE355}">
      <dsp:nvSpPr>
        <dsp:cNvPr id="0" name=""/>
        <dsp:cNvSpPr/>
      </dsp:nvSpPr>
      <dsp:spPr>
        <a:xfrm>
          <a:off x="4095515" y="1598804"/>
          <a:ext cx="2208923" cy="2007537"/>
        </a:xfrm>
        <a:prstGeom prst="ellipse">
          <a:avLst/>
        </a:prstGeom>
        <a:gradFill flip="none" rotWithShape="1">
          <a:gsLst>
            <a:gs pos="29280">
              <a:srgbClr val="31A18A">
                <a:lumMod val="100000"/>
              </a:srgbClr>
            </a:gs>
            <a:gs pos="41000">
              <a:srgbClr val="0070C0"/>
            </a:gs>
            <a:gs pos="95000">
              <a:srgbClr val="FFFF00"/>
            </a:gs>
            <a:gs pos="100000">
              <a:schemeClr val="accent5">
                <a:hueOff val="-5960326"/>
                <a:satOff val="23887"/>
                <a:lumOff val="5177"/>
                <a:alphaOff val="0"/>
                <a:shade val="94000"/>
                <a:satMod val="135000"/>
              </a:schemeClr>
            </a:gs>
          </a:gsLst>
          <a:lin ang="16200000" scaled="0"/>
          <a:tileRect/>
        </a:gradFill>
        <a:ln cap="rnd">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rgbClr val="C00000"/>
              </a:solidFill>
              <a:latin typeface="Times New Roman" panose="02020603050405020304" pitchFamily="18" charset="0"/>
              <a:cs typeface="Times New Roman" panose="02020603050405020304" pitchFamily="18" charset="0"/>
            </a:rPr>
            <a:t>APAI-CRVS  guiding principles </a:t>
          </a:r>
        </a:p>
      </dsp:txBody>
      <dsp:txXfrm>
        <a:off x="4419004" y="1892801"/>
        <a:ext cx="1561945" cy="1419543"/>
      </dsp:txXfrm>
    </dsp:sp>
    <dsp:sp modelId="{11B58E67-4470-46FA-AFDB-75344A808D36}">
      <dsp:nvSpPr>
        <dsp:cNvPr id="0" name=""/>
        <dsp:cNvSpPr/>
      </dsp:nvSpPr>
      <dsp:spPr>
        <a:xfrm>
          <a:off x="4239142" y="115296"/>
          <a:ext cx="1914762" cy="1287210"/>
        </a:xfrm>
        <a:prstGeom prst="ellipse">
          <a:avLst/>
        </a:prstGeom>
        <a:solidFill>
          <a:schemeClr val="accent1">
            <a:lumMod val="20000"/>
            <a:lumOff val="80000"/>
          </a:schemeClr>
        </a:solidFill>
        <a:ln>
          <a:solidFill>
            <a:schemeClr val="accent2">
              <a:lumMod val="20000"/>
              <a:lumOff val="80000"/>
            </a:schemeClr>
          </a:solid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baseline="0" dirty="0">
              <a:solidFill>
                <a:schemeClr val="tx1"/>
              </a:solidFill>
              <a:latin typeface="Times New Roman" panose="02020603050405020304" pitchFamily="18" charset="0"/>
              <a:cs typeface="Times New Roman" panose="02020603050405020304" pitchFamily="18" charset="0"/>
            </a:rPr>
            <a:t>Country ownership &amp; leadership</a:t>
          </a:r>
        </a:p>
      </dsp:txBody>
      <dsp:txXfrm>
        <a:off x="4519552" y="303804"/>
        <a:ext cx="1353942" cy="910194"/>
      </dsp:txXfrm>
    </dsp:sp>
    <dsp:sp modelId="{E689AF3F-FD65-478F-B1B8-41F7DBCF4927}">
      <dsp:nvSpPr>
        <dsp:cNvPr id="0" name=""/>
        <dsp:cNvSpPr/>
      </dsp:nvSpPr>
      <dsp:spPr>
        <a:xfrm>
          <a:off x="6348017" y="1099160"/>
          <a:ext cx="2034059" cy="1442851"/>
        </a:xfrm>
        <a:prstGeom prst="ellipse">
          <a:avLst/>
        </a:prstGeom>
        <a:gradFill rotWithShape="0">
          <a:gsLst>
            <a:gs pos="80000">
              <a:schemeClr val="accent2">
                <a:lumMod val="60000"/>
                <a:lumOff val="40000"/>
              </a:schemeClr>
            </a:gs>
            <a:gs pos="72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ysClr val="windowText" lastClr="000000"/>
              </a:solidFill>
              <a:latin typeface="Times New Roman" panose="02020603050405020304" pitchFamily="18" charset="0"/>
              <a:cs typeface="Times New Roman" panose="02020603050405020304" pitchFamily="18" charset="0"/>
            </a:rPr>
            <a:t>International best practices</a:t>
          </a:r>
        </a:p>
      </dsp:txBody>
      <dsp:txXfrm>
        <a:off x="6645898" y="1310461"/>
        <a:ext cx="1438297" cy="1020249"/>
      </dsp:txXfrm>
    </dsp:sp>
    <dsp:sp modelId="{391F94E7-BEF4-407B-B3EC-85927AB3E336}">
      <dsp:nvSpPr>
        <dsp:cNvPr id="0" name=""/>
        <dsp:cNvSpPr/>
      </dsp:nvSpPr>
      <dsp:spPr>
        <a:xfrm>
          <a:off x="6633791" y="2888544"/>
          <a:ext cx="1736845" cy="1308792"/>
        </a:xfrm>
        <a:prstGeom prst="ellipse">
          <a:avLst/>
        </a:prstGeom>
        <a:gradFill rotWithShape="0">
          <a:gsLst>
            <a:gs pos="92000">
              <a:schemeClr val="accent2">
                <a:lumMod val="40000"/>
                <a:lumOff val="60000"/>
              </a:schemeClr>
            </a:gs>
            <a:gs pos="10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ysClr val="windowText" lastClr="000000"/>
              </a:solidFill>
              <a:latin typeface="Times New Roman" panose="02020603050405020304" pitchFamily="18" charset="0"/>
              <a:cs typeface="Times New Roman" panose="02020603050405020304" pitchFamily="18" charset="0"/>
            </a:rPr>
            <a:t>Use of register-based vital statistics</a:t>
          </a:r>
        </a:p>
      </dsp:txBody>
      <dsp:txXfrm>
        <a:off x="6888146" y="3080212"/>
        <a:ext cx="1228135" cy="925456"/>
      </dsp:txXfrm>
    </dsp:sp>
    <dsp:sp modelId="{7ED501D7-99EA-440F-9A32-F42FE25223F0}">
      <dsp:nvSpPr>
        <dsp:cNvPr id="0" name=""/>
        <dsp:cNvSpPr/>
      </dsp:nvSpPr>
      <dsp:spPr>
        <a:xfrm>
          <a:off x="5457973" y="4312425"/>
          <a:ext cx="1919644" cy="1308792"/>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ysClr val="windowText" lastClr="000000"/>
              </a:solidFill>
              <a:latin typeface="Times New Roman" panose="02020603050405020304" pitchFamily="18" charset="0"/>
              <a:cs typeface="Times New Roman" panose="02020603050405020304" pitchFamily="18" charset="0"/>
            </a:rPr>
            <a:t>Innovation, research &amp; knowledge sharing</a:t>
          </a:r>
        </a:p>
      </dsp:txBody>
      <dsp:txXfrm>
        <a:off x="5739098" y="4504093"/>
        <a:ext cx="1357394" cy="925456"/>
      </dsp:txXfrm>
    </dsp:sp>
    <dsp:sp modelId="{4345BA3C-41E3-47A4-A9D3-4C8C3D20840D}">
      <dsp:nvSpPr>
        <dsp:cNvPr id="0" name=""/>
        <dsp:cNvSpPr/>
      </dsp:nvSpPr>
      <dsp:spPr>
        <a:xfrm>
          <a:off x="2730615" y="4187784"/>
          <a:ext cx="2110440" cy="1273376"/>
        </a:xfrm>
        <a:prstGeom prst="ellipse">
          <a:avLst/>
        </a:prstGeom>
        <a:gradFill rotWithShape="0">
          <a:gsLst>
            <a:gs pos="80000">
              <a:schemeClr val="accent6">
                <a:lumMod val="40000"/>
                <a:lumOff val="60000"/>
              </a:schemeClr>
            </a:gs>
            <a:gs pos="10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solidFill>
            <a:srgbClr val="3366FF"/>
          </a:solid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ysClr val="windowText" lastClr="000000"/>
              </a:solidFill>
              <a:latin typeface="Times New Roman" panose="02020603050405020304" pitchFamily="18" charset="0"/>
              <a:cs typeface="Times New Roman" panose="02020603050405020304" pitchFamily="18" charset="0"/>
            </a:rPr>
            <a:t>Strengthened capacities </a:t>
          </a:r>
        </a:p>
      </dsp:txBody>
      <dsp:txXfrm>
        <a:off x="3039682" y="4374266"/>
        <a:ext cx="1492306" cy="900412"/>
      </dsp:txXfrm>
    </dsp:sp>
    <dsp:sp modelId="{22AA3858-9AF5-44A7-8365-28CD680DAF96}">
      <dsp:nvSpPr>
        <dsp:cNvPr id="0" name=""/>
        <dsp:cNvSpPr/>
      </dsp:nvSpPr>
      <dsp:spPr>
        <a:xfrm>
          <a:off x="1814822" y="2604025"/>
          <a:ext cx="1963737" cy="1308792"/>
        </a:xfrm>
        <a:prstGeom prst="ellipse">
          <a:avLst/>
        </a:prstGeom>
        <a:gradFill rotWithShape="0">
          <a:gsLst>
            <a:gs pos="0">
              <a:schemeClr val="accent3">
                <a:hueOff val="0"/>
                <a:satOff val="0"/>
                <a:lumOff val="0"/>
                <a:alphaOff val="0"/>
                <a:satMod val="103000"/>
                <a:lumMod val="102000"/>
                <a:tint val="94000"/>
              </a:schemeClr>
            </a:gs>
            <a:gs pos="50000">
              <a:schemeClr val="bg1">
                <a:lumMod val="95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ysClr val="windowText" lastClr="000000"/>
              </a:solidFill>
              <a:latin typeface="Times New Roman" panose="02020603050405020304" pitchFamily="18" charset="0"/>
              <a:cs typeface="Times New Roman" panose="02020603050405020304" pitchFamily="18" charset="0"/>
            </a:rPr>
            <a:t>Phased, holistic &amp; integrated approaches</a:t>
          </a:r>
        </a:p>
      </dsp:txBody>
      <dsp:txXfrm>
        <a:off x="2102405" y="2795693"/>
        <a:ext cx="1388571" cy="925456"/>
      </dsp:txXfrm>
    </dsp:sp>
    <dsp:sp modelId="{DF1E5F57-AC15-4898-A657-0621E352923C}">
      <dsp:nvSpPr>
        <dsp:cNvPr id="0" name=""/>
        <dsp:cNvSpPr/>
      </dsp:nvSpPr>
      <dsp:spPr>
        <a:xfrm>
          <a:off x="2075251" y="808821"/>
          <a:ext cx="2095480" cy="1301201"/>
        </a:xfrm>
        <a:prstGeom prst="ellipse">
          <a:avLst/>
        </a:prstGeom>
        <a:gradFill rotWithShape="0">
          <a:gsLst>
            <a:gs pos="0">
              <a:srgbClr val="7030A0"/>
            </a:gs>
            <a:gs pos="3000">
              <a:schemeClr val="accent3">
                <a:hueOff val="0"/>
                <a:satOff val="0"/>
                <a:lumOff val="0"/>
                <a:alphaOff val="0"/>
                <a:satMod val="110000"/>
                <a:lumMod val="100000"/>
                <a:shade val="100000"/>
              </a:schemeClr>
            </a:gs>
            <a:gs pos="29000">
              <a:srgbClr val="FFFFCC"/>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latin typeface="Times New Roman" panose="02020603050405020304" pitchFamily="18" charset="0"/>
              <a:cs typeface="Times New Roman" panose="02020603050405020304" pitchFamily="18" charset="0"/>
            </a:rPr>
            <a:t>Coordinated approaches &amp; partnership </a:t>
          </a:r>
        </a:p>
      </dsp:txBody>
      <dsp:txXfrm>
        <a:off x="2382127" y="999377"/>
        <a:ext cx="1481728" cy="920089"/>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ABB49ED-9ACF-4404-810A-6D5BE840DBFB}" type="datetimeFigureOut">
              <a:rPr lang="en-US" smtClean="0"/>
              <a:t>10/27/2022</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59C04BC3-3AC9-41F2-8132-EE803F17B9EF}" type="slidenum">
              <a:rPr lang="en-US" smtClean="0"/>
              <a:t>‹#›</a:t>
            </a:fld>
            <a:endParaRPr lang="en-US"/>
          </a:p>
        </p:txBody>
      </p:sp>
    </p:spTree>
    <p:extLst>
      <p:ext uri="{BB962C8B-B14F-4D97-AF65-F5344CB8AC3E}">
        <p14:creationId xmlns:p14="http://schemas.microsoft.com/office/powerpoint/2010/main" val="19060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15000"/>
              </a:lnSpc>
              <a:spcBef>
                <a:spcPts val="600"/>
              </a:spcBef>
              <a:spcAft>
                <a:spcPts val="600"/>
              </a:spcAft>
            </a:pPr>
            <a:r>
              <a:rPr lang="en-US" sz="1200" dirty="0">
                <a:effectLst/>
                <a:latin typeface="Garamond" panose="02020404030301010803" pitchFamily="18" charset="0"/>
                <a:ea typeface="Calibri" panose="020F0502020204030204" pitchFamily="34" charset="0"/>
                <a:cs typeface="Times New Roman" panose="02020603050405020304" pitchFamily="18" charset="0"/>
              </a:rPr>
              <a:t>Not every country records all vital events recommended by the UN, although it remains the eventual goal.</a:t>
            </a:r>
          </a:p>
          <a:p>
            <a:pPr marL="0" marR="0" algn="just">
              <a:lnSpc>
                <a:spcPct val="115000"/>
              </a:lnSpc>
              <a:spcBef>
                <a:spcPts val="600"/>
              </a:spcBef>
              <a:spcAft>
                <a:spcPts val="600"/>
              </a:spcAft>
            </a:pPr>
            <a:r>
              <a:rPr lang="en-US" sz="1200" dirty="0">
                <a:effectLst/>
                <a:latin typeface="Garamond" panose="02020404030301010803" pitchFamily="18" charset="0"/>
                <a:ea typeface="Calibri" panose="020F0502020204030204" pitchFamily="34" charset="0"/>
                <a:cs typeface="Times New Roman" panose="02020603050405020304" pitchFamily="18" charset="0"/>
              </a:rPr>
              <a:t>To facilitate the establishment of the vital events registration system, priority is assigned to selected vital events. The international recommendation for high priority vital events to be recorded is live births, marriages, divorces and deaths (UN, 2014).  The African Ministers Responsible for Civil Registration have also recommended the recording of the four events. </a:t>
            </a:r>
            <a:r>
              <a:rPr lang="en-US" sz="1200" dirty="0">
                <a:effectLst/>
                <a:latin typeface="Garamond" panose="02020404030301010803" pitchFamily="18" charset="0"/>
                <a:ea typeface="Calibri" panose="020F0502020204030204" pitchFamily="34" charset="0"/>
                <a:cs typeface="Lato-Light"/>
              </a:rPr>
              <a:t>In line with these recommendations, the scope of the civil registration and vital statistics improvement process is set to deal with live births, marriages, divorces and deaths.</a:t>
            </a:r>
            <a:endParaRPr lang="en-US" sz="1200" dirty="0">
              <a:effectLst/>
              <a:latin typeface="Times New Roman" panose="02020603050405020304" pitchFamily="18"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59C04BC3-3AC9-41F2-8132-EE803F17B9EF}" type="slidenum">
              <a:rPr lang="en-US" smtClean="0"/>
              <a:t>2</a:t>
            </a:fld>
            <a:endParaRPr lang="en-US"/>
          </a:p>
        </p:txBody>
      </p:sp>
    </p:spTree>
    <p:extLst>
      <p:ext uri="{BB962C8B-B14F-4D97-AF65-F5344CB8AC3E}">
        <p14:creationId xmlns:p14="http://schemas.microsoft.com/office/powerpoint/2010/main" val="1031980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42289"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ea typeface="Calibri" panose="020F0502020204030204" pitchFamily="34" charset="0"/>
                <a:cs typeface="Times New Roman" panose="02020603050405020304" pitchFamily="18" charset="0"/>
              </a:rPr>
              <a:t>The plan, while keeping in view country contexts, is anchored to the identified guiding principles, with additional points that need consideration to bring about a viable civil registration and vital statistics system in member States, namely: (</a:t>
            </a:r>
            <a:r>
              <a:rPr lang="en-US" sz="1200" dirty="0" err="1">
                <a:latin typeface="Times New Roman" panose="02020603050405020304" pitchFamily="18" charset="0"/>
                <a:ea typeface="Calibri" panose="020F0502020204030204" pitchFamily="34" charset="0"/>
                <a:cs typeface="Times New Roman" panose="02020603050405020304" pitchFamily="18" charset="0"/>
              </a:rPr>
              <a:t>i</a:t>
            </a:r>
            <a:r>
              <a:rPr lang="en-US" sz="1200" dirty="0">
                <a:latin typeface="Times New Roman" panose="02020603050405020304" pitchFamily="18" charset="0"/>
                <a:ea typeface="Calibri" panose="020F0502020204030204" pitchFamily="34" charset="0"/>
                <a:cs typeface="Times New Roman" panose="02020603050405020304" pitchFamily="18" charset="0"/>
              </a:rPr>
              <a:t>) Promoting </a:t>
            </a:r>
            <a:r>
              <a:rPr lang="en-US" sz="1200" b="1" dirty="0">
                <a:latin typeface="Times New Roman" panose="02020603050405020304" pitchFamily="18" charset="0"/>
                <a:ea typeface="Calibri" panose="020F0502020204030204" pitchFamily="34" charset="0"/>
                <a:cs typeface="Times New Roman" panose="02020603050405020304" pitchFamily="18" charset="0"/>
              </a:rPr>
              <a:t>country ownership and leadership</a:t>
            </a:r>
            <a:r>
              <a:rPr lang="en-US" sz="1200" dirty="0">
                <a:latin typeface="Times New Roman" panose="02020603050405020304" pitchFamily="18" charset="0"/>
                <a:ea typeface="Calibri" panose="020F0502020204030204" pitchFamily="34" charset="0"/>
                <a:cs typeface="Times New Roman" panose="02020603050405020304" pitchFamily="18" charset="0"/>
              </a:rPr>
              <a:t>; (ii) Promoting </a:t>
            </a:r>
            <a:r>
              <a:rPr lang="en-US" sz="1200" b="1" dirty="0">
                <a:latin typeface="Times New Roman" panose="02020603050405020304" pitchFamily="18" charset="0"/>
                <a:ea typeface="Calibri" panose="020F0502020204030204" pitchFamily="34" charset="0"/>
                <a:cs typeface="Times New Roman" panose="02020603050405020304" pitchFamily="18" charset="0"/>
              </a:rPr>
              <a:t>coordinated approaches and partnership </a:t>
            </a:r>
            <a:r>
              <a:rPr lang="en-US" sz="1200" dirty="0">
                <a:latin typeface="Times New Roman" panose="02020603050405020304" pitchFamily="18" charset="0"/>
                <a:ea typeface="Calibri" panose="020F0502020204030204" pitchFamily="34" charset="0"/>
                <a:cs typeface="Times New Roman" panose="02020603050405020304" pitchFamily="18" charset="0"/>
              </a:rPr>
              <a:t>at the regional and country level; (iii) Promoting </a:t>
            </a:r>
            <a:r>
              <a:rPr lang="en-US" sz="1200" b="1" dirty="0">
                <a:latin typeface="Times New Roman" panose="02020603050405020304" pitchFamily="18" charset="0"/>
                <a:ea typeface="Calibri" panose="020F0502020204030204" pitchFamily="34" charset="0"/>
                <a:cs typeface="Times New Roman" panose="02020603050405020304" pitchFamily="18" charset="0"/>
              </a:rPr>
              <a:t>phased, holistic and integrated approaches</a:t>
            </a:r>
            <a:r>
              <a:rPr lang="en-US" sz="1200" dirty="0">
                <a:latin typeface="Times New Roman" panose="02020603050405020304" pitchFamily="18" charset="0"/>
                <a:ea typeface="Calibri" panose="020F0502020204030204" pitchFamily="34" charset="0"/>
                <a:cs typeface="Times New Roman" panose="02020603050405020304" pitchFamily="18" charset="0"/>
              </a:rPr>
              <a:t>; (iv)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Stimulating </a:t>
            </a: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strengthened capacities</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of national and regional CRVS institutions; </a:t>
            </a:r>
            <a:r>
              <a:rPr lang="en-US" sz="1200" dirty="0">
                <a:latin typeface="Times New Roman" panose="02020603050405020304" pitchFamily="18" charset="0"/>
                <a:ea typeface="Calibri" panose="020F0502020204030204" pitchFamily="34" charset="0"/>
                <a:cs typeface="Times New Roman" panose="02020603050405020304" pitchFamily="18" charset="0"/>
              </a:rPr>
              <a:t>(v) Promoting </a:t>
            </a:r>
            <a:r>
              <a:rPr lang="en-US" sz="1200" b="1" dirty="0">
                <a:latin typeface="Times New Roman" panose="02020603050405020304" pitchFamily="18" charset="0"/>
                <a:ea typeface="Calibri" panose="020F0502020204030204" pitchFamily="34" charset="0"/>
                <a:cs typeface="Times New Roman" panose="02020603050405020304" pitchFamily="18" charset="0"/>
              </a:rPr>
              <a:t>innovation, research and knowledge sharing</a:t>
            </a:r>
            <a:r>
              <a:rPr lang="en-US" sz="1200" dirty="0">
                <a:latin typeface="Times New Roman" panose="02020603050405020304" pitchFamily="18" charset="0"/>
                <a:ea typeface="Calibri" panose="020F0502020204030204" pitchFamily="34" charset="0"/>
                <a:cs typeface="Times New Roman" panose="02020603050405020304" pitchFamily="18" charset="0"/>
              </a:rPr>
              <a:t>; (vi) Encouraging the </a:t>
            </a:r>
            <a:r>
              <a:rPr lang="en-US" sz="1200" b="1" dirty="0">
                <a:latin typeface="Times New Roman" panose="02020603050405020304" pitchFamily="18" charset="0"/>
                <a:ea typeface="Calibri" panose="020F0502020204030204" pitchFamily="34" charset="0"/>
                <a:cs typeface="Times New Roman" panose="02020603050405020304" pitchFamily="18" charset="0"/>
              </a:rPr>
              <a:t>use of register-based vital statistics </a:t>
            </a:r>
            <a:r>
              <a:rPr lang="en-US" sz="1200" dirty="0">
                <a:latin typeface="Times New Roman" panose="02020603050405020304" pitchFamily="18" charset="0"/>
                <a:ea typeface="Calibri" panose="020F0502020204030204" pitchFamily="34" charset="0"/>
                <a:cs typeface="Times New Roman" panose="02020603050405020304" pitchFamily="18" charset="0"/>
              </a:rPr>
              <a:t>for evidence-based policy making; and (vii) </a:t>
            </a:r>
            <a:r>
              <a:rPr lang="en-US" sz="1200" dirty="0">
                <a:latin typeface="Times New Roman" panose="02020603050405020304" pitchFamily="18" charset="0"/>
                <a:ea typeface="Times New Roman" panose="02020603050405020304" pitchFamily="18" charset="0"/>
                <a:cs typeface="Times New Roman" panose="02020603050405020304" pitchFamily="18" charset="0"/>
              </a:rPr>
              <a:t>Bringing </a:t>
            </a:r>
            <a:r>
              <a:rPr lang="en-US" sz="1200" b="1" dirty="0">
                <a:latin typeface="Times New Roman" panose="02020603050405020304" pitchFamily="18" charset="0"/>
                <a:ea typeface="Times New Roman" panose="02020603050405020304" pitchFamily="18" charset="0"/>
                <a:cs typeface="Times New Roman" panose="02020603050405020304" pitchFamily="18" charset="0"/>
              </a:rPr>
              <a:t>international best practices </a:t>
            </a:r>
            <a:r>
              <a:rPr lang="en-US" sz="1200" dirty="0">
                <a:latin typeface="Times New Roman" panose="02020603050405020304" pitchFamily="18" charset="0"/>
                <a:ea typeface="Times New Roman" panose="02020603050405020304" pitchFamily="18" charset="0"/>
                <a:cs typeface="Times New Roman" panose="02020603050405020304" pitchFamily="18" charset="0"/>
              </a:rPr>
              <a:t>to Africa.</a:t>
            </a: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9C04BC3-3AC9-41F2-8132-EE803F17B9EF}" type="slidenum">
              <a:rPr lang="en-US" smtClean="0"/>
              <a:t>3</a:t>
            </a:fld>
            <a:endParaRPr lang="en-US"/>
          </a:p>
        </p:txBody>
      </p:sp>
    </p:spTree>
    <p:extLst>
      <p:ext uri="{BB962C8B-B14F-4D97-AF65-F5344CB8AC3E}">
        <p14:creationId xmlns:p14="http://schemas.microsoft.com/office/powerpoint/2010/main" val="3482487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C04BC3-3AC9-41F2-8132-EE803F17B9EF}" type="slidenum">
              <a:rPr lang="en-US" smtClean="0"/>
              <a:t>4</a:t>
            </a:fld>
            <a:endParaRPr lang="en-US"/>
          </a:p>
        </p:txBody>
      </p:sp>
    </p:spTree>
    <p:extLst>
      <p:ext uri="{BB962C8B-B14F-4D97-AF65-F5344CB8AC3E}">
        <p14:creationId xmlns:p14="http://schemas.microsoft.com/office/powerpoint/2010/main" val="3466439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GB" dirty="0">
                <a:latin typeface="Times New Roman" panose="02020603050405020304" pitchFamily="18" charset="0"/>
                <a:ea typeface="Calibri" panose="020F0502020204030204" pitchFamily="34" charset="0"/>
                <a:cs typeface="Times New Roman" panose="02020603050405020304" pitchFamily="18" charset="0"/>
              </a:rPr>
              <a:t>Analysis of the current environment indicates where the ongoing CRVS improvement initiative is now. This step is essential in providing the evidence base from available sources and knowledge to inform the development of the strategy. It builds on the achievements of the Medium-Term Plan of 2010 to 2015 and the APAI-CRVS Costed Strategy and action plan 2017-2021. It provides an assessment of the present environment in which it operates by examining the strengths and weaknesses of the programme and the opportunities and threats in the external environment. </a:t>
            </a:r>
            <a:r>
              <a:rPr lang="en-GB"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plan is based on consultative processes and </a:t>
            </a:r>
            <a:r>
              <a:rPr lang="en-US" dirty="0">
                <a:latin typeface="Times New Roman" panose="02020603050405020304" pitchFamily="18" charset="0"/>
                <a:ea typeface="Calibri" panose="020F0502020204030204" pitchFamily="34" charset="0"/>
                <a:cs typeface="Times New Roman" panose="02020603050405020304" pitchFamily="18" charset="0"/>
              </a:rPr>
              <a:t>through </a:t>
            </a:r>
            <a:r>
              <a:rPr lang="en-GB" dirty="0">
                <a:latin typeface="Times New Roman" panose="02020603050405020304" pitchFamily="18" charset="0"/>
                <a:ea typeface="Calibri" panose="020F0502020204030204" pitchFamily="34" charset="0"/>
                <a:cs typeface="Times New Roman" panose="02020603050405020304" pitchFamily="18" charset="0"/>
              </a:rPr>
              <a:t>a survey conducted by the APAI-CRVS Secretariat in July and August 2022 </a:t>
            </a:r>
            <a:r>
              <a:rPr lang="en-GB"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involving Registrars General from 32 African countries and the Africa CRVS Core Group. Information was also collected through desk review that looked at achievements and major weaknesses identified by those countries that have conducted comprehensive assessments in the last five years.</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9C04BC3-3AC9-41F2-8132-EE803F17B9EF}" type="slidenum">
              <a:rPr lang="en-US" smtClean="0"/>
              <a:t>5</a:t>
            </a:fld>
            <a:endParaRPr lang="en-US"/>
          </a:p>
        </p:txBody>
      </p:sp>
    </p:spTree>
    <p:extLst>
      <p:ext uri="{BB962C8B-B14F-4D97-AF65-F5344CB8AC3E}">
        <p14:creationId xmlns:p14="http://schemas.microsoft.com/office/powerpoint/2010/main" val="93662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b="1" dirty="0"/>
              <a:t>5.1	Strategic direction</a:t>
            </a:r>
            <a:endParaRPr lang="en-US" sz="900" b="1" dirty="0"/>
          </a:p>
          <a:p>
            <a:r>
              <a:rPr lang="en-ZA" sz="900" dirty="0"/>
              <a:t>The strategic direction is cast by stating a vision and mission for the desired CRVS system in all African countries. </a:t>
            </a:r>
            <a:r>
              <a:rPr lang="en-US" sz="900" dirty="0"/>
              <a:t>This envisioning process is an essential element of strategic planning because it establishes the direction of and the means for growth of APAI-CRVS and CRVS system of each country.</a:t>
            </a:r>
          </a:p>
          <a:p>
            <a:r>
              <a:rPr lang="en-US" sz="900" b="1" dirty="0"/>
              <a:t>Vision:</a:t>
            </a:r>
            <a:r>
              <a:rPr lang="en-US" sz="900" dirty="0"/>
              <a:t> The vision that will guide all actions and activities related to civil registration functions in Africa is: </a:t>
            </a:r>
          </a:p>
          <a:p>
            <a:r>
              <a:rPr lang="en-US" sz="900" dirty="0"/>
              <a:t>…</a:t>
            </a:r>
          </a:p>
          <a:p>
            <a:r>
              <a:rPr lang="en-US" sz="900" dirty="0"/>
              <a:t>The vision statement presents the main goal of the CRVS system, by taking cognizance of the current state of the system and indicating the direction where the system should be in the future. “Everyone visible in Africa” implies that the events identified within the scope of the registration activities will be recorded as they occur in all countries, in line with the “leave no one behind” principle. It addresses the sad state of invisibility of millions of Africans to their own governments, and at the same time guaranteeing that the legal requirements of citizens are met and quality vital statistics, including information on causes-of-death, produced regularly and on time.</a:t>
            </a:r>
          </a:p>
          <a:p>
            <a:r>
              <a:rPr lang="en-US" sz="900" dirty="0"/>
              <a:t> </a:t>
            </a:r>
          </a:p>
          <a:p>
            <a:r>
              <a:rPr lang="en-US" sz="900" b="1" dirty="0"/>
              <a:t>Mission: </a:t>
            </a:r>
            <a:r>
              <a:rPr lang="en-ZA" sz="900" dirty="0"/>
              <a:t>The mission statement of the African CRVS Decade strategic plan is:</a:t>
            </a:r>
            <a:endParaRPr lang="en-US" sz="900" dirty="0"/>
          </a:p>
          <a:p>
            <a:r>
              <a:rPr lang="en-ZA" sz="900" dirty="0"/>
              <a:t> </a:t>
            </a:r>
            <a:endParaRPr lang="en-US" sz="900" dirty="0"/>
          </a:p>
          <a:p>
            <a:r>
              <a:rPr lang="en-ZA" sz="900" dirty="0"/>
              <a:t>The mission statement defines the fundamental purpose of the CRVS system, describing why it should exist and what has to be done to achieve the vision of the system. It summarizes the core business of APAI-CRVS and national, regional and international stakeholders and the public. The mission statement is meant to express the core desire of transforming the prevalent ad hoc and uneven way of organising civil registration to a holistic and comprehensive systemised organization. It echoes the notion that these key stakeholders are in agreement on what the strategy should achieve.</a:t>
            </a:r>
            <a:endParaRPr lang="en-US" sz="900" dirty="0"/>
          </a:p>
          <a:p>
            <a:endParaRPr lang="en-US" dirty="0"/>
          </a:p>
        </p:txBody>
      </p:sp>
      <p:sp>
        <p:nvSpPr>
          <p:cNvPr id="4" name="Slide Number Placeholder 3"/>
          <p:cNvSpPr>
            <a:spLocks noGrp="1"/>
          </p:cNvSpPr>
          <p:nvPr>
            <p:ph type="sldNum" sz="quarter" idx="10"/>
          </p:nvPr>
        </p:nvSpPr>
        <p:spPr/>
        <p:txBody>
          <a:bodyPr/>
          <a:lstStyle/>
          <a:p>
            <a:fld id="{43CEDE57-BD23-44FD-AAC7-5CC2145C28BE}" type="slidenum">
              <a:rPr lang="en-US" smtClean="0"/>
              <a:t>6</a:t>
            </a:fld>
            <a:endParaRPr lang="en-US"/>
          </a:p>
        </p:txBody>
      </p:sp>
    </p:spTree>
    <p:extLst>
      <p:ext uri="{BB962C8B-B14F-4D97-AF65-F5344CB8AC3E}">
        <p14:creationId xmlns:p14="http://schemas.microsoft.com/office/powerpoint/2010/main" val="312765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CEDE57-BD23-44FD-AAC7-5CC2145C28BE}" type="slidenum">
              <a:rPr lang="en-US" smtClean="0"/>
              <a:t>7</a:t>
            </a:fld>
            <a:endParaRPr lang="en-US"/>
          </a:p>
        </p:txBody>
      </p:sp>
    </p:spTree>
    <p:extLst>
      <p:ext uri="{BB962C8B-B14F-4D97-AF65-F5344CB8AC3E}">
        <p14:creationId xmlns:p14="http://schemas.microsoft.com/office/powerpoint/2010/main" val="2767263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US" sz="1900" dirty="0">
                <a:latin typeface="Garamond" panose="02020404030301010803" pitchFamily="18" charset="0"/>
                <a:ea typeface="Calibri" panose="020F0502020204030204" pitchFamily="34" charset="0"/>
                <a:cs typeface="Times New Roman" panose="02020603050405020304" pitchFamily="18" charset="0"/>
              </a:rPr>
              <a:t>The strategy formulation is about how we are going to get there. This section presents the strategic map of the plan and then links the identified strategic objectives with a series of activities that are necessary to achieve them.</a:t>
            </a:r>
            <a:r>
              <a:rPr lang="en-US" sz="1900" b="1" dirty="0">
                <a:latin typeface="Garamond" panose="02020404030301010803" pitchFamily="18" charset="0"/>
                <a:ea typeface="Calibri" panose="020F0502020204030204" pitchFamily="34" charset="0"/>
                <a:cs typeface="Times New Roman" panose="02020603050405020304" pitchFamily="18" charset="0"/>
              </a:rPr>
              <a:t> </a:t>
            </a:r>
            <a:r>
              <a:rPr lang="en-US" sz="1900" dirty="0">
                <a:latin typeface="Garamond" panose="02020404030301010803" pitchFamily="18" charset="0"/>
                <a:ea typeface="Calibri" panose="020F0502020204030204" pitchFamily="34" charset="0"/>
                <a:cs typeface="Times New Roman" panose="02020603050405020304" pitchFamily="18" charset="0"/>
              </a:rPr>
              <a:t>The strategy map is a graphical representation of what needs to be done in each of the four scorecard perspectives in order to effectively execute the identified strategies. The Strategy Map gives an overview of how key stakeholders aim to achieve the desired vision. It shows the chain of causes and effects that would lead to the desired strategic outcomes, which in turn would bring the fulfillment of the desired vision and mission.</a:t>
            </a:r>
            <a:endParaRPr lang="en-US" sz="1900" dirty="0">
              <a:latin typeface="Times New Roman" panose="02020603050405020304" pitchFamily="18" charset="0"/>
              <a:ea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59C04BC3-3AC9-41F2-8132-EE803F17B9EF}" type="slidenum">
              <a:rPr lang="en-US" smtClean="0"/>
              <a:t>8</a:t>
            </a:fld>
            <a:endParaRPr lang="en-US"/>
          </a:p>
        </p:txBody>
      </p:sp>
    </p:spTree>
    <p:extLst>
      <p:ext uri="{BB962C8B-B14F-4D97-AF65-F5344CB8AC3E}">
        <p14:creationId xmlns:p14="http://schemas.microsoft.com/office/powerpoint/2010/main" val="3476260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Bef>
                <a:spcPts val="618"/>
              </a:spcBef>
              <a:spcAft>
                <a:spcPts val="618"/>
              </a:spcAft>
            </a:pPr>
            <a:r>
              <a:rPr lang="en-US" dirty="0">
                <a:latin typeface="Times New Roman" panose="02020603050405020304" pitchFamily="18" charset="0"/>
                <a:ea typeface="Calibri" panose="020F0502020204030204" pitchFamily="34" charset="0"/>
                <a:cs typeface="Times New Roman" panose="02020603050405020304" pitchFamily="18" charset="0"/>
              </a:rPr>
              <a:t>The Secretariat requires a management and technical structure that would facilitate the strategic shift required to drive the desired change in the registration of vital events and the supply of the much-needed vital statistics to inform decisions in the countries and at continental level. This calls for revisiting the existing APAI-CRVS structure and staffing conditions. </a:t>
            </a:r>
          </a:p>
          <a:p>
            <a:pPr algn="just">
              <a:spcBef>
                <a:spcPts val="618"/>
              </a:spcBef>
              <a:spcAft>
                <a:spcPts val="618"/>
              </a:spcAft>
            </a:pPr>
            <a:r>
              <a:rPr lang="en-GB" dirty="0">
                <a:latin typeface="Times New Roman" panose="02020603050405020304" pitchFamily="18" charset="0"/>
                <a:ea typeface="Calibri" panose="020F0502020204030204" pitchFamily="34" charset="0"/>
                <a:cs typeface="Times New Roman" panose="02020603050405020304" pitchFamily="18" charset="0"/>
              </a:rPr>
              <a:t>It is worth noting that the Secretariat is not well structured and adequately staffed to undertake the expanded responsibilities and heavy scaled-up activities recommended by the Conference of Ministers and the activities proposed in this document. The identified strategic outcomes and objectives require a revamped organizational structure to advance the CRVS agenda in Africa. </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618"/>
              </a:spcBef>
              <a:spcAft>
                <a:spcPts val="618"/>
              </a:spcAft>
            </a:pPr>
            <a:r>
              <a:rPr lang="en-GB" dirty="0">
                <a:latin typeface="Times New Roman" panose="02020603050405020304" pitchFamily="18" charset="0"/>
                <a:ea typeface="Calibri" panose="020F0502020204030204" pitchFamily="34" charset="0"/>
                <a:cs typeface="Times New Roman" panose="02020603050405020304" pitchFamily="18" charset="0"/>
              </a:rPr>
              <a:t>The proposed revised structure, as shown in Figure 3, has two units with an outline of the functions for each of them. The Secretariat will continue to operate from the African Centre for Statistics (ACS) in ECA. It will be managed by the Chief of the Demographic and Social Statistics Section of ACS. The manager reports to the Director of ACS and the CRVS Africa Core Group. The Secretariat will work closely, through the Director of ACS, with the proposed Committee of Registrar Generals. </a:t>
            </a:r>
            <a:endParaRPr lang="en-US" dirty="0"/>
          </a:p>
        </p:txBody>
      </p:sp>
      <p:sp>
        <p:nvSpPr>
          <p:cNvPr id="4" name="Slide Number Placeholder 3"/>
          <p:cNvSpPr>
            <a:spLocks noGrp="1"/>
          </p:cNvSpPr>
          <p:nvPr>
            <p:ph type="sldNum" sz="quarter" idx="5"/>
          </p:nvPr>
        </p:nvSpPr>
        <p:spPr/>
        <p:txBody>
          <a:bodyPr/>
          <a:lstStyle/>
          <a:p>
            <a:fld id="{59C04BC3-3AC9-41F2-8132-EE803F17B9EF}" type="slidenum">
              <a:rPr lang="en-US" smtClean="0"/>
              <a:t>9</a:t>
            </a:fld>
            <a:endParaRPr lang="en-US"/>
          </a:p>
        </p:txBody>
      </p:sp>
    </p:spTree>
    <p:extLst>
      <p:ext uri="{BB962C8B-B14F-4D97-AF65-F5344CB8AC3E}">
        <p14:creationId xmlns:p14="http://schemas.microsoft.com/office/powerpoint/2010/main" val="2153901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1CB2-58DE-9503-05C3-EF6CD1D0D1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A69D07-7CC2-9D1D-8AE5-BC8F7B0CED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F1848C-8586-45A1-ABF4-90FCBAD454DD}"/>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5" name="Footer Placeholder 4">
            <a:extLst>
              <a:ext uri="{FF2B5EF4-FFF2-40B4-BE49-F238E27FC236}">
                <a16:creationId xmlns:a16="http://schemas.microsoft.com/office/drawing/2014/main" id="{4B901D94-1A64-C909-8478-75498291B4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4BD4F5-7819-2251-6B7C-9144D507CAEA}"/>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3639875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E678-9FD2-13A1-063B-1272228788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7A5A5A-F13E-0DAD-7BBC-289D12B5FE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BB47A7-687E-F965-C988-1799F8EA8545}"/>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5" name="Footer Placeholder 4">
            <a:extLst>
              <a:ext uri="{FF2B5EF4-FFF2-40B4-BE49-F238E27FC236}">
                <a16:creationId xmlns:a16="http://schemas.microsoft.com/office/drawing/2014/main" id="{606AE1D6-C95A-AC22-AC38-5AE2ACCBDB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6C5DAD-D12E-F2C2-590B-F83FF84DBDB3}"/>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3808962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B7A342-79A7-5356-76F5-D1C873E95A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708365-CDCC-CBB6-FA67-1DF279C771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AEBC63-EA69-4E4A-FDC0-2249F43CAA11}"/>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5" name="Footer Placeholder 4">
            <a:extLst>
              <a:ext uri="{FF2B5EF4-FFF2-40B4-BE49-F238E27FC236}">
                <a16:creationId xmlns:a16="http://schemas.microsoft.com/office/drawing/2014/main" id="{AF720955-4726-6970-3B5D-DDDF046F9A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431AD2-A750-5C92-0691-F699E35EFE39}"/>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621843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12192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510300" y="2334218"/>
            <a:ext cx="1117140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711901" y="5222368"/>
            <a:ext cx="2638951" cy="1250433"/>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529501" y="433951"/>
            <a:ext cx="4376100" cy="378701"/>
          </a:xfrm>
          <a:prstGeom prst="rect">
            <a:avLst/>
          </a:prstGeom>
        </p:spPr>
      </p:pic>
    </p:spTree>
    <p:extLst>
      <p:ext uri="{BB962C8B-B14F-4D97-AF65-F5344CB8AC3E}">
        <p14:creationId xmlns:p14="http://schemas.microsoft.com/office/powerpoint/2010/main" val="271316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BC792-4414-0DE5-3BB3-4469F505DA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C2166-C3AB-F5B0-F405-7E0AE6D473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A9D05-AAFC-BCB1-2281-631390EE7B36}"/>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5" name="Footer Placeholder 4">
            <a:extLst>
              <a:ext uri="{FF2B5EF4-FFF2-40B4-BE49-F238E27FC236}">
                <a16:creationId xmlns:a16="http://schemas.microsoft.com/office/drawing/2014/main" id="{9C8FEE61-09C5-2EFB-5A26-648497A3A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035F5-A141-31BF-3313-4FCFC1A83B2A}"/>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246623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5E8C-2B04-F1B5-3A30-A2981A583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341D11-00F8-B918-0171-84B98FB69C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2955A4-644A-86E6-521A-31F21D28C780}"/>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5" name="Footer Placeholder 4">
            <a:extLst>
              <a:ext uri="{FF2B5EF4-FFF2-40B4-BE49-F238E27FC236}">
                <a16:creationId xmlns:a16="http://schemas.microsoft.com/office/drawing/2014/main" id="{94F7F33A-5EE2-A12E-082D-FC2AC70AB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D84AA5-9E84-AFA8-EEEE-00E7CD7F17A9}"/>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87814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64810-063D-57CA-EA30-D1693EBD0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122C6C-EE07-3A28-2B5A-AAEA43CE33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BB5F4F-CCF7-5F2B-0448-3B084808E5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27D00F-E7F4-4DBF-62DD-723EFF236B08}"/>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6" name="Footer Placeholder 5">
            <a:extLst>
              <a:ext uri="{FF2B5EF4-FFF2-40B4-BE49-F238E27FC236}">
                <a16:creationId xmlns:a16="http://schemas.microsoft.com/office/drawing/2014/main" id="{5E420CA6-DEFE-7D7E-9C2C-D5959FD5E8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384C5-0472-15B7-CE60-76E4AF991598}"/>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507622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4FDA-D5CA-D464-5109-907629CEB4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CB22F6-6D81-FD3E-1764-C0209E623B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650DE4-AAD9-3905-8C01-A502D4DA20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DB610E-9019-75F9-E54F-43AF2485B9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EC7D6D-3FC4-1AC8-6610-17A2E64857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944E95-4688-C599-1378-5A4F15BC2078}"/>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8" name="Footer Placeholder 7">
            <a:extLst>
              <a:ext uri="{FF2B5EF4-FFF2-40B4-BE49-F238E27FC236}">
                <a16:creationId xmlns:a16="http://schemas.microsoft.com/office/drawing/2014/main" id="{34AFAEA3-23C2-C114-735C-1E43A654F2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6A8965-1A67-4860-868B-6D6632788667}"/>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129653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FD6F6-FA08-32EE-EE06-37F8ACCC90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86996C-F395-915B-F116-205FA7F824FC}"/>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4" name="Footer Placeholder 3">
            <a:extLst>
              <a:ext uri="{FF2B5EF4-FFF2-40B4-BE49-F238E27FC236}">
                <a16:creationId xmlns:a16="http://schemas.microsoft.com/office/drawing/2014/main" id="{C62D6906-8B01-AFC0-15FE-5FF9216031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7BB931-D345-8ED8-156D-D901A6AC36CA}"/>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4224173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D01408-3897-C364-6CAC-4943EEB28DAE}"/>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3" name="Footer Placeholder 2">
            <a:extLst>
              <a:ext uri="{FF2B5EF4-FFF2-40B4-BE49-F238E27FC236}">
                <a16:creationId xmlns:a16="http://schemas.microsoft.com/office/drawing/2014/main" id="{11B62D79-0BF7-CC4D-FCCF-1A57971821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153938-6ED8-88FD-9FE8-153E6C253B2B}"/>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2096847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5EB0F-A400-284E-2643-D9B2C533C8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EA1128-4614-99CC-2C44-665A001D00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A1DB7A-D708-2A85-8975-D1010085DE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18CE5-919C-89CD-1A1C-46518689959C}"/>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6" name="Footer Placeholder 5">
            <a:extLst>
              <a:ext uri="{FF2B5EF4-FFF2-40B4-BE49-F238E27FC236}">
                <a16:creationId xmlns:a16="http://schemas.microsoft.com/office/drawing/2014/main" id="{FDCF8095-8D6B-5587-A161-8C788816BC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7A52C7-D0B0-5F5D-4A8F-DC63EA8465B6}"/>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408716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DBC04-8252-A33E-B5AE-D41404763E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8F707E-537E-50D1-E571-F9BA3B7E9E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2404DA-4D4A-65E6-095C-28C867DC7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68B5A7-0784-EDCC-9299-65DD37303012}"/>
              </a:ext>
            </a:extLst>
          </p:cNvPr>
          <p:cNvSpPr>
            <a:spLocks noGrp="1"/>
          </p:cNvSpPr>
          <p:nvPr>
            <p:ph type="dt" sz="half" idx="10"/>
          </p:nvPr>
        </p:nvSpPr>
        <p:spPr/>
        <p:txBody>
          <a:bodyPr/>
          <a:lstStyle/>
          <a:p>
            <a:fld id="{B9BB9178-BF5B-4115-BB0C-A017E44F1D6D}" type="datetimeFigureOut">
              <a:rPr lang="en-US" smtClean="0"/>
              <a:t>10/27/2022</a:t>
            </a:fld>
            <a:endParaRPr lang="en-US"/>
          </a:p>
        </p:txBody>
      </p:sp>
      <p:sp>
        <p:nvSpPr>
          <p:cNvPr id="6" name="Footer Placeholder 5">
            <a:extLst>
              <a:ext uri="{FF2B5EF4-FFF2-40B4-BE49-F238E27FC236}">
                <a16:creationId xmlns:a16="http://schemas.microsoft.com/office/drawing/2014/main" id="{FB8A83A0-A0B4-5093-2029-520A95B49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A869FF-AD67-5CE9-7962-2FBBD122E73F}"/>
              </a:ext>
            </a:extLst>
          </p:cNvPr>
          <p:cNvSpPr>
            <a:spLocks noGrp="1"/>
          </p:cNvSpPr>
          <p:nvPr>
            <p:ph type="sldNum" sz="quarter" idx="12"/>
          </p:nvPr>
        </p:nvSpPr>
        <p:spPr/>
        <p:txBody>
          <a:bodyPr/>
          <a:lstStyle/>
          <a:p>
            <a:fld id="{86C96E8A-FAEB-4BB4-AE39-3DDA18375B4A}" type="slidenum">
              <a:rPr lang="en-US" smtClean="0"/>
              <a:t>‹#›</a:t>
            </a:fld>
            <a:endParaRPr lang="en-US"/>
          </a:p>
        </p:txBody>
      </p:sp>
    </p:spTree>
    <p:extLst>
      <p:ext uri="{BB962C8B-B14F-4D97-AF65-F5344CB8AC3E}">
        <p14:creationId xmlns:p14="http://schemas.microsoft.com/office/powerpoint/2010/main" val="2275211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C3B696-4F9A-9A7F-1BAA-6E9ADA12F9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414EC6-5543-B9A6-1332-0E4F08F544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4D2E66-88CD-AFF3-7E10-4AA5836E32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B9178-BF5B-4115-BB0C-A017E44F1D6D}" type="datetimeFigureOut">
              <a:rPr lang="en-US" smtClean="0"/>
              <a:t>10/27/2022</a:t>
            </a:fld>
            <a:endParaRPr lang="en-US"/>
          </a:p>
        </p:txBody>
      </p:sp>
      <p:sp>
        <p:nvSpPr>
          <p:cNvPr id="5" name="Footer Placeholder 4">
            <a:extLst>
              <a:ext uri="{FF2B5EF4-FFF2-40B4-BE49-F238E27FC236}">
                <a16:creationId xmlns:a16="http://schemas.microsoft.com/office/drawing/2014/main" id="{25FE445B-C8BB-7991-219B-4C67F3E570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B4AD08-BE5C-09CF-9713-AE9ABB7156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96E8A-FAEB-4BB4-AE39-3DDA18375B4A}" type="slidenum">
              <a:rPr lang="en-US" smtClean="0"/>
              <a:t>‹#›</a:t>
            </a:fld>
            <a:endParaRPr lang="en-US"/>
          </a:p>
        </p:txBody>
      </p:sp>
    </p:spTree>
    <p:extLst>
      <p:ext uri="{BB962C8B-B14F-4D97-AF65-F5344CB8AC3E}">
        <p14:creationId xmlns:p14="http://schemas.microsoft.com/office/powerpoint/2010/main" val="2091908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214132" y="1269644"/>
            <a:ext cx="11763735" cy="1549754"/>
          </a:xfrm>
          <a:solidFill>
            <a:srgbClr val="FFFFCC"/>
          </a:solidFill>
        </p:spPr>
        <p:txBody>
          <a:bodyPr anchor="t" anchorCtr="0">
            <a:normAutofit fontScale="90000"/>
          </a:bodyPr>
          <a:lstStyle/>
          <a:p>
            <a:pPr algn="l"/>
            <a:r>
              <a:rPr lang="en-US" sz="1800" b="1" i="0" u="none" strike="noStrike" baseline="0" dirty="0">
                <a:solidFill>
                  <a:srgbClr val="000000"/>
                </a:solidFill>
                <a:latin typeface="Times New Roman" panose="02020603050405020304" pitchFamily="18" charset="0"/>
              </a:rPr>
              <a:t>Sixth Conference of African Ministers </a:t>
            </a:r>
            <a:br>
              <a:rPr lang="en-US" sz="1800" b="0" i="0" u="none" strike="noStrike" baseline="0" dirty="0">
                <a:solidFill>
                  <a:srgbClr val="000000"/>
                </a:solidFill>
                <a:latin typeface="Times New Roman" panose="02020603050405020304" pitchFamily="18" charset="0"/>
              </a:rPr>
            </a:br>
            <a:r>
              <a:rPr lang="en-US" sz="1800" b="1" i="0" u="none" strike="noStrike" baseline="0" dirty="0">
                <a:solidFill>
                  <a:srgbClr val="000000"/>
                </a:solidFill>
                <a:latin typeface="Times New Roman" panose="02020603050405020304" pitchFamily="18" charset="0"/>
              </a:rPr>
              <a:t>Responsible for Civil Registration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Sixth session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Addis Ababa, 24–28 October 2022 </a:t>
            </a:r>
            <a:br>
              <a:rPr lang="en-US" sz="1800" b="0" i="0" u="none" strike="noStrike" baseline="0" dirty="0">
                <a:solidFill>
                  <a:srgbClr val="000000"/>
                </a:solidFill>
                <a:latin typeface="Times New Roman" panose="02020603050405020304" pitchFamily="18" charset="0"/>
              </a:rPr>
            </a:br>
            <a:r>
              <a:rPr lang="en-US" sz="1800" b="0" i="0" u="none" strike="noStrike" baseline="0" dirty="0">
                <a:solidFill>
                  <a:srgbClr val="000000"/>
                </a:solidFill>
                <a:latin typeface="Times New Roman" panose="02020603050405020304" pitchFamily="18" charset="0"/>
              </a:rPr>
              <a:t>Item 2 of the provisional agenda for the expert segment* </a:t>
            </a:r>
            <a:br>
              <a:rPr lang="en-US" sz="1800" b="0" i="0" u="none" strike="noStrike" baseline="0" dirty="0">
                <a:solidFill>
                  <a:srgbClr val="000000"/>
                </a:solidFill>
                <a:latin typeface="Times New Roman" panose="02020603050405020304" pitchFamily="18" charset="0"/>
              </a:rPr>
            </a:br>
            <a:r>
              <a:rPr lang="en-US" sz="1800" b="1" i="0" u="none" strike="noStrike" baseline="0" dirty="0">
                <a:solidFill>
                  <a:srgbClr val="000000"/>
                </a:solidFill>
                <a:latin typeface="Times New Roman" panose="02020603050405020304" pitchFamily="18" charset="0"/>
              </a:rPr>
              <a:t>Election of the Bureau and adoption of the agenda and programme of work </a:t>
            </a:r>
            <a:br>
              <a:rPr lang="en-US" sz="1800" b="1" i="0" u="none" strike="noStrike" baseline="0" dirty="0">
                <a:solidFill>
                  <a:srgbClr val="000000"/>
                </a:solidFill>
                <a:latin typeface="Times New Roman" panose="02020603050405020304" pitchFamily="18" charset="0"/>
              </a:rPr>
            </a:br>
            <a:br>
              <a:rPr lang="en-US" sz="1800" b="1" i="0" u="none" strike="noStrike" baseline="0" dirty="0">
                <a:solidFill>
                  <a:srgbClr val="000000"/>
                </a:solidFill>
                <a:latin typeface="Times New Roman" panose="02020603050405020304" pitchFamily="18" charset="0"/>
              </a:rPr>
            </a:br>
            <a:endParaRPr lang="en-US" sz="2000" dirty="0"/>
          </a:p>
        </p:txBody>
      </p:sp>
      <p:sp>
        <p:nvSpPr>
          <p:cNvPr id="4" name="Title 1">
            <a:extLst>
              <a:ext uri="{FF2B5EF4-FFF2-40B4-BE49-F238E27FC236}">
                <a16:creationId xmlns:a16="http://schemas.microsoft.com/office/drawing/2014/main" id="{82907463-66D6-634F-8999-ECE9EAA94504}"/>
              </a:ext>
            </a:extLst>
          </p:cNvPr>
          <p:cNvSpPr txBox="1">
            <a:spLocks/>
          </p:cNvSpPr>
          <p:nvPr/>
        </p:nvSpPr>
        <p:spPr>
          <a:xfrm>
            <a:off x="4655127" y="5588356"/>
            <a:ext cx="6307841" cy="895571"/>
          </a:xfrm>
          <a:prstGeom prst="rect">
            <a:avLst/>
          </a:prstGeom>
        </p:spPr>
        <p:txBody>
          <a:bodyPr vert="horz" lIns="91440" tIns="45720" rIns="91440" bIns="45720" rtlCol="0" anchor="b" anchorCtr="0">
            <a:noAutofit/>
          </a:bodyPr>
          <a:lstStyle>
            <a:lvl1pPr algn="ctr" defTabSz="914400" rtl="0" eaLnBrk="1" latinLnBrk="0" hangingPunct="1">
              <a:lnSpc>
                <a:spcPct val="90000"/>
              </a:lnSpc>
              <a:spcBef>
                <a:spcPct val="0"/>
              </a:spcBef>
              <a:buNone/>
              <a:defRPr sz="3200" b="1" i="0" kern="1200" baseline="0">
                <a:solidFill>
                  <a:schemeClr val="tx1"/>
                </a:solidFill>
                <a:latin typeface="Lucida Sans" panose="020B0602030504020204" pitchFamily="34" charset="77"/>
                <a:ea typeface="+mj-ea"/>
                <a:cs typeface="+mj-cs"/>
              </a:defRPr>
            </a:lvl1pPr>
          </a:lstStyle>
          <a:p>
            <a:pPr marL="0" marR="0" lvl="0" indent="0" algn="r" defTabSz="914400" rtl="0" eaLnBrk="1" fontAlgn="auto" latinLnBrk="0" hangingPunct="1">
              <a:lnSpc>
                <a:spcPct val="90000"/>
              </a:lnSpc>
              <a:spcBef>
                <a:spcPct val="0"/>
              </a:spcBef>
              <a:spcAft>
                <a:spcPts val="0"/>
              </a:spcAft>
              <a:buClrTx/>
              <a:buSzTx/>
              <a:buFontTx/>
              <a:buNone/>
              <a:tabLst/>
              <a:defRPr/>
            </a:pPr>
            <a:endParaRPr kumimoji="0" lang="en-US" sz="1400" b="1" i="0" u="none" strike="noStrike" kern="1200" cap="none" spc="0" normalizeH="0" baseline="0" noProof="0" dirty="0">
              <a:ln>
                <a:noFill/>
              </a:ln>
              <a:solidFill>
                <a:schemeClr val="accent1">
                  <a:lumMod val="50000"/>
                </a:schemeClr>
              </a:solidFill>
              <a:effectLst/>
              <a:uLnTx/>
              <a:uFillTx/>
              <a:latin typeface="Lucida Sans" panose="020B0602030504020204" pitchFamily="34" charset="77"/>
              <a:ea typeface="+mj-ea"/>
              <a:cs typeface="+mj-cs"/>
            </a:endParaRPr>
          </a:p>
        </p:txBody>
      </p:sp>
      <p:sp>
        <p:nvSpPr>
          <p:cNvPr id="6" name="TextBox 5">
            <a:extLst>
              <a:ext uri="{FF2B5EF4-FFF2-40B4-BE49-F238E27FC236}">
                <a16:creationId xmlns:a16="http://schemas.microsoft.com/office/drawing/2014/main" id="{09CCFA9E-9A10-E9C9-3FB0-CC4F6162FE8B}"/>
              </a:ext>
            </a:extLst>
          </p:cNvPr>
          <p:cNvSpPr txBox="1"/>
          <p:nvPr/>
        </p:nvSpPr>
        <p:spPr>
          <a:xfrm>
            <a:off x="2016176" y="3252375"/>
            <a:ext cx="7834234" cy="523220"/>
          </a:xfrm>
          <a:prstGeom prst="rect">
            <a:avLst/>
          </a:prstGeom>
          <a:solidFill>
            <a:srgbClr val="FFFFCC"/>
          </a:solidFill>
        </p:spPr>
        <p:txBody>
          <a:bodyPr wrap="square">
            <a:spAutoFit/>
          </a:bodyPr>
          <a:lstStyle/>
          <a:p>
            <a:pPr algn="ctr"/>
            <a:r>
              <a:rPr lang="en-GB" sz="2800" b="1" dirty="0">
                <a:latin typeface="Times New Roman" panose="02020603050405020304" pitchFamily="18" charset="0"/>
                <a:cs typeface="Times New Roman" panose="02020603050405020304" pitchFamily="18" charset="0"/>
              </a:rPr>
              <a:t>APAI-CRVS 5-year Strategic Plan: </a:t>
            </a:r>
            <a:r>
              <a:rPr lang="en-US" sz="2800" b="1" dirty="0">
                <a:latin typeface="Times New Roman" panose="02020603050405020304" pitchFamily="18" charset="0"/>
                <a:cs typeface="Times New Roman" panose="02020603050405020304" pitchFamily="18" charset="0"/>
              </a:rPr>
              <a:t>2023-2027</a:t>
            </a:r>
          </a:p>
        </p:txBody>
      </p:sp>
      <p:pic>
        <p:nvPicPr>
          <p:cNvPr id="7" name="Picture 6">
            <a:extLst>
              <a:ext uri="{FF2B5EF4-FFF2-40B4-BE49-F238E27FC236}">
                <a16:creationId xmlns:a16="http://schemas.microsoft.com/office/drawing/2014/main" id="{DE89EC0F-E68E-353B-9AE1-30A33576BA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39264" y="127550"/>
            <a:ext cx="6079137" cy="870209"/>
          </a:xfrm>
          <a:prstGeom prst="rect">
            <a:avLst/>
          </a:prstGeom>
        </p:spPr>
      </p:pic>
      <p:sp>
        <p:nvSpPr>
          <p:cNvPr id="3" name="TextBox 2">
            <a:extLst>
              <a:ext uri="{FF2B5EF4-FFF2-40B4-BE49-F238E27FC236}">
                <a16:creationId xmlns:a16="http://schemas.microsoft.com/office/drawing/2014/main" id="{929C1AB2-6059-3FBC-2C13-356B449DB4D4}"/>
              </a:ext>
            </a:extLst>
          </p:cNvPr>
          <p:cNvSpPr txBox="1"/>
          <p:nvPr/>
        </p:nvSpPr>
        <p:spPr>
          <a:xfrm>
            <a:off x="3729567" y="5433278"/>
            <a:ext cx="7834234" cy="707886"/>
          </a:xfrm>
          <a:prstGeom prst="rect">
            <a:avLst/>
          </a:prstGeom>
          <a:solidFill>
            <a:schemeClr val="accent6">
              <a:lumMod val="20000"/>
              <a:lumOff val="80000"/>
            </a:schemeClr>
          </a:solidFill>
        </p:spPr>
        <p:txBody>
          <a:bodyPr wrap="square">
            <a:spAutoFit/>
          </a:bodyPr>
          <a:lstStyle/>
          <a:p>
            <a:r>
              <a:rPr lang="en-US" sz="2000" b="1" dirty="0">
                <a:latin typeface="Times New Roman" panose="02020603050405020304" pitchFamily="18" charset="0"/>
                <a:cs typeface="Times New Roman" panose="02020603050405020304" pitchFamily="18" charset="0"/>
              </a:rPr>
              <a:t>William </a:t>
            </a:r>
            <a:r>
              <a:rPr lang="en-US" sz="2000" b="1" dirty="0" err="1">
                <a:latin typeface="Times New Roman" panose="02020603050405020304" pitchFamily="18" charset="0"/>
                <a:cs typeface="Times New Roman" panose="02020603050405020304" pitchFamily="18" charset="0"/>
              </a:rPr>
              <a:t>Muhwava</a:t>
            </a:r>
            <a:r>
              <a:rPr lang="en-US" sz="2000" b="1" dirty="0">
                <a:latin typeface="Times New Roman" panose="02020603050405020304" pitchFamily="18" charset="0"/>
                <a:cs typeface="Times New Roman" panose="02020603050405020304" pitchFamily="18" charset="0"/>
              </a:rPr>
              <a:t>, Chief DSSB/ECA</a:t>
            </a:r>
          </a:p>
          <a:p>
            <a:r>
              <a:rPr lang="en-US" sz="2000" b="1" dirty="0">
                <a:latin typeface="Times New Roman" panose="02020603050405020304" pitchFamily="18" charset="0"/>
                <a:cs typeface="Times New Roman" panose="02020603050405020304" pitchFamily="18" charset="0"/>
              </a:rPr>
              <a:t>Yacob Zewoldi, Senior Adviser, APAI-CRVS</a:t>
            </a:r>
          </a:p>
        </p:txBody>
      </p:sp>
    </p:spTree>
    <p:extLst>
      <p:ext uri="{BB962C8B-B14F-4D97-AF65-F5344CB8AC3E}">
        <p14:creationId xmlns:p14="http://schemas.microsoft.com/office/powerpoint/2010/main" val="2845752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1C348F-06A2-B28F-935C-CBC4763BFFEF}"/>
              </a:ext>
            </a:extLst>
          </p:cNvPr>
          <p:cNvSpPr>
            <a:spLocks noGrp="1"/>
          </p:cNvSpPr>
          <p:nvPr>
            <p:ph idx="1"/>
          </p:nvPr>
        </p:nvSpPr>
        <p:spPr>
          <a:xfrm>
            <a:off x="838200" y="1816747"/>
            <a:ext cx="10515600" cy="4351338"/>
          </a:xfrm>
        </p:spPr>
        <p:txBody>
          <a:bodyPr/>
          <a:lstStyle/>
          <a:p>
            <a:pPr marL="0" indent="0">
              <a:buNone/>
            </a:pPr>
            <a:endParaRPr lang="en-US" dirty="0"/>
          </a:p>
          <a:p>
            <a:pPr marL="0" indent="0">
              <a:buNone/>
            </a:pPr>
            <a:endParaRPr lang="en-US" dirty="0"/>
          </a:p>
          <a:p>
            <a:pPr marL="0" indent="0" algn="ctr">
              <a:buNone/>
            </a:pPr>
            <a:r>
              <a:rPr lang="en-US" sz="4800" dirty="0">
                <a:latin typeface="Algerian" panose="04020705040A02060702" pitchFamily="82" charset="0"/>
              </a:rPr>
              <a:t>Thank you</a:t>
            </a:r>
          </a:p>
        </p:txBody>
      </p:sp>
    </p:spTree>
    <p:extLst>
      <p:ext uri="{BB962C8B-B14F-4D97-AF65-F5344CB8AC3E}">
        <p14:creationId xmlns:p14="http://schemas.microsoft.com/office/powerpoint/2010/main" val="3434760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9CCD8-452B-744D-D4F2-72CF12A75009}"/>
              </a:ext>
            </a:extLst>
          </p:cNvPr>
          <p:cNvSpPr>
            <a:spLocks noGrp="1"/>
          </p:cNvSpPr>
          <p:nvPr>
            <p:ph type="title"/>
          </p:nvPr>
        </p:nvSpPr>
        <p:spPr>
          <a:xfrm>
            <a:off x="944732" y="348694"/>
            <a:ext cx="10515600" cy="664685"/>
          </a:xfrm>
          <a:solidFill>
            <a:srgbClr val="FFFFCC"/>
          </a:solidFill>
        </p:spPr>
        <p:txBody>
          <a:bodyPr>
            <a:normAutofit/>
          </a:bodyPr>
          <a:lstStyle/>
          <a:p>
            <a:r>
              <a:rPr lang="en-US" sz="3200" b="1" dirty="0">
                <a:solidFill>
                  <a:srgbClr val="3366FF"/>
                </a:solidFill>
                <a:latin typeface="Times New Roman" panose="02020603050405020304" pitchFamily="18" charset="0"/>
                <a:cs typeface="Times New Roman" panose="02020603050405020304" pitchFamily="18" charset="0"/>
              </a:rPr>
              <a:t>Scope of CRVS in Africa</a:t>
            </a:r>
          </a:p>
        </p:txBody>
      </p:sp>
      <p:sp>
        <p:nvSpPr>
          <p:cNvPr id="3" name="Content Placeholder 2">
            <a:extLst>
              <a:ext uri="{FF2B5EF4-FFF2-40B4-BE49-F238E27FC236}">
                <a16:creationId xmlns:a16="http://schemas.microsoft.com/office/drawing/2014/main" id="{718781D7-3854-7470-1356-CBC6B521C4F4}"/>
              </a:ext>
            </a:extLst>
          </p:cNvPr>
          <p:cNvSpPr>
            <a:spLocks noGrp="1"/>
          </p:cNvSpPr>
          <p:nvPr>
            <p:ph idx="1"/>
          </p:nvPr>
        </p:nvSpPr>
        <p:spPr>
          <a:xfrm>
            <a:off x="651769" y="1160940"/>
            <a:ext cx="10515600" cy="4050252"/>
          </a:xfrm>
        </p:spPr>
        <p:txBody>
          <a:bodyPr>
            <a:noAutofit/>
          </a:bodyPr>
          <a:lstStyle/>
          <a:p>
            <a:pPr marL="0" marR="0" indent="0" algn="just">
              <a:lnSpc>
                <a:spcPct val="115000"/>
              </a:lnSpc>
              <a:spcBef>
                <a:spcPts val="600"/>
              </a:spcBef>
              <a:spcAft>
                <a:spcPts val="60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To facilitate the establishment of the vital events registration system, priority is assigned to selected vital events</a:t>
            </a:r>
            <a:r>
              <a:rPr lang="en-US"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Bef>
                <a:spcPts val="600"/>
              </a:spcBef>
              <a:spcAft>
                <a:spcPts val="60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The international recommendation for high priority vital events to be recorded, which is also endorsed by African Ministers Responsible for Civil Registration are live births, marriages, divorces and deaths.</a:t>
            </a:r>
          </a:p>
          <a:p>
            <a:pPr algn="just">
              <a:lnSpc>
                <a:spcPct val="115000"/>
              </a:lnSpc>
              <a:spcBef>
                <a:spcPts val="600"/>
              </a:spcBef>
              <a:spcAft>
                <a:spcPts val="600"/>
              </a:spcAft>
            </a:pPr>
            <a:r>
              <a:rPr lang="en-US" dirty="0">
                <a:latin typeface="Times New Roman" panose="02020603050405020304" pitchFamily="18" charset="0"/>
                <a:ea typeface="Calibri" panose="020F0502020204030204" pitchFamily="34" charset="0"/>
                <a:cs typeface="Times New Roman" panose="02020603050405020304" pitchFamily="18" charset="0"/>
              </a:rPr>
              <a:t>The strategy and action plan is developed around these four vital events.</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310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C9EB2-26B3-FDF6-493F-755DFFDB2E4F}"/>
              </a:ext>
            </a:extLst>
          </p:cNvPr>
          <p:cNvSpPr>
            <a:spLocks noGrp="1"/>
          </p:cNvSpPr>
          <p:nvPr>
            <p:ph type="title"/>
          </p:nvPr>
        </p:nvSpPr>
        <p:spPr>
          <a:xfrm>
            <a:off x="838200" y="222915"/>
            <a:ext cx="10515600" cy="359059"/>
          </a:xfrm>
          <a:solidFill>
            <a:srgbClr val="FFFFCC"/>
          </a:solidFill>
        </p:spPr>
        <p:txBody>
          <a:bodyPr>
            <a:normAutofit fontScale="90000"/>
          </a:bodyPr>
          <a:lstStyle/>
          <a:p>
            <a:pPr algn="ctr"/>
            <a:r>
              <a:rPr lang="en-GB" sz="3600" b="1" dirty="0">
                <a:solidFill>
                  <a:srgbClr val="3366FF"/>
                </a:solidFill>
                <a:latin typeface="Times New Roman" panose="02020603050405020304" pitchFamily="18" charset="0"/>
                <a:cs typeface="Times New Roman" panose="02020603050405020304" pitchFamily="18" charset="0"/>
              </a:rPr>
              <a:t>Guiding principles of APAI-CRVS</a:t>
            </a:r>
            <a:endParaRPr lang="en-US" sz="3600" dirty="0">
              <a:solidFill>
                <a:srgbClr val="3366FF"/>
              </a:solidFill>
              <a:latin typeface="Times New Roman" panose="02020603050405020304" pitchFamily="18" charset="0"/>
              <a:cs typeface="Times New Roman" panose="02020603050405020304" pitchFamily="18" charset="0"/>
            </a:endParaRPr>
          </a:p>
        </p:txBody>
      </p:sp>
      <p:graphicFrame>
        <p:nvGraphicFramePr>
          <p:cNvPr id="9" name="Diagram 8">
            <a:extLst>
              <a:ext uri="{FF2B5EF4-FFF2-40B4-BE49-F238E27FC236}">
                <a16:creationId xmlns:a16="http://schemas.microsoft.com/office/drawing/2014/main" id="{4AA4319F-1BEB-7E6D-42FE-9E7E4C781BEE}"/>
              </a:ext>
            </a:extLst>
          </p:cNvPr>
          <p:cNvGraphicFramePr/>
          <p:nvPr>
            <p:extLst>
              <p:ext uri="{D42A27DB-BD31-4B8C-83A1-F6EECF244321}">
                <p14:modId xmlns:p14="http://schemas.microsoft.com/office/powerpoint/2010/main" val="839341240"/>
              </p:ext>
            </p:extLst>
          </p:nvPr>
        </p:nvGraphicFramePr>
        <p:xfrm>
          <a:off x="1074198" y="581974"/>
          <a:ext cx="10279602" cy="58099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097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473C4-C4C5-EAA7-D385-CACCA62E6526}"/>
              </a:ext>
            </a:extLst>
          </p:cNvPr>
          <p:cNvSpPr>
            <a:spLocks noGrp="1"/>
          </p:cNvSpPr>
          <p:nvPr>
            <p:ph type="title"/>
          </p:nvPr>
        </p:nvSpPr>
        <p:spPr>
          <a:xfrm>
            <a:off x="527481" y="320738"/>
            <a:ext cx="10515600" cy="700194"/>
          </a:xfrm>
          <a:solidFill>
            <a:srgbClr val="FFFFCC"/>
          </a:solidFill>
        </p:spPr>
        <p:txBody>
          <a:bodyPr>
            <a:normAutofit/>
          </a:bodyPr>
          <a:lstStyle/>
          <a:p>
            <a:pPr algn="ctr"/>
            <a:r>
              <a:rPr lang="en-US" sz="3200" b="1" dirty="0">
                <a:solidFill>
                  <a:srgbClr val="3366FF"/>
                </a:solidFill>
                <a:effectLst/>
                <a:latin typeface="Times New Roman" panose="02020603050405020304" pitchFamily="18" charset="0"/>
                <a:ea typeface="Calibri" panose="020F0502020204030204" pitchFamily="34" charset="0"/>
                <a:cs typeface="Calibri" panose="020F0502020204030204" pitchFamily="34" charset="0"/>
              </a:rPr>
              <a:t>The purpose of the strategy and action plan</a:t>
            </a:r>
            <a:endParaRPr lang="en-US" sz="3200" b="1" dirty="0">
              <a:solidFill>
                <a:srgbClr val="3366FF"/>
              </a:solidFill>
            </a:endParaRPr>
          </a:p>
        </p:txBody>
      </p:sp>
      <p:sp>
        <p:nvSpPr>
          <p:cNvPr id="5" name="TextBox 4">
            <a:extLst>
              <a:ext uri="{FF2B5EF4-FFF2-40B4-BE49-F238E27FC236}">
                <a16:creationId xmlns:a16="http://schemas.microsoft.com/office/drawing/2014/main" id="{D17BB3EA-5CA0-C14F-20B6-4ACC6F6E3815}"/>
              </a:ext>
            </a:extLst>
          </p:cNvPr>
          <p:cNvSpPr txBox="1"/>
          <p:nvPr/>
        </p:nvSpPr>
        <p:spPr>
          <a:xfrm>
            <a:off x="527481" y="1280387"/>
            <a:ext cx="10515600" cy="4620560"/>
          </a:xfrm>
          <a:prstGeom prst="rect">
            <a:avLst/>
          </a:prstGeom>
          <a:noFill/>
        </p:spPr>
        <p:txBody>
          <a:bodyPr wrap="square">
            <a:spAutoFit/>
          </a:bodyPr>
          <a:lstStyle/>
          <a:p>
            <a:pPr marL="342900" marR="0" indent="-342900" algn="just">
              <a:lnSpc>
                <a:spcPct val="115000"/>
              </a:lnSpc>
              <a:spcBef>
                <a:spcPts val="600"/>
              </a:spcBef>
              <a:spcAft>
                <a:spcPts val="6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strategy and action plan </a:t>
            </a:r>
            <a:r>
              <a:rPr lang="en-US"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identifies pillars of change or strategic outcomes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that would bring accelerated improvement in CRVS systems in the next five years, from 2023 to 2027. </a:t>
            </a:r>
          </a:p>
          <a:p>
            <a:pPr marL="342900" marR="0" indent="-342900" algn="just">
              <a:lnSpc>
                <a:spcPct val="115000"/>
              </a:lnSpc>
              <a:spcBef>
                <a:spcPts val="600"/>
              </a:spcBef>
              <a:spcAft>
                <a:spcPts val="6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period overlaps with the second half of the African CRVS Decade, covering 2015 to 2024</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launched with the goal of “leaving no child out” and “no country behind” in the effort to register all births and vital events in Africa.</a:t>
            </a:r>
          </a:p>
          <a:p>
            <a:pPr marL="342900" marR="0" indent="-342900" algn="just">
              <a:lnSpc>
                <a:spcPct val="115000"/>
              </a:lnSpc>
              <a:spcBef>
                <a:spcPts val="600"/>
              </a:spcBef>
              <a:spcAft>
                <a:spcPts val="600"/>
              </a:spcAft>
              <a:buFont typeface="Wingdings" panose="05000000000000000000" pitchFamily="2"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strategy and action plan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addresses the questions: </a:t>
            </a:r>
            <a:r>
              <a:rPr lang="en-US"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Where are we now with respect to the on-going CRVS improvement initiative? Where do we want to be by 2027</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taking into consideration the targets set by SDGs for 2030? and </a:t>
            </a:r>
            <a:r>
              <a:rPr lang="en-US"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How are we getting there?</a:t>
            </a:r>
            <a:endParaRPr lang="en-US" sz="2400" b="1" dirty="0">
              <a:solidFill>
                <a:srgbClr val="C00000"/>
              </a:solidFill>
            </a:endParaRPr>
          </a:p>
        </p:txBody>
      </p:sp>
    </p:spTree>
    <p:extLst>
      <p:ext uri="{BB962C8B-B14F-4D97-AF65-F5344CB8AC3E}">
        <p14:creationId xmlns:p14="http://schemas.microsoft.com/office/powerpoint/2010/main" val="1639327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C901C-AF28-5B35-6927-4F8280DDDE87}"/>
              </a:ext>
            </a:extLst>
          </p:cNvPr>
          <p:cNvSpPr>
            <a:spLocks noGrp="1"/>
          </p:cNvSpPr>
          <p:nvPr>
            <p:ph type="title"/>
          </p:nvPr>
        </p:nvSpPr>
        <p:spPr/>
        <p:txBody>
          <a:bodyPr/>
          <a:lstStyle/>
          <a:p>
            <a:br>
              <a:rPr lang="en-US" dirty="0"/>
            </a:br>
            <a:endParaRPr lang="en-US" dirty="0"/>
          </a:p>
        </p:txBody>
      </p:sp>
      <p:sp>
        <p:nvSpPr>
          <p:cNvPr id="3" name="Content Placeholder 2">
            <a:extLst>
              <a:ext uri="{FF2B5EF4-FFF2-40B4-BE49-F238E27FC236}">
                <a16:creationId xmlns:a16="http://schemas.microsoft.com/office/drawing/2014/main" id="{A3FBA460-176D-F0D3-2029-FD9206455793}"/>
              </a:ext>
            </a:extLst>
          </p:cNvPr>
          <p:cNvSpPr>
            <a:spLocks noGrp="1"/>
          </p:cNvSpPr>
          <p:nvPr>
            <p:ph idx="1"/>
          </p:nvPr>
        </p:nvSpPr>
        <p:spPr>
          <a:xfrm>
            <a:off x="848464" y="1996815"/>
            <a:ext cx="10515600" cy="2101798"/>
          </a:xfrm>
          <a:ln>
            <a:solidFill>
              <a:srgbClr val="3366FF"/>
            </a:solidFill>
          </a:ln>
        </p:spPr>
        <p:txBody>
          <a:bodyPr>
            <a:normAutofit fontScale="92500" lnSpcReduction="10000"/>
          </a:bodyPr>
          <a:lstStyle/>
          <a:p>
            <a:pPr>
              <a:buFont typeface="Wingdings" panose="05000000000000000000" pitchFamily="2" charset="2"/>
              <a:buChar char="§"/>
            </a:pPr>
            <a:r>
              <a:rPr lang="en-US" dirty="0"/>
              <a:t>Consultative meetings: </a:t>
            </a:r>
          </a:p>
          <a:p>
            <a:pPr lvl="1">
              <a:buFont typeface="Courier New" panose="02070309020205020404" pitchFamily="49" charset="0"/>
              <a:buChar char="o"/>
            </a:pPr>
            <a:r>
              <a:rPr lang="en-US" dirty="0"/>
              <a:t>Registrars General’s meeting Kigali, Rwanda in Nov 2021; and </a:t>
            </a:r>
          </a:p>
          <a:p>
            <a:pPr lvl="1">
              <a:buFont typeface="Courier New" panose="02070309020205020404" pitchFamily="49" charset="0"/>
              <a:buChar char="o"/>
            </a:pPr>
            <a:r>
              <a:rPr lang="en-US" dirty="0"/>
              <a:t>Core Group Meeting in Brazzaville, Congo in June 2022.</a:t>
            </a:r>
          </a:p>
          <a:p>
            <a:pPr>
              <a:buFont typeface="Wingdings" panose="05000000000000000000" pitchFamily="2" charset="2"/>
              <a:buChar char="§"/>
            </a:pPr>
            <a:r>
              <a:rPr lang="en-US" dirty="0"/>
              <a:t>Questionnaires completed by countries (39) and Core Group members (11)</a:t>
            </a:r>
          </a:p>
          <a:p>
            <a:pPr>
              <a:buFont typeface="Wingdings" panose="05000000000000000000" pitchFamily="2" charset="2"/>
              <a:buChar char="§"/>
            </a:pPr>
            <a:r>
              <a:rPr lang="en-US" dirty="0"/>
              <a:t>Desk research</a:t>
            </a:r>
          </a:p>
        </p:txBody>
      </p:sp>
      <p:sp>
        <p:nvSpPr>
          <p:cNvPr id="4" name="Title 1">
            <a:extLst>
              <a:ext uri="{FF2B5EF4-FFF2-40B4-BE49-F238E27FC236}">
                <a16:creationId xmlns:a16="http://schemas.microsoft.com/office/drawing/2014/main" id="{CB3F78F7-E44F-99BE-FC4D-49352E9BC65D}"/>
              </a:ext>
            </a:extLst>
          </p:cNvPr>
          <p:cNvSpPr txBox="1">
            <a:spLocks/>
          </p:cNvSpPr>
          <p:nvPr/>
        </p:nvSpPr>
        <p:spPr>
          <a:xfrm>
            <a:off x="1201078" y="386361"/>
            <a:ext cx="9810373" cy="828146"/>
          </a:xfrm>
          <a:prstGeom prst="rect">
            <a:avLst/>
          </a:prstGeom>
          <a:solidFill>
            <a:srgbClr val="FFFFC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dirty="0">
                <a:latin typeface="Garamond" panose="02020404030301010803" pitchFamily="18" charset="0"/>
                <a:ea typeface="Calibri" panose="020F0502020204030204" pitchFamily="34" charset="0"/>
                <a:cs typeface="Lato-Light"/>
              </a:rPr>
              <a:t>C</a:t>
            </a:r>
            <a:r>
              <a:rPr lang="en-GB" sz="3200" dirty="0">
                <a:effectLst/>
                <a:latin typeface="Garamond" panose="02020404030301010803" pitchFamily="18" charset="0"/>
                <a:ea typeface="Calibri" panose="020F0502020204030204" pitchFamily="34" charset="0"/>
                <a:cs typeface="Lato-Light"/>
              </a:rPr>
              <a:t>urrent environment: </a:t>
            </a:r>
            <a:r>
              <a:rPr lang="en-US" sz="3200" b="1" i="1" dirty="0">
                <a:solidFill>
                  <a:srgbClr val="C00000"/>
                </a:solidFill>
                <a:latin typeface="Arial" panose="020B0604020202020204" pitchFamily="34" charset="0"/>
                <a:cs typeface="Arial" panose="020B0604020202020204" pitchFamily="34" charset="0"/>
              </a:rPr>
              <a:t>Where are we now</a:t>
            </a:r>
            <a:r>
              <a:rPr lang="en-US" sz="3200" b="1" dirty="0">
                <a:solidFill>
                  <a:srgbClr val="C00000"/>
                </a:solidFill>
                <a:latin typeface="Arial" panose="020B0604020202020204" pitchFamily="34" charset="0"/>
                <a:ea typeface="Times New Roman" panose="02020603050405020304" pitchFamily="18" charset="0"/>
                <a:cs typeface="Arial" panose="020B0604020202020204" pitchFamily="34" charset="0"/>
              </a:rPr>
              <a:t>? </a:t>
            </a:r>
          </a:p>
          <a:p>
            <a:r>
              <a:rPr lang="en-US" sz="3200" b="1" i="1" dirty="0">
                <a:solidFill>
                  <a:srgbClr val="00B050"/>
                </a:solidFill>
                <a:latin typeface="Arial" panose="020B0604020202020204" pitchFamily="34" charset="0"/>
                <a:ea typeface="Times New Roman" panose="02020603050405020304" pitchFamily="18" charset="0"/>
                <a:cs typeface="Arial" panose="020B0604020202020204" pitchFamily="34" charset="0"/>
              </a:rPr>
              <a:t>Where do we want to be in 5 years</a:t>
            </a:r>
            <a:r>
              <a:rPr lang="en-US" sz="3200" b="1" i="1" dirty="0">
                <a:solidFill>
                  <a:srgbClr val="3366FF"/>
                </a:solidFill>
                <a:latin typeface="Arial" panose="020B0604020202020204" pitchFamily="34" charset="0"/>
                <a:ea typeface="Times New Roman" panose="02020603050405020304" pitchFamily="18" charset="0"/>
                <a:cs typeface="Arial" panose="020B0604020202020204" pitchFamily="34" charset="0"/>
              </a:rPr>
              <a:t>?</a:t>
            </a:r>
            <a:endParaRPr lang="en-US" sz="3200" b="1" i="1" dirty="0">
              <a:solidFill>
                <a:srgbClr val="3366FF"/>
              </a:solidFill>
              <a:latin typeface="Arial" panose="020B0604020202020204" pitchFamily="34" charset="0"/>
              <a:cs typeface="Arial" panose="020B0604020202020204" pitchFamily="34" charset="0"/>
            </a:endParaRPr>
          </a:p>
        </p:txBody>
      </p:sp>
      <p:pic>
        <p:nvPicPr>
          <p:cNvPr id="5" name="Picture 4" descr="http://t0.gstatic.com/images?q=tbn:ANd9GcTIqn1UlsZ2tAxlk8_aafhgOAC8GkuO5oIhMnkwdAid-WWbW_cB">
            <a:extLst>
              <a:ext uri="{FF2B5EF4-FFF2-40B4-BE49-F238E27FC236}">
                <a16:creationId xmlns:a16="http://schemas.microsoft.com/office/drawing/2014/main" id="{B16E1A29-0EAE-9355-6B27-3C62B1713A3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865" y="44682"/>
            <a:ext cx="616535" cy="141535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6" descr="http://t0.gstatic.com/images?q=tbn:ANd9GcR_uC9GodakXAr9LLIS88-RJmARHLDBykZg6zNYrli8kDLvuLvoKA">
            <a:extLst>
              <a:ext uri="{FF2B5EF4-FFF2-40B4-BE49-F238E27FC236}">
                <a16:creationId xmlns:a16="http://schemas.microsoft.com/office/drawing/2014/main" id="{BC2D6CFF-233F-4D12-ABBF-6E2CC8081B9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07938" y="591551"/>
            <a:ext cx="1103886" cy="96686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Fotolia 5699555 XS">
            <a:extLst>
              <a:ext uri="{FF2B5EF4-FFF2-40B4-BE49-F238E27FC236}">
                <a16:creationId xmlns:a16="http://schemas.microsoft.com/office/drawing/2014/main" id="{3BBAB53A-5119-7324-625C-AA7E5E916CED}"/>
              </a:ext>
            </a:extLst>
          </p:cNvPr>
          <p:cNvPicPr>
            <a:picLocks noChangeAspect="1" noChangeArrowheads="1"/>
          </p:cNvPicPr>
          <p:nvPr/>
        </p:nvPicPr>
        <p:blipFill>
          <a:blip r:embed="rId5" cstate="print"/>
          <a:srcRect/>
          <a:stretch>
            <a:fillRect/>
          </a:stretch>
        </p:blipFill>
        <p:spPr bwMode="auto">
          <a:xfrm>
            <a:off x="1201078" y="4150555"/>
            <a:ext cx="2053978" cy="1540484"/>
          </a:xfrm>
          <a:prstGeom prst="rect">
            <a:avLst/>
          </a:prstGeom>
          <a:noFill/>
        </p:spPr>
      </p:pic>
      <p:grpSp>
        <p:nvGrpSpPr>
          <p:cNvPr id="8" name="Group 7">
            <a:extLst>
              <a:ext uri="{FF2B5EF4-FFF2-40B4-BE49-F238E27FC236}">
                <a16:creationId xmlns:a16="http://schemas.microsoft.com/office/drawing/2014/main" id="{62A15EDC-A018-6453-C40A-09AA1A219DAC}"/>
              </a:ext>
            </a:extLst>
          </p:cNvPr>
          <p:cNvGrpSpPr/>
          <p:nvPr/>
        </p:nvGrpSpPr>
        <p:grpSpPr>
          <a:xfrm>
            <a:off x="8580685" y="4212327"/>
            <a:ext cx="1865827" cy="1540484"/>
            <a:chOff x="363151" y="2045777"/>
            <a:chExt cx="3883101" cy="3878177"/>
          </a:xfrm>
          <a:effectLst>
            <a:reflection blurRad="63500" stA="50000" endA="300" endPos="33000" dist="50800" dir="5400000" sy="-100000" algn="bl" rotWithShape="0"/>
          </a:effectLst>
        </p:grpSpPr>
        <p:sp>
          <p:nvSpPr>
            <p:cNvPr id="9" name="Freeform 5">
              <a:extLst>
                <a:ext uri="{FF2B5EF4-FFF2-40B4-BE49-F238E27FC236}">
                  <a16:creationId xmlns:a16="http://schemas.microsoft.com/office/drawing/2014/main" id="{A02278AC-6DB4-5581-8190-29F9554E2CAA}"/>
                </a:ext>
              </a:extLst>
            </p:cNvPr>
            <p:cNvSpPr>
              <a:spLocks/>
            </p:cNvSpPr>
            <p:nvPr/>
          </p:nvSpPr>
          <p:spPr bwMode="auto">
            <a:xfrm>
              <a:off x="363151" y="2045777"/>
              <a:ext cx="1937857" cy="2328136"/>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solidFill>
              <a:schemeClr val="accent1"/>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bIns="540000" anchor="ctr"/>
            <a:lstStyle/>
            <a:p>
              <a:pPr algn="ctr" eaLnBrk="1" hangingPunct="1">
                <a:defRPr/>
              </a:pPr>
              <a:r>
                <a:rPr lang="en-US" sz="6000" b="1" dirty="0">
                  <a:solidFill>
                    <a:schemeClr val="bg1"/>
                  </a:solidFill>
                  <a:latin typeface="Arial" charset="0"/>
                  <a:ea typeface="Arial" charset="0"/>
                  <a:cs typeface="Arial" charset="0"/>
                </a:rPr>
                <a:t>S</a:t>
              </a:r>
              <a:endParaRPr lang="en-GB" sz="6000" b="1" dirty="0">
                <a:solidFill>
                  <a:schemeClr val="bg1"/>
                </a:solidFill>
                <a:latin typeface="Arial" charset="0"/>
                <a:ea typeface="Arial" charset="0"/>
                <a:cs typeface="Arial" charset="0"/>
              </a:endParaRPr>
            </a:p>
          </p:txBody>
        </p:sp>
        <p:sp>
          <p:nvSpPr>
            <p:cNvPr id="10" name="Freeform 6">
              <a:extLst>
                <a:ext uri="{FF2B5EF4-FFF2-40B4-BE49-F238E27FC236}">
                  <a16:creationId xmlns:a16="http://schemas.microsoft.com/office/drawing/2014/main" id="{9B6285E3-9CA3-32FE-34CC-A34D5735A8E0}"/>
                </a:ext>
              </a:extLst>
            </p:cNvPr>
            <p:cNvSpPr>
              <a:spLocks/>
            </p:cNvSpPr>
            <p:nvPr/>
          </p:nvSpPr>
          <p:spPr bwMode="auto">
            <a:xfrm>
              <a:off x="365613" y="3988559"/>
              <a:ext cx="2328138" cy="1935395"/>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solidFill>
              <a:schemeClr val="accent6">
                <a:lumMod val="75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rIns="468000" anchor="ctr" anchorCtr="1"/>
            <a:lstStyle/>
            <a:p>
              <a:pPr eaLnBrk="1" hangingPunct="1">
                <a:defRPr/>
              </a:pPr>
              <a:r>
                <a:rPr lang="en-US" sz="6000" b="1" dirty="0">
                  <a:solidFill>
                    <a:schemeClr val="bg1"/>
                  </a:solidFill>
                  <a:latin typeface="Arial" charset="0"/>
                  <a:ea typeface="Arial" charset="0"/>
                  <a:cs typeface="Arial" charset="0"/>
                </a:rPr>
                <a:t>O</a:t>
              </a:r>
              <a:endParaRPr lang="en-GB" sz="6000" b="1" dirty="0">
                <a:solidFill>
                  <a:schemeClr val="bg1"/>
                </a:solidFill>
                <a:latin typeface="Arial" charset="0"/>
                <a:ea typeface="Arial" charset="0"/>
                <a:cs typeface="Arial" charset="0"/>
              </a:endParaRPr>
            </a:p>
          </p:txBody>
        </p:sp>
        <p:sp>
          <p:nvSpPr>
            <p:cNvPr id="11" name="Freeform 7">
              <a:extLst>
                <a:ext uri="{FF2B5EF4-FFF2-40B4-BE49-F238E27FC236}">
                  <a16:creationId xmlns:a16="http://schemas.microsoft.com/office/drawing/2014/main" id="{9F8E8D75-74D8-B2F1-AB35-89122B020061}"/>
                </a:ext>
              </a:extLst>
            </p:cNvPr>
            <p:cNvSpPr>
              <a:spLocks/>
            </p:cNvSpPr>
            <p:nvPr/>
          </p:nvSpPr>
          <p:spPr bwMode="auto">
            <a:xfrm>
              <a:off x="1915653" y="2045777"/>
              <a:ext cx="2328137" cy="1935395"/>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solidFill>
              <a:schemeClr val="accent5"/>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lIns="468000" anchor="ctr"/>
            <a:lstStyle/>
            <a:p>
              <a:pPr algn="ctr" eaLnBrk="1" hangingPunct="1">
                <a:defRPr/>
              </a:pPr>
              <a:r>
                <a:rPr lang="en-US" sz="6000" b="1" dirty="0">
                  <a:solidFill>
                    <a:schemeClr val="bg1"/>
                  </a:solidFill>
                  <a:latin typeface="Arial" charset="0"/>
                  <a:ea typeface="Arial" charset="0"/>
                  <a:cs typeface="Arial" charset="0"/>
                </a:rPr>
                <a:t>W</a:t>
              </a:r>
              <a:endParaRPr lang="en-GB" sz="6000" b="1" dirty="0">
                <a:solidFill>
                  <a:schemeClr val="bg1"/>
                </a:solidFill>
                <a:latin typeface="Arial" charset="0"/>
                <a:ea typeface="Arial" charset="0"/>
                <a:cs typeface="Arial" charset="0"/>
              </a:endParaRPr>
            </a:p>
          </p:txBody>
        </p:sp>
        <p:sp>
          <p:nvSpPr>
            <p:cNvPr id="12" name="Freeform 8">
              <a:extLst>
                <a:ext uri="{FF2B5EF4-FFF2-40B4-BE49-F238E27FC236}">
                  <a16:creationId xmlns:a16="http://schemas.microsoft.com/office/drawing/2014/main" id="{2BD9FC7B-636E-63E1-7B73-D8850348280E}"/>
                </a:ext>
              </a:extLst>
            </p:cNvPr>
            <p:cNvSpPr>
              <a:spLocks/>
            </p:cNvSpPr>
            <p:nvPr/>
          </p:nvSpPr>
          <p:spPr bwMode="auto">
            <a:xfrm>
              <a:off x="2309626" y="3597048"/>
              <a:ext cx="1936626" cy="2326906"/>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solidFill>
              <a:schemeClr val="accent4">
                <a:lumMod val="75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tIns="468000" anchor="ctr" anchorCtr="1"/>
            <a:lstStyle/>
            <a:p>
              <a:pPr eaLnBrk="1" hangingPunct="1">
                <a:defRPr/>
              </a:pPr>
              <a:r>
                <a:rPr lang="en-US" sz="6000" b="1" dirty="0">
                  <a:solidFill>
                    <a:schemeClr val="bg1"/>
                  </a:solidFill>
                  <a:latin typeface="Arial" charset="0"/>
                  <a:ea typeface="Arial" charset="0"/>
                  <a:cs typeface="Arial" charset="0"/>
                </a:rPr>
                <a:t>T</a:t>
              </a:r>
              <a:endParaRPr lang="en-GB" sz="6000" b="1" dirty="0">
                <a:solidFill>
                  <a:schemeClr val="bg1"/>
                </a:solidFill>
                <a:latin typeface="Arial" charset="0"/>
                <a:ea typeface="Arial" charset="0"/>
                <a:cs typeface="Arial" charset="0"/>
              </a:endParaRPr>
            </a:p>
          </p:txBody>
        </p:sp>
      </p:grpSp>
    </p:spTree>
    <p:extLst>
      <p:ext uri="{BB962C8B-B14F-4D97-AF65-F5344CB8AC3E}">
        <p14:creationId xmlns:p14="http://schemas.microsoft.com/office/powerpoint/2010/main" val="261327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6E5C4-4A12-4F91-BD00-27DBA642CD57}"/>
              </a:ext>
            </a:extLst>
          </p:cNvPr>
          <p:cNvSpPr>
            <a:spLocks noGrp="1"/>
          </p:cNvSpPr>
          <p:nvPr>
            <p:ph type="title"/>
          </p:nvPr>
        </p:nvSpPr>
        <p:spPr>
          <a:xfrm>
            <a:off x="509450" y="203041"/>
            <a:ext cx="11369512" cy="777875"/>
          </a:xfrm>
          <a:solidFill>
            <a:srgbClr val="FFFFCC"/>
          </a:solidFill>
        </p:spPr>
        <p:txBody>
          <a:bodyPr>
            <a:noAutofit/>
          </a:bodyPr>
          <a:lstStyle/>
          <a:p>
            <a:r>
              <a:rPr lang="en-US" sz="3200" b="1" dirty="0">
                <a:solidFill>
                  <a:srgbClr val="C00000"/>
                </a:solidFill>
                <a:latin typeface="Times New Roman" panose="02020603050405020304" pitchFamily="18" charset="0"/>
                <a:cs typeface="Times New Roman" panose="02020603050405020304" pitchFamily="18" charset="0"/>
              </a:rPr>
              <a:t>Strategic direction for the improvement of CRVS in Africa</a:t>
            </a:r>
          </a:p>
        </p:txBody>
      </p:sp>
      <p:sp>
        <p:nvSpPr>
          <p:cNvPr id="3" name="Content Placeholder 2">
            <a:extLst>
              <a:ext uri="{FF2B5EF4-FFF2-40B4-BE49-F238E27FC236}">
                <a16:creationId xmlns:a16="http://schemas.microsoft.com/office/drawing/2014/main" id="{8745D9CA-EEB5-4225-BD58-422909ADA832}"/>
              </a:ext>
            </a:extLst>
          </p:cNvPr>
          <p:cNvSpPr>
            <a:spLocks noGrp="1"/>
          </p:cNvSpPr>
          <p:nvPr>
            <p:ph idx="1"/>
          </p:nvPr>
        </p:nvSpPr>
        <p:spPr>
          <a:xfrm>
            <a:off x="289560" y="1331527"/>
            <a:ext cx="11460480" cy="4776310"/>
          </a:xfrm>
        </p:spPr>
        <p:txBody>
          <a:bodyPr/>
          <a:lstStyle/>
          <a:p>
            <a:endParaRPr lang="en-US" dirty="0"/>
          </a:p>
          <a:p>
            <a:pPr marL="0" indent="0">
              <a:buNone/>
            </a:pPr>
            <a:endParaRPr lang="en-US" dirty="0"/>
          </a:p>
          <a:p>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D50DF282-4CDF-4AAA-B90B-9904283118F7}"/>
              </a:ext>
            </a:extLst>
          </p:cNvPr>
          <p:cNvSpPr>
            <a:spLocks noGrp="1"/>
          </p:cNvSpPr>
          <p:nvPr>
            <p:ph type="sldNum" sz="quarter" idx="12"/>
          </p:nvPr>
        </p:nvSpPr>
        <p:spPr/>
        <p:txBody>
          <a:bodyPr/>
          <a:lstStyle/>
          <a:p>
            <a:fld id="{B96AB39B-0659-48CE-9D30-E110089F40AC}" type="slidenum">
              <a:rPr lang="en-US" smtClean="0"/>
              <a:t>6</a:t>
            </a:fld>
            <a:endParaRPr lang="en-US"/>
          </a:p>
        </p:txBody>
      </p:sp>
      <p:sp>
        <p:nvSpPr>
          <p:cNvPr id="6" name="Rectangle 5">
            <a:extLst>
              <a:ext uri="{FF2B5EF4-FFF2-40B4-BE49-F238E27FC236}">
                <a16:creationId xmlns:a16="http://schemas.microsoft.com/office/drawing/2014/main" id="{7F903F3D-C701-467B-A12F-7CE867C34CF5}"/>
              </a:ext>
            </a:extLst>
          </p:cNvPr>
          <p:cNvSpPr>
            <a:spLocks noChangeArrowheads="1"/>
          </p:cNvSpPr>
          <p:nvPr/>
        </p:nvSpPr>
        <p:spPr bwMode="auto">
          <a:xfrm>
            <a:off x="2454534" y="1654491"/>
            <a:ext cx="7282932" cy="555721"/>
          </a:xfrm>
          <a:prstGeom prst="rect">
            <a:avLst/>
          </a:prstGeom>
          <a:solidFill>
            <a:schemeClr val="accent4">
              <a:lumMod val="20000"/>
              <a:lumOff val="80000"/>
            </a:schemeClr>
          </a:solidFill>
          <a:ln w="12700">
            <a:solidFill>
              <a:schemeClr val="accent2">
                <a:lumMod val="75000"/>
              </a:schemeClr>
            </a:solidFill>
            <a:miter lim="800000"/>
            <a:headEnd/>
            <a:tailEnd/>
          </a:ln>
          <a:effectLst>
            <a:outerShdw dist="28398" dir="3806097" algn="ctr" rotWithShape="0">
              <a:srgbClr val="7F5F00">
                <a:alpha val="50000"/>
              </a:srgbClr>
            </a:outerShdw>
          </a:effectLst>
        </p:spPr>
        <p:txBody>
          <a:bodyPr rot="0" vert="horz" wrap="square" lIns="91440" tIns="45720" rIns="91440" bIns="45720" anchor="t" anchorCtr="0" upright="1">
            <a:noAutofit/>
          </a:bodyPr>
          <a:lstStyle/>
          <a:p>
            <a:pPr marL="0" marR="0" algn="ctr">
              <a:spcBef>
                <a:spcPts val="0"/>
              </a:spcBef>
            </a:pPr>
            <a:r>
              <a:rPr lang="en-US" sz="2800" b="1" i="1" dirty="0">
                <a:solidFill>
                  <a:srgbClr val="3366FF"/>
                </a:solidFill>
                <a:effectLst/>
                <a:latin typeface="Times New Roman" panose="02020603050405020304" pitchFamily="18" charset="0"/>
                <a:ea typeface="Calibri" panose="020F0502020204030204" pitchFamily="34" charset="0"/>
                <a:cs typeface="Times New Roman" panose="02020603050405020304" pitchFamily="18" charset="0"/>
              </a:rPr>
              <a:t>Vision: Everyone visible in Africa !!!</a:t>
            </a:r>
            <a:endParaRPr lang="en-US" sz="2800" dirty="0">
              <a:solidFill>
                <a:srgbClr val="3366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en-US" sz="2800" dirty="0">
                <a:solidFill>
                  <a:srgbClr val="3366FF"/>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7" name="Rectangle 6">
            <a:extLst>
              <a:ext uri="{FF2B5EF4-FFF2-40B4-BE49-F238E27FC236}">
                <a16:creationId xmlns:a16="http://schemas.microsoft.com/office/drawing/2014/main" id="{0474DE46-A663-44CE-A35D-C55FA728F262}"/>
              </a:ext>
            </a:extLst>
          </p:cNvPr>
          <p:cNvSpPr>
            <a:spLocks noChangeArrowheads="1"/>
          </p:cNvSpPr>
          <p:nvPr/>
        </p:nvSpPr>
        <p:spPr bwMode="auto">
          <a:xfrm>
            <a:off x="1126957" y="2795936"/>
            <a:ext cx="10085539" cy="2850262"/>
          </a:xfrm>
          <a:prstGeom prst="rect">
            <a:avLst/>
          </a:prstGeom>
          <a:gradFill rotWithShape="0">
            <a:gsLst>
              <a:gs pos="0">
                <a:srgbClr val="FFFFFF"/>
              </a:gs>
              <a:gs pos="100000">
                <a:srgbClr val="C5E0B3"/>
              </a:gs>
            </a:gsLst>
            <a:lin ang="5400000" scaled="1"/>
          </a:gradFill>
          <a:ln w="12700">
            <a:solidFill>
              <a:srgbClr val="A8D08D"/>
            </a:solidFill>
            <a:miter lim="800000"/>
            <a:headEnd/>
            <a:tailEnd/>
          </a:ln>
          <a:effectLst>
            <a:outerShdw dist="28398" dir="3806097" algn="ctr" rotWithShape="0">
              <a:srgbClr val="375623">
                <a:alpha val="50000"/>
              </a:srgbClr>
            </a:outerShdw>
          </a:effectLst>
        </p:spPr>
        <p:txBody>
          <a:bodyPr rot="0" vert="horz" wrap="square" lIns="91440" tIns="45720" rIns="91440" bIns="45720" anchor="t" anchorCtr="0" upright="1">
            <a:noAutofit/>
          </a:bodyPr>
          <a:lstStyle/>
          <a:p>
            <a:pPr algn="just"/>
            <a:r>
              <a:rPr lang="en-US" sz="2800" b="1" i="1" dirty="0">
                <a:effectLst/>
                <a:latin typeface="Times New Roman" panose="02020603050405020304" pitchFamily="18" charset="0"/>
                <a:ea typeface="Calibri" panose="020F0502020204030204" pitchFamily="34" charset="0"/>
                <a:cs typeface="Times New Roman" panose="02020603050405020304" pitchFamily="18" charset="0"/>
              </a:rPr>
              <a:t>Mission: To be the </a:t>
            </a:r>
            <a:r>
              <a:rPr lang="en-US" sz="28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foundation for the acquisition of legal identity</a:t>
            </a:r>
            <a:r>
              <a:rPr lang="en-US" sz="2800" b="1" i="1" dirty="0">
                <a:effectLst/>
                <a:latin typeface="Times New Roman" panose="02020603050405020304" pitchFamily="18" charset="0"/>
                <a:ea typeface="Calibri" panose="020F0502020204030204" pitchFamily="34" charset="0"/>
                <a:cs typeface="Times New Roman" panose="02020603050405020304" pitchFamily="18" charset="0"/>
              </a:rPr>
              <a:t> for all from birth in order to ensure the realization of universal basic human and civil rights; </a:t>
            </a:r>
            <a:r>
              <a:rPr lang="en-US" sz="28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improved service delivery through interoperable systems</a:t>
            </a:r>
            <a:r>
              <a:rPr lang="en-US" sz="2800" b="1" i="1" dirty="0">
                <a:effectLst/>
                <a:latin typeface="Times New Roman" panose="02020603050405020304" pitchFamily="18" charset="0"/>
                <a:ea typeface="Calibri" panose="020F0502020204030204" pitchFamily="34" charset="0"/>
                <a:cs typeface="Times New Roman" panose="02020603050405020304" pitchFamily="18" charset="0"/>
              </a:rPr>
              <a:t>; and provide solid basis for informed </a:t>
            </a:r>
            <a:r>
              <a:rPr lang="en-US" sz="2800" b="1"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evidence-based planning and decisions </a:t>
            </a:r>
            <a:r>
              <a:rPr lang="en-US" sz="2800" b="1" i="1" dirty="0">
                <a:effectLst/>
                <a:latin typeface="Times New Roman" panose="02020603050405020304" pitchFamily="18" charset="0"/>
                <a:ea typeface="Calibri" panose="020F0502020204030204" pitchFamily="34" charset="0"/>
                <a:cs typeface="Times New Roman" panose="02020603050405020304" pitchFamily="18" charset="0"/>
              </a:rPr>
              <a:t>through an efficient and complete civil registration and vital statistics system.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0493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E5961-89F2-469D-BF6D-A7C351395479}"/>
              </a:ext>
            </a:extLst>
          </p:cNvPr>
          <p:cNvSpPr>
            <a:spLocks noGrp="1"/>
          </p:cNvSpPr>
          <p:nvPr>
            <p:ph type="title"/>
          </p:nvPr>
        </p:nvSpPr>
        <p:spPr>
          <a:xfrm>
            <a:off x="365760" y="175478"/>
            <a:ext cx="10515600" cy="483986"/>
          </a:xfrm>
          <a:solidFill>
            <a:srgbClr val="FFFFCC"/>
          </a:solidFill>
        </p:spPr>
        <p:txBody>
          <a:bodyPr>
            <a:normAutofit fontScale="90000"/>
          </a:bodyPr>
          <a:lstStyle/>
          <a:p>
            <a:r>
              <a:rPr lang="en-GB" sz="3200" b="1" dirty="0">
                <a:solidFill>
                  <a:srgbClr val="C00000"/>
                </a:solidFill>
                <a:latin typeface="Arial Narrow" panose="020B0606020202030204" pitchFamily="34" charset="0"/>
              </a:rPr>
              <a:t>Strategic outcomes</a:t>
            </a:r>
            <a:endParaRPr lang="en-US" sz="3200" b="1" strike="sngStrike" dirty="0">
              <a:solidFill>
                <a:srgbClr val="C00000"/>
              </a:solidFill>
              <a:latin typeface="Arial Narrow" panose="020B0606020202030204" pitchFamily="34" charset="0"/>
            </a:endParaRPr>
          </a:p>
        </p:txBody>
      </p:sp>
      <p:sp>
        <p:nvSpPr>
          <p:cNvPr id="5" name="Slide Number Placeholder 4">
            <a:extLst>
              <a:ext uri="{FF2B5EF4-FFF2-40B4-BE49-F238E27FC236}">
                <a16:creationId xmlns:a16="http://schemas.microsoft.com/office/drawing/2014/main" id="{A3294268-9482-4D94-BCAE-1C1496111BCF}"/>
              </a:ext>
            </a:extLst>
          </p:cNvPr>
          <p:cNvSpPr>
            <a:spLocks noGrp="1"/>
          </p:cNvSpPr>
          <p:nvPr>
            <p:ph type="sldNum" sz="quarter" idx="12"/>
          </p:nvPr>
        </p:nvSpPr>
        <p:spPr/>
        <p:txBody>
          <a:bodyPr/>
          <a:lstStyle/>
          <a:p>
            <a:fld id="{B96AB39B-0659-48CE-9D30-E110089F40AC}" type="slidenum">
              <a:rPr lang="en-US" smtClean="0"/>
              <a:t>7</a:t>
            </a:fld>
            <a:endParaRPr lang="en-US"/>
          </a:p>
        </p:txBody>
      </p:sp>
      <p:sp>
        <p:nvSpPr>
          <p:cNvPr id="7" name="Content Placeholder 2">
            <a:extLst>
              <a:ext uri="{FF2B5EF4-FFF2-40B4-BE49-F238E27FC236}">
                <a16:creationId xmlns:a16="http://schemas.microsoft.com/office/drawing/2014/main" id="{D4A16A12-AB13-1299-1C79-E68F7277A954}"/>
              </a:ext>
            </a:extLst>
          </p:cNvPr>
          <p:cNvSpPr>
            <a:spLocks noGrp="1"/>
          </p:cNvSpPr>
          <p:nvPr>
            <p:ph idx="1"/>
          </p:nvPr>
        </p:nvSpPr>
        <p:spPr>
          <a:xfrm>
            <a:off x="365760" y="782596"/>
            <a:ext cx="11460480" cy="5573754"/>
          </a:xfrm>
        </p:spPr>
        <p:txBody>
          <a:bodyPr>
            <a:noAutofit/>
          </a:bodyPr>
          <a:lstStyle/>
          <a:p>
            <a:pPr marL="0" indent="0">
              <a:lnSpc>
                <a:spcPct val="100000"/>
              </a:lnSpc>
              <a:spcBef>
                <a:spcPts val="0"/>
              </a:spcBef>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Strategic Outcome 1: Foundation for the acquisition of legal </a:t>
            </a:r>
            <a:r>
              <a:rPr lang="en-US"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 rights, privileges and identity for all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 marR="0" indent="0">
              <a:lnSpc>
                <a:spcPct val="100000"/>
              </a:lnSpc>
              <a:spcBef>
                <a:spcPts val="0"/>
              </a:spcBef>
              <a:buNone/>
            </a:pPr>
            <a:r>
              <a:rPr lang="en-US" sz="2000" i="1" dirty="0">
                <a:effectLst/>
                <a:latin typeface="Times New Roman" panose="02020603050405020304" pitchFamily="18" charset="0"/>
                <a:ea typeface="Calibri" panose="020F0502020204030204" pitchFamily="34" charset="0"/>
                <a:cs typeface="Times New Roman" panose="02020603050405020304" pitchFamily="18" charset="0"/>
              </a:rPr>
              <a:t>Goal statement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By 2027 at least 40 African countries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would have in place reformed legal framework, aligned to international standards, that provides a firm foundation for comprehensive CRVS and identity systems</a:t>
            </a:r>
            <a:r>
              <a:rPr lang="en-ZA"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0000"/>
              </a:lnSpc>
              <a:spcBef>
                <a:spcPts val="0"/>
              </a:spcBef>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Strategic Outcome 2: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Reliable data and vital statistics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 marR="0" indent="0" algn="just">
              <a:lnSpc>
                <a:spcPct val="100000"/>
              </a:lnSpc>
              <a:spcBef>
                <a:spcPts val="0"/>
              </a:spcBef>
              <a:buNone/>
            </a:pPr>
            <a:r>
              <a:rPr lang="en-US" sz="2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Goal statement:</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By 2027</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quality and timely registration-based vital statistics, underpinned by sound statistical methodologies are available and accessible to users </a:t>
            </a:r>
            <a:r>
              <a:rPr lang="en-ZA"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 informed planning, monitoring and decision making in</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least 40 countries</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0000"/>
              </a:lnSpc>
              <a:spcBef>
                <a:spcPts val="0"/>
              </a:spcBef>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0000"/>
              </a:lnSpc>
              <a:spcBef>
                <a:spcPts val="0"/>
              </a:spcBef>
              <a:buNone/>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Strategic Outcome 3: Improved governance in </a:t>
            </a:r>
            <a:r>
              <a:rPr lang="en-ZA" sz="2000" b="1" dirty="0">
                <a:effectLst/>
                <a:latin typeface="Times New Roman" panose="02020603050405020304" pitchFamily="18" charset="0"/>
                <a:ea typeface="Calibri" panose="020F0502020204030204" pitchFamily="34" charset="0"/>
                <a:cs typeface="Times New Roman" panose="02020603050405020304" pitchFamily="18" charset="0"/>
              </a:rPr>
              <a:t>public</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administration services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 marR="0" indent="0" algn="just">
              <a:lnSpc>
                <a:spcPct val="100000"/>
              </a:lnSpc>
              <a:spcBef>
                <a:spcPts val="0"/>
              </a:spcBef>
              <a:buNone/>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Goal statement: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By 2027</a:t>
            </a:r>
            <a:r>
              <a:rPr lang="en-Z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CRVS government stakeholders of </a:t>
            </a:r>
            <a:r>
              <a:rPr lang="en-ZA"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least 30 countries are benefiting from sharing</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information across </a:t>
            </a:r>
            <a:r>
              <a:rPr lang="en-ZA"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robust and </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interoperable systems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whose access is governed by an adequate data protection regulation and framework</a:t>
            </a:r>
            <a:r>
              <a:rPr lang="en-Z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0000"/>
              </a:lnSpc>
              <a:spcBef>
                <a:spcPts val="0"/>
              </a:spcBef>
              <a:buNone/>
            </a:pP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0000"/>
              </a:lnSpc>
              <a:spcBef>
                <a:spcPts val="0"/>
              </a:spcBef>
              <a:buNone/>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Strategic outcome 4: Modernization of CRVS systems</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57150" marR="0" indent="0" algn="just">
              <a:lnSpc>
                <a:spcPct val="100000"/>
              </a:lnSpc>
              <a:spcBef>
                <a:spcPts val="0"/>
              </a:spcBef>
              <a:buNone/>
            </a:pPr>
            <a:r>
              <a:rPr lang="en-US" sz="20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Goal statement:</a:t>
            </a:r>
            <a:r>
              <a:rPr lang="en-US"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By 2027</a:t>
            </a:r>
            <a:r>
              <a:rPr lang="en-ZA" sz="2000" b="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least 30 countries </a:t>
            </a:r>
            <a:r>
              <a:rPr lang="en-ZA" sz="2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have </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enhanced capacity to develop or improve digitization and promote interoperability of CRVS and other related systems at national levels.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0882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4F006-C898-18BD-A140-FF408A3157E5}"/>
              </a:ext>
            </a:extLst>
          </p:cNvPr>
          <p:cNvSpPr>
            <a:spLocks noGrp="1"/>
          </p:cNvSpPr>
          <p:nvPr>
            <p:ph type="title"/>
          </p:nvPr>
        </p:nvSpPr>
        <p:spPr>
          <a:xfrm>
            <a:off x="914400" y="205327"/>
            <a:ext cx="2432481" cy="771217"/>
          </a:xfrm>
          <a:solidFill>
            <a:srgbClr val="FFFFCC"/>
          </a:solidFill>
        </p:spPr>
        <p:txBody>
          <a:bodyPr>
            <a:noAutofit/>
          </a:bodyPr>
          <a:lstStyle/>
          <a:p>
            <a:r>
              <a:rPr lang="en-US" sz="3200" b="1" dirty="0">
                <a:solidFill>
                  <a:srgbClr val="3366FF"/>
                </a:solidFill>
                <a:effectLst/>
                <a:latin typeface="Times New Roman" panose="02020603050405020304" pitchFamily="18" charset="0"/>
                <a:ea typeface="Calibri" panose="020F0502020204030204" pitchFamily="34" charset="0"/>
                <a:cs typeface="Calibri" panose="020F0502020204030204" pitchFamily="34" charset="0"/>
              </a:rPr>
              <a:t>Strategy map</a:t>
            </a:r>
            <a:endParaRPr lang="en-US" sz="3200" b="1" dirty="0">
              <a:solidFill>
                <a:srgbClr val="3366FF"/>
              </a:solidFill>
            </a:endParaRPr>
          </a:p>
        </p:txBody>
      </p:sp>
      <p:pic>
        <p:nvPicPr>
          <p:cNvPr id="4" name="Picture 3">
            <a:extLst>
              <a:ext uri="{FF2B5EF4-FFF2-40B4-BE49-F238E27FC236}">
                <a16:creationId xmlns:a16="http://schemas.microsoft.com/office/drawing/2014/main" id="{C8418918-286E-3014-A96C-11364ED58C90}"/>
              </a:ext>
            </a:extLst>
          </p:cNvPr>
          <p:cNvPicPr>
            <a:picLocks noChangeAspect="1"/>
          </p:cNvPicPr>
          <p:nvPr/>
        </p:nvPicPr>
        <p:blipFill>
          <a:blip r:embed="rId3"/>
          <a:stretch>
            <a:fillRect/>
          </a:stretch>
        </p:blipFill>
        <p:spPr>
          <a:xfrm>
            <a:off x="3412806" y="79899"/>
            <a:ext cx="6212677" cy="6676008"/>
          </a:xfrm>
          <a:prstGeom prst="rect">
            <a:avLst/>
          </a:prstGeom>
        </p:spPr>
      </p:pic>
    </p:spTree>
    <p:extLst>
      <p:ext uri="{BB962C8B-B14F-4D97-AF65-F5344CB8AC3E}">
        <p14:creationId xmlns:p14="http://schemas.microsoft.com/office/powerpoint/2010/main" val="2328015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FE357-27ED-F6E0-95BC-D1EF354D7AC1}"/>
              </a:ext>
            </a:extLst>
          </p:cNvPr>
          <p:cNvSpPr>
            <a:spLocks noGrp="1"/>
          </p:cNvSpPr>
          <p:nvPr>
            <p:ph type="title"/>
          </p:nvPr>
        </p:nvSpPr>
        <p:spPr>
          <a:xfrm>
            <a:off x="336241" y="384206"/>
            <a:ext cx="2309305" cy="4143405"/>
          </a:xfrm>
          <a:solidFill>
            <a:srgbClr val="FFFFCC"/>
          </a:solidFill>
        </p:spPr>
        <p:txBody>
          <a:bodyPr>
            <a:normAutofit/>
          </a:bodyPr>
          <a:lstStyle/>
          <a:p>
            <a:pPr algn="ctr"/>
            <a:r>
              <a:rPr lang="en-US" sz="2800" b="1" dirty="0">
                <a:solidFill>
                  <a:srgbClr val="3366FF"/>
                </a:solidFill>
                <a:latin typeface="Times New Roman" panose="02020603050405020304" pitchFamily="18" charset="0"/>
                <a:ea typeface="Calibri" panose="020F0502020204030204" pitchFamily="34" charset="0"/>
                <a:cs typeface="Calibri" panose="020F0502020204030204" pitchFamily="34" charset="0"/>
              </a:rPr>
              <a:t>Governance</a:t>
            </a:r>
            <a:r>
              <a:rPr lang="en-US" sz="2800" b="1" dirty="0">
                <a:solidFill>
                  <a:srgbClr val="3366FF"/>
                </a:solidFill>
                <a:effectLst/>
                <a:latin typeface="Times New Roman" panose="02020603050405020304" pitchFamily="18" charset="0"/>
                <a:ea typeface="Calibri" panose="020F0502020204030204" pitchFamily="34" charset="0"/>
                <a:cs typeface="Calibri" panose="020F0502020204030204" pitchFamily="34" charset="0"/>
              </a:rPr>
              <a:t> structure for APAI-CRVS Secretariat </a:t>
            </a:r>
            <a:endParaRPr lang="en-US" sz="2800" b="1" dirty="0">
              <a:solidFill>
                <a:srgbClr val="3366FF"/>
              </a:solidFill>
            </a:endParaRPr>
          </a:p>
        </p:txBody>
      </p:sp>
      <p:pic>
        <p:nvPicPr>
          <p:cNvPr id="4" name="Picture 3">
            <a:extLst>
              <a:ext uri="{FF2B5EF4-FFF2-40B4-BE49-F238E27FC236}">
                <a16:creationId xmlns:a16="http://schemas.microsoft.com/office/drawing/2014/main" id="{FDF24297-AACE-27C3-3FAD-DB2A79B75B97}"/>
              </a:ext>
            </a:extLst>
          </p:cNvPr>
          <p:cNvPicPr>
            <a:picLocks noChangeAspect="1"/>
          </p:cNvPicPr>
          <p:nvPr/>
        </p:nvPicPr>
        <p:blipFill>
          <a:blip r:embed="rId3"/>
          <a:stretch>
            <a:fillRect/>
          </a:stretch>
        </p:blipFill>
        <p:spPr>
          <a:xfrm>
            <a:off x="2936255" y="43972"/>
            <a:ext cx="7438974" cy="6770056"/>
          </a:xfrm>
          <a:prstGeom prst="rect">
            <a:avLst/>
          </a:prstGeom>
          <a:solidFill>
            <a:srgbClr val="FFFFCC"/>
          </a:solidFill>
        </p:spPr>
      </p:pic>
    </p:spTree>
    <p:extLst>
      <p:ext uri="{BB962C8B-B14F-4D97-AF65-F5344CB8AC3E}">
        <p14:creationId xmlns:p14="http://schemas.microsoft.com/office/powerpoint/2010/main" val="2628746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2774</TotalTime>
  <Words>1688</Words>
  <Application>Microsoft Office PowerPoint</Application>
  <PresentationFormat>Widescreen</PresentationFormat>
  <Paragraphs>84</Paragraphs>
  <Slides>10</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Algerian</vt:lpstr>
      <vt:lpstr>Arial</vt:lpstr>
      <vt:lpstr>Arial Narrow</vt:lpstr>
      <vt:lpstr>Calibri</vt:lpstr>
      <vt:lpstr>Calibri Light</vt:lpstr>
      <vt:lpstr>Courier New</vt:lpstr>
      <vt:lpstr>Garamond</vt:lpstr>
      <vt:lpstr>Lucida Sans</vt:lpstr>
      <vt:lpstr>Times New Roman</vt:lpstr>
      <vt:lpstr>Wingdings</vt:lpstr>
      <vt:lpstr>Office Theme</vt:lpstr>
      <vt:lpstr>Sixth Conference of African Ministers  Responsible for Civil Registration  Sixth session  Addis Ababa, 24–28 October 2022  Item 2 of the provisional agenda for the expert segment*  Election of the Bureau and adoption of the agenda and programme of work   </vt:lpstr>
      <vt:lpstr>Scope of CRVS in Africa</vt:lpstr>
      <vt:lpstr>Guiding principles of APAI-CRVS</vt:lpstr>
      <vt:lpstr>The purpose of the strategy and action plan</vt:lpstr>
      <vt:lpstr> </vt:lpstr>
      <vt:lpstr>Strategic direction for the improvement of CRVS in Africa</vt:lpstr>
      <vt:lpstr>Strategic outcomes</vt:lpstr>
      <vt:lpstr>Strategy map</vt:lpstr>
      <vt:lpstr>Governance structure for APAI-CRVS Secretariat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Yacob Zewoldi</dc:creator>
  <cp:lastModifiedBy>Yacob Zewoldi</cp:lastModifiedBy>
  <cp:revision>162</cp:revision>
  <cp:lastPrinted>2022-10-13T15:45:42Z</cp:lastPrinted>
  <dcterms:created xsi:type="dcterms:W3CDTF">2022-06-08T13:13:06Z</dcterms:created>
  <dcterms:modified xsi:type="dcterms:W3CDTF">2022-10-27T07:34:35Z</dcterms:modified>
</cp:coreProperties>
</file>