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380" r:id="rId2"/>
    <p:sldId id="381" r:id="rId3"/>
    <p:sldId id="384" r:id="rId4"/>
    <p:sldId id="388" r:id="rId5"/>
    <p:sldId id="387" r:id="rId6"/>
    <p:sldId id="396" r:id="rId7"/>
    <p:sldId id="393" r:id="rId8"/>
    <p:sldId id="394" r:id="rId9"/>
    <p:sldId id="395" r:id="rId10"/>
    <p:sldId id="389" r:id="rId11"/>
    <p:sldId id="392" r:id="rId12"/>
    <p:sldId id="391" r:id="rId13"/>
    <p:sldId id="386" r:id="rId14"/>
    <p:sldId id="383"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aza Bekele Gebretsadik" initials="MBG" lastIdx="1" clrIdx="0">
    <p:extLst>
      <p:ext uri="{19B8F6BF-5375-455C-9EA6-DF929625EA0E}">
        <p15:presenceInfo xmlns:p15="http://schemas.microsoft.com/office/powerpoint/2012/main" userId="S::bekele21@un.org::3c7f8dbe-dbfe-4993-afcd-f80ec86dda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94660"/>
  </p:normalViewPr>
  <p:slideViewPr>
    <p:cSldViewPr snapToGrid="0">
      <p:cViewPr varScale="1">
        <p:scale>
          <a:sx n="52" d="100"/>
          <a:sy n="52" d="100"/>
        </p:scale>
        <p:origin x="573"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DC7222F-8B56-4234-9CFD-C0BBBF445668}" type="datetimeFigureOut">
              <a:rPr lang="fr-FR" smtClean="0"/>
              <a:t>23/10/2022</a:t>
            </a:fld>
            <a:endParaRPr lang="fr-FR"/>
          </a:p>
        </p:txBody>
      </p:sp>
      <p:sp>
        <p:nvSpPr>
          <p:cNvPr id="4" name="Espace réservé du pied de pag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B1278A63-1C57-4262-987D-D7B1ADC6E90F}" type="slidenum">
              <a:rPr lang="fr-FR" smtClean="0"/>
              <a:t>‹#›</a:t>
            </a:fld>
            <a:endParaRPr lang="fr-FR"/>
          </a:p>
        </p:txBody>
      </p:sp>
    </p:spTree>
    <p:extLst>
      <p:ext uri="{BB962C8B-B14F-4D97-AF65-F5344CB8AC3E}">
        <p14:creationId xmlns:p14="http://schemas.microsoft.com/office/powerpoint/2010/main" val="29976287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77DB045-E0D5-4F76-8D75-1B1420A7B86B}" type="datetimeFigureOut">
              <a:rPr lang="en-US" smtClean="0"/>
              <a:t>10/23/2022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8D5A04-98A8-4662-A45B-A6EC7EEFC06A}" type="datetime1">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3126FA-6750-4D05-82E7-C8AB9730F9E7}" type="datetime1">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14496-FDB0-487E-9275-9FD9FA8504C2}" type="datetime1">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6E4C1-948A-4E9C-ADD3-AB75EF482B98}" type="datetime1">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B15E3E-9510-4241-BD91-14E39B245369}" type="datetime1">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9B11DB-97AD-47BC-8CA8-06BF132123F9}" type="datetime1">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745469-E22B-4E3D-8530-A0C3DA5A9C2B}" type="datetime1">
              <a:rPr lang="en-US" smtClean="0"/>
              <a:t>10/23/2022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E6EB38-1ED3-461F-82E0-96030F4A1FB3}" type="datetime1">
              <a:rPr lang="en-US" smtClean="0"/>
              <a:t>10/23/2022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68274-172B-4A8D-9D18-BA5612C08E94}" type="datetime1">
              <a:rPr lang="en-US" smtClean="0"/>
              <a:t>10/23/2022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F8A749-FCBE-40A1-8FFA-33129B567E13}" type="datetime1">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7D3338-37DB-4794-BE63-AA3EF5F174A5}" type="datetime1">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4DBFA-41D2-4584-9453-355C16E27298}" type="datetime1">
              <a:rPr lang="en-US" smtClean="0"/>
              <a:t>10/23/2022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4821121" y="1913802"/>
            <a:ext cx="6974188" cy="2291337"/>
          </a:xfrm>
        </p:spPr>
        <p:txBody>
          <a:bodyPr anchor="b">
            <a:noAutofit/>
          </a:bodyPr>
          <a:lstStyle/>
          <a:p>
            <a:pPr marL="0" marR="0">
              <a:spcBef>
                <a:spcPts val="0"/>
              </a:spcBef>
              <a:spcAft>
                <a:spcPts val="0"/>
              </a:spcAft>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fr-FR" sz="3200" dirty="0"/>
              <a:t>Le leadership et le plaidoyer budgétaire pour les systèmes d’enregistrement des faits d’état civil et de production des statistiques d’état civil</a:t>
            </a:r>
            <a:br>
              <a:rPr lang="fr-FR" sz="3200" dirty="0"/>
            </a:br>
            <a:r>
              <a:rPr lang="fr-FR" sz="3200" dirty="0"/>
              <a:t>Expérience du Cameroun</a:t>
            </a:r>
            <a:endParaRPr lang="en-GB" sz="3200"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297593" y="5148707"/>
            <a:ext cx="6251111" cy="1572768"/>
          </a:xfrm>
        </p:spPr>
        <p:txBody>
          <a:bodyPr>
            <a:normAutofit/>
          </a:bodyPr>
          <a:lstStyle/>
          <a:p>
            <a:pPr algn="l"/>
            <a:r>
              <a:rPr lang="en-US" sz="2400" b="1" dirty="0"/>
              <a:t>Nom du </a:t>
            </a:r>
            <a:r>
              <a:rPr lang="en-US" b="1" dirty="0" err="1"/>
              <a:t>Pr</a:t>
            </a:r>
            <a:r>
              <a:rPr lang="fr-FR" b="1" dirty="0"/>
              <a:t>é</a:t>
            </a:r>
            <a:r>
              <a:rPr lang="en-US" sz="2400" b="1" dirty="0" err="1"/>
              <a:t>sentateur</a:t>
            </a:r>
            <a:r>
              <a:rPr lang="en-US" sz="2400" b="1" dirty="0"/>
              <a:t> </a:t>
            </a:r>
            <a:r>
              <a:rPr lang="en-US" sz="2400" dirty="0"/>
              <a:t>: YOMO Alexandre Marie</a:t>
            </a:r>
            <a:endParaRPr lang="en-US" dirty="0"/>
          </a:p>
          <a:p>
            <a:pPr algn="l"/>
            <a:r>
              <a:rPr lang="en-US" sz="2400" b="1" dirty="0"/>
              <a:t>Institution</a:t>
            </a:r>
            <a:r>
              <a:rPr lang="en-US" sz="2400" dirty="0"/>
              <a:t>: Bureau National de </a:t>
            </a:r>
            <a:r>
              <a:rPr lang="en-US" sz="2400" dirty="0" err="1"/>
              <a:t>l’Etat</a:t>
            </a:r>
            <a:r>
              <a:rPr lang="en-US" sz="2400" dirty="0"/>
              <a:t> Civil</a:t>
            </a:r>
            <a:endParaRPr lang="en-US" dirty="0"/>
          </a:p>
          <a:p>
            <a:pPr algn="l"/>
            <a:r>
              <a:rPr lang="en-US" sz="2400" b="1" dirty="0"/>
              <a:t>Pays</a:t>
            </a:r>
            <a:r>
              <a:rPr lang="en-US" sz="2400" dirty="0"/>
              <a:t> : Cameroun</a:t>
            </a:r>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493072" y="71365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31108" y="608877"/>
            <a:ext cx="3400425" cy="1304925"/>
          </a:xfrm>
          <a:prstGeom prst="rect">
            <a:avLst/>
          </a:prstGeom>
        </p:spPr>
      </p:pic>
      <p:sp>
        <p:nvSpPr>
          <p:cNvPr id="2" name="Espace réservé du numéro de diapositive 1"/>
          <p:cNvSpPr>
            <a:spLocks noGrp="1"/>
          </p:cNvSpPr>
          <p:nvPr>
            <p:ph type="sldNum" sz="quarter" idx="12"/>
          </p:nvPr>
        </p:nvSpPr>
        <p:spPr/>
        <p:txBody>
          <a:bodyPr/>
          <a:lstStyle/>
          <a:p>
            <a:fld id="{8B975DA1-D75A-4B7A-8C0A-943C0366E8CA}" type="slidenum">
              <a:rPr lang="en-US" smtClean="0"/>
              <a:t>1</a:t>
            </a:fld>
            <a:endParaRPr lang="en-US" dirty="0"/>
          </a:p>
        </p:txBody>
      </p:sp>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501" y="2415654"/>
            <a:ext cx="2330899" cy="2702256"/>
          </a:xfrm>
          <a:prstGeom prst="rect">
            <a:avLst/>
          </a:prstGeom>
        </p:spPr>
      </p:pic>
      <p:sp>
        <p:nvSpPr>
          <p:cNvPr id="2" name="Titre 1"/>
          <p:cNvSpPr>
            <a:spLocks noGrp="1"/>
          </p:cNvSpPr>
          <p:nvPr>
            <p:ph type="title"/>
          </p:nvPr>
        </p:nvSpPr>
        <p:spPr>
          <a:xfrm>
            <a:off x="1320800" y="389013"/>
            <a:ext cx="10515600" cy="1325563"/>
          </a:xfrm>
        </p:spPr>
        <p:txBody>
          <a:bodyPr>
            <a:noAutofit/>
          </a:bodyPr>
          <a:lstStyle/>
          <a:p>
            <a:pPr algn="ctr">
              <a:lnSpc>
                <a:spcPct val="100000"/>
              </a:lnSpc>
            </a:pPr>
            <a:r>
              <a:rPr lang="fr-FR" sz="2000" b="1" dirty="0">
                <a:latin typeface="Tahoma" panose="020B0604030504040204" pitchFamily="34" charset="0"/>
                <a:ea typeface="Tahoma" panose="020B0604030504040204" pitchFamily="34" charset="0"/>
                <a:cs typeface="Tahoma" panose="020B0604030504040204" pitchFamily="34" charset="0"/>
              </a:rPr>
              <a:t>IV. ACTIONS MAJEURES REALISEES PAR LE CAMEROUN DANS</a:t>
            </a:r>
            <a:r>
              <a:rPr lang="fr-FR" altLang="fr-FR" sz="2000" b="1" dirty="0">
                <a:latin typeface="Tahoma" panose="020B0604030504040204" pitchFamily="34" charset="0"/>
                <a:ea typeface="Tahoma" panose="020B0604030504040204" pitchFamily="34" charset="0"/>
                <a:cs typeface="Tahoma" panose="020B0604030504040204" pitchFamily="34" charset="0"/>
              </a:rPr>
              <a:t> LE CADRE DU PLAIDOYER BUDGETAIRE</a:t>
            </a:r>
          </a:p>
        </p:txBody>
      </p:sp>
      <p:sp>
        <p:nvSpPr>
          <p:cNvPr id="3" name="Espace réservé du contenu 2"/>
          <p:cNvSpPr>
            <a:spLocks noGrp="1"/>
          </p:cNvSpPr>
          <p:nvPr>
            <p:ph idx="1"/>
          </p:nvPr>
        </p:nvSpPr>
        <p:spPr>
          <a:xfrm>
            <a:off x="962774" y="1884439"/>
            <a:ext cx="8271329" cy="4909004"/>
          </a:xfrm>
        </p:spPr>
        <p:txBody>
          <a:bodyPr>
            <a:noAutofit/>
          </a:bodyPr>
          <a:lstStyle/>
          <a:p>
            <a:pPr marL="0" indent="0" algn="just">
              <a:lnSpc>
                <a:spcPct val="100000"/>
              </a:lnSpc>
              <a:spcBef>
                <a:spcPts val="600"/>
              </a:spcBef>
              <a:buNone/>
            </a:pPr>
            <a:r>
              <a:rPr lang="fr-FR" sz="1800" dirty="0">
                <a:latin typeface="Tahoma" panose="020B0604030504040204" pitchFamily="34" charset="0"/>
                <a:ea typeface="Tahoma" panose="020B0604030504040204" pitchFamily="34" charset="0"/>
                <a:cs typeface="Tahoma" panose="020B0604030504040204" pitchFamily="34" charset="0"/>
              </a:rPr>
              <a:t>Sous ce chapitre, l’on peut citer :</a:t>
            </a:r>
          </a:p>
          <a:p>
            <a:pPr algn="just">
              <a:lnSpc>
                <a:spcPct val="100000"/>
              </a:lnSpc>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mise en place d’une plateforme de collaboration entre le Bureau National de l’Etat Civil et le Réseau des Parlementaires Pour l’Etat Civil avec pour objectif principal, la recherche des financements en vue de l’accélération de la modernisation du système national de l’état civil ;</a:t>
            </a:r>
          </a:p>
          <a:p>
            <a:pPr algn="just">
              <a:lnSpc>
                <a:spcPct val="100000"/>
              </a:lnSpc>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le lancement des démarches administratives en vue du financement de l’informatisation de l’état civil par emprunt public ; </a:t>
            </a:r>
          </a:p>
          <a:p>
            <a:pPr algn="just">
              <a:lnSpc>
                <a:spcPct val="100000"/>
              </a:lnSpc>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mise en œuvre des mécanismes de relèvement du budget du Bureau National de l’Etat Civil (contributions de l’Etat, des Communes et des Communautés Urbaines) ;</a:t>
            </a:r>
          </a:p>
          <a:p>
            <a:pPr algn="just">
              <a:lnSpc>
                <a:spcPct val="100000"/>
              </a:lnSpc>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poursuite de la recherche du financement de l’état civil auprès des partenaires techniques et financiers.</a:t>
            </a:r>
          </a:p>
          <a:p>
            <a:pPr algn="just">
              <a:lnSpc>
                <a:spcPct val="100000"/>
              </a:lnSpc>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465142" indent="-285752" algn="just">
              <a:lnSpc>
                <a:spcPct val="150000"/>
              </a:lnSpc>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lgn="just">
              <a:lnSpc>
                <a:spcPts val="2500"/>
              </a:lnSpc>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465142" indent="-285752" algn="just">
              <a:lnSpc>
                <a:spcPts val="2500"/>
              </a:lnSpc>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465142" indent="-285752" algn="just">
              <a:lnSpc>
                <a:spcPts val="2500"/>
              </a:lnSpc>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lgn="just"/>
            <a:endParaRPr lang="fr-FR" sz="1800" dirty="0"/>
          </a:p>
        </p:txBody>
      </p:sp>
      <p:pic>
        <p:nvPicPr>
          <p:cNvPr id="4"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365125"/>
            <a:ext cx="1265148" cy="1238402"/>
          </a:xfrm>
          <a:prstGeom prst="rect">
            <a:avLst/>
          </a:prstGeom>
          <a:effectLst>
            <a:outerShdw blurRad="330200" dist="38100" dir="5400000" algn="t" rotWithShape="0">
              <a:prstClr val="black">
                <a:alpha val="40000"/>
              </a:prstClr>
            </a:outerShdw>
          </a:effectLst>
        </p:spPr>
      </p:pic>
      <p:sp>
        <p:nvSpPr>
          <p:cNvPr id="6" name="Espace réservé du numéro de diapositive 5"/>
          <p:cNvSpPr>
            <a:spLocks noGrp="1"/>
          </p:cNvSpPr>
          <p:nvPr>
            <p:ph type="sldNum" sz="quarter" idx="12"/>
          </p:nvPr>
        </p:nvSpPr>
        <p:spPr/>
        <p:txBody>
          <a:bodyPr/>
          <a:lstStyle/>
          <a:p>
            <a:fld id="{8B975DA1-D75A-4B7A-8C0A-943C0366E8CA}" type="slidenum">
              <a:rPr lang="en-US" smtClean="0"/>
              <a:t>10</a:t>
            </a:fld>
            <a:endParaRPr lang="en-US" dirty="0"/>
          </a:p>
        </p:txBody>
      </p:sp>
      <p:pic>
        <p:nvPicPr>
          <p:cNvPr id="7"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 y="517525"/>
            <a:ext cx="1265148" cy="1238402"/>
          </a:xfrm>
          <a:prstGeom prst="rect">
            <a:avLst/>
          </a:prstGeom>
          <a:effectLst>
            <a:outerShdw blurRad="330200" dist="38100" dir="5400000" algn="t" rotWithShape="0">
              <a:prstClr val="black">
                <a:alpha val="40000"/>
              </a:prstClr>
            </a:outerShdw>
          </a:effectLst>
        </p:spPr>
      </p:pic>
    </p:spTree>
    <p:extLst>
      <p:ext uri="{BB962C8B-B14F-4D97-AF65-F5344CB8AC3E}">
        <p14:creationId xmlns:p14="http://schemas.microsoft.com/office/powerpoint/2010/main" val="168762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90469"/>
          </a:xfrm>
        </p:spPr>
        <p:txBody>
          <a:bodyPr>
            <a:normAutofit fontScale="90000"/>
          </a:bodyPr>
          <a:lstStyle/>
          <a:p>
            <a:pPr algn="ctr"/>
            <a:br>
              <a:rPr lang="fr-FR" altLang="fr-FR" sz="2400" b="1" dirty="0">
                <a:latin typeface="Tahoma" panose="020B0604030504040204" pitchFamily="34" charset="0"/>
                <a:ea typeface="Tahoma" panose="020B0604030504040204" pitchFamily="34" charset="0"/>
                <a:cs typeface="Tahoma" panose="020B0604030504040204" pitchFamily="34" charset="0"/>
              </a:rPr>
            </a:br>
            <a:r>
              <a:rPr lang="fr-FR" altLang="fr-FR" sz="2400" b="1" dirty="0">
                <a:latin typeface="Tahoma" panose="020B0604030504040204" pitchFamily="34" charset="0"/>
                <a:ea typeface="Tahoma" panose="020B0604030504040204" pitchFamily="34" charset="0"/>
                <a:cs typeface="Tahoma" panose="020B0604030504040204" pitchFamily="34" charset="0"/>
              </a:rPr>
              <a:t>V. PERSPECTIVES </a:t>
            </a:r>
            <a:br>
              <a:rPr lang="fr-FR" altLang="fr-FR" b="1" u="sng"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fr-FR" dirty="0"/>
          </a:p>
        </p:txBody>
      </p:sp>
      <p:sp>
        <p:nvSpPr>
          <p:cNvPr id="3" name="Espace réservé du contenu 2"/>
          <p:cNvSpPr>
            <a:spLocks noGrp="1"/>
          </p:cNvSpPr>
          <p:nvPr>
            <p:ph idx="1"/>
          </p:nvPr>
        </p:nvSpPr>
        <p:spPr>
          <a:xfrm>
            <a:off x="3543300" y="1255594"/>
            <a:ext cx="8176260" cy="5044199"/>
          </a:xfrm>
        </p:spPr>
        <p:txBody>
          <a:bodyPr>
            <a:normAutofit/>
          </a:bodyPr>
          <a:lstStyle/>
          <a:p>
            <a:pPr algn="just"/>
            <a:endParaRPr lang="fr-FR" sz="2000" dirty="0"/>
          </a:p>
          <a:p>
            <a:pPr algn="just"/>
            <a:endParaRPr lang="fr-FR" sz="2000" dirty="0"/>
          </a:p>
          <a:p>
            <a:pPr algn="just"/>
            <a:endParaRPr lang="fr-FR" sz="2000" dirty="0"/>
          </a:p>
          <a:p>
            <a:pPr marL="0" indent="0" algn="just">
              <a:buNone/>
            </a:pPr>
            <a:r>
              <a:rPr lang="fr-FR" sz="1800" dirty="0">
                <a:latin typeface="Tahoma" panose="020B0604030504040204" pitchFamily="34" charset="0"/>
                <a:ea typeface="Tahoma" panose="020B0604030504040204" pitchFamily="34" charset="0"/>
                <a:cs typeface="Tahoma" panose="020B0604030504040204" pitchFamily="34" charset="0"/>
              </a:rPr>
              <a:t>Les actions de leadership et de plaidoyer ci-dessus présentées conduisent à des perspectives de consolidation du système CRVS du Cameroun,</a:t>
            </a:r>
            <a:r>
              <a:rPr lang="fr-FR" altLang="fr-FR" sz="1800" b="1" dirty="0">
                <a:latin typeface="Tahoma" panose="020B0604030504040204" pitchFamily="34" charset="0"/>
                <a:ea typeface="Tahoma" panose="020B0604030504040204" pitchFamily="34" charset="0"/>
                <a:cs typeface="Tahoma" panose="020B0604030504040204" pitchFamily="34" charset="0"/>
              </a:rPr>
              <a:t> </a:t>
            </a:r>
            <a:r>
              <a:rPr lang="fr-FR" altLang="fr-FR" sz="1800" dirty="0">
                <a:latin typeface="Tahoma" panose="020B0604030504040204" pitchFamily="34" charset="0"/>
                <a:ea typeface="Tahoma" panose="020B0604030504040204" pitchFamily="34" charset="0"/>
                <a:cs typeface="Tahoma" panose="020B0604030504040204" pitchFamily="34" charset="0"/>
              </a:rPr>
              <a:t>tel qu’illustré dans le schéma fonctionnel cible ci-dessous :</a:t>
            </a:r>
          </a:p>
          <a:p>
            <a:endParaRPr lang="fr-FR" dirty="0"/>
          </a:p>
        </p:txBody>
      </p:sp>
      <p:sp>
        <p:nvSpPr>
          <p:cNvPr id="4" name="Espace réservé du numéro de diapositive 3"/>
          <p:cNvSpPr>
            <a:spLocks noGrp="1"/>
          </p:cNvSpPr>
          <p:nvPr>
            <p:ph type="sldNum" sz="quarter" idx="12"/>
          </p:nvPr>
        </p:nvSpPr>
        <p:spPr/>
        <p:txBody>
          <a:bodyPr/>
          <a:lstStyle/>
          <a:p>
            <a:fld id="{8B975DA1-D75A-4B7A-8C0A-943C0366E8CA}" type="slidenum">
              <a:rPr lang="en-US" smtClean="0"/>
              <a:t>11</a:t>
            </a:fld>
            <a:endParaRPr lang="en-US" dirty="0"/>
          </a:p>
        </p:txBody>
      </p:sp>
      <p:pic>
        <p:nvPicPr>
          <p:cNvPr id="6"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 y="191158"/>
            <a:ext cx="1265148" cy="1238402"/>
          </a:xfrm>
          <a:prstGeom prst="rect">
            <a:avLst/>
          </a:prstGeom>
          <a:effectLst>
            <a:outerShdw blurRad="330200" dist="38100" dir="5400000" algn="t" rotWithShape="0">
              <a:prstClr val="black">
                <a:alpha val="40000"/>
              </a:prstClr>
            </a:outerShdw>
          </a:effectLst>
        </p:spPr>
      </p:pic>
      <p:sp>
        <p:nvSpPr>
          <p:cNvPr id="7" name="AutoShape 2" descr="Homme Africain Concentré Avec Dreadlocks Tenant Main Dessus Tête Regardant Photos De Stock Libres De Droi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1863212"/>
            <a:ext cx="3387724" cy="3280287"/>
          </a:xfrm>
          <a:prstGeom prst="rect">
            <a:avLst/>
          </a:prstGeom>
        </p:spPr>
      </p:pic>
    </p:spTree>
    <p:extLst>
      <p:ext uri="{BB962C8B-B14F-4D97-AF65-F5344CB8AC3E}">
        <p14:creationId xmlns:p14="http://schemas.microsoft.com/office/powerpoint/2010/main" val="254635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 y="365125"/>
            <a:ext cx="1265148" cy="1238402"/>
          </a:xfrm>
          <a:prstGeom prst="rect">
            <a:avLst/>
          </a:prstGeom>
          <a:effectLst>
            <a:outerShdw blurRad="330200" dist="38100" dir="5400000" algn="t" rotWithShape="0">
              <a:prstClr val="black">
                <a:alpha val="40000"/>
              </a:prstClr>
            </a:outerShdw>
          </a:effectLst>
        </p:spPr>
      </p:pic>
      <p:cxnSp>
        <p:nvCxnSpPr>
          <p:cNvPr id="6" name="Connecteur droit 5"/>
          <p:cNvCxnSpPr/>
          <p:nvPr/>
        </p:nvCxnSpPr>
        <p:spPr bwMode="auto">
          <a:xfrm flipH="1">
            <a:off x="7089776" y="1568149"/>
            <a:ext cx="1587" cy="100806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9310690" y="6286501"/>
            <a:ext cx="936625"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600" b="1" dirty="0">
              <a:solidFill>
                <a:schemeClr val="tx1"/>
              </a:solidFill>
            </a:endParaRPr>
          </a:p>
        </p:txBody>
      </p:sp>
      <p:sp>
        <p:nvSpPr>
          <p:cNvPr id="8" name="Titre 1"/>
          <p:cNvSpPr txBox="1">
            <a:spLocks/>
          </p:cNvSpPr>
          <p:nvPr/>
        </p:nvSpPr>
        <p:spPr>
          <a:xfrm>
            <a:off x="1862722" y="86473"/>
            <a:ext cx="8229600"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ltLang="fr-FR" sz="2000" b="1" dirty="0">
                <a:latin typeface="Tahoma" panose="020B0604030504040204" pitchFamily="34" charset="0"/>
                <a:ea typeface="Tahoma" panose="020B0604030504040204" pitchFamily="34" charset="0"/>
                <a:cs typeface="Tahoma" panose="020B0604030504040204" pitchFamily="34" charset="0"/>
              </a:rPr>
              <a:t>V. PERSPECTIVES : SCHEMA FONCTIONNEL CIBLE</a:t>
            </a:r>
            <a:endParaRPr lang="fr-FR" altLang="fr-FR" sz="2000" b="1" u="sng"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cxnSp>
        <p:nvCxnSpPr>
          <p:cNvPr id="9" name="Connecteur droit 8"/>
          <p:cNvCxnSpPr/>
          <p:nvPr/>
        </p:nvCxnSpPr>
        <p:spPr>
          <a:xfrm>
            <a:off x="7067551" y="2969487"/>
            <a:ext cx="22225" cy="252167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7135814" y="2927459"/>
            <a:ext cx="0" cy="195886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7019645" y="2969490"/>
            <a:ext cx="12980" cy="132469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6972300" y="2969490"/>
            <a:ext cx="6350" cy="67541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5105725" y="2969490"/>
            <a:ext cx="15021" cy="3205178"/>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061898" y="2969490"/>
            <a:ext cx="0" cy="2348859"/>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flipV="1">
            <a:off x="4985930" y="3733893"/>
            <a:ext cx="687387"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AutoShape 6"/>
          <p:cNvSpPr>
            <a:spLocks noChangeArrowheads="1"/>
          </p:cNvSpPr>
          <p:nvPr/>
        </p:nvSpPr>
        <p:spPr bwMode="auto">
          <a:xfrm rot="16200000">
            <a:off x="4778821" y="-1065247"/>
            <a:ext cx="797822" cy="4469359"/>
          </a:xfrm>
          <a:prstGeom prst="roundRect">
            <a:avLst>
              <a:gd name="adj" fmla="val 16667"/>
            </a:avLst>
          </a:prstGeom>
          <a:gradFill>
            <a:gsLst>
              <a:gs pos="0">
                <a:srgbClr val="00B050"/>
              </a:gs>
              <a:gs pos="64000">
                <a:srgbClr val="FF0000"/>
              </a:gs>
              <a:gs pos="100000">
                <a:srgbClr val="FF0000">
                  <a:alpha val="21000"/>
                </a:srgbClr>
              </a:gs>
              <a:gs pos="100000">
                <a:srgbClr val="FFFF00"/>
              </a:gs>
            </a:gsLst>
            <a:lin ang="5400000" scaled="1"/>
          </a:gradFill>
          <a:ln w="9525">
            <a:solidFill>
              <a:srgbClr val="000000">
                <a:alpha val="50000"/>
              </a:srgbClr>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518" b="1" dirty="0">
                <a:latin typeface="Century Gothic" panose="020B0502020202020204" pitchFamily="34" charset="0"/>
                <a:cs typeface="Segoe UI Semibold" panose="020B0702040204020203" pitchFamily="34" charset="0"/>
              </a:rPr>
              <a:t>MINDDEVEL</a:t>
            </a:r>
            <a:endParaRPr lang="fr-FR" altLang="fr-FR" sz="1063" b="1" dirty="0">
              <a:latin typeface="Century Gothic" panose="020B0502020202020204" pitchFamily="34" charset="0"/>
              <a:cs typeface="Segoe UI Semibold" panose="020B0702040204020203" pitchFamily="34" charset="0"/>
            </a:endParaRPr>
          </a:p>
          <a:p>
            <a:pPr algn="ctr">
              <a:defRPr/>
            </a:pPr>
            <a:r>
              <a:rPr lang="fr-FR" altLang="fr-FR" sz="1063" dirty="0">
                <a:latin typeface="Segoe UI Semibold" panose="020B0702040204020203" pitchFamily="34" charset="0"/>
                <a:cs typeface="Segoe UI Semibold" panose="020B0702040204020203" pitchFamily="34" charset="0"/>
              </a:rPr>
              <a:t>Application de la législation et de la règlementation sur l’état civil </a:t>
            </a:r>
            <a:endParaRPr lang="fr-FR" altLang="fr-FR" sz="835" dirty="0">
              <a:latin typeface="Segoe UI Semibold" panose="020B0702040204020203" pitchFamily="34" charset="0"/>
              <a:cs typeface="Segoe UI Semibold" panose="020B0702040204020203" pitchFamily="34" charset="0"/>
            </a:endParaRPr>
          </a:p>
        </p:txBody>
      </p:sp>
      <p:sp>
        <p:nvSpPr>
          <p:cNvPr id="17" name="AutoShape 6"/>
          <p:cNvSpPr>
            <a:spLocks noChangeArrowheads="1"/>
          </p:cNvSpPr>
          <p:nvPr/>
        </p:nvSpPr>
        <p:spPr bwMode="auto">
          <a:xfrm>
            <a:off x="2831137" y="822401"/>
            <a:ext cx="4677420" cy="687845"/>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400"/>
              </a:lnSpc>
              <a:defRPr/>
            </a:pPr>
            <a:r>
              <a:rPr lang="fr-FR" altLang="fr-FR" sz="1518" b="1" dirty="0">
                <a:latin typeface="Segoe UI Semibold" panose="020B0702040204020203" pitchFamily="34" charset="0"/>
                <a:cs typeface="Segoe UI Semibold" panose="020B0702040204020203" pitchFamily="34" charset="0"/>
              </a:rPr>
              <a:t>MINISTERE DE LA DECENTRALISATION ET DU DEVELOPPEMENT LOCAL</a:t>
            </a:r>
            <a:endParaRPr lang="fr-FR" altLang="fr-FR" sz="1063" b="1" dirty="0">
              <a:latin typeface="Segoe UI Semibold" panose="020B0702040204020203" pitchFamily="34" charset="0"/>
              <a:cs typeface="Segoe UI Semibold" panose="020B0702040204020203" pitchFamily="34" charset="0"/>
            </a:endParaRPr>
          </a:p>
        </p:txBody>
      </p:sp>
      <p:sp>
        <p:nvSpPr>
          <p:cNvPr id="18" name="AutoShape 8"/>
          <p:cNvSpPr>
            <a:spLocks noChangeArrowheads="1"/>
          </p:cNvSpPr>
          <p:nvPr/>
        </p:nvSpPr>
        <p:spPr bwMode="auto">
          <a:xfrm>
            <a:off x="1004875" y="5910419"/>
            <a:ext cx="3324723" cy="574759"/>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759"/>
              </a:spcAft>
              <a:defRPr/>
            </a:pPr>
            <a:endParaRPr lang="fr-FR" altLang="fr-FR" sz="1200" b="1" dirty="0">
              <a:latin typeface="Century Gothic" panose="020B0502020202020204" pitchFamily="34" charset="0"/>
              <a:cs typeface="Segoe UI Semibold" panose="020B0702040204020203" pitchFamily="34" charset="0"/>
            </a:endParaRPr>
          </a:p>
        </p:txBody>
      </p:sp>
      <p:sp>
        <p:nvSpPr>
          <p:cNvPr id="19" name="AutoShape 9"/>
          <p:cNvSpPr>
            <a:spLocks noChangeArrowheads="1"/>
          </p:cNvSpPr>
          <p:nvPr/>
        </p:nvSpPr>
        <p:spPr bwMode="auto">
          <a:xfrm>
            <a:off x="1528787" y="1568149"/>
            <a:ext cx="2781824" cy="523850"/>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400"/>
              </a:lnSpc>
              <a:defRPr/>
            </a:pPr>
            <a:r>
              <a:rPr lang="fr-FR" altLang="fr-FR" sz="1518" b="1" dirty="0">
                <a:latin typeface="Segoe UI Semibold" panose="020B0702040204020203" pitchFamily="34" charset="0"/>
                <a:cs typeface="Segoe UI Semibold" panose="020B0702040204020203" pitchFamily="34" charset="0"/>
              </a:rPr>
              <a:t>FORMATIONS SANITAIRES</a:t>
            </a:r>
          </a:p>
          <a:p>
            <a:pPr algn="ctr">
              <a:spcAft>
                <a:spcPts val="759"/>
              </a:spcAft>
              <a:defRPr/>
            </a:pPr>
            <a:r>
              <a:rPr lang="fr-FR" altLang="fr-FR" sz="1100" dirty="0">
                <a:latin typeface="Segoe UI Light" panose="020B0502040204020203" pitchFamily="34" charset="0"/>
                <a:cs typeface="Segoe UI Light" panose="020B0502040204020203" pitchFamily="34" charset="0"/>
              </a:rPr>
              <a:t>Déclaration des naissances et des décès </a:t>
            </a:r>
            <a:endParaRPr lang="fr-FR" altLang="fr-FR" sz="2000" dirty="0">
              <a:latin typeface="Segoe UI Light" panose="020B0502040204020203" pitchFamily="34" charset="0"/>
              <a:cs typeface="Segoe UI Light" panose="020B0502040204020203" pitchFamily="34" charset="0"/>
            </a:endParaRPr>
          </a:p>
        </p:txBody>
      </p:sp>
      <p:grpSp>
        <p:nvGrpSpPr>
          <p:cNvPr id="20" name="Group 10"/>
          <p:cNvGrpSpPr>
            <a:grpSpLocks/>
          </p:cNvGrpSpPr>
          <p:nvPr/>
        </p:nvGrpSpPr>
        <p:grpSpPr bwMode="auto">
          <a:xfrm>
            <a:off x="4411305" y="1957151"/>
            <a:ext cx="2758167" cy="1012337"/>
            <a:chOff x="2297" y="2864"/>
            <a:chExt cx="4093" cy="2505"/>
          </a:xfrm>
        </p:grpSpPr>
        <p:sp>
          <p:nvSpPr>
            <p:cNvPr id="21" name="AutoShape 11"/>
            <p:cNvSpPr>
              <a:spLocks noChangeArrowheads="1"/>
            </p:cNvSpPr>
            <p:nvPr/>
          </p:nvSpPr>
          <p:spPr bwMode="auto">
            <a:xfrm>
              <a:off x="2297" y="2864"/>
              <a:ext cx="4093" cy="2505"/>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200"/>
                </a:lnSpc>
                <a:spcAft>
                  <a:spcPts val="759"/>
                </a:spcAft>
                <a:defRPr/>
              </a:pPr>
              <a:r>
                <a:rPr lang="fr-FR" altLang="fr-FR" sz="1600" dirty="0">
                  <a:latin typeface="Segoe UI Semibold" panose="020B0702040204020203" pitchFamily="34" charset="0"/>
                  <a:cs typeface="Segoe UI Semibold" panose="020B0702040204020203" pitchFamily="34" charset="0"/>
                </a:rPr>
                <a:t>BUREAU NATIONAL </a:t>
              </a:r>
            </a:p>
            <a:p>
              <a:pPr algn="ctr">
                <a:lnSpc>
                  <a:spcPts val="1200"/>
                </a:lnSpc>
                <a:spcAft>
                  <a:spcPts val="759"/>
                </a:spcAft>
                <a:defRPr/>
              </a:pPr>
              <a:r>
                <a:rPr lang="fr-FR" altLang="fr-FR" sz="1600" dirty="0">
                  <a:latin typeface="Segoe UI Semibold" panose="020B0702040204020203" pitchFamily="34" charset="0"/>
                  <a:cs typeface="Segoe UI Semibold" panose="020B0702040204020203" pitchFamily="34" charset="0"/>
                </a:rPr>
                <a:t>DE L’ETAT CIVL </a:t>
              </a:r>
            </a:p>
          </p:txBody>
        </p:sp>
        <p:sp>
          <p:nvSpPr>
            <p:cNvPr id="22" name="AutoShape 12"/>
            <p:cNvSpPr>
              <a:spLocks noChangeArrowheads="1"/>
            </p:cNvSpPr>
            <p:nvPr/>
          </p:nvSpPr>
          <p:spPr bwMode="auto">
            <a:xfrm>
              <a:off x="2422" y="4141"/>
              <a:ext cx="3878" cy="1124"/>
            </a:xfrm>
            <a:prstGeom prst="can">
              <a:avLst>
                <a:gd name="adj" fmla="val 25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366" dirty="0">
                <a:latin typeface="Segoe UI Semibold" panose="020B0702040204020203" pitchFamily="34" charset="0"/>
                <a:cs typeface="Segoe UI Semibold" panose="020B0702040204020203" pitchFamily="34" charset="0"/>
              </a:endParaRPr>
            </a:p>
          </p:txBody>
        </p:sp>
      </p:grpSp>
      <p:sp>
        <p:nvSpPr>
          <p:cNvPr id="23" name="AutoShape 15"/>
          <p:cNvSpPr>
            <a:spLocks noChangeArrowheads="1"/>
          </p:cNvSpPr>
          <p:nvPr/>
        </p:nvSpPr>
        <p:spPr bwMode="auto">
          <a:xfrm>
            <a:off x="514567" y="4312145"/>
            <a:ext cx="4034434" cy="721654"/>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ts val="835"/>
              </a:lnSpc>
              <a:spcAft>
                <a:spcPts val="759"/>
              </a:spcAft>
              <a:defRPr/>
            </a:pPr>
            <a:endParaRPr lang="fr-FR" altLang="fr-FR" sz="1000" dirty="0">
              <a:latin typeface="Segoe UI Semibold" panose="020B0702040204020203" pitchFamily="34" charset="0"/>
              <a:cs typeface="Segoe UI Semibold" panose="020B0702040204020203" pitchFamily="34" charset="0"/>
            </a:endParaRPr>
          </a:p>
        </p:txBody>
      </p:sp>
      <p:grpSp>
        <p:nvGrpSpPr>
          <p:cNvPr id="24" name="Group 16"/>
          <p:cNvGrpSpPr>
            <a:grpSpLocks/>
          </p:cNvGrpSpPr>
          <p:nvPr/>
        </p:nvGrpSpPr>
        <p:grpSpPr bwMode="auto">
          <a:xfrm>
            <a:off x="4795277" y="4252299"/>
            <a:ext cx="2224368" cy="935391"/>
            <a:chOff x="-788" y="10474"/>
            <a:chExt cx="3506" cy="2163"/>
          </a:xfrm>
        </p:grpSpPr>
        <p:sp>
          <p:nvSpPr>
            <p:cNvPr id="25" name="AutoShape 17"/>
            <p:cNvSpPr>
              <a:spLocks noChangeArrowheads="1"/>
            </p:cNvSpPr>
            <p:nvPr/>
          </p:nvSpPr>
          <p:spPr bwMode="auto">
            <a:xfrm>
              <a:off x="-788" y="10474"/>
              <a:ext cx="3506" cy="2163"/>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400"/>
                </a:lnSpc>
                <a:spcAft>
                  <a:spcPts val="759"/>
                </a:spcAft>
                <a:defRPr/>
              </a:pPr>
              <a:endParaRPr lang="fr-FR" altLang="fr-FR" sz="1600" dirty="0">
                <a:latin typeface="Segoe UI Semibold" panose="020B0702040204020203" pitchFamily="34" charset="0"/>
                <a:cs typeface="Segoe UI Semibold" panose="020B0702040204020203" pitchFamily="34" charset="0"/>
              </a:endParaRPr>
            </a:p>
          </p:txBody>
        </p:sp>
        <p:sp>
          <p:nvSpPr>
            <p:cNvPr id="26" name="AutoShape 18"/>
            <p:cNvSpPr>
              <a:spLocks noChangeArrowheads="1"/>
            </p:cNvSpPr>
            <p:nvPr/>
          </p:nvSpPr>
          <p:spPr bwMode="auto">
            <a:xfrm>
              <a:off x="-673" y="11564"/>
              <a:ext cx="3326" cy="828"/>
            </a:xfrm>
            <a:prstGeom prst="can">
              <a:avLst>
                <a:gd name="adj" fmla="val 25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100" b="1" dirty="0">
                  <a:latin typeface="Segoe UI Light" panose="020B0502040204020203" pitchFamily="34" charset="0"/>
                  <a:cs typeface="Segoe UI Light" panose="020B0502040204020203" pitchFamily="34" charset="0"/>
                </a:rPr>
                <a:t>Publication des statistiques</a:t>
              </a:r>
              <a:endParaRPr lang="fr-FR" altLang="fr-FR" dirty="0">
                <a:latin typeface="Segoe UI Light" panose="020B0502040204020203" pitchFamily="34" charset="0"/>
                <a:cs typeface="Segoe UI Light" panose="020B0502040204020203" pitchFamily="34" charset="0"/>
              </a:endParaRPr>
            </a:p>
          </p:txBody>
        </p:sp>
      </p:grpSp>
      <p:sp>
        <p:nvSpPr>
          <p:cNvPr id="27" name="AutoShape 19"/>
          <p:cNvSpPr>
            <a:spLocks noChangeArrowheads="1"/>
          </p:cNvSpPr>
          <p:nvPr/>
        </p:nvSpPr>
        <p:spPr bwMode="auto">
          <a:xfrm>
            <a:off x="7700846" y="1720375"/>
            <a:ext cx="3833652" cy="726039"/>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sp>
        <p:nvSpPr>
          <p:cNvPr id="28" name="AutoShape 20"/>
          <p:cNvSpPr>
            <a:spLocks noChangeArrowheads="1"/>
          </p:cNvSpPr>
          <p:nvPr/>
        </p:nvSpPr>
        <p:spPr bwMode="auto">
          <a:xfrm>
            <a:off x="7968959" y="4478404"/>
            <a:ext cx="3654708" cy="604682"/>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sp>
        <p:nvSpPr>
          <p:cNvPr id="29" name="AutoShape 21"/>
          <p:cNvSpPr>
            <a:spLocks noChangeArrowheads="1"/>
          </p:cNvSpPr>
          <p:nvPr/>
        </p:nvSpPr>
        <p:spPr bwMode="auto">
          <a:xfrm>
            <a:off x="7972598" y="5148440"/>
            <a:ext cx="3561900" cy="439521"/>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sp>
        <p:nvSpPr>
          <p:cNvPr id="30" name="AutoShape 22"/>
          <p:cNvSpPr>
            <a:spLocks noChangeArrowheads="1"/>
          </p:cNvSpPr>
          <p:nvPr/>
        </p:nvSpPr>
        <p:spPr bwMode="auto">
          <a:xfrm>
            <a:off x="7840362" y="3886705"/>
            <a:ext cx="3694137" cy="566598"/>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cxnSp>
        <p:nvCxnSpPr>
          <p:cNvPr id="31" name="AutoShape 23"/>
          <p:cNvCxnSpPr>
            <a:cxnSpLocks noChangeShapeType="1"/>
            <a:endCxn id="21" idx="0"/>
          </p:cNvCxnSpPr>
          <p:nvPr/>
        </p:nvCxnSpPr>
        <p:spPr bwMode="auto">
          <a:xfrm>
            <a:off x="5790085" y="1568149"/>
            <a:ext cx="0" cy="38900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2" name="AutoShape 24"/>
          <p:cNvCxnSpPr>
            <a:cxnSpLocks noChangeShapeType="1"/>
          </p:cNvCxnSpPr>
          <p:nvPr/>
        </p:nvCxnSpPr>
        <p:spPr bwMode="auto">
          <a:xfrm flipH="1">
            <a:off x="3636082" y="2092000"/>
            <a:ext cx="4853" cy="95909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 name="AutoShape 25"/>
          <p:cNvCxnSpPr>
            <a:cxnSpLocks noChangeShapeType="1"/>
          </p:cNvCxnSpPr>
          <p:nvPr/>
        </p:nvCxnSpPr>
        <p:spPr bwMode="auto">
          <a:xfrm flipH="1">
            <a:off x="2936077" y="2616627"/>
            <a:ext cx="4246" cy="4445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4" name="AutoShape 26"/>
          <p:cNvCxnSpPr>
            <a:cxnSpLocks noChangeShapeType="1"/>
          </p:cNvCxnSpPr>
          <p:nvPr/>
        </p:nvCxnSpPr>
        <p:spPr bwMode="auto">
          <a:xfrm flipV="1">
            <a:off x="5673620" y="2969488"/>
            <a:ext cx="0" cy="77489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5" name="AutoShape 27"/>
          <p:cNvCxnSpPr>
            <a:cxnSpLocks noChangeShapeType="1"/>
          </p:cNvCxnSpPr>
          <p:nvPr/>
        </p:nvCxnSpPr>
        <p:spPr bwMode="auto">
          <a:xfrm flipV="1">
            <a:off x="2882697" y="4073537"/>
            <a:ext cx="0" cy="220732"/>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6" name="AutoShape 28"/>
          <p:cNvCxnSpPr>
            <a:cxnSpLocks noChangeShapeType="1"/>
          </p:cNvCxnSpPr>
          <p:nvPr/>
        </p:nvCxnSpPr>
        <p:spPr bwMode="auto">
          <a:xfrm flipH="1">
            <a:off x="4354716" y="6176803"/>
            <a:ext cx="74307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7" name="AutoShape 29"/>
          <p:cNvCxnSpPr>
            <a:cxnSpLocks noChangeShapeType="1"/>
          </p:cNvCxnSpPr>
          <p:nvPr/>
        </p:nvCxnSpPr>
        <p:spPr bwMode="auto">
          <a:xfrm flipV="1">
            <a:off x="5977522" y="2969488"/>
            <a:ext cx="0" cy="1242007"/>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8" name="AutoShape 28"/>
          <p:cNvCxnSpPr>
            <a:cxnSpLocks noChangeShapeType="1"/>
            <a:endCxn id="52" idx="1"/>
          </p:cNvCxnSpPr>
          <p:nvPr/>
        </p:nvCxnSpPr>
        <p:spPr bwMode="auto">
          <a:xfrm>
            <a:off x="7175538" y="2804461"/>
            <a:ext cx="66664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9" name="AutoShape 28"/>
          <p:cNvCxnSpPr>
            <a:cxnSpLocks noChangeShapeType="1"/>
          </p:cNvCxnSpPr>
          <p:nvPr/>
        </p:nvCxnSpPr>
        <p:spPr bwMode="auto">
          <a:xfrm flipV="1">
            <a:off x="7175538" y="2113842"/>
            <a:ext cx="506808" cy="2790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0" name="AutoShape 28"/>
          <p:cNvCxnSpPr>
            <a:cxnSpLocks noChangeShapeType="1"/>
          </p:cNvCxnSpPr>
          <p:nvPr/>
        </p:nvCxnSpPr>
        <p:spPr bwMode="auto">
          <a:xfrm>
            <a:off x="6974150" y="3643731"/>
            <a:ext cx="868031" cy="466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1" name="AutoShape 28"/>
          <p:cNvCxnSpPr>
            <a:cxnSpLocks noChangeShapeType="1"/>
          </p:cNvCxnSpPr>
          <p:nvPr/>
        </p:nvCxnSpPr>
        <p:spPr bwMode="auto">
          <a:xfrm flipV="1">
            <a:off x="7023891" y="4281808"/>
            <a:ext cx="845314" cy="77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2" name="AutoShape 28"/>
          <p:cNvCxnSpPr>
            <a:cxnSpLocks noChangeShapeType="1"/>
          </p:cNvCxnSpPr>
          <p:nvPr/>
        </p:nvCxnSpPr>
        <p:spPr bwMode="auto">
          <a:xfrm flipV="1">
            <a:off x="7131257" y="4877188"/>
            <a:ext cx="841948" cy="1243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3" name="AutoShape 28"/>
          <p:cNvCxnSpPr>
            <a:cxnSpLocks noChangeShapeType="1"/>
          </p:cNvCxnSpPr>
          <p:nvPr/>
        </p:nvCxnSpPr>
        <p:spPr bwMode="auto">
          <a:xfrm flipV="1">
            <a:off x="7089402" y="5468657"/>
            <a:ext cx="880163" cy="1282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4" name="AutoShape 28"/>
          <p:cNvCxnSpPr>
            <a:cxnSpLocks noChangeShapeType="1"/>
          </p:cNvCxnSpPr>
          <p:nvPr/>
        </p:nvCxnSpPr>
        <p:spPr bwMode="auto">
          <a:xfrm flipH="1">
            <a:off x="4310611" y="5299222"/>
            <a:ext cx="75156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5" name="AutoShape 14"/>
          <p:cNvSpPr>
            <a:spLocks noChangeArrowheads="1"/>
          </p:cNvSpPr>
          <p:nvPr/>
        </p:nvSpPr>
        <p:spPr bwMode="auto">
          <a:xfrm>
            <a:off x="2882697" y="3033609"/>
            <a:ext cx="2093951" cy="1218690"/>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400" b="1" dirty="0">
                <a:latin typeface="Segoe UI Semibold" panose="020B0702040204020203" pitchFamily="34" charset="0"/>
                <a:cs typeface="Segoe UI Semibold" panose="020B0702040204020203" pitchFamily="34" charset="0"/>
              </a:rPr>
              <a:t>CENTRES D’ETAT CIVIL PRINCIPAUX</a:t>
            </a:r>
          </a:p>
          <a:p>
            <a:pPr marL="130132" indent="-130132">
              <a:lnSpc>
                <a:spcPts val="1100"/>
              </a:lnSpc>
              <a:buFontTx/>
              <a:buChar char="-"/>
              <a:defRPr/>
            </a:pPr>
            <a:r>
              <a:rPr lang="fr-FR" altLang="fr-FR" sz="1000" dirty="0">
                <a:latin typeface="Century Gothic" panose="020B0502020202020204" pitchFamily="34" charset="0"/>
                <a:cs typeface="Segoe UI Semibold" panose="020B0702040204020203" pitchFamily="34" charset="0"/>
              </a:rPr>
              <a:t>Mairies,</a:t>
            </a:r>
          </a:p>
          <a:p>
            <a:pPr marL="130132" indent="-130132">
              <a:lnSpc>
                <a:spcPts val="1100"/>
              </a:lnSpc>
              <a:buFontTx/>
              <a:buChar char="-"/>
              <a:defRPr/>
            </a:pPr>
            <a:r>
              <a:rPr lang="fr-FR" altLang="fr-FR" sz="1000" dirty="0">
                <a:latin typeface="Century Gothic" panose="020B0502020202020204" pitchFamily="34" charset="0"/>
                <a:cs typeface="Segoe UI Semibold" panose="020B0702040204020203" pitchFamily="34" charset="0"/>
              </a:rPr>
              <a:t>Missions Diplomatiques,</a:t>
            </a:r>
          </a:p>
          <a:p>
            <a:pPr>
              <a:lnSpc>
                <a:spcPts val="1100"/>
              </a:lnSpc>
              <a:defRPr/>
            </a:pPr>
            <a:r>
              <a:rPr lang="fr-FR" altLang="fr-FR" sz="1000" dirty="0">
                <a:latin typeface="Century Gothic" panose="020B0502020202020204" pitchFamily="34" charset="0"/>
                <a:cs typeface="Segoe UI Semibold" panose="020B0702040204020203" pitchFamily="34" charset="0"/>
              </a:rPr>
              <a:t>-    Postes consulaires</a:t>
            </a:r>
          </a:p>
          <a:p>
            <a:pPr algn="ctr">
              <a:lnSpc>
                <a:spcPts val="1100"/>
              </a:lnSpc>
              <a:spcAft>
                <a:spcPts val="759"/>
              </a:spcAft>
              <a:defRPr/>
            </a:pPr>
            <a:r>
              <a:rPr lang="fr-FR" altLang="fr-FR" sz="1063" b="1" dirty="0">
                <a:latin typeface="Segoe UI Semibold" panose="020B0702040204020203" pitchFamily="34" charset="0"/>
                <a:cs typeface="Segoe UI Semibold" panose="020B0702040204020203" pitchFamily="34" charset="0"/>
              </a:rPr>
              <a:t>Enregistrement des faits d’état civil</a:t>
            </a:r>
            <a:endParaRPr lang="fr-FR" altLang="fr-FR" sz="1822" b="1" dirty="0">
              <a:latin typeface="Segoe UI Semibold" panose="020B0702040204020203" pitchFamily="34" charset="0"/>
              <a:cs typeface="Segoe UI Semibold" panose="020B0702040204020203" pitchFamily="34" charset="0"/>
            </a:endParaRPr>
          </a:p>
        </p:txBody>
      </p:sp>
      <p:cxnSp>
        <p:nvCxnSpPr>
          <p:cNvPr id="46" name="AutoShape 27"/>
          <p:cNvCxnSpPr>
            <a:cxnSpLocks noChangeShapeType="1"/>
          </p:cNvCxnSpPr>
          <p:nvPr/>
        </p:nvCxnSpPr>
        <p:spPr bwMode="auto">
          <a:xfrm>
            <a:off x="2455050" y="3538805"/>
            <a:ext cx="294803"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7" name="AutoShape 25"/>
          <p:cNvCxnSpPr>
            <a:cxnSpLocks noChangeShapeType="1"/>
          </p:cNvCxnSpPr>
          <p:nvPr/>
        </p:nvCxnSpPr>
        <p:spPr bwMode="auto">
          <a:xfrm>
            <a:off x="2668570" y="3315742"/>
            <a:ext cx="214126"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8" name="AutoShape 28"/>
          <p:cNvCxnSpPr>
            <a:cxnSpLocks noChangeShapeType="1"/>
          </p:cNvCxnSpPr>
          <p:nvPr/>
        </p:nvCxnSpPr>
        <p:spPr bwMode="auto">
          <a:xfrm>
            <a:off x="7062712" y="6422702"/>
            <a:ext cx="109793" cy="194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9" name="AutoShape 13"/>
          <p:cNvSpPr>
            <a:spLocks noChangeArrowheads="1"/>
          </p:cNvSpPr>
          <p:nvPr/>
        </p:nvSpPr>
        <p:spPr bwMode="auto">
          <a:xfrm>
            <a:off x="144547" y="2753419"/>
            <a:ext cx="2203744" cy="562323"/>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1100"/>
              </a:lnSpc>
              <a:defRPr/>
            </a:pPr>
            <a:r>
              <a:rPr lang="fr-FR" altLang="fr-FR" sz="1200" b="1" dirty="0">
                <a:latin typeface="Segoe UI Semibold" panose="020B0702040204020203" pitchFamily="34" charset="0"/>
                <a:cs typeface="Segoe UI Semibold" panose="020B0702040204020203" pitchFamily="34" charset="0"/>
              </a:rPr>
              <a:t>PRISONS</a:t>
            </a:r>
          </a:p>
          <a:p>
            <a:pPr algn="ctr">
              <a:lnSpc>
                <a:spcPts val="1100"/>
              </a:lnSpc>
              <a:defRPr/>
            </a:pPr>
            <a:r>
              <a:rPr lang="fr-FR" altLang="fr-FR" sz="1100" dirty="0">
                <a:latin typeface="Segoe UI Light" panose="020B0502040204020203" pitchFamily="34" charset="0"/>
                <a:cs typeface="Segoe UI Light" panose="020B0502040204020203" pitchFamily="34" charset="0"/>
              </a:rPr>
              <a:t>Déclaration des naissances et des décès</a:t>
            </a:r>
          </a:p>
        </p:txBody>
      </p:sp>
      <p:sp>
        <p:nvSpPr>
          <p:cNvPr id="50" name="AutoShape 13"/>
          <p:cNvSpPr>
            <a:spLocks noChangeArrowheads="1"/>
          </p:cNvSpPr>
          <p:nvPr/>
        </p:nvSpPr>
        <p:spPr bwMode="auto">
          <a:xfrm>
            <a:off x="263439" y="2196148"/>
            <a:ext cx="2676884" cy="485766"/>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ts val="900"/>
              </a:lnSpc>
              <a:spcAft>
                <a:spcPts val="759"/>
              </a:spcAft>
              <a:defRPr/>
            </a:pPr>
            <a:endParaRPr lang="fr-FR" altLang="fr-FR" sz="1600" dirty="0">
              <a:latin typeface="Segoe UI Light" panose="020B0502040204020203" pitchFamily="34" charset="0"/>
              <a:cs typeface="Segoe UI Light" panose="020B0502040204020203" pitchFamily="34" charset="0"/>
            </a:endParaRPr>
          </a:p>
        </p:txBody>
      </p:sp>
      <p:sp>
        <p:nvSpPr>
          <p:cNvPr id="51" name="AutoShape 14"/>
          <p:cNvSpPr>
            <a:spLocks noChangeArrowheads="1"/>
          </p:cNvSpPr>
          <p:nvPr/>
        </p:nvSpPr>
        <p:spPr bwMode="auto">
          <a:xfrm>
            <a:off x="236142" y="3371313"/>
            <a:ext cx="2229220" cy="865052"/>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200" b="1" dirty="0">
                <a:latin typeface="Segoe UI Semibold" panose="020B0702040204020203" pitchFamily="34" charset="0"/>
                <a:cs typeface="Segoe UI Semibold" panose="020B0702040204020203" pitchFamily="34" charset="0"/>
              </a:rPr>
              <a:t>CENTRES D’ETAT CIVIL SECONDAIRES</a:t>
            </a:r>
          </a:p>
          <a:p>
            <a:pPr algn="ctr">
              <a:spcAft>
                <a:spcPts val="759"/>
              </a:spcAft>
              <a:defRPr/>
            </a:pPr>
            <a:r>
              <a:rPr lang="fr-FR" altLang="fr-FR" sz="1200" dirty="0">
                <a:latin typeface="Segoe UI Light" panose="020B0502040204020203" pitchFamily="34" charset="0"/>
                <a:cs typeface="Segoe UI Light" panose="020B0502040204020203" pitchFamily="34" charset="0"/>
              </a:rPr>
              <a:t>Réception et traitement des dossiers physiques</a:t>
            </a:r>
            <a:endParaRPr lang="fr-FR" altLang="fr-FR" sz="2400" dirty="0">
              <a:latin typeface="Segoe UI Light" panose="020B0502040204020203" pitchFamily="34" charset="0"/>
              <a:cs typeface="Segoe UI Light" panose="020B0502040204020203" pitchFamily="34" charset="0"/>
            </a:endParaRPr>
          </a:p>
        </p:txBody>
      </p:sp>
      <p:sp>
        <p:nvSpPr>
          <p:cNvPr id="52" name="AutoShape 39"/>
          <p:cNvSpPr>
            <a:spLocks noChangeArrowheads="1"/>
          </p:cNvSpPr>
          <p:nvPr/>
        </p:nvSpPr>
        <p:spPr bwMode="auto">
          <a:xfrm>
            <a:off x="7842251" y="2530847"/>
            <a:ext cx="3692248" cy="531812"/>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063" b="1" dirty="0">
              <a:latin typeface="Century Gothic" panose="020B0502020202020204" pitchFamily="34" charset="0"/>
              <a:cs typeface="Segoe UI Semibold" panose="020B0702040204020203" pitchFamily="34" charset="0"/>
            </a:endParaRPr>
          </a:p>
        </p:txBody>
      </p:sp>
      <p:sp>
        <p:nvSpPr>
          <p:cNvPr id="53" name="AutoShape 19"/>
          <p:cNvSpPr>
            <a:spLocks noChangeArrowheads="1"/>
          </p:cNvSpPr>
          <p:nvPr/>
        </p:nvSpPr>
        <p:spPr bwMode="auto">
          <a:xfrm>
            <a:off x="7702550" y="1188480"/>
            <a:ext cx="3831948" cy="476249"/>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063" b="1" dirty="0">
              <a:latin typeface="Century Gothic" panose="020B0502020202020204" pitchFamily="34" charset="0"/>
              <a:cs typeface="Segoe UI Semibold" panose="020B0702040204020203" pitchFamily="34" charset="0"/>
            </a:endParaRPr>
          </a:p>
          <a:p>
            <a:pPr algn="ctr">
              <a:spcAft>
                <a:spcPts val="759"/>
              </a:spcAft>
              <a:defRPr/>
            </a:pPr>
            <a:endParaRPr lang="fr-FR" altLang="fr-FR" sz="1366" dirty="0">
              <a:latin typeface="Segoe UI Semibold" panose="020B0702040204020203" pitchFamily="34" charset="0"/>
              <a:cs typeface="Segoe UI Semibold" panose="020B0702040204020203" pitchFamily="34" charset="0"/>
            </a:endParaRPr>
          </a:p>
        </p:txBody>
      </p:sp>
      <p:cxnSp>
        <p:nvCxnSpPr>
          <p:cNvPr id="54" name="AutoShape 28"/>
          <p:cNvCxnSpPr>
            <a:cxnSpLocks noChangeShapeType="1"/>
          </p:cNvCxnSpPr>
          <p:nvPr/>
        </p:nvCxnSpPr>
        <p:spPr bwMode="auto">
          <a:xfrm flipV="1">
            <a:off x="7078193" y="1559859"/>
            <a:ext cx="631454" cy="1274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5" name="AutoShape 20"/>
          <p:cNvSpPr>
            <a:spLocks noChangeArrowheads="1"/>
          </p:cNvSpPr>
          <p:nvPr/>
        </p:nvSpPr>
        <p:spPr bwMode="auto">
          <a:xfrm>
            <a:off x="7969251" y="5676893"/>
            <a:ext cx="3565524" cy="415924"/>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063" b="1" dirty="0">
              <a:latin typeface="Century Gothic" panose="020B0502020202020204" pitchFamily="34" charset="0"/>
              <a:cs typeface="Segoe UI Semibold" panose="020B0702040204020203" pitchFamily="34" charset="0"/>
            </a:endParaRPr>
          </a:p>
        </p:txBody>
      </p:sp>
      <p:sp>
        <p:nvSpPr>
          <p:cNvPr id="56" name="AutoShape 20"/>
          <p:cNvSpPr>
            <a:spLocks noChangeArrowheads="1"/>
          </p:cNvSpPr>
          <p:nvPr/>
        </p:nvSpPr>
        <p:spPr bwMode="auto">
          <a:xfrm>
            <a:off x="636494" y="5081581"/>
            <a:ext cx="3673569" cy="738503"/>
          </a:xfrm>
          <a:prstGeom prst="roundRect">
            <a:avLst>
              <a:gd name="adj" fmla="val 16667"/>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1366" dirty="0">
              <a:latin typeface="Century Gothic" panose="020B0502020202020204" pitchFamily="34" charset="0"/>
              <a:cs typeface="Segoe UI Semibold" panose="020B0702040204020203" pitchFamily="34" charset="0"/>
            </a:endParaRPr>
          </a:p>
        </p:txBody>
      </p:sp>
      <p:sp>
        <p:nvSpPr>
          <p:cNvPr id="57" name="AutoShape 20"/>
          <p:cNvSpPr>
            <a:spLocks noChangeArrowheads="1"/>
          </p:cNvSpPr>
          <p:nvPr/>
        </p:nvSpPr>
        <p:spPr bwMode="auto">
          <a:xfrm>
            <a:off x="7175501" y="6151555"/>
            <a:ext cx="4359274" cy="569912"/>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fr-FR" altLang="fr-FR" sz="1200" dirty="0">
                <a:latin typeface="Segoe UI Semibold" panose="020B0702040204020203" pitchFamily="34" charset="0"/>
                <a:cs typeface="Segoe UI Semibold" panose="020B0702040204020203" pitchFamily="34" charset="0"/>
              </a:rPr>
              <a:t>BANQUES ET ASSURANCES</a:t>
            </a:r>
          </a:p>
          <a:p>
            <a:pPr algn="ctr">
              <a:defRPr/>
            </a:pPr>
            <a:r>
              <a:rPr lang="fr-FR" altLang="fr-FR" sz="1100" dirty="0">
                <a:latin typeface="Segoe UI Light" panose="020B0502040204020203" pitchFamily="34" charset="0"/>
                <a:cs typeface="Segoe UI Light" panose="020B0502040204020203" pitchFamily="34" charset="0"/>
              </a:rPr>
              <a:t>Gestion</a:t>
            </a:r>
            <a:r>
              <a:rPr lang="fr-FR" altLang="fr-FR" b="1" dirty="0">
                <a:latin typeface="Segoe UI Light" panose="020B0502040204020203" pitchFamily="34" charset="0"/>
                <a:cs typeface="Segoe UI Light" panose="020B0502040204020203" pitchFamily="34" charset="0"/>
              </a:rPr>
              <a:t> </a:t>
            </a:r>
            <a:r>
              <a:rPr lang="fr-FR" altLang="fr-FR" sz="1100" dirty="0">
                <a:latin typeface="Segoe UI Light" panose="020B0502040204020203" pitchFamily="34" charset="0"/>
                <a:cs typeface="Segoe UI Light" panose="020B0502040204020203" pitchFamily="34" charset="0"/>
              </a:rPr>
              <a:t>de</a:t>
            </a:r>
            <a:r>
              <a:rPr lang="fr-FR" altLang="fr-FR" b="1" dirty="0">
                <a:latin typeface="Segoe UI Light" panose="020B0502040204020203" pitchFamily="34" charset="0"/>
                <a:cs typeface="Segoe UI Light" panose="020B0502040204020203" pitchFamily="34" charset="0"/>
              </a:rPr>
              <a:t> </a:t>
            </a:r>
            <a:r>
              <a:rPr lang="fr-FR" altLang="fr-FR" sz="1100" dirty="0">
                <a:latin typeface="Segoe UI Light" panose="020B0502040204020203" pitchFamily="34" charset="0"/>
                <a:cs typeface="Segoe UI Light" panose="020B0502040204020203" pitchFamily="34" charset="0"/>
              </a:rPr>
              <a:t>la</a:t>
            </a:r>
            <a:r>
              <a:rPr lang="fr-FR" altLang="fr-FR" b="1" dirty="0">
                <a:latin typeface="Segoe UI Light" panose="020B0502040204020203" pitchFamily="34" charset="0"/>
                <a:cs typeface="Segoe UI Light" panose="020B0502040204020203" pitchFamily="34" charset="0"/>
              </a:rPr>
              <a:t> </a:t>
            </a:r>
            <a:r>
              <a:rPr lang="fr-FR" altLang="fr-FR" sz="1100" dirty="0">
                <a:latin typeface="Segoe UI Light" panose="020B0502040204020203" pitchFamily="34" charset="0"/>
                <a:cs typeface="Segoe UI Light" panose="020B0502040204020203" pitchFamily="34" charset="0"/>
              </a:rPr>
              <a:t>clientèle</a:t>
            </a:r>
          </a:p>
        </p:txBody>
      </p:sp>
      <p:sp>
        <p:nvSpPr>
          <p:cNvPr id="58" name="AutoShape 20"/>
          <p:cNvSpPr>
            <a:spLocks noChangeArrowheads="1"/>
          </p:cNvSpPr>
          <p:nvPr/>
        </p:nvSpPr>
        <p:spPr bwMode="auto">
          <a:xfrm>
            <a:off x="7794625" y="3118128"/>
            <a:ext cx="3739874" cy="751363"/>
          </a:xfrm>
          <a:prstGeom prst="roundRect">
            <a:avLst>
              <a:gd name="adj" fmla="val 50000"/>
            </a:avLst>
          </a:prstGeom>
          <a:solidFill>
            <a:srgbClr val="FFFFFF"/>
          </a:solidFill>
          <a:ln w="9525">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fr-FR" altLang="fr-FR" sz="759" dirty="0">
              <a:latin typeface="Segoe UI Semibold" panose="020B0702040204020203" pitchFamily="34" charset="0"/>
              <a:cs typeface="Segoe UI Semibold" panose="020B0702040204020203" pitchFamily="34" charset="0"/>
            </a:endParaRPr>
          </a:p>
        </p:txBody>
      </p:sp>
      <p:cxnSp>
        <p:nvCxnSpPr>
          <p:cNvPr id="59" name="Connecteur droit 58"/>
          <p:cNvCxnSpPr/>
          <p:nvPr/>
        </p:nvCxnSpPr>
        <p:spPr>
          <a:xfrm flipH="1" flipV="1">
            <a:off x="2357672" y="2834573"/>
            <a:ext cx="311150"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Connecteur droit 59"/>
          <p:cNvCxnSpPr/>
          <p:nvPr/>
        </p:nvCxnSpPr>
        <p:spPr>
          <a:xfrm flipH="1" flipV="1">
            <a:off x="2667237" y="2834573"/>
            <a:ext cx="1587" cy="481012"/>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1" name="ZoneTexte 60"/>
          <p:cNvSpPr txBox="1"/>
          <p:nvPr/>
        </p:nvSpPr>
        <p:spPr>
          <a:xfrm>
            <a:off x="495517" y="4763761"/>
            <a:ext cx="4079658" cy="348813"/>
          </a:xfrm>
          <a:prstGeom prst="rect">
            <a:avLst/>
          </a:prstGeom>
          <a:noFill/>
        </p:spPr>
        <p:txBody>
          <a:bodyPr wrap="square">
            <a:spAutoFit/>
          </a:bodyPr>
          <a:lstStyle/>
          <a:p>
            <a:pPr>
              <a:lnSpc>
                <a:spcPts val="1000"/>
              </a:lnSpc>
              <a:defRPr/>
            </a:pPr>
            <a:r>
              <a:rPr lang="fr-FR" altLang="fr-FR" sz="1050" dirty="0">
                <a:latin typeface="Segoe UI Symbol" panose="020B0502040204020203" pitchFamily="34" charset="0"/>
                <a:ea typeface="Segoe UI Symbol" panose="020B0502040204020203" pitchFamily="34" charset="0"/>
              </a:rPr>
              <a:t>- </a:t>
            </a:r>
            <a:r>
              <a:rPr lang="fr-FR" altLang="fr-FR" sz="1050" dirty="0">
                <a:latin typeface="Segoe UI Light" panose="020B0502040204020203" pitchFamily="34" charset="0"/>
                <a:ea typeface="Segoe UI Symbol" panose="020B0502040204020203" pitchFamily="34" charset="0"/>
                <a:cs typeface="Segoe UI Light" panose="020B0502040204020203" pitchFamily="34" charset="0"/>
              </a:rPr>
              <a:t>apposition des mentions marginales sur les actes d’état civil etc.</a:t>
            </a:r>
          </a:p>
          <a:p>
            <a:pPr>
              <a:lnSpc>
                <a:spcPts val="1000"/>
              </a:lnSpc>
              <a:defRPr/>
            </a:pPr>
            <a:endParaRPr lang="fr-FR" sz="900" dirty="0"/>
          </a:p>
        </p:txBody>
      </p:sp>
      <p:sp>
        <p:nvSpPr>
          <p:cNvPr id="62" name="ZoneTexte 61"/>
          <p:cNvSpPr txBox="1"/>
          <p:nvPr/>
        </p:nvSpPr>
        <p:spPr>
          <a:xfrm>
            <a:off x="1016745" y="5628107"/>
            <a:ext cx="2913065" cy="201209"/>
          </a:xfrm>
          <a:prstGeom prst="rect">
            <a:avLst/>
          </a:prstGeom>
          <a:noFill/>
        </p:spPr>
        <p:txBody>
          <a:bodyPr wrap="square">
            <a:spAutoFit/>
          </a:bodyPr>
          <a:lstStyle/>
          <a:p>
            <a:pPr algn="ctr">
              <a:lnSpc>
                <a:spcPts val="759"/>
              </a:lnSpc>
              <a:defRPr/>
            </a:pPr>
            <a:r>
              <a:rPr lang="fr-FR" sz="1200" dirty="0">
                <a:latin typeface="Segoe UI Light" panose="020B0502040204020203" pitchFamily="34" charset="0"/>
                <a:ea typeface="Segoe UI Historic" panose="020B0502040204020203" pitchFamily="34" charset="0"/>
                <a:cs typeface="Segoe UI Light" panose="020B0502040204020203" pitchFamily="34" charset="0"/>
              </a:rPr>
              <a:t>Recensements et étude de la population </a:t>
            </a:r>
          </a:p>
        </p:txBody>
      </p:sp>
      <p:sp>
        <p:nvSpPr>
          <p:cNvPr id="63" name="ZoneTexte 62"/>
          <p:cNvSpPr txBox="1"/>
          <p:nvPr/>
        </p:nvSpPr>
        <p:spPr>
          <a:xfrm>
            <a:off x="4363851" y="2550562"/>
            <a:ext cx="2876660" cy="584775"/>
          </a:xfrm>
          <a:prstGeom prst="rect">
            <a:avLst/>
          </a:prstGeom>
          <a:noFill/>
        </p:spPr>
        <p:txBody>
          <a:bodyPr wrap="square">
            <a:spAutoFit/>
          </a:bodyPr>
          <a:lstStyle/>
          <a:p>
            <a:pPr algn="ctr">
              <a:lnSpc>
                <a:spcPts val="1200"/>
              </a:lnSpc>
              <a:defRPr/>
            </a:pPr>
            <a:r>
              <a:rPr lang="fr-FR" altLang="fr-FR" sz="1100" b="1" dirty="0">
                <a:latin typeface="Segoe UI Light" panose="020B0502040204020203" pitchFamily="34" charset="0"/>
                <a:cs typeface="Segoe UI Light" panose="020B0502040204020203" pitchFamily="34" charset="0"/>
              </a:rPr>
              <a:t>Constitution et gestion du fichier </a:t>
            </a:r>
          </a:p>
          <a:p>
            <a:pPr algn="ctr">
              <a:lnSpc>
                <a:spcPts val="1200"/>
              </a:lnSpc>
              <a:defRPr/>
            </a:pPr>
            <a:r>
              <a:rPr lang="fr-FR" altLang="fr-FR" sz="1100" b="1" dirty="0">
                <a:latin typeface="Segoe UI Light" panose="020B0502040204020203" pitchFamily="34" charset="0"/>
                <a:cs typeface="Segoe UI Light" panose="020B0502040204020203" pitchFamily="34" charset="0"/>
              </a:rPr>
              <a:t>National de l’état civil </a:t>
            </a:r>
            <a:endParaRPr lang="fr-FR" altLang="fr-FR" sz="1100" dirty="0">
              <a:latin typeface="Segoe UI Light" panose="020B0502040204020203" pitchFamily="34" charset="0"/>
              <a:cs typeface="Segoe UI Light" panose="020B0502040204020203" pitchFamily="34" charset="0"/>
            </a:endParaRPr>
          </a:p>
          <a:p>
            <a:pPr algn="ctr">
              <a:defRPr/>
            </a:pPr>
            <a:endParaRPr lang="fr-FR" sz="1100" dirty="0">
              <a:latin typeface="Segoe UI Light" panose="020B0502040204020203" pitchFamily="34" charset="0"/>
              <a:cs typeface="Segoe UI Light" panose="020B0502040204020203" pitchFamily="34" charset="0"/>
            </a:endParaRPr>
          </a:p>
        </p:txBody>
      </p:sp>
      <p:sp>
        <p:nvSpPr>
          <p:cNvPr id="64" name="ZoneTexte 63"/>
          <p:cNvSpPr txBox="1"/>
          <p:nvPr/>
        </p:nvSpPr>
        <p:spPr>
          <a:xfrm>
            <a:off x="-66650" y="2196147"/>
            <a:ext cx="3190874" cy="276999"/>
          </a:xfrm>
          <a:prstGeom prst="rect">
            <a:avLst/>
          </a:prstGeom>
          <a:noFill/>
        </p:spPr>
        <p:txBody>
          <a:bodyPr wrap="square">
            <a:spAutoFit/>
          </a:bodyPr>
          <a:lstStyle/>
          <a:p>
            <a:pPr algn="ctr">
              <a:defRPr/>
            </a:pPr>
            <a:r>
              <a:rPr lang="fr-FR" altLang="fr-FR" sz="1200" b="1" dirty="0">
                <a:latin typeface="Segoe UI Semibold" panose="020B0702040204020203" pitchFamily="34" charset="0"/>
                <a:cs typeface="Segoe UI Semibold" panose="020B0702040204020203" pitchFamily="34" charset="0"/>
              </a:rPr>
              <a:t>COMMUNAUTÉS</a:t>
            </a:r>
          </a:p>
        </p:txBody>
      </p:sp>
      <p:sp>
        <p:nvSpPr>
          <p:cNvPr id="65" name="ZoneTexte 64"/>
          <p:cNvSpPr txBox="1"/>
          <p:nvPr/>
        </p:nvSpPr>
        <p:spPr>
          <a:xfrm>
            <a:off x="8823997" y="5870709"/>
            <a:ext cx="2200275" cy="561692"/>
          </a:xfrm>
          <a:prstGeom prst="rect">
            <a:avLst/>
          </a:prstGeom>
          <a:noFill/>
        </p:spPr>
        <p:txBody>
          <a:bodyPr>
            <a:spAutoFit/>
          </a:bodyPr>
          <a:lstStyle/>
          <a:p>
            <a:pPr>
              <a:defRPr/>
            </a:pPr>
            <a:r>
              <a:rPr lang="fr-FR" altLang="fr-FR" sz="1050" dirty="0">
                <a:latin typeface="Segoe UI Light" panose="020B0502040204020203" pitchFamily="34" charset="0"/>
                <a:cs typeface="Segoe UI Light" panose="020B0502040204020203" pitchFamily="34" charset="0"/>
              </a:rPr>
              <a:t>Gestion de la sécurité sociale</a:t>
            </a:r>
          </a:p>
          <a:p>
            <a:pPr>
              <a:defRPr/>
            </a:pPr>
            <a:endParaRPr lang="fr-FR" sz="2000" dirty="0">
              <a:latin typeface="Segoe UI Light" panose="020B0502040204020203" pitchFamily="34" charset="0"/>
              <a:cs typeface="Segoe UI Light" panose="020B0502040204020203" pitchFamily="34" charset="0"/>
            </a:endParaRPr>
          </a:p>
        </p:txBody>
      </p:sp>
      <p:cxnSp>
        <p:nvCxnSpPr>
          <p:cNvPr id="66" name="Connecteur droit 65"/>
          <p:cNvCxnSpPr/>
          <p:nvPr/>
        </p:nvCxnSpPr>
        <p:spPr>
          <a:xfrm>
            <a:off x="7032625" y="2969490"/>
            <a:ext cx="30087" cy="3454183"/>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1053082" y="6041380"/>
            <a:ext cx="3276516" cy="800219"/>
          </a:xfrm>
          <a:prstGeom prst="rect">
            <a:avLst/>
          </a:prstGeom>
          <a:noFill/>
        </p:spPr>
        <p:txBody>
          <a:bodyPr wrap="square">
            <a:spAutoFit/>
          </a:bodyPr>
          <a:lstStyle/>
          <a:p>
            <a:pPr algn="ctr">
              <a:defRPr/>
            </a:pPr>
            <a:r>
              <a:rPr lang="fr-FR" altLang="fr-FR" sz="1100" dirty="0">
                <a:latin typeface="Segoe UI Light" panose="020B0502040204020203" pitchFamily="34" charset="0"/>
                <a:ea typeface="Segoe UI Symbol" panose="020B0502040204020203" pitchFamily="34" charset="0"/>
                <a:cs typeface="Segoe UI Light" panose="020B0502040204020203" pitchFamily="34" charset="0"/>
              </a:rPr>
              <a:t>Gestion de l’annuaire administratif des </a:t>
            </a:r>
          </a:p>
          <a:p>
            <a:pPr algn="ctr">
              <a:defRPr/>
            </a:pPr>
            <a:r>
              <a:rPr lang="fr-FR" altLang="fr-FR" sz="1100" dirty="0">
                <a:latin typeface="Segoe UI Light" panose="020B0502040204020203" pitchFamily="34" charset="0"/>
                <a:ea typeface="Segoe UI Symbol" panose="020B0502040204020203" pitchFamily="34" charset="0"/>
                <a:cs typeface="Segoe UI Light" panose="020B0502040204020203" pitchFamily="34" charset="0"/>
              </a:rPr>
              <a:t>personnes résidentes </a:t>
            </a:r>
          </a:p>
          <a:p>
            <a:pPr>
              <a:defRPr/>
            </a:pPr>
            <a:endParaRPr lang="fr-FR" sz="2400" dirty="0"/>
          </a:p>
        </p:txBody>
      </p:sp>
      <p:sp>
        <p:nvSpPr>
          <p:cNvPr id="68" name="Espace réservé du numéro de diapositive 1"/>
          <p:cNvSpPr>
            <a:spLocks noGrp="1"/>
          </p:cNvSpPr>
          <p:nvPr>
            <p:ph type="sldNum" sz="quarter" idx="12"/>
          </p:nvPr>
        </p:nvSpPr>
        <p:spPr>
          <a:xfrm>
            <a:off x="8610600" y="6356351"/>
            <a:ext cx="2743200" cy="365125"/>
          </a:xfrm>
        </p:spPr>
        <p:txBody>
          <a:bodyPr/>
          <a:lstStyle/>
          <a:p>
            <a:fld id="{69577E3F-9F8B-4652-9C79-442205DA71AA}" type="slidenum">
              <a:rPr lang="fr-FR" smtClean="0"/>
              <a:t>12</a:t>
            </a:fld>
            <a:endParaRPr lang="fr-FR" dirty="0"/>
          </a:p>
        </p:txBody>
      </p:sp>
      <p:sp>
        <p:nvSpPr>
          <p:cNvPr id="70" name="ZoneTexte 69"/>
          <p:cNvSpPr txBox="1"/>
          <p:nvPr/>
        </p:nvSpPr>
        <p:spPr>
          <a:xfrm>
            <a:off x="459895" y="4529264"/>
            <a:ext cx="4211861" cy="246221"/>
          </a:xfrm>
          <a:prstGeom prst="rect">
            <a:avLst/>
          </a:prstGeom>
          <a:noFill/>
        </p:spPr>
        <p:txBody>
          <a:bodyPr wrap="square">
            <a:spAutoFit/>
          </a:bodyPr>
          <a:lstStyle/>
          <a:p>
            <a:pPr>
              <a:defRPr/>
            </a:pPr>
            <a:r>
              <a:rPr lang="fr-FR" altLang="fr-FR" sz="1000" dirty="0">
                <a:latin typeface="Segoe UI Light" panose="020B0502040204020203" pitchFamily="34" charset="0"/>
                <a:cs typeface="Segoe UI Light" panose="020B0502040204020203" pitchFamily="34" charset="0"/>
              </a:rPr>
              <a:t>- jugements en divorce, séparation, adoption, reconnaissance, légitimation</a:t>
            </a:r>
            <a:endParaRPr lang="fr-FR" sz="1000" dirty="0">
              <a:latin typeface="Segoe UI Light" panose="020B0502040204020203" pitchFamily="34" charset="0"/>
              <a:cs typeface="Segoe UI Light" panose="020B0502040204020203" pitchFamily="34" charset="0"/>
            </a:endParaRPr>
          </a:p>
        </p:txBody>
      </p:sp>
      <p:sp>
        <p:nvSpPr>
          <p:cNvPr id="71" name="ZoneTexte 70"/>
          <p:cNvSpPr txBox="1"/>
          <p:nvPr/>
        </p:nvSpPr>
        <p:spPr>
          <a:xfrm>
            <a:off x="909487" y="4370677"/>
            <a:ext cx="3515500" cy="194925"/>
          </a:xfrm>
          <a:prstGeom prst="rect">
            <a:avLst/>
          </a:prstGeom>
          <a:noFill/>
        </p:spPr>
        <p:txBody>
          <a:bodyPr wrap="square">
            <a:spAutoFit/>
          </a:bodyPr>
          <a:lstStyle/>
          <a:p>
            <a:pPr algn="ctr">
              <a:lnSpc>
                <a:spcPts val="835"/>
              </a:lnSpc>
              <a:defRPr/>
            </a:pPr>
            <a:r>
              <a:rPr lang="fr-FR" altLang="fr-FR" sz="1400" b="1" dirty="0">
                <a:latin typeface="Segoe UI Semibold" panose="020B0702040204020203" pitchFamily="34" charset="0"/>
                <a:cs typeface="Segoe UI Semibold" panose="020B0702040204020203" pitchFamily="34" charset="0"/>
              </a:rPr>
              <a:t>TRIBUNAUX</a:t>
            </a:r>
          </a:p>
        </p:txBody>
      </p:sp>
      <p:sp>
        <p:nvSpPr>
          <p:cNvPr id="72" name="ZoneTexte 71"/>
          <p:cNvSpPr txBox="1"/>
          <p:nvPr/>
        </p:nvSpPr>
        <p:spPr>
          <a:xfrm>
            <a:off x="1036894" y="5866891"/>
            <a:ext cx="3515500" cy="307777"/>
          </a:xfrm>
          <a:prstGeom prst="rect">
            <a:avLst/>
          </a:prstGeom>
          <a:noFill/>
        </p:spPr>
        <p:txBody>
          <a:bodyPr wrap="square">
            <a:spAutoFit/>
          </a:bodyPr>
          <a:lstStyle/>
          <a:p>
            <a:pPr algn="ctr">
              <a:spcAft>
                <a:spcPts val="759"/>
              </a:spcAft>
              <a:defRPr/>
            </a:pPr>
            <a:r>
              <a:rPr lang="fr-FR" altLang="fr-FR" sz="1400" b="1" dirty="0">
                <a:latin typeface="Segoe UI Semibold" panose="020B0702040204020203" pitchFamily="34" charset="0"/>
                <a:cs typeface="Segoe UI Semibold" panose="020B0702040204020203" pitchFamily="34" charset="0"/>
              </a:rPr>
              <a:t>REGISTRE DE LA POPULATION</a:t>
            </a:r>
          </a:p>
        </p:txBody>
      </p:sp>
      <p:sp>
        <p:nvSpPr>
          <p:cNvPr id="73" name="ZoneTexte 72"/>
          <p:cNvSpPr txBox="1"/>
          <p:nvPr/>
        </p:nvSpPr>
        <p:spPr>
          <a:xfrm>
            <a:off x="814098" y="5165347"/>
            <a:ext cx="3515500" cy="451406"/>
          </a:xfrm>
          <a:prstGeom prst="rect">
            <a:avLst/>
          </a:prstGeom>
          <a:noFill/>
        </p:spPr>
        <p:txBody>
          <a:bodyPr wrap="square">
            <a:spAutoFit/>
          </a:bodyPr>
          <a:lstStyle/>
          <a:p>
            <a:pPr algn="ctr">
              <a:lnSpc>
                <a:spcPts val="1400"/>
              </a:lnSpc>
              <a:defRPr/>
            </a:pPr>
            <a:r>
              <a:rPr lang="fr-FR" altLang="fr-FR" sz="1400" b="1" dirty="0">
                <a:latin typeface="Segoe UI Semibold" panose="020B0702040204020203" pitchFamily="34" charset="0"/>
                <a:cs typeface="Segoe UI Semibold" panose="020B0702040204020203" pitchFamily="34" charset="0"/>
              </a:rPr>
              <a:t>BUREAU CENTRAL DES RECENSEMENT ET DES ETUDES DE LA POPULATION</a:t>
            </a:r>
            <a:endParaRPr lang="fr-FR" altLang="fr-FR" sz="1400" dirty="0">
              <a:latin typeface="Segoe UI Semibold" panose="020B0702040204020203" pitchFamily="34" charset="0"/>
              <a:cs typeface="Segoe UI Semibold" panose="020B0702040204020203" pitchFamily="34" charset="0"/>
            </a:endParaRPr>
          </a:p>
        </p:txBody>
      </p:sp>
      <p:sp>
        <p:nvSpPr>
          <p:cNvPr id="74" name="ZoneTexte 73"/>
          <p:cNvSpPr txBox="1"/>
          <p:nvPr/>
        </p:nvSpPr>
        <p:spPr>
          <a:xfrm>
            <a:off x="2942756" y="1210389"/>
            <a:ext cx="4469645" cy="246221"/>
          </a:xfrm>
          <a:prstGeom prst="rect">
            <a:avLst/>
          </a:prstGeom>
          <a:noFill/>
        </p:spPr>
        <p:txBody>
          <a:bodyPr wrap="square">
            <a:spAutoFit/>
          </a:bodyPr>
          <a:lstStyle/>
          <a:p>
            <a:pPr algn="ctr">
              <a:lnSpc>
                <a:spcPts val="1200"/>
              </a:lnSpc>
              <a:defRPr/>
            </a:pPr>
            <a:r>
              <a:rPr lang="fr-FR" altLang="fr-FR" sz="1200" dirty="0">
                <a:latin typeface="Segoe UI Light" panose="020B0502040204020203" pitchFamily="34" charset="0"/>
                <a:cs typeface="Segoe UI Light" panose="020B0502040204020203" pitchFamily="34" charset="0"/>
              </a:rPr>
              <a:t>Application de la législation et de la règlementation sur l’état civil </a:t>
            </a:r>
            <a:endParaRPr lang="fr-FR" altLang="fr-FR" sz="1000" dirty="0">
              <a:latin typeface="Segoe UI Light" panose="020B0502040204020203" pitchFamily="34" charset="0"/>
              <a:cs typeface="Segoe UI Light" panose="020B0502040204020203" pitchFamily="34" charset="0"/>
            </a:endParaRPr>
          </a:p>
        </p:txBody>
      </p:sp>
      <p:sp>
        <p:nvSpPr>
          <p:cNvPr id="75" name="ZoneTexte 74"/>
          <p:cNvSpPr txBox="1"/>
          <p:nvPr/>
        </p:nvSpPr>
        <p:spPr>
          <a:xfrm>
            <a:off x="8069125" y="1192207"/>
            <a:ext cx="319087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MINISTERE DES FINANCES </a:t>
            </a:r>
            <a:endParaRPr lang="fr-FR" sz="1400" dirty="0"/>
          </a:p>
        </p:txBody>
      </p:sp>
      <p:sp>
        <p:nvSpPr>
          <p:cNvPr id="76" name="ZoneTexte 75"/>
          <p:cNvSpPr txBox="1"/>
          <p:nvPr/>
        </p:nvSpPr>
        <p:spPr>
          <a:xfrm>
            <a:off x="8092937" y="2232007"/>
            <a:ext cx="3190874" cy="261610"/>
          </a:xfrm>
          <a:prstGeom prst="rect">
            <a:avLst/>
          </a:prstGeom>
          <a:noFill/>
        </p:spPr>
        <p:txBody>
          <a:bodyPr wrap="square">
            <a:spAutoFit/>
          </a:bodyPr>
          <a:lstStyle/>
          <a:p>
            <a:pPr algn="ctr">
              <a:defRPr/>
            </a:pPr>
            <a:r>
              <a:rPr lang="fr-FR" altLang="fr-FR" sz="1100" dirty="0">
                <a:latin typeface="Segoe UI Light" panose="020B0502040204020203" pitchFamily="34" charset="0"/>
                <a:cs typeface="Segoe UI Light" panose="020B0502040204020203" pitchFamily="34" charset="0"/>
              </a:rPr>
              <a:t>Gouvernance scolaire et universitaire </a:t>
            </a:r>
          </a:p>
        </p:txBody>
      </p:sp>
      <p:sp>
        <p:nvSpPr>
          <p:cNvPr id="77" name="ZoneTexte 76"/>
          <p:cNvSpPr txBox="1"/>
          <p:nvPr/>
        </p:nvSpPr>
        <p:spPr>
          <a:xfrm>
            <a:off x="7874138" y="1708508"/>
            <a:ext cx="3479662" cy="492443"/>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MINISTERE DE l’EDUCATION DE BASE</a:t>
            </a:r>
            <a:br>
              <a:rPr lang="fr-FR" altLang="fr-FR" sz="1200" dirty="0">
                <a:latin typeface="Segoe UI Semibold" panose="020B0702040204020203" pitchFamily="34" charset="0"/>
                <a:cs typeface="Segoe UI Semibold" panose="020B0702040204020203" pitchFamily="34" charset="0"/>
              </a:rPr>
            </a:br>
            <a:endParaRPr lang="fr-FR" sz="1400" dirty="0"/>
          </a:p>
        </p:txBody>
      </p:sp>
      <p:sp>
        <p:nvSpPr>
          <p:cNvPr id="78" name="ZoneTexte 77"/>
          <p:cNvSpPr txBox="1"/>
          <p:nvPr/>
        </p:nvSpPr>
        <p:spPr>
          <a:xfrm>
            <a:off x="7740478" y="1887125"/>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MINISTERE DES ENSEIGNEMENTS SECONDAIRES</a:t>
            </a:r>
            <a:endParaRPr lang="fr-FR" sz="1400" dirty="0"/>
          </a:p>
        </p:txBody>
      </p:sp>
      <p:sp>
        <p:nvSpPr>
          <p:cNvPr id="79" name="ZoneTexte 78"/>
          <p:cNvSpPr txBox="1"/>
          <p:nvPr/>
        </p:nvSpPr>
        <p:spPr>
          <a:xfrm>
            <a:off x="194192" y="2405068"/>
            <a:ext cx="2799123" cy="323358"/>
          </a:xfrm>
          <a:prstGeom prst="rect">
            <a:avLst/>
          </a:prstGeom>
          <a:noFill/>
        </p:spPr>
        <p:txBody>
          <a:bodyPr wrap="square">
            <a:spAutoFit/>
          </a:bodyPr>
          <a:lstStyle/>
          <a:p>
            <a:pPr algn="ctr">
              <a:lnSpc>
                <a:spcPts val="900"/>
              </a:lnSpc>
              <a:spcAft>
                <a:spcPts val="759"/>
              </a:spcAft>
              <a:defRPr/>
            </a:pPr>
            <a:r>
              <a:rPr lang="fr-FR" altLang="fr-FR" sz="1100" dirty="0">
                <a:latin typeface="Segoe UI Light" panose="020B0502040204020203" pitchFamily="34" charset="0"/>
                <a:cs typeface="Segoe UI Light" panose="020B0502040204020203" pitchFamily="34" charset="0"/>
              </a:rPr>
              <a:t>Déclaration des naissances, des décès          et des mariages coutumiers</a:t>
            </a:r>
            <a:endParaRPr lang="fr-FR" altLang="fr-FR" sz="2000" dirty="0">
              <a:latin typeface="Segoe UI Light" panose="020B0502040204020203" pitchFamily="34" charset="0"/>
              <a:cs typeface="Segoe UI Light" panose="020B0502040204020203" pitchFamily="34" charset="0"/>
            </a:endParaRPr>
          </a:p>
        </p:txBody>
      </p:sp>
      <p:sp>
        <p:nvSpPr>
          <p:cNvPr id="80" name="ZoneTexte 79"/>
          <p:cNvSpPr txBox="1"/>
          <p:nvPr/>
        </p:nvSpPr>
        <p:spPr>
          <a:xfrm>
            <a:off x="8069125" y="1412392"/>
            <a:ext cx="3190874" cy="261610"/>
          </a:xfrm>
          <a:prstGeom prst="rect">
            <a:avLst/>
          </a:prstGeom>
          <a:noFill/>
        </p:spPr>
        <p:txBody>
          <a:bodyPr wrap="square">
            <a:spAutoFit/>
          </a:bodyPr>
          <a:lstStyle/>
          <a:p>
            <a:pPr algn="ctr">
              <a:defRPr/>
            </a:pPr>
            <a:r>
              <a:rPr lang="fr-FR" altLang="fr-FR" sz="1100" dirty="0">
                <a:latin typeface="Segoe UI Light" panose="020B0502040204020203" pitchFamily="34" charset="0"/>
                <a:cs typeface="Segoe UI Light" panose="020B0502040204020203" pitchFamily="34" charset="0"/>
              </a:rPr>
              <a:t>Gouvernance de la solde et des pensions</a:t>
            </a:r>
          </a:p>
        </p:txBody>
      </p:sp>
      <p:sp>
        <p:nvSpPr>
          <p:cNvPr id="81" name="ZoneTexte 80"/>
          <p:cNvSpPr txBox="1"/>
          <p:nvPr/>
        </p:nvSpPr>
        <p:spPr>
          <a:xfrm>
            <a:off x="8252145" y="5148528"/>
            <a:ext cx="319087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ELECTION’S CAMEROUN</a:t>
            </a:r>
            <a:endParaRPr lang="fr-FR" sz="1400" dirty="0"/>
          </a:p>
        </p:txBody>
      </p:sp>
      <p:sp>
        <p:nvSpPr>
          <p:cNvPr id="82" name="ZoneTexte 81"/>
          <p:cNvSpPr txBox="1"/>
          <p:nvPr/>
        </p:nvSpPr>
        <p:spPr>
          <a:xfrm>
            <a:off x="8252145" y="5310981"/>
            <a:ext cx="3190874" cy="261610"/>
          </a:xfrm>
          <a:prstGeom prst="rect">
            <a:avLst/>
          </a:prstGeom>
          <a:noFill/>
        </p:spPr>
        <p:txBody>
          <a:bodyPr wrap="square">
            <a:spAutoFit/>
          </a:bodyPr>
          <a:lstStyle/>
          <a:p>
            <a:pPr algn="ctr">
              <a:defRPr/>
            </a:pPr>
            <a:r>
              <a:rPr lang="fr-FR" altLang="fr-FR" sz="1100" dirty="0">
                <a:latin typeface="Segoe UI Light" panose="020B0502040204020203" pitchFamily="34" charset="0"/>
                <a:cs typeface="Segoe UI Light" panose="020B0502040204020203" pitchFamily="34" charset="0"/>
              </a:rPr>
              <a:t>Gouvernance électorale</a:t>
            </a:r>
          </a:p>
        </p:txBody>
      </p:sp>
      <p:sp>
        <p:nvSpPr>
          <p:cNvPr id="83" name="ZoneTexte 82"/>
          <p:cNvSpPr txBox="1"/>
          <p:nvPr/>
        </p:nvSpPr>
        <p:spPr>
          <a:xfrm>
            <a:off x="7883371" y="5697202"/>
            <a:ext cx="374035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CAISSE NATIONALE DE PREVOYANCE SOCIALE</a:t>
            </a:r>
            <a:endParaRPr lang="fr-FR" sz="1400" dirty="0"/>
          </a:p>
        </p:txBody>
      </p:sp>
      <p:sp>
        <p:nvSpPr>
          <p:cNvPr id="84" name="ZoneTexte 83"/>
          <p:cNvSpPr txBox="1"/>
          <p:nvPr/>
        </p:nvSpPr>
        <p:spPr>
          <a:xfrm>
            <a:off x="4484371" y="4345967"/>
            <a:ext cx="2876660" cy="400110"/>
          </a:xfrm>
          <a:prstGeom prst="rect">
            <a:avLst/>
          </a:prstGeom>
          <a:noFill/>
        </p:spPr>
        <p:txBody>
          <a:bodyPr wrap="square">
            <a:spAutoFit/>
          </a:bodyPr>
          <a:lstStyle/>
          <a:p>
            <a:pPr algn="ctr">
              <a:lnSpc>
                <a:spcPts val="800"/>
              </a:lnSpc>
              <a:spcAft>
                <a:spcPts val="759"/>
              </a:spcAft>
              <a:defRPr/>
            </a:pPr>
            <a:r>
              <a:rPr lang="fr-FR" altLang="fr-FR" sz="1400" dirty="0">
                <a:latin typeface="Segoe UI Semibold" panose="020B0702040204020203" pitchFamily="34" charset="0"/>
                <a:cs typeface="Segoe UI Semibold" panose="020B0702040204020203" pitchFamily="34" charset="0"/>
              </a:rPr>
              <a:t>INSTITUTUT NATIONAL </a:t>
            </a:r>
          </a:p>
          <a:p>
            <a:pPr algn="ctr">
              <a:lnSpc>
                <a:spcPts val="800"/>
              </a:lnSpc>
              <a:spcAft>
                <a:spcPts val="759"/>
              </a:spcAft>
              <a:defRPr/>
            </a:pPr>
            <a:r>
              <a:rPr lang="fr-FR" altLang="fr-FR" sz="1400" dirty="0">
                <a:latin typeface="Segoe UI Semibold" panose="020B0702040204020203" pitchFamily="34" charset="0"/>
                <a:cs typeface="Segoe UI Semibold" panose="020B0702040204020203" pitchFamily="34" charset="0"/>
              </a:rPr>
              <a:t>DE LA STATISTIQUE </a:t>
            </a:r>
          </a:p>
        </p:txBody>
      </p:sp>
      <p:sp>
        <p:nvSpPr>
          <p:cNvPr id="85" name="ZoneTexte 84"/>
          <p:cNvSpPr txBox="1"/>
          <p:nvPr/>
        </p:nvSpPr>
        <p:spPr>
          <a:xfrm>
            <a:off x="7839324" y="4015283"/>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MINISTERE DES TRANSPORTS</a:t>
            </a:r>
            <a:endParaRPr lang="fr-FR" sz="1400" dirty="0"/>
          </a:p>
        </p:txBody>
      </p:sp>
      <p:sp>
        <p:nvSpPr>
          <p:cNvPr id="86" name="ZoneTexte 85"/>
          <p:cNvSpPr txBox="1"/>
          <p:nvPr/>
        </p:nvSpPr>
        <p:spPr>
          <a:xfrm>
            <a:off x="7840362" y="4211441"/>
            <a:ext cx="3895794" cy="261610"/>
          </a:xfrm>
          <a:prstGeom prst="rect">
            <a:avLst/>
          </a:prstGeom>
          <a:noFill/>
        </p:spPr>
        <p:txBody>
          <a:bodyPr wrap="square">
            <a:spAutoFit/>
          </a:bodyPr>
          <a:lstStyle/>
          <a:p>
            <a:pPr algn="ctr">
              <a:defRPr/>
            </a:pPr>
            <a:r>
              <a:rPr lang="fr-FR" altLang="fr-FR" sz="1100" dirty="0">
                <a:latin typeface="Segoe UI Light" panose="020B0502040204020203" pitchFamily="34" charset="0"/>
                <a:cs typeface="Segoe UI Light" panose="020B0502040204020203" pitchFamily="34" charset="0"/>
              </a:rPr>
              <a:t>Emission des titres de transport</a:t>
            </a:r>
          </a:p>
        </p:txBody>
      </p:sp>
      <p:sp>
        <p:nvSpPr>
          <p:cNvPr id="87" name="ZoneTexte 86"/>
          <p:cNvSpPr txBox="1"/>
          <p:nvPr/>
        </p:nvSpPr>
        <p:spPr>
          <a:xfrm>
            <a:off x="7869205" y="4586892"/>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DELEGATION GENERALE A LA SURETE NATIONALE</a:t>
            </a:r>
            <a:endParaRPr lang="fr-FR" sz="1400" dirty="0"/>
          </a:p>
        </p:txBody>
      </p:sp>
      <p:sp>
        <p:nvSpPr>
          <p:cNvPr id="88" name="ZoneTexte 87"/>
          <p:cNvSpPr txBox="1"/>
          <p:nvPr/>
        </p:nvSpPr>
        <p:spPr>
          <a:xfrm>
            <a:off x="7976238" y="4811425"/>
            <a:ext cx="3895794" cy="261610"/>
          </a:xfrm>
          <a:prstGeom prst="rect">
            <a:avLst/>
          </a:prstGeom>
          <a:noFill/>
        </p:spPr>
        <p:txBody>
          <a:bodyPr wrap="square">
            <a:spAutoFit/>
          </a:bodyPr>
          <a:lstStyle/>
          <a:p>
            <a:pPr algn="ctr">
              <a:defRPr/>
            </a:pPr>
            <a:r>
              <a:rPr lang="fr-FR" altLang="fr-FR" sz="1100" dirty="0">
                <a:latin typeface="Segoe UI Light" panose="020B0502040204020203" pitchFamily="34" charset="0"/>
                <a:cs typeface="Segoe UI Light" panose="020B0502040204020203" pitchFamily="34" charset="0"/>
              </a:rPr>
              <a:t>Emission des titres d’identité et des  passeports</a:t>
            </a:r>
          </a:p>
        </p:txBody>
      </p:sp>
      <p:sp>
        <p:nvSpPr>
          <p:cNvPr id="89" name="ZoneTexte 88"/>
          <p:cNvSpPr txBox="1"/>
          <p:nvPr/>
        </p:nvSpPr>
        <p:spPr>
          <a:xfrm>
            <a:off x="7693871" y="3098434"/>
            <a:ext cx="3895794" cy="425758"/>
          </a:xfrm>
          <a:prstGeom prst="rect">
            <a:avLst/>
          </a:prstGeom>
          <a:noFill/>
        </p:spPr>
        <p:txBody>
          <a:bodyPr wrap="square">
            <a:spAutoFit/>
          </a:bodyPr>
          <a:lstStyle/>
          <a:p>
            <a:pPr algn="ctr">
              <a:lnSpc>
                <a:spcPts val="1300"/>
              </a:lnSpc>
              <a:defRPr/>
            </a:pPr>
            <a:r>
              <a:rPr lang="fr-FR" altLang="fr-FR" sz="1200" dirty="0">
                <a:latin typeface="Segoe UI Semibold" panose="020B0702040204020203" pitchFamily="34" charset="0"/>
                <a:cs typeface="Segoe UI Semibold" panose="020B0702040204020203" pitchFamily="34" charset="0"/>
              </a:rPr>
              <a:t>MINISTERE DE LA FONCTION PUBLIQUE ET </a:t>
            </a:r>
          </a:p>
          <a:p>
            <a:pPr algn="ctr">
              <a:lnSpc>
                <a:spcPts val="1300"/>
              </a:lnSpc>
              <a:defRPr/>
            </a:pPr>
            <a:r>
              <a:rPr lang="fr-FR" altLang="fr-FR" sz="1200" dirty="0">
                <a:latin typeface="Segoe UI Semibold" panose="020B0702040204020203" pitchFamily="34" charset="0"/>
                <a:cs typeface="Segoe UI Semibold" panose="020B0702040204020203" pitchFamily="34" charset="0"/>
              </a:rPr>
              <a:t>DE LA REFORME ADMINISTRATIVE</a:t>
            </a:r>
            <a:endParaRPr lang="fr-FR" sz="1400" dirty="0"/>
          </a:p>
        </p:txBody>
      </p:sp>
      <p:sp>
        <p:nvSpPr>
          <p:cNvPr id="90" name="ZoneTexte 89"/>
          <p:cNvSpPr txBox="1"/>
          <p:nvPr/>
        </p:nvSpPr>
        <p:spPr>
          <a:xfrm>
            <a:off x="7767666" y="3461705"/>
            <a:ext cx="3895794" cy="430887"/>
          </a:xfrm>
          <a:prstGeom prst="rect">
            <a:avLst/>
          </a:prstGeom>
          <a:noFill/>
        </p:spPr>
        <p:txBody>
          <a:bodyPr wrap="square">
            <a:spAutoFit/>
          </a:bodyPr>
          <a:lstStyle/>
          <a:p>
            <a:pPr algn="ctr">
              <a:defRPr/>
            </a:pPr>
            <a:r>
              <a:rPr lang="fr-FR" altLang="fr-FR" sz="1100" dirty="0">
                <a:latin typeface="Segoe UI Light" panose="020B0502040204020203" pitchFamily="34" charset="0"/>
                <a:cs typeface="Segoe UI Light" panose="020B0502040204020203" pitchFamily="34" charset="0"/>
              </a:rPr>
              <a:t>Gouvernance des concours administratifs et des carrières </a:t>
            </a:r>
          </a:p>
          <a:p>
            <a:pPr algn="ctr">
              <a:defRPr/>
            </a:pPr>
            <a:r>
              <a:rPr lang="fr-FR" altLang="fr-FR" sz="1100" dirty="0">
                <a:latin typeface="Segoe UI Light" panose="020B0502040204020203" pitchFamily="34" charset="0"/>
                <a:cs typeface="Segoe UI Light" panose="020B0502040204020203" pitchFamily="34" charset="0"/>
              </a:rPr>
              <a:t>du personnel de l’Etat</a:t>
            </a:r>
          </a:p>
        </p:txBody>
      </p:sp>
      <p:sp>
        <p:nvSpPr>
          <p:cNvPr id="91" name="ZoneTexte 90"/>
          <p:cNvSpPr txBox="1"/>
          <p:nvPr/>
        </p:nvSpPr>
        <p:spPr>
          <a:xfrm>
            <a:off x="7740478" y="2513430"/>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MINISTERE DES AFFAIRES SOCIALES</a:t>
            </a:r>
            <a:endParaRPr lang="fr-FR" sz="1400" dirty="0"/>
          </a:p>
        </p:txBody>
      </p:sp>
      <p:sp>
        <p:nvSpPr>
          <p:cNvPr id="92" name="ZoneTexte 91"/>
          <p:cNvSpPr txBox="1"/>
          <p:nvPr/>
        </p:nvSpPr>
        <p:spPr>
          <a:xfrm>
            <a:off x="7727873" y="2712963"/>
            <a:ext cx="3895794" cy="374461"/>
          </a:xfrm>
          <a:prstGeom prst="rect">
            <a:avLst/>
          </a:prstGeom>
          <a:noFill/>
        </p:spPr>
        <p:txBody>
          <a:bodyPr wrap="square">
            <a:spAutoFit/>
          </a:bodyPr>
          <a:lstStyle/>
          <a:p>
            <a:pPr algn="ctr">
              <a:lnSpc>
                <a:spcPts val="1100"/>
              </a:lnSpc>
              <a:defRPr/>
            </a:pPr>
            <a:r>
              <a:rPr lang="fr-FR" altLang="fr-FR" sz="1100" dirty="0">
                <a:latin typeface="Segoe UI Light" panose="020B0502040204020203" pitchFamily="34" charset="0"/>
                <a:cs typeface="Segoe UI Light" panose="020B0502040204020203" pitchFamily="34" charset="0"/>
              </a:rPr>
              <a:t>Déclaration des naissances des enfants </a:t>
            </a:r>
          </a:p>
          <a:p>
            <a:pPr algn="ctr">
              <a:lnSpc>
                <a:spcPts val="1100"/>
              </a:lnSpc>
              <a:defRPr/>
            </a:pPr>
            <a:r>
              <a:rPr lang="fr-FR" altLang="fr-FR" sz="1100" dirty="0">
                <a:latin typeface="Segoe UI Light" panose="020B0502040204020203" pitchFamily="34" charset="0"/>
                <a:cs typeface="Segoe UI Light" panose="020B0502040204020203" pitchFamily="34" charset="0"/>
              </a:rPr>
              <a:t>trouvés ou abandonnés</a:t>
            </a:r>
          </a:p>
        </p:txBody>
      </p:sp>
      <p:sp>
        <p:nvSpPr>
          <p:cNvPr id="93" name="ZoneTexte 92"/>
          <p:cNvSpPr txBox="1"/>
          <p:nvPr/>
        </p:nvSpPr>
        <p:spPr>
          <a:xfrm>
            <a:off x="7740478" y="2074318"/>
            <a:ext cx="3895794" cy="276999"/>
          </a:xfrm>
          <a:prstGeom prst="rect">
            <a:avLst/>
          </a:prstGeom>
          <a:noFill/>
        </p:spPr>
        <p:txBody>
          <a:bodyPr wrap="square">
            <a:spAutoFit/>
          </a:bodyPr>
          <a:lstStyle/>
          <a:p>
            <a:pPr algn="ctr">
              <a:defRPr/>
            </a:pPr>
            <a:r>
              <a:rPr lang="fr-FR" altLang="fr-FR" sz="1200" dirty="0">
                <a:latin typeface="Segoe UI Semibold" panose="020B0702040204020203" pitchFamily="34" charset="0"/>
                <a:cs typeface="Segoe UI Semibold" panose="020B0702040204020203" pitchFamily="34" charset="0"/>
              </a:rPr>
              <a:t>MINISTERE DE l’ENSEIGNEMENT SUPERIEUR</a:t>
            </a:r>
            <a:endParaRPr lang="fr-FR" sz="1400" dirty="0"/>
          </a:p>
        </p:txBody>
      </p:sp>
    </p:spTree>
    <p:extLst>
      <p:ext uri="{BB962C8B-B14F-4D97-AF65-F5344CB8AC3E}">
        <p14:creationId xmlns:p14="http://schemas.microsoft.com/office/powerpoint/2010/main" val="315210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0">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24917" y="3131936"/>
            <a:ext cx="124064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12">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0306" y="4546924"/>
            <a:ext cx="2369988"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9949DBF7-D8C4-42EB-9EE9-7A7DFBF0FA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30416" y="2017643"/>
            <a:ext cx="5091277" cy="2604512"/>
          </a:xfrm>
          <a:prstGeom prst="rect">
            <a:avLst/>
          </a:prstGeom>
        </p:spPr>
      </p:pic>
      <p:sp>
        <p:nvSpPr>
          <p:cNvPr id="2" name="Espace réservé du numéro de diapositive 1"/>
          <p:cNvSpPr>
            <a:spLocks noGrp="1"/>
          </p:cNvSpPr>
          <p:nvPr>
            <p:ph type="sldNum" sz="quarter" idx="12"/>
          </p:nvPr>
        </p:nvSpPr>
        <p:spPr/>
        <p:txBody>
          <a:bodyPr/>
          <a:lstStyle/>
          <a:p>
            <a:fld id="{8B975DA1-D75A-4B7A-8C0A-943C0366E8CA}" type="slidenum">
              <a:rPr lang="en-US" smtClean="0"/>
              <a:t>13</a:t>
            </a:fld>
            <a:endParaRPr lang="en-US" dirty="0"/>
          </a:p>
        </p:txBody>
      </p:sp>
    </p:spTree>
    <p:extLst>
      <p:ext uri="{BB962C8B-B14F-4D97-AF65-F5344CB8AC3E}">
        <p14:creationId xmlns:p14="http://schemas.microsoft.com/office/powerpoint/2010/main" val="937507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pic>
        <p:nvPicPr>
          <p:cNvPr id="2" name="Picture 1">
            <a:extLst>
              <a:ext uri="{FF2B5EF4-FFF2-40B4-BE49-F238E27FC236}">
                <a16:creationId xmlns:a16="http://schemas.microsoft.com/office/drawing/2014/main" id="{8A551155-118D-408A-B626-9634FD46FDFE}"/>
              </a:ext>
            </a:extLst>
          </p:cNvPr>
          <p:cNvPicPr>
            <a:picLocks noChangeAspect="1"/>
          </p:cNvPicPr>
          <p:nvPr/>
        </p:nvPicPr>
        <p:blipFill>
          <a:blip r:embed="rId3"/>
          <a:stretch>
            <a:fillRect/>
          </a:stretch>
        </p:blipFill>
        <p:spPr>
          <a:xfrm>
            <a:off x="8355041" y="2721284"/>
            <a:ext cx="2656188" cy="398341"/>
          </a:xfrm>
          <a:prstGeom prst="rect">
            <a:avLst/>
          </a:prstGeom>
        </p:spPr>
      </p:pic>
      <p:pic>
        <p:nvPicPr>
          <p:cNvPr id="3" name="Picture 2">
            <a:extLst>
              <a:ext uri="{FF2B5EF4-FFF2-40B4-BE49-F238E27FC236}">
                <a16:creationId xmlns:a16="http://schemas.microsoft.com/office/drawing/2014/main" id="{A3627542-7EE4-4F0B-ADB4-4325DF4BDF03}"/>
              </a:ext>
            </a:extLst>
          </p:cNvPr>
          <p:cNvPicPr>
            <a:picLocks noChangeAspect="1"/>
          </p:cNvPicPr>
          <p:nvPr/>
        </p:nvPicPr>
        <p:blipFill>
          <a:blip r:embed="rId4"/>
          <a:stretch>
            <a:fillRect/>
          </a:stretch>
        </p:blipFill>
        <p:spPr>
          <a:xfrm>
            <a:off x="9827011" y="5179457"/>
            <a:ext cx="1034893" cy="349303"/>
          </a:xfrm>
          <a:prstGeom prst="rect">
            <a:avLst/>
          </a:prstGeom>
        </p:spPr>
      </p:pic>
      <p:pic>
        <p:nvPicPr>
          <p:cNvPr id="4" name="Picture 3">
            <a:extLst>
              <a:ext uri="{FF2B5EF4-FFF2-40B4-BE49-F238E27FC236}">
                <a16:creationId xmlns:a16="http://schemas.microsoft.com/office/drawing/2014/main" id="{D3BFC554-EEE8-4BC9-83E6-50F6AC07FF47}"/>
              </a:ext>
            </a:extLst>
          </p:cNvPr>
          <p:cNvPicPr>
            <a:picLocks noChangeAspect="1"/>
          </p:cNvPicPr>
          <p:nvPr/>
        </p:nvPicPr>
        <p:blipFill>
          <a:blip r:embed="rId5"/>
          <a:stretch>
            <a:fillRect/>
          </a:stretch>
        </p:blipFill>
        <p:spPr>
          <a:xfrm>
            <a:off x="8430935" y="3909343"/>
            <a:ext cx="1936895" cy="379671"/>
          </a:xfrm>
          <a:prstGeom prst="rect">
            <a:avLst/>
          </a:prstGeom>
        </p:spPr>
      </p:pic>
      <p:pic>
        <p:nvPicPr>
          <p:cNvPr id="6" name="Picture 5">
            <a:extLst>
              <a:ext uri="{FF2B5EF4-FFF2-40B4-BE49-F238E27FC236}">
                <a16:creationId xmlns:a16="http://schemas.microsoft.com/office/drawing/2014/main" id="{1700E5A7-DD49-42F7-A251-7A3ABDAF0828}"/>
              </a:ext>
            </a:extLst>
          </p:cNvPr>
          <p:cNvPicPr>
            <a:picLocks noChangeAspect="1"/>
          </p:cNvPicPr>
          <p:nvPr/>
        </p:nvPicPr>
        <p:blipFill>
          <a:blip r:embed="rId6"/>
          <a:stretch>
            <a:fillRect/>
          </a:stretch>
        </p:blipFill>
        <p:spPr>
          <a:xfrm>
            <a:off x="9461361" y="2117892"/>
            <a:ext cx="725930" cy="421054"/>
          </a:xfrm>
          <a:prstGeom prst="rect">
            <a:avLst/>
          </a:prstGeom>
        </p:spPr>
      </p:pic>
      <p:pic>
        <p:nvPicPr>
          <p:cNvPr id="8" name="Picture 7">
            <a:extLst>
              <a:ext uri="{FF2B5EF4-FFF2-40B4-BE49-F238E27FC236}">
                <a16:creationId xmlns:a16="http://schemas.microsoft.com/office/drawing/2014/main" id="{B6BA8FC1-072E-4075-9824-9F5CEEAF8F21}"/>
              </a:ext>
            </a:extLst>
          </p:cNvPr>
          <p:cNvPicPr>
            <a:picLocks noChangeAspect="1"/>
          </p:cNvPicPr>
          <p:nvPr/>
        </p:nvPicPr>
        <p:blipFill>
          <a:blip r:embed="rId7"/>
          <a:stretch>
            <a:fillRect/>
          </a:stretch>
        </p:blipFill>
        <p:spPr>
          <a:xfrm>
            <a:off x="10367831" y="1489362"/>
            <a:ext cx="940529" cy="420252"/>
          </a:xfrm>
          <a:prstGeom prst="rect">
            <a:avLst/>
          </a:prstGeom>
        </p:spPr>
      </p:pic>
      <p:pic>
        <p:nvPicPr>
          <p:cNvPr id="9" name="Picture 8">
            <a:extLst>
              <a:ext uri="{FF2B5EF4-FFF2-40B4-BE49-F238E27FC236}">
                <a16:creationId xmlns:a16="http://schemas.microsoft.com/office/drawing/2014/main" id="{C50BF4B6-953B-41BA-B79C-01EA883B57D4}"/>
              </a:ext>
            </a:extLst>
          </p:cNvPr>
          <p:cNvPicPr>
            <a:picLocks noChangeAspect="1"/>
          </p:cNvPicPr>
          <p:nvPr/>
        </p:nvPicPr>
        <p:blipFill>
          <a:blip r:embed="rId8"/>
          <a:stretch>
            <a:fillRect/>
          </a:stretch>
        </p:blipFill>
        <p:spPr>
          <a:xfrm>
            <a:off x="8093363" y="5091848"/>
            <a:ext cx="1228229" cy="469776"/>
          </a:xfrm>
          <a:prstGeom prst="rect">
            <a:avLst/>
          </a:prstGeom>
        </p:spPr>
      </p:pic>
      <p:pic>
        <p:nvPicPr>
          <p:cNvPr id="10" name="Picture 9">
            <a:extLst>
              <a:ext uri="{FF2B5EF4-FFF2-40B4-BE49-F238E27FC236}">
                <a16:creationId xmlns:a16="http://schemas.microsoft.com/office/drawing/2014/main" id="{18291BB5-2681-4B0D-BE06-1F0A51408012}"/>
              </a:ext>
            </a:extLst>
          </p:cNvPr>
          <p:cNvPicPr>
            <a:picLocks noChangeAspect="1"/>
          </p:cNvPicPr>
          <p:nvPr/>
        </p:nvPicPr>
        <p:blipFill>
          <a:blip r:embed="rId9"/>
          <a:stretch>
            <a:fillRect/>
          </a:stretch>
        </p:blipFill>
        <p:spPr>
          <a:xfrm>
            <a:off x="9827011" y="4481126"/>
            <a:ext cx="1332419" cy="383075"/>
          </a:xfrm>
          <a:prstGeom prst="rect">
            <a:avLst/>
          </a:prstGeom>
        </p:spPr>
      </p:pic>
      <p:pic>
        <p:nvPicPr>
          <p:cNvPr id="11" name="Picture 10">
            <a:extLst>
              <a:ext uri="{FF2B5EF4-FFF2-40B4-BE49-F238E27FC236}">
                <a16:creationId xmlns:a16="http://schemas.microsoft.com/office/drawing/2014/main" id="{30E6404D-527F-47A0-BC19-14D9F07DBAF3}"/>
              </a:ext>
            </a:extLst>
          </p:cNvPr>
          <p:cNvPicPr>
            <a:picLocks noChangeAspect="1"/>
          </p:cNvPicPr>
          <p:nvPr/>
        </p:nvPicPr>
        <p:blipFill>
          <a:blip r:embed="rId10"/>
          <a:stretch>
            <a:fillRect/>
          </a:stretch>
        </p:blipFill>
        <p:spPr>
          <a:xfrm>
            <a:off x="7837157" y="2050510"/>
            <a:ext cx="1394598" cy="514708"/>
          </a:xfrm>
          <a:prstGeom prst="rect">
            <a:avLst/>
          </a:prstGeom>
        </p:spPr>
      </p:pic>
      <p:pic>
        <p:nvPicPr>
          <p:cNvPr id="15" name="Picture 14">
            <a:extLst>
              <a:ext uri="{FF2B5EF4-FFF2-40B4-BE49-F238E27FC236}">
                <a16:creationId xmlns:a16="http://schemas.microsoft.com/office/drawing/2014/main" id="{2B9E1DB8-8EAE-409D-85AC-CCACE75A18E5}"/>
              </a:ext>
            </a:extLst>
          </p:cNvPr>
          <p:cNvPicPr>
            <a:picLocks noChangeAspect="1"/>
          </p:cNvPicPr>
          <p:nvPr/>
        </p:nvPicPr>
        <p:blipFill>
          <a:blip r:embed="rId11"/>
          <a:stretch>
            <a:fillRect/>
          </a:stretch>
        </p:blipFill>
        <p:spPr>
          <a:xfrm>
            <a:off x="7821923" y="1358116"/>
            <a:ext cx="2309979" cy="691844"/>
          </a:xfrm>
          <a:prstGeom prst="rect">
            <a:avLst/>
          </a:prstGeom>
        </p:spPr>
      </p:pic>
      <p:pic>
        <p:nvPicPr>
          <p:cNvPr id="16" name="Picture 15">
            <a:extLst>
              <a:ext uri="{FF2B5EF4-FFF2-40B4-BE49-F238E27FC236}">
                <a16:creationId xmlns:a16="http://schemas.microsoft.com/office/drawing/2014/main" id="{D6D67CAB-AD76-4308-85DB-555B9E4C8A9B}"/>
              </a:ext>
            </a:extLst>
          </p:cNvPr>
          <p:cNvPicPr>
            <a:picLocks noChangeAspect="1"/>
          </p:cNvPicPr>
          <p:nvPr/>
        </p:nvPicPr>
        <p:blipFill>
          <a:blip r:embed="rId12"/>
          <a:stretch>
            <a:fillRect/>
          </a:stretch>
        </p:blipFill>
        <p:spPr>
          <a:xfrm>
            <a:off x="10588981" y="1933558"/>
            <a:ext cx="844496" cy="746183"/>
          </a:xfrm>
          <a:prstGeom prst="rect">
            <a:avLst/>
          </a:prstGeom>
        </p:spPr>
      </p:pic>
      <p:pic>
        <p:nvPicPr>
          <p:cNvPr id="18" name="Picture 17">
            <a:extLst>
              <a:ext uri="{FF2B5EF4-FFF2-40B4-BE49-F238E27FC236}">
                <a16:creationId xmlns:a16="http://schemas.microsoft.com/office/drawing/2014/main" id="{4E451EF9-E6E0-4A0B-9DCB-775C277B8C17}"/>
              </a:ext>
            </a:extLst>
          </p:cNvPr>
          <p:cNvPicPr>
            <a:picLocks noChangeAspect="1"/>
          </p:cNvPicPr>
          <p:nvPr/>
        </p:nvPicPr>
        <p:blipFill>
          <a:blip r:embed="rId13"/>
          <a:stretch>
            <a:fillRect/>
          </a:stretch>
        </p:blipFill>
        <p:spPr>
          <a:xfrm>
            <a:off x="7894144" y="808821"/>
            <a:ext cx="2119488" cy="519059"/>
          </a:xfrm>
          <a:prstGeom prst="rect">
            <a:avLst/>
          </a:prstGeom>
        </p:spPr>
      </p:pic>
      <p:pic>
        <p:nvPicPr>
          <p:cNvPr id="19" name="Picture 18">
            <a:extLst>
              <a:ext uri="{FF2B5EF4-FFF2-40B4-BE49-F238E27FC236}">
                <a16:creationId xmlns:a16="http://schemas.microsoft.com/office/drawing/2014/main" id="{CEB35E08-E0A1-4AD5-B890-AE717BE8B215}"/>
              </a:ext>
            </a:extLst>
          </p:cNvPr>
          <p:cNvPicPr>
            <a:picLocks noChangeAspect="1"/>
          </p:cNvPicPr>
          <p:nvPr/>
        </p:nvPicPr>
        <p:blipFill>
          <a:blip r:embed="rId14"/>
          <a:stretch>
            <a:fillRect/>
          </a:stretch>
        </p:blipFill>
        <p:spPr>
          <a:xfrm>
            <a:off x="10131902" y="856135"/>
            <a:ext cx="1065681" cy="405974"/>
          </a:xfrm>
          <a:prstGeom prst="rect">
            <a:avLst/>
          </a:prstGeom>
        </p:spPr>
      </p:pic>
      <p:pic>
        <p:nvPicPr>
          <p:cNvPr id="5" name="Picture 4">
            <a:extLst>
              <a:ext uri="{FF2B5EF4-FFF2-40B4-BE49-F238E27FC236}">
                <a16:creationId xmlns:a16="http://schemas.microsoft.com/office/drawing/2014/main" id="{2A52C0C0-0D93-4812-ACED-5ABFA30A532D}"/>
              </a:ext>
            </a:extLst>
          </p:cNvPr>
          <p:cNvPicPr>
            <a:picLocks noChangeAspect="1"/>
          </p:cNvPicPr>
          <p:nvPr/>
        </p:nvPicPr>
        <p:blipFill>
          <a:blip r:embed="rId15"/>
          <a:stretch>
            <a:fillRect/>
          </a:stretch>
        </p:blipFill>
        <p:spPr>
          <a:xfrm>
            <a:off x="7935642" y="4445080"/>
            <a:ext cx="1281520" cy="420576"/>
          </a:xfrm>
          <a:prstGeom prst="rect">
            <a:avLst/>
          </a:prstGeom>
        </p:spPr>
      </p:pic>
      <p:sp>
        <p:nvSpPr>
          <p:cNvPr id="12" name="Espace réservé du numéro de diapositive 11"/>
          <p:cNvSpPr>
            <a:spLocks noGrp="1"/>
          </p:cNvSpPr>
          <p:nvPr>
            <p:ph type="sldNum" sz="quarter" idx="12"/>
          </p:nvPr>
        </p:nvSpPr>
        <p:spPr/>
        <p:txBody>
          <a:bodyPr/>
          <a:lstStyle/>
          <a:p>
            <a:fld id="{8B975DA1-D75A-4B7A-8C0A-943C0366E8CA}" type="slidenum">
              <a:rPr lang="en-US" smtClean="0"/>
              <a:t>14</a:t>
            </a:fld>
            <a:endParaRPr lang="en-US" dirty="0"/>
          </a:p>
        </p:txBody>
      </p:sp>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838200" y="365125"/>
            <a:ext cx="10515600" cy="683289"/>
          </a:xfrm>
        </p:spPr>
        <p:txBody>
          <a:bodyPr>
            <a:normAutofit/>
          </a:bodyPr>
          <a:lstStyle/>
          <a:p>
            <a:pPr algn="ctr"/>
            <a:r>
              <a:rPr lang="fr-FR" sz="4000" b="1" dirty="0">
                <a:latin typeface="Tahoma" panose="020B0604030504040204" pitchFamily="34" charset="0"/>
                <a:ea typeface="Tahoma" panose="020B0604030504040204" pitchFamily="34" charset="0"/>
                <a:cs typeface="Tahoma" panose="020B0604030504040204" pitchFamily="34" charset="0"/>
              </a:rPr>
              <a:t>CONTENU DE LA PRESENTATION</a:t>
            </a:r>
            <a:endParaRPr lang="en-GB" sz="4000" b="1" dirty="0">
              <a:latin typeface="Tahoma" panose="020B0604030504040204" pitchFamily="34" charset="0"/>
              <a:ea typeface="Tahoma" panose="020B0604030504040204" pitchFamily="34" charset="0"/>
              <a:cs typeface="Tahoma" panose="020B0604030504040204" pitchFamily="34" charset="0"/>
            </a:endParaRPr>
          </a:p>
        </p:txBody>
      </p:sp>
      <p:sp>
        <p:nvSpPr>
          <p:cNvPr id="20" name="Titre 1"/>
          <p:cNvSpPr txBox="1">
            <a:spLocks/>
          </p:cNvSpPr>
          <p:nvPr/>
        </p:nvSpPr>
        <p:spPr>
          <a:xfrm>
            <a:off x="2961309" y="1349128"/>
            <a:ext cx="8459052" cy="7248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INTRODUCTION</a:t>
            </a:r>
          </a:p>
        </p:txBody>
      </p:sp>
      <p:sp>
        <p:nvSpPr>
          <p:cNvPr id="22" name="Titre 1"/>
          <p:cNvSpPr txBox="1">
            <a:spLocks/>
          </p:cNvSpPr>
          <p:nvPr/>
        </p:nvSpPr>
        <p:spPr>
          <a:xfrm>
            <a:off x="2961309" y="3250283"/>
            <a:ext cx="8459052" cy="7568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ACTIONS MENEES DANS LE CADRE DU LEADERSHIP</a:t>
            </a:r>
          </a:p>
        </p:txBody>
      </p:sp>
      <p:sp>
        <p:nvSpPr>
          <p:cNvPr id="23" name="Titre 1"/>
          <p:cNvSpPr txBox="1">
            <a:spLocks/>
          </p:cNvSpPr>
          <p:nvPr/>
        </p:nvSpPr>
        <p:spPr>
          <a:xfrm>
            <a:off x="2961309" y="4780402"/>
            <a:ext cx="8126956" cy="7762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PERSPECTIVES</a:t>
            </a:r>
          </a:p>
        </p:txBody>
      </p:sp>
      <p:pic>
        <p:nvPicPr>
          <p:cNvPr id="24"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097" y="2763189"/>
            <a:ext cx="1265148" cy="1519915"/>
          </a:xfrm>
          <a:prstGeom prst="rect">
            <a:avLst/>
          </a:prstGeom>
          <a:effectLst>
            <a:outerShdw blurRad="330200" dist="38100" dir="5400000" algn="t" rotWithShape="0">
              <a:prstClr val="black">
                <a:alpha val="40000"/>
              </a:prstClr>
            </a:outerShdw>
          </a:effectLst>
        </p:spPr>
      </p:pic>
      <p:sp>
        <p:nvSpPr>
          <p:cNvPr id="25" name="Rectangle 24"/>
          <p:cNvSpPr/>
          <p:nvPr/>
        </p:nvSpPr>
        <p:spPr>
          <a:xfrm>
            <a:off x="1982245" y="1473147"/>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982245" y="2357371"/>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985486" y="3344786"/>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982245" y="4201583"/>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ZoneTexte 28"/>
          <p:cNvSpPr txBox="1"/>
          <p:nvPr/>
        </p:nvSpPr>
        <p:spPr>
          <a:xfrm>
            <a:off x="2069916" y="1473147"/>
            <a:ext cx="583779" cy="584775"/>
          </a:xfrm>
          <a:prstGeom prst="rect">
            <a:avLst/>
          </a:prstGeom>
          <a:noFill/>
        </p:spPr>
        <p:txBody>
          <a:bodyPr wrap="square" rtlCol="0">
            <a:spAutoFit/>
          </a:bodyPr>
          <a:lstStyle/>
          <a:p>
            <a:r>
              <a:rPr lang="fr-FR" sz="3200" b="1" dirty="0">
                <a:solidFill>
                  <a:schemeClr val="bg1"/>
                </a:solidFill>
                <a:latin typeface="Tahoma" panose="020B0604030504040204" pitchFamily="34" charset="0"/>
                <a:ea typeface="Tahoma" panose="020B0604030504040204" pitchFamily="34" charset="0"/>
                <a:cs typeface="Tahoma" panose="020B0604030504040204" pitchFamily="34" charset="0"/>
              </a:rPr>
              <a:t>I</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0" name="ZoneTexte 29"/>
          <p:cNvSpPr txBox="1"/>
          <p:nvPr/>
        </p:nvSpPr>
        <p:spPr>
          <a:xfrm>
            <a:off x="1971624" y="2342070"/>
            <a:ext cx="583779" cy="584775"/>
          </a:xfrm>
          <a:prstGeom prst="rect">
            <a:avLst/>
          </a:prstGeom>
          <a:noFill/>
        </p:spPr>
        <p:txBody>
          <a:bodyPr wrap="square" rtlCol="0">
            <a:spAutoFit/>
          </a:bodyPr>
          <a:lstStyle/>
          <a:p>
            <a:r>
              <a:rPr lang="fr-FR" sz="3200" b="1" dirty="0">
                <a:solidFill>
                  <a:schemeClr val="bg1"/>
                </a:solidFill>
                <a:latin typeface="Tahoma" panose="020B0604030504040204" pitchFamily="34" charset="0"/>
                <a:ea typeface="Tahoma" panose="020B0604030504040204" pitchFamily="34" charset="0"/>
                <a:cs typeface="Tahoma" panose="020B0604030504040204" pitchFamily="34" charset="0"/>
              </a:rPr>
              <a:t>II</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1" name="ZoneTexte 30"/>
          <p:cNvSpPr txBox="1"/>
          <p:nvPr/>
        </p:nvSpPr>
        <p:spPr>
          <a:xfrm>
            <a:off x="1955389" y="3421597"/>
            <a:ext cx="682071" cy="461665"/>
          </a:xfrm>
          <a:prstGeom prst="rect">
            <a:avLst/>
          </a:prstGeom>
          <a:noFill/>
        </p:spPr>
        <p:txBody>
          <a:bodyPr wrap="square" rtlCol="0">
            <a:spAutoFit/>
          </a:bodyPr>
          <a:lstStyle/>
          <a:p>
            <a:r>
              <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rPr>
              <a:t>III</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2" name="ZoneTexte 31"/>
          <p:cNvSpPr txBox="1"/>
          <p:nvPr/>
        </p:nvSpPr>
        <p:spPr>
          <a:xfrm>
            <a:off x="1985486" y="4290520"/>
            <a:ext cx="583779" cy="461665"/>
          </a:xfrm>
          <a:prstGeom prst="rect">
            <a:avLst/>
          </a:prstGeom>
          <a:noFill/>
        </p:spPr>
        <p:txBody>
          <a:bodyPr wrap="square" rtlCol="0">
            <a:spAutoFit/>
          </a:bodyPr>
          <a:lstStyle/>
          <a:p>
            <a:r>
              <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rPr>
              <a:t>IV</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6" name="Titre 1"/>
          <p:cNvSpPr txBox="1">
            <a:spLocks/>
          </p:cNvSpPr>
          <p:nvPr/>
        </p:nvSpPr>
        <p:spPr>
          <a:xfrm>
            <a:off x="2961309" y="1940457"/>
            <a:ext cx="8459052" cy="11718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PRINCIPAUX DYSFONCTIONNEMENTS RELEVES DANS LE SYSTÈME D’ETAT CIVIL DU CAMEROUN EN 2016</a:t>
            </a:r>
          </a:p>
        </p:txBody>
      </p:sp>
      <p:sp>
        <p:nvSpPr>
          <p:cNvPr id="18" name="Rectangle 17"/>
          <p:cNvSpPr/>
          <p:nvPr/>
        </p:nvSpPr>
        <p:spPr>
          <a:xfrm>
            <a:off x="1997690" y="4969443"/>
            <a:ext cx="577983" cy="57798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p:cNvSpPr txBox="1"/>
          <p:nvPr/>
        </p:nvSpPr>
        <p:spPr>
          <a:xfrm>
            <a:off x="2000931" y="5058380"/>
            <a:ext cx="583779" cy="461665"/>
          </a:xfrm>
          <a:prstGeom prst="rect">
            <a:avLst/>
          </a:prstGeom>
          <a:noFill/>
        </p:spPr>
        <p:txBody>
          <a:bodyPr wrap="square" rtlCol="0">
            <a:spAutoFit/>
          </a:bodyPr>
          <a:lstStyle/>
          <a:p>
            <a:pPr algn="ctr"/>
            <a:r>
              <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rPr>
              <a:t>V</a:t>
            </a:r>
            <a:endPar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3" name="Titre 1"/>
          <p:cNvSpPr txBox="1">
            <a:spLocks/>
          </p:cNvSpPr>
          <p:nvPr/>
        </p:nvSpPr>
        <p:spPr>
          <a:xfrm>
            <a:off x="2921228" y="4007094"/>
            <a:ext cx="8459052" cy="7568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fr-FR" altLang="fr-FR" sz="2000" b="1" dirty="0">
                <a:latin typeface="Tahoma" panose="020B0604030504040204" pitchFamily="34" charset="0"/>
                <a:ea typeface="Tahoma" panose="020B0604030504040204" pitchFamily="34" charset="0"/>
                <a:cs typeface="Tahoma" panose="020B0604030504040204" pitchFamily="34" charset="0"/>
              </a:rPr>
              <a:t>ACTIONS MENEES DANS LE CADRE DU PLAIDOYER BUDGETAIRE</a:t>
            </a:r>
          </a:p>
        </p:txBody>
      </p:sp>
      <p:sp>
        <p:nvSpPr>
          <p:cNvPr id="3" name="Espace réservé du numéro de diapositive 2"/>
          <p:cNvSpPr>
            <a:spLocks noGrp="1"/>
          </p:cNvSpPr>
          <p:nvPr>
            <p:ph type="sldNum" sz="quarter" idx="12"/>
          </p:nvPr>
        </p:nvSpPr>
        <p:spPr/>
        <p:txBody>
          <a:bodyPr/>
          <a:lstStyle/>
          <a:p>
            <a:fld id="{8B975DA1-D75A-4B7A-8C0A-943C0366E8CA}" type="slidenum">
              <a:rPr lang="en-US" smtClean="0"/>
              <a:t>2</a:t>
            </a:fld>
            <a:endParaRPr lang="en-US" dirty="0"/>
          </a:p>
        </p:txBody>
      </p:sp>
    </p:spTree>
    <p:extLst>
      <p:ext uri="{BB962C8B-B14F-4D97-AF65-F5344CB8AC3E}">
        <p14:creationId xmlns:p14="http://schemas.microsoft.com/office/powerpoint/2010/main" val="3817951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836737" y="115889"/>
            <a:ext cx="9266691" cy="1021005"/>
          </a:xfrm>
        </p:spPr>
        <p:txBody>
          <a:bodyPr>
            <a:noAutofit/>
          </a:bodyPr>
          <a:lstStyle/>
          <a:p>
            <a:pPr algn="ctr" eaLnBrk="1" hangingPunct="1">
              <a:lnSpc>
                <a:spcPct val="150000"/>
              </a:lnSpc>
            </a:pPr>
            <a:r>
              <a:rPr lang="fr-CM" altLang="fr-FR" sz="2000" b="1" dirty="0">
                <a:latin typeface="Tahoma" panose="020B0604030504040204" pitchFamily="34" charset="0"/>
                <a:ea typeface="Tahoma" panose="020B0604030504040204" pitchFamily="34" charset="0"/>
                <a:cs typeface="Tahoma" panose="020B0604030504040204" pitchFamily="34" charset="0"/>
              </a:rPr>
              <a:t>I- INTRODUCTION</a:t>
            </a:r>
            <a:br>
              <a:rPr lang="fr-CM" altLang="fr-FR" sz="2000" b="1" dirty="0">
                <a:latin typeface="Tahoma" panose="020B0604030504040204" pitchFamily="34" charset="0"/>
                <a:ea typeface="Tahoma" panose="020B0604030504040204" pitchFamily="34" charset="0"/>
                <a:cs typeface="Tahoma" panose="020B0604030504040204" pitchFamily="34" charset="0"/>
              </a:rPr>
            </a:br>
            <a:endParaRPr lang="fr-FR" altLang="fr-FR" sz="20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a:spLocks noChangeArrowheads="1"/>
          </p:cNvSpPr>
          <p:nvPr/>
        </p:nvSpPr>
        <p:spPr bwMode="auto">
          <a:xfrm>
            <a:off x="5702283" y="671691"/>
            <a:ext cx="6221324" cy="6601807"/>
          </a:xfrm>
          <a:prstGeom prst="rect">
            <a:avLst/>
          </a:prstGeom>
          <a:noFill/>
          <a:ln>
            <a:noFill/>
          </a:ln>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285752" indent="-285752" algn="just">
              <a:lnSpc>
                <a:spcPts val="2100"/>
              </a:lnSpc>
              <a:spcBef>
                <a:spcPct val="0"/>
              </a:spcBef>
              <a:buFontTx/>
              <a:buChar char="-"/>
              <a:defRPr/>
            </a:pPr>
            <a:r>
              <a:rPr lang="fr-FR" altLang="fr-FR" sz="1800" dirty="0">
                <a:latin typeface="Tahoma" panose="020B0604030504040204" pitchFamily="34" charset="0"/>
                <a:ea typeface="Tahoma" panose="020B0604030504040204" pitchFamily="34" charset="0"/>
                <a:cs typeface="Tahoma" panose="020B0604030504040204" pitchFamily="34" charset="0"/>
              </a:rPr>
              <a:t>Superficie du Cameroun: </a:t>
            </a:r>
            <a:r>
              <a:rPr lang="fr-FR" altLang="fr-FR" sz="1800" b="1" dirty="0">
                <a:latin typeface="Tahoma" panose="020B0604030504040204" pitchFamily="34" charset="0"/>
                <a:ea typeface="Tahoma" panose="020B0604030504040204" pitchFamily="34" charset="0"/>
                <a:cs typeface="Tahoma" panose="020B0604030504040204" pitchFamily="34" charset="0"/>
              </a:rPr>
              <a:t>4 75 650 Km</a:t>
            </a:r>
            <a:r>
              <a:rPr lang="fr-FR" altLang="fr-FR" sz="1800" b="1" dirty="0">
                <a:ea typeface="Tahoma" panose="020B0604030504040204" pitchFamily="34" charset="0"/>
                <a:cs typeface="Tahoma" panose="020B0604030504040204" pitchFamily="34" charset="0"/>
              </a:rPr>
              <a:t>²</a:t>
            </a:r>
            <a:endParaRPr lang="fr-FR" altLang="fr-FR" sz="1800" dirty="0">
              <a:latin typeface="Tahoma" panose="020B0604030504040204" pitchFamily="34" charset="0"/>
              <a:ea typeface="Tahoma" panose="020B0604030504040204" pitchFamily="34" charset="0"/>
              <a:cs typeface="Tahoma" panose="020B0604030504040204" pitchFamily="34" charset="0"/>
            </a:endParaRPr>
          </a:p>
          <a:p>
            <a:pPr marL="285752" indent="-285752" algn="just">
              <a:lnSpc>
                <a:spcPts val="2100"/>
              </a:lnSpc>
              <a:spcBef>
                <a:spcPct val="0"/>
              </a:spcBef>
              <a:buFontTx/>
              <a:buChar char="-"/>
              <a:defRPr/>
            </a:pPr>
            <a:endParaRPr lang="fr-FR" altLang="fr-FR" sz="800" dirty="0">
              <a:latin typeface="Tahoma" panose="020B0604030504040204" pitchFamily="34" charset="0"/>
              <a:ea typeface="Tahoma" panose="020B0604030504040204" pitchFamily="34" charset="0"/>
              <a:cs typeface="Tahoma" panose="020B0604030504040204" pitchFamily="34" charset="0"/>
            </a:endParaRPr>
          </a:p>
          <a:p>
            <a:pPr marL="285752" indent="-285752" algn="just">
              <a:lnSpc>
                <a:spcPts val="2100"/>
              </a:lnSpc>
              <a:spcBef>
                <a:spcPct val="0"/>
              </a:spcBef>
              <a:buFontTx/>
              <a:buChar char="-"/>
              <a:defRPr/>
            </a:pPr>
            <a:r>
              <a:rPr lang="fr-FR" altLang="fr-FR" sz="1800" dirty="0">
                <a:latin typeface="Tahoma" panose="020B0604030504040204" pitchFamily="34" charset="0"/>
                <a:ea typeface="Tahoma" panose="020B0604030504040204" pitchFamily="34" charset="0"/>
                <a:cs typeface="Tahoma" panose="020B0604030504040204" pitchFamily="34" charset="0"/>
              </a:rPr>
              <a:t>Estimation de la population : </a:t>
            </a:r>
            <a:r>
              <a:rPr lang="fr-FR" altLang="fr-FR" sz="1800" b="1" dirty="0">
                <a:latin typeface="Tahoma" panose="020B0604030504040204" pitchFamily="34" charset="0"/>
                <a:ea typeface="Tahoma" panose="020B0604030504040204" pitchFamily="34" charset="0"/>
                <a:cs typeface="Tahoma" panose="020B0604030504040204" pitchFamily="34" charset="0"/>
              </a:rPr>
              <a:t>28 500 000 </a:t>
            </a:r>
            <a:r>
              <a:rPr lang="fr-FR" altLang="fr-FR" sz="1800" dirty="0">
                <a:latin typeface="Tahoma" panose="020B0604030504040204" pitchFamily="34" charset="0"/>
                <a:ea typeface="Tahoma" panose="020B0604030504040204" pitchFamily="34" charset="0"/>
                <a:cs typeface="Tahoma" panose="020B0604030504040204" pitchFamily="34" charset="0"/>
              </a:rPr>
              <a:t>habitants ;</a:t>
            </a:r>
          </a:p>
          <a:p>
            <a:pPr marL="285752" indent="-285752" algn="just">
              <a:lnSpc>
                <a:spcPts val="2100"/>
              </a:lnSpc>
              <a:spcBef>
                <a:spcPct val="0"/>
              </a:spcBef>
              <a:buFontTx/>
              <a:buChar char="-"/>
              <a:defRPr/>
            </a:pPr>
            <a:endParaRPr lang="fr-FR" altLang="fr-FR" sz="1800" dirty="0">
              <a:latin typeface="Tahoma" panose="020B0604030504040204" pitchFamily="34" charset="0"/>
              <a:ea typeface="Tahoma" panose="020B0604030504040204" pitchFamily="34" charset="0"/>
              <a:cs typeface="Tahoma" panose="020B0604030504040204" pitchFamily="34" charset="0"/>
            </a:endParaRPr>
          </a:p>
          <a:p>
            <a:pPr marL="285752" indent="-285752" algn="just">
              <a:lnSpc>
                <a:spcPts val="2100"/>
              </a:lnSpc>
              <a:spcBef>
                <a:spcPct val="0"/>
              </a:spcBef>
              <a:buFontTx/>
              <a:buChar char="-"/>
              <a:defRPr/>
            </a:pPr>
            <a:r>
              <a:rPr lang="fr-FR" altLang="fr-FR" sz="1800" dirty="0">
                <a:latin typeface="Tahoma" panose="020B0604030504040204" pitchFamily="34" charset="0"/>
                <a:ea typeface="Tahoma" panose="020B0604030504040204" pitchFamily="34" charset="0"/>
                <a:cs typeface="Tahoma" panose="020B0604030504040204" pitchFamily="34" charset="0"/>
              </a:rPr>
              <a:t>Organisation administrative: </a:t>
            </a:r>
          </a:p>
          <a:p>
            <a:pPr marL="804863" indent="-285750" algn="just">
              <a:spcBef>
                <a:spcPct val="0"/>
              </a:spcBef>
              <a:buFontTx/>
              <a:buChar char="-"/>
              <a:defRPr/>
            </a:pPr>
            <a:r>
              <a:rPr lang="fr-FR" altLang="fr-FR" sz="1800" b="1" dirty="0">
                <a:latin typeface="Tahoma" panose="020B0604030504040204" pitchFamily="34" charset="0"/>
                <a:ea typeface="Tahoma" panose="020B0604030504040204" pitchFamily="34" charset="0"/>
                <a:cs typeface="Tahoma" panose="020B0604030504040204" pitchFamily="34" charset="0"/>
              </a:rPr>
              <a:t>10 </a:t>
            </a:r>
            <a:r>
              <a:rPr lang="fr-FR" altLang="fr-FR" sz="1800" dirty="0">
                <a:latin typeface="Tahoma" panose="020B0604030504040204" pitchFamily="34" charset="0"/>
                <a:ea typeface="Tahoma" panose="020B0604030504040204" pitchFamily="34" charset="0"/>
                <a:cs typeface="Tahoma" panose="020B0604030504040204" pitchFamily="34" charset="0"/>
              </a:rPr>
              <a:t>Régions </a:t>
            </a:r>
          </a:p>
          <a:p>
            <a:pPr marL="804863" indent="-285750" algn="just">
              <a:spcBef>
                <a:spcPct val="0"/>
              </a:spcBef>
              <a:buFontTx/>
              <a:buChar char="-"/>
              <a:defRPr/>
            </a:pPr>
            <a:r>
              <a:rPr lang="fr-FR" altLang="fr-FR" sz="1800" b="1" dirty="0">
                <a:latin typeface="Tahoma" panose="020B0604030504040204" pitchFamily="34" charset="0"/>
                <a:ea typeface="Tahoma" panose="020B0604030504040204" pitchFamily="34" charset="0"/>
                <a:cs typeface="Tahoma" panose="020B0604030504040204" pitchFamily="34" charset="0"/>
              </a:rPr>
              <a:t>58</a:t>
            </a:r>
            <a:r>
              <a:rPr lang="fr-FR" altLang="fr-FR" sz="1800" dirty="0">
                <a:latin typeface="Tahoma" panose="020B0604030504040204" pitchFamily="34" charset="0"/>
                <a:ea typeface="Tahoma" panose="020B0604030504040204" pitchFamily="34" charset="0"/>
                <a:cs typeface="Tahoma" panose="020B0604030504040204" pitchFamily="34" charset="0"/>
              </a:rPr>
              <a:t> départements </a:t>
            </a:r>
          </a:p>
          <a:p>
            <a:pPr marL="804863" indent="-285750" algn="just">
              <a:spcBef>
                <a:spcPct val="0"/>
              </a:spcBef>
              <a:buFontTx/>
              <a:buChar char="-"/>
              <a:defRPr/>
            </a:pPr>
            <a:r>
              <a:rPr lang="fr-FR" altLang="fr-FR" sz="1800" b="1" dirty="0">
                <a:latin typeface="Tahoma" panose="020B0604030504040204" pitchFamily="34" charset="0"/>
                <a:ea typeface="Tahoma" panose="020B0604030504040204" pitchFamily="34" charset="0"/>
                <a:cs typeface="Tahoma" panose="020B0604030504040204" pitchFamily="34" charset="0"/>
              </a:rPr>
              <a:t>360</a:t>
            </a:r>
            <a:r>
              <a:rPr lang="fr-FR" altLang="fr-FR" sz="1800" dirty="0">
                <a:latin typeface="Tahoma" panose="020B0604030504040204" pitchFamily="34" charset="0"/>
                <a:ea typeface="Tahoma" panose="020B0604030504040204" pitchFamily="34" charset="0"/>
                <a:cs typeface="Tahoma" panose="020B0604030504040204" pitchFamily="34" charset="0"/>
              </a:rPr>
              <a:t> arrondissements </a:t>
            </a:r>
          </a:p>
          <a:p>
            <a:pPr marL="804863" indent="-285750" algn="just">
              <a:spcBef>
                <a:spcPct val="0"/>
              </a:spcBef>
              <a:buFontTx/>
              <a:buChar char="-"/>
              <a:defRPr/>
            </a:pPr>
            <a:r>
              <a:rPr lang="fr-FR" altLang="fr-FR" sz="1800" dirty="0">
                <a:latin typeface="Tahoma" panose="020B0604030504040204" pitchFamily="34" charset="0"/>
                <a:ea typeface="Tahoma" panose="020B0604030504040204" pitchFamily="34" charset="0"/>
                <a:cs typeface="Tahoma" panose="020B0604030504040204" pitchFamily="34" charset="0"/>
              </a:rPr>
              <a:t>et </a:t>
            </a:r>
            <a:r>
              <a:rPr lang="fr-FR" altLang="fr-FR" sz="1800" b="1" dirty="0">
                <a:latin typeface="Tahoma" panose="020B0604030504040204" pitchFamily="34" charset="0"/>
                <a:ea typeface="Tahoma" panose="020B0604030504040204" pitchFamily="34" charset="0"/>
                <a:cs typeface="Tahoma" panose="020B0604030504040204" pitchFamily="34" charset="0"/>
              </a:rPr>
              <a:t>360</a:t>
            </a:r>
            <a:r>
              <a:rPr lang="fr-FR" altLang="fr-FR" sz="1800" dirty="0">
                <a:latin typeface="Tahoma" panose="020B0604030504040204" pitchFamily="34" charset="0"/>
                <a:ea typeface="Tahoma" panose="020B0604030504040204" pitchFamily="34" charset="0"/>
                <a:cs typeface="Tahoma" panose="020B0604030504040204" pitchFamily="34" charset="0"/>
              </a:rPr>
              <a:t> Communes.</a:t>
            </a:r>
          </a:p>
          <a:p>
            <a:pPr marL="285752" indent="-285752" algn="just">
              <a:lnSpc>
                <a:spcPts val="2100"/>
              </a:lnSpc>
              <a:spcBef>
                <a:spcPct val="0"/>
              </a:spcBef>
              <a:buFontTx/>
              <a:buChar char="-"/>
              <a:defRPr/>
            </a:pPr>
            <a:r>
              <a:rPr lang="fr-CM" altLang="fr-FR" sz="1800" b="1" dirty="0">
                <a:latin typeface="Tahoma" panose="020B0604030504040204" pitchFamily="34" charset="0"/>
                <a:ea typeface="Tahoma" panose="020B0604030504040204" pitchFamily="34" charset="0"/>
                <a:cs typeface="Tahoma" panose="020B0604030504040204" pitchFamily="34" charset="0"/>
              </a:rPr>
              <a:t>Nombre de centres d’état civil 3154 </a:t>
            </a:r>
            <a:r>
              <a:rPr lang="fr-CM" altLang="fr-FR" sz="1800" dirty="0">
                <a:latin typeface="Tahoma" panose="020B0604030504040204" pitchFamily="34" charset="0"/>
                <a:ea typeface="Tahoma" panose="020B0604030504040204" pitchFamily="34" charset="0"/>
                <a:cs typeface="Tahoma" panose="020B0604030504040204" pitchFamily="34" charset="0"/>
              </a:rPr>
              <a:t>dont :</a:t>
            </a:r>
          </a:p>
          <a:p>
            <a:pPr marL="742959" lvl="1" indent="0" algn="just">
              <a:lnSpc>
                <a:spcPts val="2100"/>
              </a:lnSpc>
              <a:spcBef>
                <a:spcPct val="0"/>
              </a:spcBef>
              <a:buNone/>
              <a:defRPr/>
            </a:pPr>
            <a:r>
              <a:rPr lang="fr-CM" altLang="fr-FR" sz="1800" dirty="0">
                <a:latin typeface="Tahoma" panose="020B0604030504040204" pitchFamily="34" charset="0"/>
                <a:ea typeface="Tahoma" panose="020B0604030504040204" pitchFamily="34" charset="0"/>
                <a:cs typeface="Tahoma" panose="020B0604030504040204" pitchFamily="34" charset="0"/>
              </a:rPr>
              <a:t>- </a:t>
            </a:r>
            <a:r>
              <a:rPr lang="fr-CM" altLang="fr-FR" sz="1800" b="1" dirty="0">
                <a:latin typeface="Tahoma" panose="020B0604030504040204" pitchFamily="34" charset="0"/>
                <a:ea typeface="Tahoma" panose="020B0604030504040204" pitchFamily="34" charset="0"/>
                <a:cs typeface="Tahoma" panose="020B0604030504040204" pitchFamily="34" charset="0"/>
              </a:rPr>
              <a:t> 374</a:t>
            </a:r>
            <a:r>
              <a:rPr lang="fr-CM" altLang="fr-FR" sz="1800" dirty="0">
                <a:latin typeface="Tahoma" panose="020B0604030504040204" pitchFamily="34" charset="0"/>
                <a:ea typeface="Tahoma" panose="020B0604030504040204" pitchFamily="34" charset="0"/>
                <a:cs typeface="Tahoma" panose="020B0604030504040204" pitchFamily="34" charset="0"/>
              </a:rPr>
              <a:t> centres d’état civil principaux sur le territoire national</a:t>
            </a:r>
          </a:p>
          <a:p>
            <a:pPr marL="742959" lvl="1" indent="0" algn="just">
              <a:lnSpc>
                <a:spcPts val="2100"/>
              </a:lnSpc>
              <a:spcBef>
                <a:spcPct val="0"/>
              </a:spcBef>
              <a:buNone/>
              <a:defRPr/>
            </a:pPr>
            <a:r>
              <a:rPr lang="fr-CM" altLang="fr-FR" sz="1800" dirty="0">
                <a:latin typeface="Tahoma" panose="020B0604030504040204" pitchFamily="34" charset="0"/>
                <a:ea typeface="Tahoma" panose="020B0604030504040204" pitchFamily="34" charset="0"/>
                <a:cs typeface="Tahoma" panose="020B0604030504040204" pitchFamily="34" charset="0"/>
              </a:rPr>
              <a:t>- </a:t>
            </a:r>
            <a:r>
              <a:rPr lang="fr-CM" altLang="fr-FR" sz="1800" b="1" dirty="0">
                <a:latin typeface="Tahoma" panose="020B0604030504040204" pitchFamily="34" charset="0"/>
                <a:ea typeface="Tahoma" panose="020B0604030504040204" pitchFamily="34" charset="0"/>
                <a:cs typeface="Tahoma" panose="020B0604030504040204" pitchFamily="34" charset="0"/>
              </a:rPr>
              <a:t> 46</a:t>
            </a:r>
            <a:r>
              <a:rPr lang="fr-CM" altLang="fr-FR" sz="1800" dirty="0">
                <a:latin typeface="Tahoma" panose="020B0604030504040204" pitchFamily="34" charset="0"/>
                <a:ea typeface="Tahoma" panose="020B0604030504040204" pitchFamily="34" charset="0"/>
                <a:cs typeface="Tahoma" panose="020B0604030504040204" pitchFamily="34" charset="0"/>
              </a:rPr>
              <a:t> centres d’état civil principaux logés au sein des missions diplomatiques et postes consulaires</a:t>
            </a:r>
          </a:p>
          <a:p>
            <a:pPr marL="742959" lvl="1" indent="0" algn="just">
              <a:lnSpc>
                <a:spcPts val="2100"/>
              </a:lnSpc>
              <a:spcBef>
                <a:spcPct val="0"/>
              </a:spcBef>
              <a:buNone/>
              <a:defRPr/>
            </a:pPr>
            <a:r>
              <a:rPr lang="fr-CM" altLang="fr-FR" sz="1800" dirty="0">
                <a:latin typeface="Tahoma" panose="020B0604030504040204" pitchFamily="34" charset="0"/>
                <a:ea typeface="Tahoma" panose="020B0604030504040204" pitchFamily="34" charset="0"/>
                <a:cs typeface="Tahoma" panose="020B0604030504040204" pitchFamily="34" charset="0"/>
              </a:rPr>
              <a:t>-</a:t>
            </a:r>
            <a:r>
              <a:rPr lang="fr-CM" altLang="fr-FR" sz="1800" b="1" dirty="0">
                <a:latin typeface="Tahoma" panose="020B0604030504040204" pitchFamily="34" charset="0"/>
                <a:ea typeface="Tahoma" panose="020B0604030504040204" pitchFamily="34" charset="0"/>
                <a:cs typeface="Tahoma" panose="020B0604030504040204" pitchFamily="34" charset="0"/>
              </a:rPr>
              <a:t> 2734</a:t>
            </a:r>
            <a:r>
              <a:rPr lang="fr-CM" altLang="fr-FR" sz="1800" dirty="0">
                <a:latin typeface="Tahoma" panose="020B0604030504040204" pitchFamily="34" charset="0"/>
                <a:ea typeface="Tahoma" panose="020B0604030504040204" pitchFamily="34" charset="0"/>
                <a:cs typeface="Tahoma" panose="020B0604030504040204" pitchFamily="34" charset="0"/>
              </a:rPr>
              <a:t> centres d’état civil secondaires sur le territoire national</a:t>
            </a:r>
          </a:p>
          <a:p>
            <a:pPr marL="285750" indent="-285750">
              <a:lnSpc>
                <a:spcPts val="2100"/>
              </a:lnSpc>
              <a:spcBef>
                <a:spcPct val="0"/>
              </a:spcBef>
              <a:buFontTx/>
              <a:buChar char="-"/>
              <a:defRPr/>
            </a:pPr>
            <a:r>
              <a:rPr lang="fr-FR" altLang="fr-FR" sz="1800" dirty="0">
                <a:latin typeface="Tahoma" panose="020B0604030504040204" pitchFamily="34" charset="0"/>
                <a:ea typeface="Tahoma" panose="020B0604030504040204" pitchFamily="34" charset="0"/>
                <a:cs typeface="Tahoma" panose="020B0604030504040204" pitchFamily="34" charset="0"/>
              </a:rPr>
              <a:t>Ancrage de la réforme de l’état civil :</a:t>
            </a:r>
          </a:p>
          <a:p>
            <a:pPr marL="804863" indent="-177800">
              <a:lnSpc>
                <a:spcPct val="150000"/>
              </a:lnSpc>
              <a:spcBef>
                <a:spcPts val="0"/>
              </a:spcBef>
              <a:buNone/>
            </a:pPr>
            <a:r>
              <a:rPr lang="fr-FR" sz="1800" dirty="0">
                <a:latin typeface="Tahoma" panose="020B0604030504040204" pitchFamily="34" charset="0"/>
                <a:ea typeface="Tahoma" panose="020B0604030504040204" pitchFamily="34" charset="0"/>
                <a:cs typeface="Tahoma" panose="020B0604030504040204" pitchFamily="34" charset="0"/>
              </a:rPr>
              <a:t>- Agenda 2030 (Agenda des Nations Unies sur l’Identité Légale pour tous)</a:t>
            </a:r>
          </a:p>
          <a:p>
            <a:pPr marL="368300" indent="258763">
              <a:lnSpc>
                <a:spcPct val="150000"/>
              </a:lnSpc>
              <a:spcBef>
                <a:spcPts val="0"/>
              </a:spcBef>
              <a:buNone/>
            </a:pPr>
            <a:r>
              <a:rPr lang="fr-FR" sz="1800" dirty="0">
                <a:latin typeface="Tahoma" panose="020B0604030504040204" pitchFamily="34" charset="0"/>
                <a:ea typeface="Tahoma" panose="020B0604030504040204" pitchFamily="34" charset="0"/>
                <a:cs typeface="Tahoma" panose="020B0604030504040204" pitchFamily="34" charset="0"/>
              </a:rPr>
              <a:t>- Agenda 2063 de l’Union Africaine</a:t>
            </a:r>
          </a:p>
          <a:p>
            <a:pPr marL="368300" indent="258763">
              <a:lnSpc>
                <a:spcPct val="150000"/>
              </a:lnSpc>
              <a:spcBef>
                <a:spcPts val="0"/>
              </a:spcBef>
              <a:buNone/>
            </a:pPr>
            <a:r>
              <a:rPr lang="fr-FR" sz="1800" dirty="0">
                <a:latin typeface="Tahoma" panose="020B0604030504040204" pitchFamily="34" charset="0"/>
                <a:ea typeface="Tahoma" panose="020B0604030504040204" pitchFamily="34" charset="0"/>
                <a:cs typeface="Tahoma" panose="020B0604030504040204" pitchFamily="34" charset="0"/>
              </a:rPr>
              <a:t>- Programme APAI - CRVS</a:t>
            </a:r>
          </a:p>
          <a:p>
            <a:pPr marL="285750" indent="-285750">
              <a:lnSpc>
                <a:spcPts val="2100"/>
              </a:lnSpc>
              <a:spcBef>
                <a:spcPct val="0"/>
              </a:spcBef>
              <a:buFontTx/>
              <a:buChar char="-"/>
              <a:defRPr/>
            </a:pPr>
            <a:endParaRPr lang="fr-FR" altLang="fr-FR" sz="160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Group 3">
            <a:extLst>
              <a:ext uri="{FF2B5EF4-FFF2-40B4-BE49-F238E27FC236}">
                <a16:creationId xmlns:a16="http://schemas.microsoft.com/office/drawing/2014/main" id="{BE590882-A1EB-4DAA-9A6E-2DB39EDC277C}"/>
              </a:ext>
            </a:extLst>
          </p:cNvPr>
          <p:cNvGrpSpPr/>
          <p:nvPr/>
        </p:nvGrpSpPr>
        <p:grpSpPr>
          <a:xfrm>
            <a:off x="177421" y="671692"/>
            <a:ext cx="5693171" cy="5776930"/>
            <a:chOff x="1582593" y="915491"/>
            <a:chExt cx="4941828" cy="5131667"/>
          </a:xfrm>
        </p:grpSpPr>
        <p:pic>
          <p:nvPicPr>
            <p:cNvPr id="12"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2593" y="915491"/>
              <a:ext cx="4941828" cy="513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avec flèche 12"/>
            <p:cNvCxnSpPr/>
            <p:nvPr/>
          </p:nvCxnSpPr>
          <p:spPr>
            <a:xfrm flipV="1">
              <a:off x="2850778" y="3227636"/>
              <a:ext cx="757237" cy="9366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ZoneTexte 10"/>
            <p:cNvSpPr txBox="1">
              <a:spLocks noChangeArrowheads="1"/>
            </p:cNvSpPr>
            <p:nvPr/>
          </p:nvSpPr>
          <p:spPr bwMode="auto">
            <a:xfrm>
              <a:off x="1893143" y="4165547"/>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CM" altLang="fr-FR" b="1" dirty="0">
                  <a:solidFill>
                    <a:schemeClr val="bg1"/>
                  </a:solidFill>
                </a:rPr>
                <a:t>Cameroun</a:t>
              </a:r>
              <a:endParaRPr lang="fr-FR" altLang="fr-FR" b="1" dirty="0">
                <a:solidFill>
                  <a:schemeClr val="bg1"/>
                </a:solidFill>
              </a:endParaRPr>
            </a:p>
          </p:txBody>
        </p:sp>
      </p:grpSp>
      <p:pic>
        <p:nvPicPr>
          <p:cNvPr id="15"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6852" y="38132"/>
            <a:ext cx="1265148" cy="1519915"/>
          </a:xfrm>
          <a:prstGeom prst="rect">
            <a:avLst/>
          </a:prstGeom>
          <a:effectLst>
            <a:outerShdw blurRad="330200" dist="38100" dir="5400000" algn="t" rotWithShape="0">
              <a:prstClr val="black">
                <a:alpha val="40000"/>
              </a:prstClr>
            </a:outerShdw>
          </a:effectLst>
        </p:spPr>
      </p:pic>
      <p:sp>
        <p:nvSpPr>
          <p:cNvPr id="2" name="Espace réservé du numéro de diapositive 1"/>
          <p:cNvSpPr>
            <a:spLocks noGrp="1"/>
          </p:cNvSpPr>
          <p:nvPr>
            <p:ph type="sldNum" sz="quarter" idx="12"/>
          </p:nvPr>
        </p:nvSpPr>
        <p:spPr/>
        <p:txBody>
          <a:bodyPr/>
          <a:lstStyle/>
          <a:p>
            <a:fld id="{8B975DA1-D75A-4B7A-8C0A-943C0366E8CA}" type="slidenum">
              <a:rPr lang="en-US" smtClean="0"/>
              <a:t>3</a:t>
            </a:fld>
            <a:endParaRPr lang="en-US" dirty="0"/>
          </a:p>
        </p:txBody>
      </p:sp>
    </p:spTree>
    <p:extLst>
      <p:ext uri="{BB962C8B-B14F-4D97-AF65-F5344CB8AC3E}">
        <p14:creationId xmlns:p14="http://schemas.microsoft.com/office/powerpoint/2010/main" val="370504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a14="http://schemas.microsoft.com/office/drawing/2010/main" val="0"/>
              </a:ext>
            </a:extLst>
          </a:blip>
          <a:srcRect b="7373"/>
          <a:stretch/>
        </p:blipFill>
        <p:spPr>
          <a:xfrm>
            <a:off x="126658" y="2361063"/>
            <a:ext cx="2285059" cy="3197908"/>
          </a:xfrm>
          <a:prstGeom prst="rect">
            <a:avLst/>
          </a:prstGeom>
        </p:spPr>
      </p:pic>
      <p:sp>
        <p:nvSpPr>
          <p:cNvPr id="5" name="Titre 1"/>
          <p:cNvSpPr>
            <a:spLocks noGrp="1"/>
          </p:cNvSpPr>
          <p:nvPr>
            <p:ph type="title"/>
          </p:nvPr>
        </p:nvSpPr>
        <p:spPr>
          <a:xfrm>
            <a:off x="1836737" y="712907"/>
            <a:ext cx="9914557" cy="921682"/>
          </a:xfrm>
        </p:spPr>
        <p:txBody>
          <a:bodyPr>
            <a:noAutofit/>
          </a:bodyPr>
          <a:lstStyle/>
          <a:p>
            <a:pPr algn="ctr">
              <a:lnSpc>
                <a:spcPct val="150000"/>
              </a:lnSpc>
            </a:pPr>
            <a:r>
              <a:rPr lang="fr-CM" altLang="fr-FR" sz="2000" b="1" dirty="0">
                <a:latin typeface="Tahoma" panose="020B0604030504040204" pitchFamily="34" charset="0"/>
                <a:ea typeface="Tahoma" panose="020B0604030504040204" pitchFamily="34" charset="0"/>
                <a:cs typeface="Tahoma" panose="020B0604030504040204" pitchFamily="34" charset="0"/>
              </a:rPr>
              <a:t>II- </a:t>
            </a:r>
            <a:r>
              <a:rPr lang="fr-FR" altLang="fr-FR" sz="2000" b="1" dirty="0">
                <a:latin typeface="Tahoma" panose="020B0604030504040204" pitchFamily="34" charset="0"/>
                <a:ea typeface="Tahoma" panose="020B0604030504040204" pitchFamily="34" charset="0"/>
                <a:cs typeface="Tahoma" panose="020B0604030504040204" pitchFamily="34" charset="0"/>
              </a:rPr>
              <a:t>PRINCIPAUX DYSFONCTIONNEMENTS RELEVES DANS LE SYSTÈME D’ETAT CIVIL DU CAMEROUN</a:t>
            </a:r>
            <a:br>
              <a:rPr lang="fr-FR" altLang="fr-FR" sz="2000" b="1" dirty="0">
                <a:latin typeface="Tahoma" panose="020B0604030504040204" pitchFamily="34" charset="0"/>
                <a:ea typeface="Tahoma" panose="020B0604030504040204" pitchFamily="34" charset="0"/>
                <a:cs typeface="Tahoma" panose="020B0604030504040204" pitchFamily="34" charset="0"/>
              </a:rPr>
            </a:br>
            <a:endParaRPr lang="fr-FR" altLang="fr-FR" sz="2000" b="1"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590" y="114674"/>
            <a:ext cx="1265148" cy="1519915"/>
          </a:xfrm>
          <a:prstGeom prst="rect">
            <a:avLst/>
          </a:prstGeom>
          <a:effectLst>
            <a:outerShdw blurRad="330200" dist="38100" dir="5400000" algn="t" rotWithShape="0">
              <a:prstClr val="black">
                <a:alpha val="40000"/>
              </a:prstClr>
            </a:outerShdw>
          </a:effectLst>
        </p:spPr>
      </p:pic>
      <p:sp>
        <p:nvSpPr>
          <p:cNvPr id="2" name="ZoneTexte 1"/>
          <p:cNvSpPr txBox="1"/>
          <p:nvPr/>
        </p:nvSpPr>
        <p:spPr>
          <a:xfrm>
            <a:off x="2060813" y="1539053"/>
            <a:ext cx="9690482" cy="4524315"/>
          </a:xfrm>
          <a:prstGeom prst="rect">
            <a:avLst/>
          </a:prstGeom>
          <a:noFill/>
        </p:spPr>
        <p:txBody>
          <a:bodyPr wrap="square" rtlCol="0">
            <a:spAutoFit/>
          </a:bodyPr>
          <a:lstStyle/>
          <a:p>
            <a:pPr algn="just"/>
            <a:r>
              <a:rPr lang="fr-FR" dirty="0">
                <a:latin typeface="Tahoma" panose="020B0604030504040204" pitchFamily="34" charset="0"/>
                <a:ea typeface="Tahoma" panose="020B0604030504040204" pitchFamily="34" charset="0"/>
                <a:cs typeface="Tahoma" panose="020B0604030504040204" pitchFamily="34" charset="0"/>
              </a:rPr>
              <a:t>     L’évaluation complémentaire (2016) du système d’état civil du Cameroun a relevé les principaux dysfonctionnements suivants :</a:t>
            </a:r>
          </a:p>
          <a:p>
            <a:pPr algn="just"/>
            <a:endParaRPr lang="fr-FR" dirty="0">
              <a:latin typeface="Tahoma" panose="020B0604030504040204" pitchFamily="34" charset="0"/>
              <a:ea typeface="Tahoma" panose="020B0604030504040204" pitchFamily="34" charset="0"/>
              <a:cs typeface="Tahoma" panose="020B0604030504040204" pitchFamily="34" charset="0"/>
            </a:endParaRPr>
          </a:p>
          <a:p>
            <a:pPr marL="336550" lvl="0" algn="just"/>
            <a:r>
              <a:rPr lang="fr-FR" dirty="0">
                <a:latin typeface="Tahoma" panose="020B0604030504040204" pitchFamily="34" charset="0"/>
                <a:ea typeface="Tahoma" panose="020B0604030504040204" pitchFamily="34" charset="0"/>
                <a:cs typeface="Tahoma" panose="020B0604030504040204" pitchFamily="34" charset="0"/>
              </a:rPr>
              <a:t>- </a:t>
            </a:r>
            <a:r>
              <a:rPr lang="x-none" dirty="0">
                <a:latin typeface="Tahoma" panose="020B0604030504040204" pitchFamily="34" charset="0"/>
                <a:ea typeface="Tahoma" panose="020B0604030504040204" pitchFamily="34" charset="0"/>
                <a:cs typeface="Tahoma" panose="020B0604030504040204" pitchFamily="34" charset="0"/>
              </a:rPr>
              <a:t>le faible taux des déclarations des faits d’état civil </a:t>
            </a:r>
            <a:r>
              <a:rPr lang="fr-FR" dirty="0">
                <a:latin typeface="Tahoma" panose="020B0604030504040204" pitchFamily="34" charset="0"/>
                <a:ea typeface="Tahoma" panose="020B0604030504040204" pitchFamily="34" charset="0"/>
                <a:cs typeface="Tahoma" panose="020B0604030504040204" pitchFamily="34" charset="0"/>
              </a:rPr>
              <a:t>;</a:t>
            </a:r>
          </a:p>
          <a:p>
            <a:pPr marL="336550" lvl="0" algn="just"/>
            <a:r>
              <a:rPr lang="fr-FR" dirty="0">
                <a:latin typeface="Tahoma" panose="020B0604030504040204" pitchFamily="34" charset="0"/>
                <a:ea typeface="Tahoma" panose="020B0604030504040204" pitchFamily="34" charset="0"/>
                <a:cs typeface="Tahoma" panose="020B0604030504040204" pitchFamily="34" charset="0"/>
              </a:rPr>
              <a:t>- </a:t>
            </a:r>
            <a:r>
              <a:rPr lang="x-none" dirty="0">
                <a:latin typeface="Tahoma" panose="020B0604030504040204" pitchFamily="34" charset="0"/>
                <a:ea typeface="Tahoma" panose="020B0604030504040204" pitchFamily="34" charset="0"/>
                <a:cs typeface="Tahoma" panose="020B0604030504040204" pitchFamily="34" charset="0"/>
              </a:rPr>
              <a:t>le manque d’intérêt de certaines couches sociales pour l’enregistrement à l’état civil</a:t>
            </a:r>
            <a:r>
              <a:rPr lang="fr-FR" dirty="0">
                <a:latin typeface="Tahoma" panose="020B0604030504040204" pitchFamily="34" charset="0"/>
                <a:ea typeface="Tahoma" panose="020B0604030504040204" pitchFamily="34" charset="0"/>
                <a:cs typeface="Tahoma" panose="020B0604030504040204" pitchFamily="34" charset="0"/>
              </a:rPr>
              <a:t>;</a:t>
            </a:r>
            <a:r>
              <a:rPr lang="x-none" dirty="0">
                <a:latin typeface="Tahoma" panose="020B0604030504040204" pitchFamily="34" charset="0"/>
                <a:ea typeface="Tahoma" panose="020B0604030504040204" pitchFamily="34" charset="0"/>
                <a:cs typeface="Tahoma" panose="020B0604030504040204" pitchFamily="34" charset="0"/>
              </a:rPr>
              <a:t> </a:t>
            </a:r>
            <a:endParaRPr lang="fr-FR" dirty="0">
              <a:latin typeface="Tahoma" panose="020B0604030504040204" pitchFamily="34" charset="0"/>
              <a:ea typeface="Tahoma" panose="020B0604030504040204" pitchFamily="34" charset="0"/>
              <a:cs typeface="Tahoma" panose="020B0604030504040204" pitchFamily="34" charset="0"/>
            </a:endParaRPr>
          </a:p>
          <a:p>
            <a:pPr marL="336550" lvl="0" algn="just"/>
            <a:r>
              <a:rPr lang="fr-FR" dirty="0">
                <a:latin typeface="Tahoma" panose="020B0604030504040204" pitchFamily="34" charset="0"/>
                <a:ea typeface="Tahoma" panose="020B0604030504040204" pitchFamily="34" charset="0"/>
                <a:cs typeface="Tahoma" panose="020B0604030504040204" pitchFamily="34" charset="0"/>
              </a:rPr>
              <a:t>- </a:t>
            </a:r>
            <a:r>
              <a:rPr lang="x-none" dirty="0">
                <a:latin typeface="Tahoma" panose="020B0604030504040204" pitchFamily="34" charset="0"/>
                <a:ea typeface="Tahoma" panose="020B0604030504040204" pitchFamily="34" charset="0"/>
                <a:cs typeface="Tahoma" panose="020B0604030504040204" pitchFamily="34" charset="0"/>
              </a:rPr>
              <a:t>l’insuffisance qualitative et quantitative du personnel dédié à l’état civil </a:t>
            </a:r>
            <a:r>
              <a:rPr lang="fr-FR" dirty="0">
                <a:latin typeface="Tahoma" panose="020B0604030504040204" pitchFamily="34" charset="0"/>
                <a:ea typeface="Tahoma" panose="020B0604030504040204" pitchFamily="34" charset="0"/>
                <a:cs typeface="Tahoma" panose="020B0604030504040204" pitchFamily="34" charset="0"/>
              </a:rPr>
              <a:t>;</a:t>
            </a:r>
          </a:p>
          <a:p>
            <a:pPr marL="336550" lvl="0" algn="just"/>
            <a:r>
              <a:rPr lang="fr-FR" dirty="0">
                <a:latin typeface="Tahoma" panose="020B0604030504040204" pitchFamily="34" charset="0"/>
                <a:ea typeface="Tahoma" panose="020B0604030504040204" pitchFamily="34" charset="0"/>
                <a:cs typeface="Tahoma" panose="020B0604030504040204" pitchFamily="34" charset="0"/>
              </a:rPr>
              <a:t>- </a:t>
            </a:r>
            <a:r>
              <a:rPr lang="x-none" dirty="0">
                <a:latin typeface="Tahoma" panose="020B0604030504040204" pitchFamily="34" charset="0"/>
                <a:ea typeface="Tahoma" panose="020B0604030504040204" pitchFamily="34" charset="0"/>
                <a:cs typeface="Tahoma" panose="020B0604030504040204" pitchFamily="34" charset="0"/>
              </a:rPr>
              <a:t>le mauvais état de l’archivage des documents d’état civil</a:t>
            </a:r>
            <a:r>
              <a:rPr lang="fr-FR" dirty="0">
                <a:latin typeface="Tahoma" panose="020B0604030504040204" pitchFamily="34" charset="0"/>
                <a:ea typeface="Tahoma" panose="020B0604030504040204" pitchFamily="34" charset="0"/>
                <a:cs typeface="Tahoma" panose="020B0604030504040204" pitchFamily="34" charset="0"/>
              </a:rPr>
              <a:t>;</a:t>
            </a:r>
          </a:p>
          <a:p>
            <a:pPr marL="336550" lvl="0" algn="just"/>
            <a:r>
              <a:rPr lang="fr-FR" dirty="0">
                <a:latin typeface="Tahoma" panose="020B0604030504040204" pitchFamily="34" charset="0"/>
                <a:ea typeface="Tahoma" panose="020B0604030504040204" pitchFamily="34" charset="0"/>
                <a:cs typeface="Tahoma" panose="020B0604030504040204" pitchFamily="34" charset="0"/>
              </a:rPr>
              <a:t>- </a:t>
            </a:r>
            <a:r>
              <a:rPr lang="x-none" dirty="0">
                <a:latin typeface="Tahoma" panose="020B0604030504040204" pitchFamily="34" charset="0"/>
                <a:ea typeface="Tahoma" panose="020B0604030504040204" pitchFamily="34" charset="0"/>
                <a:cs typeface="Tahoma" panose="020B0604030504040204" pitchFamily="34" charset="0"/>
              </a:rPr>
              <a:t>le manque d’interopérabilité entre les acteurs du système d’état civil</a:t>
            </a:r>
            <a:r>
              <a:rPr lang="fr-FR" dirty="0">
                <a:latin typeface="Tahoma" panose="020B0604030504040204" pitchFamily="34" charset="0"/>
                <a:ea typeface="Tahoma" panose="020B0604030504040204" pitchFamily="34" charset="0"/>
                <a:cs typeface="Tahoma" panose="020B0604030504040204" pitchFamily="34" charset="0"/>
              </a:rPr>
              <a:t>;</a:t>
            </a:r>
            <a:r>
              <a:rPr lang="x-none" dirty="0">
                <a:latin typeface="Tahoma" panose="020B0604030504040204" pitchFamily="34" charset="0"/>
                <a:ea typeface="Tahoma" panose="020B0604030504040204" pitchFamily="34" charset="0"/>
                <a:cs typeface="Tahoma" panose="020B0604030504040204" pitchFamily="34" charset="0"/>
              </a:rPr>
              <a:t> </a:t>
            </a:r>
            <a:endParaRPr lang="fr-FR" dirty="0">
              <a:latin typeface="Tahoma" panose="020B0604030504040204" pitchFamily="34" charset="0"/>
              <a:ea typeface="Tahoma" panose="020B0604030504040204" pitchFamily="34" charset="0"/>
              <a:cs typeface="Tahoma" panose="020B0604030504040204" pitchFamily="34" charset="0"/>
            </a:endParaRPr>
          </a:p>
          <a:p>
            <a:pPr marL="336550" lvl="0" algn="just"/>
            <a:r>
              <a:rPr lang="fr-FR" dirty="0">
                <a:latin typeface="Tahoma" panose="020B0604030504040204" pitchFamily="34" charset="0"/>
                <a:ea typeface="Tahoma" panose="020B0604030504040204" pitchFamily="34" charset="0"/>
                <a:cs typeface="Tahoma" panose="020B0604030504040204" pitchFamily="34" charset="0"/>
              </a:rPr>
              <a:t>- </a:t>
            </a:r>
            <a:r>
              <a:rPr lang="x-none" dirty="0">
                <a:latin typeface="Tahoma" panose="020B0604030504040204" pitchFamily="34" charset="0"/>
                <a:ea typeface="Tahoma" panose="020B0604030504040204" pitchFamily="34" charset="0"/>
                <a:cs typeface="Tahoma" panose="020B0604030504040204" pitchFamily="34" charset="0"/>
              </a:rPr>
              <a:t>l’absence d’informatisation du système d’état civil </a:t>
            </a:r>
            <a:r>
              <a:rPr lang="fr-FR" dirty="0">
                <a:latin typeface="Tahoma" panose="020B0604030504040204" pitchFamily="34" charset="0"/>
                <a:ea typeface="Tahoma" panose="020B0604030504040204" pitchFamily="34" charset="0"/>
                <a:cs typeface="Tahoma" panose="020B0604030504040204" pitchFamily="34" charset="0"/>
              </a:rPr>
              <a:t>;</a:t>
            </a:r>
          </a:p>
          <a:p>
            <a:pPr marL="336550" lvl="0" algn="just"/>
            <a:r>
              <a:rPr lang="fr-FR" dirty="0">
                <a:latin typeface="Tahoma" panose="020B0604030504040204" pitchFamily="34" charset="0"/>
                <a:ea typeface="Tahoma" panose="020B0604030504040204" pitchFamily="34" charset="0"/>
                <a:cs typeface="Tahoma" panose="020B0604030504040204" pitchFamily="34" charset="0"/>
              </a:rPr>
              <a:t>- </a:t>
            </a:r>
            <a:r>
              <a:rPr lang="x-none" dirty="0">
                <a:latin typeface="Tahoma" panose="020B0604030504040204" pitchFamily="34" charset="0"/>
                <a:ea typeface="Tahoma" panose="020B0604030504040204" pitchFamily="34" charset="0"/>
                <a:cs typeface="Tahoma" panose="020B0604030504040204" pitchFamily="34" charset="0"/>
              </a:rPr>
              <a:t>la production insuffisante des statistiques de l’état civil </a:t>
            </a:r>
            <a:r>
              <a:rPr lang="fr-FR" dirty="0">
                <a:latin typeface="Tahoma" panose="020B0604030504040204" pitchFamily="34" charset="0"/>
                <a:ea typeface="Tahoma" panose="020B0604030504040204" pitchFamily="34" charset="0"/>
                <a:cs typeface="Tahoma" panose="020B0604030504040204" pitchFamily="34" charset="0"/>
              </a:rPr>
              <a:t>;</a:t>
            </a:r>
          </a:p>
          <a:p>
            <a:pPr marL="336550" lvl="0" algn="just"/>
            <a:r>
              <a:rPr lang="fr-FR" dirty="0">
                <a:latin typeface="Tahoma" panose="020B0604030504040204" pitchFamily="34" charset="0"/>
                <a:ea typeface="Tahoma" panose="020B0604030504040204" pitchFamily="34" charset="0"/>
                <a:cs typeface="Tahoma" panose="020B0604030504040204" pitchFamily="34" charset="0"/>
              </a:rPr>
              <a:t>- </a:t>
            </a:r>
            <a:r>
              <a:rPr lang="x-none" dirty="0">
                <a:latin typeface="Tahoma" panose="020B0604030504040204" pitchFamily="34" charset="0"/>
                <a:ea typeface="Tahoma" panose="020B0604030504040204" pitchFamily="34" charset="0"/>
                <a:cs typeface="Tahoma" panose="020B0604030504040204" pitchFamily="34" charset="0"/>
              </a:rPr>
              <a:t>l’insuffisance des ressources financières allouées à l’état civil.</a:t>
            </a:r>
            <a:endParaRPr lang="fr-FR" dirty="0">
              <a:latin typeface="Tahoma" panose="020B0604030504040204" pitchFamily="34" charset="0"/>
              <a:ea typeface="Tahoma" panose="020B0604030504040204" pitchFamily="34" charset="0"/>
              <a:cs typeface="Tahoma" panose="020B0604030504040204" pitchFamily="34" charset="0"/>
            </a:endParaRPr>
          </a:p>
          <a:p>
            <a:r>
              <a:rPr lang="fr-FR" dirty="0">
                <a:latin typeface="Tahoma" panose="020B0604030504040204" pitchFamily="34" charset="0"/>
                <a:ea typeface="Tahoma" panose="020B0604030504040204" pitchFamily="34" charset="0"/>
                <a:cs typeface="Tahoma" panose="020B0604030504040204" pitchFamily="34" charset="0"/>
              </a:rPr>
              <a:t> </a:t>
            </a:r>
          </a:p>
          <a:p>
            <a:pPr algn="just"/>
            <a:r>
              <a:rPr lang="fr-FR" dirty="0">
                <a:latin typeface="Tahoma" panose="020B0604030504040204" pitchFamily="34" charset="0"/>
                <a:ea typeface="Tahoma" panose="020B0604030504040204" pitchFamily="34" charset="0"/>
                <a:cs typeface="Tahoma" panose="020B0604030504040204" pitchFamily="34" charset="0"/>
              </a:rPr>
              <a:t>    Pour remédier à cette situation, le Cameroun s’est engagé depuis 2010 à conduire une réforme en profondeur de son système d’état civil, dont la vision et la motivation sont celles d’un système CRVS dynamique, interopérable, résilient, proactif et agile, et qui repose sur les actions de leadership et de plaidoyer budgétaire qui suivent.</a:t>
            </a:r>
          </a:p>
        </p:txBody>
      </p:sp>
      <p:sp>
        <p:nvSpPr>
          <p:cNvPr id="4" name="Espace réservé du numéro de diapositive 3"/>
          <p:cNvSpPr>
            <a:spLocks noGrp="1"/>
          </p:cNvSpPr>
          <p:nvPr>
            <p:ph type="sldNum" sz="quarter" idx="12"/>
          </p:nvPr>
        </p:nvSpPr>
        <p:spPr/>
        <p:txBody>
          <a:bodyPr/>
          <a:lstStyle/>
          <a:p>
            <a:fld id="{8B975DA1-D75A-4B7A-8C0A-943C0366E8CA}" type="slidenum">
              <a:rPr lang="en-US" smtClean="0"/>
              <a:t>4</a:t>
            </a:fld>
            <a:endParaRPr lang="en-US" dirty="0"/>
          </a:p>
        </p:txBody>
      </p:sp>
    </p:spTree>
    <p:extLst>
      <p:ext uri="{BB962C8B-B14F-4D97-AF65-F5344CB8AC3E}">
        <p14:creationId xmlns:p14="http://schemas.microsoft.com/office/powerpoint/2010/main" val="136134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0496"/>
            <a:ext cx="2956375" cy="2245419"/>
          </a:xfrm>
          <a:prstGeom prst="rect">
            <a:avLst/>
          </a:prstGeom>
        </p:spPr>
      </p:pic>
      <p:sp>
        <p:nvSpPr>
          <p:cNvPr id="2" name="Titre 1"/>
          <p:cNvSpPr>
            <a:spLocks noGrp="1"/>
          </p:cNvSpPr>
          <p:nvPr>
            <p:ph type="title"/>
          </p:nvPr>
        </p:nvSpPr>
        <p:spPr>
          <a:xfrm>
            <a:off x="1442948" y="260690"/>
            <a:ext cx="10515600" cy="1325563"/>
          </a:xfrm>
        </p:spPr>
        <p:txBody>
          <a:bodyPr>
            <a:noAutofit/>
          </a:bodyPr>
          <a:lstStyle/>
          <a:p>
            <a:pPr algn="ctr">
              <a:lnSpc>
                <a:spcPct val="100000"/>
              </a:lnSpc>
            </a:pPr>
            <a:r>
              <a:rPr lang="fr-FR" sz="2000" b="1" dirty="0">
                <a:latin typeface="Tahoma" panose="020B0604030504040204" pitchFamily="34" charset="0"/>
                <a:ea typeface="Tahoma" panose="020B0604030504040204" pitchFamily="34" charset="0"/>
                <a:cs typeface="Tahoma" panose="020B0604030504040204" pitchFamily="34" charset="0"/>
              </a:rPr>
              <a:t>III. ACTIONS MAJEURES REALISEES PAR LE CAMEROUN DANS</a:t>
            </a:r>
            <a:r>
              <a:rPr lang="fr-FR" altLang="fr-FR" sz="2000" b="1" dirty="0">
                <a:latin typeface="Tahoma" panose="020B0604030504040204" pitchFamily="34" charset="0"/>
                <a:ea typeface="Tahoma" panose="020B0604030504040204" pitchFamily="34" charset="0"/>
                <a:cs typeface="Tahoma" panose="020B0604030504040204" pitchFamily="34" charset="0"/>
              </a:rPr>
              <a:t> LE CADRE DU LEADERSHIP</a:t>
            </a:r>
          </a:p>
        </p:txBody>
      </p:sp>
      <p:pic>
        <p:nvPicPr>
          <p:cNvPr id="4"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365125"/>
            <a:ext cx="1265148" cy="1238402"/>
          </a:xfrm>
          <a:prstGeom prst="rect">
            <a:avLst/>
          </a:prstGeom>
          <a:effectLst>
            <a:outerShdw blurRad="330200" dist="38100" dir="5400000" algn="t" rotWithShape="0">
              <a:prstClr val="black">
                <a:alpha val="40000"/>
              </a:prstClr>
            </a:outerShdw>
          </a:effectLst>
        </p:spPr>
      </p:pic>
      <p:sp>
        <p:nvSpPr>
          <p:cNvPr id="6" name="Espace réservé du numéro de diapositive 5"/>
          <p:cNvSpPr>
            <a:spLocks noGrp="1"/>
          </p:cNvSpPr>
          <p:nvPr>
            <p:ph type="sldNum" sz="quarter" idx="12"/>
          </p:nvPr>
        </p:nvSpPr>
        <p:spPr/>
        <p:txBody>
          <a:bodyPr/>
          <a:lstStyle/>
          <a:p>
            <a:fld id="{8B975DA1-D75A-4B7A-8C0A-943C0366E8CA}" type="slidenum">
              <a:rPr lang="en-US" smtClean="0"/>
              <a:t>5</a:t>
            </a:fld>
            <a:endParaRPr lang="en-US" dirty="0"/>
          </a:p>
        </p:txBody>
      </p:sp>
      <p:sp>
        <p:nvSpPr>
          <p:cNvPr id="8" name="Espace réservé du contenu 2"/>
          <p:cNvSpPr>
            <a:spLocks noGrp="1"/>
          </p:cNvSpPr>
          <p:nvPr>
            <p:ph idx="1"/>
          </p:nvPr>
        </p:nvSpPr>
        <p:spPr>
          <a:xfrm>
            <a:off x="3133796" y="2006221"/>
            <a:ext cx="8592157" cy="4715253"/>
          </a:xfrm>
        </p:spPr>
        <p:txBody>
          <a:bodyPr>
            <a:normAutofit/>
          </a:bodyPr>
          <a:lstStyle/>
          <a:p>
            <a:pPr marL="0" indent="0" algn="ctr">
              <a:spcBef>
                <a:spcPts val="0"/>
              </a:spcBef>
              <a:spcAft>
                <a:spcPts val="600"/>
              </a:spcAft>
              <a:buNone/>
            </a:pPr>
            <a:r>
              <a:rPr lang="fr-FR" sz="1800" dirty="0">
                <a:latin typeface="Tahoma" panose="020B0604030504040204" pitchFamily="34" charset="0"/>
                <a:ea typeface="Tahoma" panose="020B0604030504040204" pitchFamily="34" charset="0"/>
                <a:cs typeface="Tahoma" panose="020B0604030504040204" pitchFamily="34" charset="0"/>
              </a:rPr>
              <a:t>Ces actions seront présentées en 4 parties :</a:t>
            </a:r>
          </a:p>
          <a:p>
            <a:pPr marL="0" indent="0">
              <a:spcBef>
                <a:spcPts val="0"/>
              </a:spcBef>
              <a:spcAft>
                <a:spcPts val="600"/>
              </a:spcAft>
              <a:buNone/>
            </a:pPr>
            <a:endParaRPr lang="fr-FR" sz="18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220000"/>
              </a:lnSpc>
              <a:spcBef>
                <a:spcPts val="0"/>
              </a:spcBef>
              <a:spcAft>
                <a:spcPts val="600"/>
              </a:spcAft>
              <a:buAutoNum type="arabicPeriod"/>
            </a:pPr>
            <a:r>
              <a:rPr lang="fr-FR" sz="1800" dirty="0">
                <a:latin typeface="Tahoma" panose="020B0604030504040204" pitchFamily="34" charset="0"/>
                <a:ea typeface="Tahoma" panose="020B0604030504040204" pitchFamily="34" charset="0"/>
                <a:cs typeface="Tahoma" panose="020B0604030504040204" pitchFamily="34" charset="0"/>
              </a:rPr>
              <a:t>Amélioration de l’enregistrement des faits d’état civil;</a:t>
            </a:r>
          </a:p>
          <a:p>
            <a:pPr marL="457200" indent="-457200">
              <a:lnSpc>
                <a:spcPct val="220000"/>
              </a:lnSpc>
              <a:spcBef>
                <a:spcPts val="0"/>
              </a:spcBef>
              <a:spcAft>
                <a:spcPts val="600"/>
              </a:spcAft>
              <a:buAutoNum type="arabicPeriod"/>
            </a:pPr>
            <a:r>
              <a:rPr lang="fr-FR" sz="1800" dirty="0">
                <a:latin typeface="Tahoma" panose="020B0604030504040204" pitchFamily="34" charset="0"/>
                <a:ea typeface="Tahoma" panose="020B0604030504040204" pitchFamily="34" charset="0"/>
                <a:cs typeface="Tahoma" panose="020B0604030504040204" pitchFamily="34" charset="0"/>
              </a:rPr>
              <a:t>Sensibilisation et de la mobilisation différenciées des acteurs de l’état civil;</a:t>
            </a:r>
          </a:p>
          <a:p>
            <a:pPr marL="457200" indent="-457200">
              <a:lnSpc>
                <a:spcPct val="220000"/>
              </a:lnSpc>
              <a:spcBef>
                <a:spcPts val="0"/>
              </a:spcBef>
              <a:spcAft>
                <a:spcPts val="600"/>
              </a:spcAft>
              <a:buAutoNum type="arabicPeriod"/>
            </a:pPr>
            <a:r>
              <a:rPr lang="fr-FR" sz="1800" dirty="0">
                <a:latin typeface="Tahoma" panose="020B0604030504040204" pitchFamily="34" charset="0"/>
                <a:ea typeface="Tahoma" panose="020B0604030504040204" pitchFamily="34" charset="0"/>
                <a:cs typeface="Tahoma" panose="020B0604030504040204" pitchFamily="34" charset="0"/>
              </a:rPr>
              <a:t>Interopérabilité avec les autres systèmes;</a:t>
            </a:r>
          </a:p>
          <a:p>
            <a:pPr marL="457200" indent="-457200">
              <a:lnSpc>
                <a:spcPct val="220000"/>
              </a:lnSpc>
              <a:spcBef>
                <a:spcPts val="0"/>
              </a:spcBef>
              <a:spcAft>
                <a:spcPts val="600"/>
              </a:spcAft>
              <a:buAutoNum type="arabicPeriod"/>
            </a:pPr>
            <a:r>
              <a:rPr lang="fr-FR" sz="1800" dirty="0">
                <a:latin typeface="Tahoma" panose="020B0604030504040204" pitchFamily="34" charset="0"/>
                <a:ea typeface="Tahoma" panose="020B0604030504040204" pitchFamily="34" charset="0"/>
                <a:cs typeface="Tahoma" panose="020B0604030504040204" pitchFamily="34" charset="0"/>
              </a:rPr>
              <a:t>Coordination du système CRVS ID.</a:t>
            </a:r>
            <a:endParaRPr lang="fr-FR" sz="1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136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0496"/>
            <a:ext cx="2956375" cy="2245419"/>
          </a:xfrm>
          <a:prstGeom prst="rect">
            <a:avLst/>
          </a:prstGeom>
        </p:spPr>
      </p:pic>
      <p:sp>
        <p:nvSpPr>
          <p:cNvPr id="2" name="Titre 1"/>
          <p:cNvSpPr>
            <a:spLocks noGrp="1"/>
          </p:cNvSpPr>
          <p:nvPr>
            <p:ph type="title"/>
          </p:nvPr>
        </p:nvSpPr>
        <p:spPr>
          <a:xfrm>
            <a:off x="1442948" y="260690"/>
            <a:ext cx="10515600" cy="1325563"/>
          </a:xfrm>
        </p:spPr>
        <p:txBody>
          <a:bodyPr>
            <a:noAutofit/>
          </a:bodyPr>
          <a:lstStyle/>
          <a:p>
            <a:pPr algn="ctr">
              <a:lnSpc>
                <a:spcPct val="100000"/>
              </a:lnSpc>
            </a:pPr>
            <a:r>
              <a:rPr lang="fr-FR" sz="2000" b="1" dirty="0">
                <a:latin typeface="Tahoma" panose="020B0604030504040204" pitchFamily="34" charset="0"/>
                <a:ea typeface="Tahoma" panose="020B0604030504040204" pitchFamily="34" charset="0"/>
                <a:cs typeface="Tahoma" panose="020B0604030504040204" pitchFamily="34" charset="0"/>
              </a:rPr>
              <a:t>III. ACTIONS MAJEURES REALISEES PAR LE CAMEROUN DANS</a:t>
            </a:r>
            <a:r>
              <a:rPr lang="fr-FR" altLang="fr-FR" sz="2000" b="1" dirty="0">
                <a:latin typeface="Tahoma" panose="020B0604030504040204" pitchFamily="34" charset="0"/>
                <a:ea typeface="Tahoma" panose="020B0604030504040204" pitchFamily="34" charset="0"/>
                <a:cs typeface="Tahoma" panose="020B0604030504040204" pitchFamily="34" charset="0"/>
              </a:rPr>
              <a:t> LE CADRE DU LEADERSHIP</a:t>
            </a:r>
          </a:p>
        </p:txBody>
      </p:sp>
      <p:pic>
        <p:nvPicPr>
          <p:cNvPr id="4"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365125"/>
            <a:ext cx="1265148" cy="1238402"/>
          </a:xfrm>
          <a:prstGeom prst="rect">
            <a:avLst/>
          </a:prstGeom>
          <a:effectLst>
            <a:outerShdw blurRad="330200" dist="38100" dir="5400000" algn="t" rotWithShape="0">
              <a:prstClr val="black">
                <a:alpha val="40000"/>
              </a:prstClr>
            </a:outerShdw>
          </a:effectLst>
        </p:spPr>
      </p:pic>
      <p:sp>
        <p:nvSpPr>
          <p:cNvPr id="6" name="Espace réservé du numéro de diapositive 5"/>
          <p:cNvSpPr>
            <a:spLocks noGrp="1"/>
          </p:cNvSpPr>
          <p:nvPr>
            <p:ph type="sldNum" sz="quarter" idx="12"/>
          </p:nvPr>
        </p:nvSpPr>
        <p:spPr/>
        <p:txBody>
          <a:bodyPr/>
          <a:lstStyle/>
          <a:p>
            <a:fld id="{8B975DA1-D75A-4B7A-8C0A-943C0366E8CA}" type="slidenum">
              <a:rPr lang="en-US" smtClean="0"/>
              <a:t>6</a:t>
            </a:fld>
            <a:endParaRPr lang="en-US" dirty="0"/>
          </a:p>
        </p:txBody>
      </p:sp>
      <p:sp>
        <p:nvSpPr>
          <p:cNvPr id="8" name="Espace réservé du contenu 2"/>
          <p:cNvSpPr>
            <a:spLocks noGrp="1"/>
          </p:cNvSpPr>
          <p:nvPr>
            <p:ph idx="1"/>
          </p:nvPr>
        </p:nvSpPr>
        <p:spPr>
          <a:xfrm>
            <a:off x="2956375" y="1586253"/>
            <a:ext cx="8592157" cy="5271747"/>
          </a:xfrm>
        </p:spPr>
        <p:txBody>
          <a:bodyPr>
            <a:normAutofit/>
          </a:bodyPr>
          <a:lstStyle/>
          <a:p>
            <a:pPr marL="0" indent="0" algn="ctr">
              <a:spcBef>
                <a:spcPts val="0"/>
              </a:spcBef>
              <a:spcAft>
                <a:spcPts val="600"/>
              </a:spcAft>
              <a:buNone/>
            </a:pPr>
            <a:r>
              <a:rPr lang="fr-FR" sz="1800" b="1" dirty="0">
                <a:latin typeface="Tahoma" panose="020B0604030504040204" pitchFamily="34" charset="0"/>
                <a:ea typeface="Tahoma" panose="020B0604030504040204" pitchFamily="34" charset="0"/>
                <a:cs typeface="Tahoma" panose="020B0604030504040204" pitchFamily="34" charset="0"/>
              </a:rPr>
              <a:t>III.1. Dans le domaine de l’amélioration de l’enregistrement des faits d’état civil.</a:t>
            </a:r>
          </a:p>
          <a:p>
            <a:pPr marL="0" indent="0" algn="just">
              <a:spcBef>
                <a:spcPts val="0"/>
              </a:spcBef>
              <a:spcAft>
                <a:spcPts val="600"/>
              </a:spcAft>
              <a:buNone/>
            </a:pPr>
            <a:endParaRPr lang="fr-FR" sz="1800" b="1" dirty="0">
              <a:latin typeface="Tahoma" panose="020B0604030504040204" pitchFamily="34" charset="0"/>
              <a:ea typeface="Tahoma" panose="020B0604030504040204" pitchFamily="34" charset="0"/>
              <a:cs typeface="Tahoma" panose="020B0604030504040204" pitchFamily="34" charset="0"/>
            </a:endParaRPr>
          </a:p>
          <a:p>
            <a:pPr marL="0" algn="just">
              <a:spcBef>
                <a:spcPts val="0"/>
              </a:spcBef>
              <a:spcAft>
                <a:spcPts val="600"/>
              </a:spcAft>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promulgation de la loi N° 2011/011 modifiant et complétant certaines dispositions  de l’ordonnance N° 81-02 du 29 juin 1981 portant organisation de l’état civil et diverses dispositions relatives à l’état des personnes physiques            (rallongement des délais de déclaration des naissances et des décès de 30 à 90 jours );</a:t>
            </a:r>
          </a:p>
          <a:p>
            <a:pPr marL="0" algn="just">
              <a:spcBef>
                <a:spcPts val="0"/>
              </a:spcBef>
              <a:spcAft>
                <a:spcPts val="600"/>
              </a:spcAft>
              <a:buFontTx/>
              <a:buChar char="-"/>
            </a:pPr>
            <a:r>
              <a:rPr lang="fr-FR" sz="1800" dirty="0">
                <a:latin typeface="Tahoma" panose="020B0604030504040204" pitchFamily="34" charset="0"/>
                <a:ea typeface="Tahoma" panose="020B0604030504040204" pitchFamily="34" charset="0"/>
                <a:cs typeface="Tahoma" panose="020B0604030504040204" pitchFamily="34" charset="0"/>
              </a:rPr>
              <a:t> le relèvement du taux de  fonctionnalité des centres d’état civil passant de 60% en 2016 à 82,3% en 2021;</a:t>
            </a:r>
          </a:p>
          <a:p>
            <a:pPr marL="0" algn="just">
              <a:spcBef>
                <a:spcPts val="0"/>
              </a:spcBef>
              <a:spcAft>
                <a:spcPts val="600"/>
              </a:spcAft>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mise en œuvre du schéma directeur de l’informatisation du système de l’état civil à travers la conduite de deux (02) expériences pilotes de numérisation et de digitalisation;</a:t>
            </a:r>
          </a:p>
          <a:p>
            <a:pPr marL="0" algn="just">
              <a:spcBef>
                <a:spcPts val="0"/>
              </a:spcBef>
              <a:spcAft>
                <a:spcPts val="600"/>
              </a:spcAft>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facilitation de l’organisation des campagnes d’établissement des jugements supplétifs en vue de l’établissement des actes de naissances dans le cadre de l’enregistrement tardif ;</a:t>
            </a:r>
          </a:p>
          <a:p>
            <a:pPr marL="0" algn="just">
              <a:spcBef>
                <a:spcPts val="0"/>
              </a:spcBef>
              <a:spcAft>
                <a:spcPts val="600"/>
              </a:spcAft>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conduite des activités de résilience du  système d’Etat civil pendant la pandémie COVID – 19.</a:t>
            </a:r>
          </a:p>
          <a:p>
            <a:pPr marL="0" algn="just">
              <a:spcBef>
                <a:spcPts val="0"/>
              </a:spcBef>
              <a:spcAft>
                <a:spcPts val="600"/>
              </a:spcAft>
              <a:buFontTx/>
              <a:buChar char="-"/>
            </a:pPr>
            <a:endParaRPr lang="fr-FR" sz="1500" dirty="0">
              <a:latin typeface="Tahoma" panose="020B0604030504040204" pitchFamily="34" charset="0"/>
              <a:ea typeface="Tahoma" panose="020B0604030504040204" pitchFamily="34" charset="0"/>
              <a:cs typeface="Tahoma" panose="020B0604030504040204" pitchFamily="34" charset="0"/>
            </a:endParaRPr>
          </a:p>
          <a:p>
            <a:pPr marL="0" algn="just">
              <a:spcBef>
                <a:spcPts val="0"/>
              </a:spcBef>
              <a:spcAft>
                <a:spcPts val="600"/>
              </a:spcAft>
              <a:buFontTx/>
              <a:buChar char="-"/>
            </a:pPr>
            <a:endParaRPr lang="fr-FR" sz="1500" dirty="0">
              <a:latin typeface="Tahoma" panose="020B0604030504040204" pitchFamily="34" charset="0"/>
              <a:ea typeface="Tahoma" panose="020B0604030504040204" pitchFamily="34" charset="0"/>
              <a:cs typeface="Tahoma" panose="020B0604030504040204" pitchFamily="34" charset="0"/>
            </a:endParaRPr>
          </a:p>
          <a:p>
            <a:pPr marL="0" algn="just">
              <a:spcBef>
                <a:spcPts val="0"/>
              </a:spcBef>
              <a:spcAft>
                <a:spcPts val="600"/>
              </a:spcAft>
              <a:buFontTx/>
              <a:buChar char="-"/>
            </a:pPr>
            <a:endParaRPr lang="fr-FR" sz="1500" dirty="0">
              <a:latin typeface="Tahoma" panose="020B0604030504040204" pitchFamily="34" charset="0"/>
              <a:ea typeface="Tahoma" panose="020B0604030504040204" pitchFamily="34" charset="0"/>
              <a:cs typeface="Tahoma" panose="020B0604030504040204" pitchFamily="34" charset="0"/>
            </a:endParaRPr>
          </a:p>
          <a:p>
            <a:pPr marL="0" algn="just">
              <a:spcBef>
                <a:spcPts val="0"/>
              </a:spcBef>
              <a:spcAft>
                <a:spcPts val="600"/>
              </a:spcAft>
              <a:buFontTx/>
              <a:buChar char="-"/>
            </a:pPr>
            <a:endParaRPr lang="fr-FR" sz="1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5369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0496"/>
            <a:ext cx="2956375" cy="2245419"/>
          </a:xfrm>
          <a:prstGeom prst="rect">
            <a:avLst/>
          </a:prstGeom>
        </p:spPr>
      </p:pic>
      <p:sp>
        <p:nvSpPr>
          <p:cNvPr id="2" name="Titre 1"/>
          <p:cNvSpPr>
            <a:spLocks noGrp="1"/>
          </p:cNvSpPr>
          <p:nvPr>
            <p:ph type="title"/>
          </p:nvPr>
        </p:nvSpPr>
        <p:spPr>
          <a:xfrm>
            <a:off x="1442948" y="260690"/>
            <a:ext cx="10515600" cy="1325563"/>
          </a:xfrm>
        </p:spPr>
        <p:txBody>
          <a:bodyPr>
            <a:noAutofit/>
          </a:bodyPr>
          <a:lstStyle/>
          <a:p>
            <a:pPr algn="ctr">
              <a:lnSpc>
                <a:spcPct val="100000"/>
              </a:lnSpc>
            </a:pPr>
            <a:r>
              <a:rPr lang="fr-FR" sz="2000" b="1" dirty="0">
                <a:latin typeface="Tahoma" panose="020B0604030504040204" pitchFamily="34" charset="0"/>
                <a:ea typeface="Tahoma" panose="020B0604030504040204" pitchFamily="34" charset="0"/>
                <a:cs typeface="Tahoma" panose="020B0604030504040204" pitchFamily="34" charset="0"/>
              </a:rPr>
              <a:t>III. ACTIONS MAJEURES REALISEES PAR LE CAMEROUN DANS</a:t>
            </a:r>
            <a:r>
              <a:rPr lang="fr-FR" altLang="fr-FR" sz="2000" b="1" dirty="0">
                <a:latin typeface="Tahoma" panose="020B0604030504040204" pitchFamily="34" charset="0"/>
                <a:ea typeface="Tahoma" panose="020B0604030504040204" pitchFamily="34" charset="0"/>
                <a:cs typeface="Tahoma" panose="020B0604030504040204" pitchFamily="34" charset="0"/>
              </a:rPr>
              <a:t> LE CADRE DU LEADERSHIP</a:t>
            </a:r>
          </a:p>
        </p:txBody>
      </p:sp>
      <p:pic>
        <p:nvPicPr>
          <p:cNvPr id="4"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365125"/>
            <a:ext cx="1265148" cy="1238402"/>
          </a:xfrm>
          <a:prstGeom prst="rect">
            <a:avLst/>
          </a:prstGeom>
          <a:effectLst>
            <a:outerShdw blurRad="330200" dist="38100" dir="5400000" algn="t" rotWithShape="0">
              <a:prstClr val="black">
                <a:alpha val="40000"/>
              </a:prstClr>
            </a:outerShdw>
          </a:effectLst>
        </p:spPr>
      </p:pic>
      <p:sp>
        <p:nvSpPr>
          <p:cNvPr id="6" name="Espace réservé du numéro de diapositive 5"/>
          <p:cNvSpPr>
            <a:spLocks noGrp="1"/>
          </p:cNvSpPr>
          <p:nvPr>
            <p:ph type="sldNum" sz="quarter" idx="12"/>
          </p:nvPr>
        </p:nvSpPr>
        <p:spPr/>
        <p:txBody>
          <a:bodyPr/>
          <a:lstStyle/>
          <a:p>
            <a:fld id="{8B975DA1-D75A-4B7A-8C0A-943C0366E8CA}" type="slidenum">
              <a:rPr lang="en-US" smtClean="0"/>
              <a:t>7</a:t>
            </a:fld>
            <a:endParaRPr lang="en-US" dirty="0"/>
          </a:p>
        </p:txBody>
      </p:sp>
      <p:sp>
        <p:nvSpPr>
          <p:cNvPr id="9" name="Espace réservé du contenu 2"/>
          <p:cNvSpPr>
            <a:spLocks noGrp="1"/>
          </p:cNvSpPr>
          <p:nvPr>
            <p:ph idx="1"/>
          </p:nvPr>
        </p:nvSpPr>
        <p:spPr>
          <a:xfrm>
            <a:off x="2838734" y="1603527"/>
            <a:ext cx="8709798" cy="4616298"/>
          </a:xfrm>
        </p:spPr>
        <p:txBody>
          <a:bodyPr>
            <a:normAutofit/>
          </a:bodyPr>
          <a:lstStyle/>
          <a:p>
            <a:pPr marL="0" indent="0" algn="ctr">
              <a:buNone/>
            </a:pPr>
            <a:r>
              <a:rPr lang="fr-FR" sz="2000" dirty="0">
                <a:latin typeface="Tahoma" panose="020B0604030504040204" pitchFamily="34" charset="0"/>
                <a:ea typeface="Tahoma" panose="020B0604030504040204" pitchFamily="34" charset="0"/>
                <a:cs typeface="Tahoma" panose="020B0604030504040204" pitchFamily="34" charset="0"/>
              </a:rPr>
              <a:t> </a:t>
            </a:r>
            <a:r>
              <a:rPr lang="fr-FR" sz="1800" b="1" dirty="0">
                <a:latin typeface="Tahoma" panose="020B0604030504040204" pitchFamily="34" charset="0"/>
                <a:ea typeface="Tahoma" panose="020B0604030504040204" pitchFamily="34" charset="0"/>
                <a:cs typeface="Tahoma" panose="020B0604030504040204" pitchFamily="34" charset="0"/>
              </a:rPr>
              <a:t>III.2  Dans le domaine de la sensibilisation et de la mobilisation différenciées des acteurs de l’état civil.</a:t>
            </a:r>
          </a:p>
          <a:p>
            <a:pPr marL="0" indent="0">
              <a:buNone/>
            </a:pPr>
            <a:endParaRPr lang="fr-FR" sz="1800" dirty="0">
              <a:latin typeface="Tahoma" panose="020B0604030504040204" pitchFamily="34" charset="0"/>
              <a:ea typeface="Tahoma" panose="020B0604030504040204" pitchFamily="34" charset="0"/>
              <a:cs typeface="Tahoma" panose="020B0604030504040204" pitchFamily="34" charset="0"/>
            </a:endParaRPr>
          </a:p>
          <a:p>
            <a:pPr marL="465138" indent="-285750" algn="just">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sensibilisation de la population;</a:t>
            </a:r>
          </a:p>
          <a:p>
            <a:pPr marL="465138" indent="-285750" algn="just">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mobilisation des différentes parties prenantes du système d’état civil :</a:t>
            </a:r>
          </a:p>
          <a:p>
            <a:pPr marL="636588" lvl="1" indent="0" algn="just">
              <a:spcBef>
                <a:spcPts val="600"/>
              </a:spcBef>
              <a:buNone/>
            </a:pPr>
            <a:r>
              <a:rPr lang="fr-FR" sz="1800" dirty="0">
                <a:latin typeface="Tahoma" panose="020B0604030504040204" pitchFamily="34" charset="0"/>
                <a:ea typeface="Tahoma" panose="020B0604030504040204" pitchFamily="34" charset="0"/>
                <a:cs typeface="Tahoma" panose="020B0604030504040204" pitchFamily="34" charset="0"/>
              </a:rPr>
              <a:t>- Parlementaires ;</a:t>
            </a:r>
          </a:p>
          <a:p>
            <a:pPr marL="614363" indent="0" algn="just">
              <a:spcBef>
                <a:spcPts val="600"/>
              </a:spcBef>
              <a:buNone/>
            </a:pPr>
            <a:r>
              <a:rPr lang="fr-FR" sz="1800" dirty="0">
                <a:latin typeface="Tahoma" panose="020B0604030504040204" pitchFamily="34" charset="0"/>
                <a:ea typeface="Tahoma" panose="020B0604030504040204" pitchFamily="34" charset="0"/>
                <a:cs typeface="Tahoma" panose="020B0604030504040204" pitchFamily="34" charset="0"/>
              </a:rPr>
              <a:t>-  Autorités  Administratives ;</a:t>
            </a:r>
          </a:p>
          <a:p>
            <a:pPr marL="614363" indent="0" algn="just">
              <a:spcBef>
                <a:spcPts val="600"/>
              </a:spcBef>
              <a:buNone/>
            </a:pPr>
            <a:r>
              <a:rPr lang="fr-FR" sz="1800" dirty="0">
                <a:latin typeface="Tahoma" panose="020B0604030504040204" pitchFamily="34" charset="0"/>
                <a:ea typeface="Tahoma" panose="020B0604030504040204" pitchFamily="34" charset="0"/>
                <a:cs typeface="Tahoma" panose="020B0604030504040204" pitchFamily="34" charset="0"/>
              </a:rPr>
              <a:t>- Autorités municipales ;</a:t>
            </a:r>
          </a:p>
          <a:p>
            <a:pPr marL="614363" indent="0" algn="just">
              <a:spcBef>
                <a:spcPts val="600"/>
              </a:spcBef>
              <a:buNone/>
            </a:pPr>
            <a:r>
              <a:rPr lang="fr-FR" sz="1800" dirty="0">
                <a:latin typeface="Tahoma" panose="020B0604030504040204" pitchFamily="34" charset="0"/>
                <a:ea typeface="Tahoma" panose="020B0604030504040204" pitchFamily="34" charset="0"/>
                <a:cs typeface="Tahoma" panose="020B0604030504040204" pitchFamily="34" charset="0"/>
              </a:rPr>
              <a:t>- Chefs traditionnels ;</a:t>
            </a:r>
          </a:p>
          <a:p>
            <a:pPr marL="614363" indent="0" algn="just">
              <a:spcBef>
                <a:spcPts val="600"/>
              </a:spcBef>
              <a:buNone/>
            </a:pPr>
            <a:r>
              <a:rPr lang="fr-FR" sz="1800" dirty="0">
                <a:latin typeface="Tahoma" panose="020B0604030504040204" pitchFamily="34" charset="0"/>
                <a:ea typeface="Tahoma" panose="020B0604030504040204" pitchFamily="34" charset="0"/>
                <a:cs typeface="Tahoma" panose="020B0604030504040204" pitchFamily="34" charset="0"/>
              </a:rPr>
              <a:t>- et les organisations de la société civile.</a:t>
            </a:r>
          </a:p>
          <a:p>
            <a:pPr marL="465138" indent="-285750">
              <a:spcBef>
                <a:spcPts val="600"/>
              </a:spcBef>
              <a:buFontTx/>
              <a:buChar char="-"/>
            </a:pPr>
            <a:endParaRPr lang="fr-FR" sz="1800" dirty="0">
              <a:highlight>
                <a:srgbClr val="FFFF00"/>
              </a:highlight>
              <a:latin typeface="Tahoma" panose="020B0604030504040204" pitchFamily="34" charset="0"/>
              <a:ea typeface="Tahoma" panose="020B0604030504040204" pitchFamily="34" charset="0"/>
              <a:cs typeface="Tahoma" panose="020B0604030504040204" pitchFamily="34" charset="0"/>
            </a:endParaRPr>
          </a:p>
          <a:p>
            <a:pPr marL="465138" indent="-285750">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formation  des Officiers et secrétaires d’état civil sur les normes applicables en matière d’état civil.</a:t>
            </a:r>
          </a:p>
          <a:p>
            <a:pPr marL="465138" indent="-285750">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465138" indent="-285750">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179388" indent="0">
              <a:spcBef>
                <a:spcPts val="600"/>
              </a:spcBef>
              <a:buNone/>
            </a:pPr>
            <a:endParaRPr lang="fr-FR" sz="2000" dirty="0">
              <a:latin typeface="Tahoma" panose="020B0604030504040204" pitchFamily="34" charset="0"/>
              <a:ea typeface="Tahoma" panose="020B0604030504040204" pitchFamily="34" charset="0"/>
              <a:cs typeface="Tahoma" panose="020B0604030504040204" pitchFamily="34" charset="0"/>
            </a:endParaRPr>
          </a:p>
          <a:p>
            <a:pPr marL="465138" indent="-285750">
              <a:spcBef>
                <a:spcPts val="600"/>
              </a:spcBef>
              <a:buFontTx/>
              <a:buChar char="-"/>
            </a:pPr>
            <a:endParaRPr lang="fr-FR"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384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0496"/>
            <a:ext cx="2956375" cy="2245419"/>
          </a:xfrm>
          <a:prstGeom prst="rect">
            <a:avLst/>
          </a:prstGeom>
        </p:spPr>
      </p:pic>
      <p:sp>
        <p:nvSpPr>
          <p:cNvPr id="2" name="Titre 1"/>
          <p:cNvSpPr>
            <a:spLocks noGrp="1"/>
          </p:cNvSpPr>
          <p:nvPr>
            <p:ph type="title"/>
          </p:nvPr>
        </p:nvSpPr>
        <p:spPr>
          <a:xfrm>
            <a:off x="1442948" y="260690"/>
            <a:ext cx="10515600" cy="1325563"/>
          </a:xfrm>
        </p:spPr>
        <p:txBody>
          <a:bodyPr>
            <a:noAutofit/>
          </a:bodyPr>
          <a:lstStyle/>
          <a:p>
            <a:pPr algn="ctr">
              <a:lnSpc>
                <a:spcPct val="100000"/>
              </a:lnSpc>
            </a:pPr>
            <a:r>
              <a:rPr lang="fr-FR" sz="2000" b="1" dirty="0">
                <a:latin typeface="Tahoma" panose="020B0604030504040204" pitchFamily="34" charset="0"/>
                <a:ea typeface="Tahoma" panose="020B0604030504040204" pitchFamily="34" charset="0"/>
                <a:cs typeface="Tahoma" panose="020B0604030504040204" pitchFamily="34" charset="0"/>
              </a:rPr>
              <a:t>III. ACTIONS MAJEURES REALISEES PAR LE CAMEROUN DANS</a:t>
            </a:r>
            <a:r>
              <a:rPr lang="fr-FR" altLang="fr-FR" sz="2000" b="1" dirty="0">
                <a:latin typeface="Tahoma" panose="020B0604030504040204" pitchFamily="34" charset="0"/>
                <a:ea typeface="Tahoma" panose="020B0604030504040204" pitchFamily="34" charset="0"/>
                <a:cs typeface="Tahoma" panose="020B0604030504040204" pitchFamily="34" charset="0"/>
              </a:rPr>
              <a:t> LE CADRE DU LEADERSHIP</a:t>
            </a:r>
          </a:p>
        </p:txBody>
      </p:sp>
      <p:pic>
        <p:nvPicPr>
          <p:cNvPr id="4"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365125"/>
            <a:ext cx="1265148" cy="1238402"/>
          </a:xfrm>
          <a:prstGeom prst="rect">
            <a:avLst/>
          </a:prstGeom>
          <a:effectLst>
            <a:outerShdw blurRad="330200" dist="38100" dir="5400000" algn="t" rotWithShape="0">
              <a:prstClr val="black">
                <a:alpha val="40000"/>
              </a:prstClr>
            </a:outerShdw>
          </a:effectLst>
        </p:spPr>
      </p:pic>
      <p:sp>
        <p:nvSpPr>
          <p:cNvPr id="6" name="Espace réservé du numéro de diapositive 5"/>
          <p:cNvSpPr>
            <a:spLocks noGrp="1"/>
          </p:cNvSpPr>
          <p:nvPr>
            <p:ph type="sldNum" sz="quarter" idx="12"/>
          </p:nvPr>
        </p:nvSpPr>
        <p:spPr/>
        <p:txBody>
          <a:bodyPr/>
          <a:lstStyle/>
          <a:p>
            <a:fld id="{8B975DA1-D75A-4B7A-8C0A-943C0366E8CA}" type="slidenum">
              <a:rPr lang="en-US" smtClean="0"/>
              <a:t>8</a:t>
            </a:fld>
            <a:endParaRPr lang="en-US" dirty="0"/>
          </a:p>
        </p:txBody>
      </p:sp>
      <p:sp>
        <p:nvSpPr>
          <p:cNvPr id="8" name="Espace réservé du contenu 2"/>
          <p:cNvSpPr>
            <a:spLocks noGrp="1"/>
          </p:cNvSpPr>
          <p:nvPr>
            <p:ph idx="1"/>
          </p:nvPr>
        </p:nvSpPr>
        <p:spPr>
          <a:xfrm>
            <a:off x="2708096" y="1320485"/>
            <a:ext cx="9097217" cy="5708112"/>
          </a:xfrm>
        </p:spPr>
        <p:txBody>
          <a:bodyPr>
            <a:normAutofit fontScale="92500" lnSpcReduction="20000"/>
          </a:bodyPr>
          <a:lstStyle/>
          <a:p>
            <a:pPr marL="0" indent="0" algn="ctr">
              <a:spcBef>
                <a:spcPts val="600"/>
              </a:spcBef>
              <a:buNone/>
            </a:pPr>
            <a:r>
              <a:rPr lang="fr-FR" sz="1800" b="1" dirty="0">
                <a:latin typeface="Tahoma" panose="020B0604030504040204" pitchFamily="34" charset="0"/>
                <a:ea typeface="Tahoma" panose="020B0604030504040204" pitchFamily="34" charset="0"/>
                <a:cs typeface="Tahoma" panose="020B0604030504040204" pitchFamily="34" charset="0"/>
              </a:rPr>
              <a:t>III.3</a:t>
            </a:r>
            <a:r>
              <a:rPr lang="fr-FR" altLang="fr-FR" sz="1800" b="1" dirty="0">
                <a:latin typeface="Tahoma" panose="020B0604030504040204" pitchFamily="34" charset="0"/>
                <a:ea typeface="Tahoma" panose="020B0604030504040204" pitchFamily="34" charset="0"/>
                <a:cs typeface="Tahoma" panose="020B0604030504040204" pitchFamily="34" charset="0"/>
              </a:rPr>
              <a:t>.  En matière d’i</a:t>
            </a:r>
            <a:r>
              <a:rPr lang="fr-FR" sz="1800" b="1" dirty="0">
                <a:latin typeface="Tahoma" panose="020B0604030504040204" pitchFamily="34" charset="0"/>
                <a:ea typeface="Tahoma" panose="020B0604030504040204" pitchFamily="34" charset="0"/>
                <a:cs typeface="Tahoma" panose="020B0604030504040204" pitchFamily="34" charset="0"/>
              </a:rPr>
              <a:t>nteropérabilité avec les autres systèmes </a:t>
            </a:r>
          </a:p>
          <a:p>
            <a:pPr marL="0" indent="0" algn="ctr">
              <a:spcBef>
                <a:spcPts val="600"/>
              </a:spcBef>
              <a:buNone/>
            </a:pPr>
            <a:r>
              <a:rPr lang="fr-FR" sz="1800" b="1" dirty="0">
                <a:latin typeface="Tahoma" panose="020B0604030504040204" pitchFamily="34" charset="0"/>
                <a:ea typeface="Tahoma" panose="020B0604030504040204" pitchFamily="34" charset="0"/>
                <a:cs typeface="Tahoma" panose="020B0604030504040204" pitchFamily="34" charset="0"/>
              </a:rPr>
              <a:t>(Santé, Justice, Education, Identité) </a:t>
            </a:r>
          </a:p>
          <a:p>
            <a:pPr marL="0" indent="0" algn="ctr">
              <a:spcBef>
                <a:spcPts val="600"/>
              </a:spcBef>
              <a:buNone/>
            </a:pPr>
            <a:endParaRPr lang="fr-FR" sz="1800" b="1" dirty="0">
              <a:latin typeface="Tahoma" panose="020B0604030504040204" pitchFamily="34" charset="0"/>
              <a:ea typeface="Tahoma" panose="020B0604030504040204" pitchFamily="34" charset="0"/>
              <a:cs typeface="Tahoma" panose="020B0604030504040204" pitchFamily="34" charset="0"/>
            </a:endParaRPr>
          </a:p>
          <a:p>
            <a:pPr algn="just">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l’ouverture des bureaux d’état civil dans les formations sanitaires ;  </a:t>
            </a:r>
          </a:p>
          <a:p>
            <a:pPr algn="just">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lgn="just">
              <a:lnSpc>
                <a:spcPct val="160000"/>
              </a:lnSpc>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le développement d’une passerelle entre le logiciel d’information sanitaire (District </a:t>
            </a:r>
            <a:r>
              <a:rPr lang="fr-FR" sz="1800" dirty="0" err="1">
                <a:latin typeface="Tahoma" panose="020B0604030504040204" pitchFamily="34" charset="0"/>
                <a:ea typeface="Tahoma" panose="020B0604030504040204" pitchFamily="34" charset="0"/>
                <a:cs typeface="Tahoma" panose="020B0604030504040204" pitchFamily="34" charset="0"/>
              </a:rPr>
              <a:t>Health</a:t>
            </a:r>
            <a:r>
              <a:rPr lang="fr-FR" sz="1800" dirty="0">
                <a:latin typeface="Tahoma" panose="020B0604030504040204" pitchFamily="34" charset="0"/>
                <a:ea typeface="Tahoma" panose="020B0604030504040204" pitchFamily="34" charset="0"/>
                <a:cs typeface="Tahoma" panose="020B0604030504040204" pitchFamily="34" charset="0"/>
              </a:rPr>
              <a:t> Information System - DHIS2) et le Système Intégré de Gestion de l’Etat Civil (SIGEC), en vue de notifier systématiquement les naissances survenues dans les formations sanitaires pour enregistrement par les centres d’état civil ;</a:t>
            </a:r>
          </a:p>
          <a:p>
            <a:pPr algn="just">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l’intégration durable de l’enregistrement des naissances pendant les campagnes de santé publique ;</a:t>
            </a:r>
          </a:p>
          <a:p>
            <a:pPr>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l’harmonisation des frais de jugements supplétifs lors des campagnes d’enregistrement tardif ;</a:t>
            </a:r>
          </a:p>
          <a:p>
            <a:pPr>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le recensement et l’enregistrement  des élèves scolarisés sans acte de naissance;</a:t>
            </a:r>
          </a:p>
          <a:p>
            <a:pPr>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mise en œuvre d’un cadre de concertation sur le numéro d’identification personnel unique (NIPU) avec les services en charge de l’identité.</a:t>
            </a:r>
            <a:endParaRPr lang="fr-FR" sz="1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373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70496"/>
            <a:ext cx="2956375" cy="2245419"/>
          </a:xfrm>
          <a:prstGeom prst="rect">
            <a:avLst/>
          </a:prstGeom>
        </p:spPr>
      </p:pic>
      <p:sp>
        <p:nvSpPr>
          <p:cNvPr id="2" name="Titre 1"/>
          <p:cNvSpPr>
            <a:spLocks noGrp="1"/>
          </p:cNvSpPr>
          <p:nvPr>
            <p:ph type="title"/>
          </p:nvPr>
        </p:nvSpPr>
        <p:spPr>
          <a:xfrm>
            <a:off x="1442948" y="260690"/>
            <a:ext cx="10515600" cy="1325563"/>
          </a:xfrm>
        </p:spPr>
        <p:txBody>
          <a:bodyPr>
            <a:noAutofit/>
          </a:bodyPr>
          <a:lstStyle/>
          <a:p>
            <a:pPr algn="ctr">
              <a:lnSpc>
                <a:spcPct val="100000"/>
              </a:lnSpc>
            </a:pPr>
            <a:r>
              <a:rPr lang="fr-FR" sz="2000" b="1" dirty="0">
                <a:latin typeface="Tahoma" panose="020B0604030504040204" pitchFamily="34" charset="0"/>
                <a:ea typeface="Tahoma" panose="020B0604030504040204" pitchFamily="34" charset="0"/>
                <a:cs typeface="Tahoma" panose="020B0604030504040204" pitchFamily="34" charset="0"/>
              </a:rPr>
              <a:t>III. ACTIONS MAJEURES REALISEES PAR LE CAMEROUN DANS</a:t>
            </a:r>
            <a:r>
              <a:rPr lang="fr-FR" altLang="fr-FR" sz="2000" b="1" dirty="0">
                <a:latin typeface="Tahoma" panose="020B0604030504040204" pitchFamily="34" charset="0"/>
                <a:ea typeface="Tahoma" panose="020B0604030504040204" pitchFamily="34" charset="0"/>
                <a:cs typeface="Tahoma" panose="020B0604030504040204" pitchFamily="34" charset="0"/>
              </a:rPr>
              <a:t> LE CADRE DU LEADERSHIP</a:t>
            </a:r>
          </a:p>
        </p:txBody>
      </p:sp>
      <p:pic>
        <p:nvPicPr>
          <p:cNvPr id="4" name="Picture 6" descr="Logo&#10;&#10;Description automatically generated">
            <a:extLst>
              <a:ext uri="{FF2B5EF4-FFF2-40B4-BE49-F238E27FC236}">
                <a16:creationId xmlns:a16="http://schemas.microsoft.com/office/drawing/2014/main" id="{9930B8A8-3B9E-4846-BE36-C3D3FE4D0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 y="365125"/>
            <a:ext cx="1265148" cy="1238402"/>
          </a:xfrm>
          <a:prstGeom prst="rect">
            <a:avLst/>
          </a:prstGeom>
          <a:effectLst>
            <a:outerShdw blurRad="330200" dist="38100" dir="5400000" algn="t" rotWithShape="0">
              <a:prstClr val="black">
                <a:alpha val="40000"/>
              </a:prstClr>
            </a:outerShdw>
          </a:effectLst>
        </p:spPr>
      </p:pic>
      <p:sp>
        <p:nvSpPr>
          <p:cNvPr id="6" name="Espace réservé du numéro de diapositive 5"/>
          <p:cNvSpPr>
            <a:spLocks noGrp="1"/>
          </p:cNvSpPr>
          <p:nvPr>
            <p:ph type="sldNum" sz="quarter" idx="12"/>
          </p:nvPr>
        </p:nvSpPr>
        <p:spPr/>
        <p:txBody>
          <a:bodyPr/>
          <a:lstStyle/>
          <a:p>
            <a:fld id="{8B975DA1-D75A-4B7A-8C0A-943C0366E8CA}" type="slidenum">
              <a:rPr lang="en-US" smtClean="0"/>
              <a:t>9</a:t>
            </a:fld>
            <a:endParaRPr lang="en-US" dirty="0"/>
          </a:p>
        </p:txBody>
      </p:sp>
      <p:sp>
        <p:nvSpPr>
          <p:cNvPr id="8" name="Espace réservé du contenu 2"/>
          <p:cNvSpPr>
            <a:spLocks noGrp="1"/>
          </p:cNvSpPr>
          <p:nvPr>
            <p:ph idx="1"/>
          </p:nvPr>
        </p:nvSpPr>
        <p:spPr>
          <a:xfrm>
            <a:off x="2708096" y="1586253"/>
            <a:ext cx="9097217" cy="5404103"/>
          </a:xfrm>
        </p:spPr>
        <p:txBody>
          <a:bodyPr>
            <a:normAutofit/>
          </a:bodyPr>
          <a:lstStyle/>
          <a:p>
            <a:pPr marL="0" indent="0" algn="ctr">
              <a:spcBef>
                <a:spcPts val="600"/>
              </a:spcBef>
              <a:buNone/>
            </a:pPr>
            <a:r>
              <a:rPr lang="fr-FR" sz="1800" b="1" dirty="0">
                <a:latin typeface="Tahoma" panose="020B0604030504040204" pitchFamily="34" charset="0"/>
                <a:ea typeface="Tahoma" panose="020B0604030504040204" pitchFamily="34" charset="0"/>
                <a:cs typeface="Tahoma" panose="020B0604030504040204" pitchFamily="34" charset="0"/>
              </a:rPr>
              <a:t>III.4</a:t>
            </a:r>
            <a:r>
              <a:rPr lang="fr-FR" altLang="fr-FR" sz="1800" b="1" dirty="0">
                <a:latin typeface="Tahoma" panose="020B0604030504040204" pitchFamily="34" charset="0"/>
                <a:ea typeface="Tahoma" panose="020B0604030504040204" pitchFamily="34" charset="0"/>
                <a:cs typeface="Tahoma" panose="020B0604030504040204" pitchFamily="34" charset="0"/>
              </a:rPr>
              <a:t>.  En matière de</a:t>
            </a:r>
            <a:r>
              <a:rPr lang="fr-FR" sz="1800" b="1" dirty="0">
                <a:latin typeface="Tahoma" panose="020B0604030504040204" pitchFamily="34" charset="0"/>
                <a:ea typeface="Tahoma" panose="020B0604030504040204" pitchFamily="34" charset="0"/>
                <a:cs typeface="Tahoma" panose="020B0604030504040204" pitchFamily="34" charset="0"/>
              </a:rPr>
              <a:t> coordination du système CRVS ID au Cameroun : </a:t>
            </a:r>
          </a:p>
          <a:p>
            <a:pPr marL="0" indent="0" algn="ctr">
              <a:spcBef>
                <a:spcPts val="600"/>
              </a:spcBef>
              <a:buNone/>
            </a:pPr>
            <a:endParaRPr lang="fr-FR" sz="1800" b="1" dirty="0">
              <a:latin typeface="Tahoma" panose="020B0604030504040204" pitchFamily="34" charset="0"/>
              <a:ea typeface="Tahoma" panose="020B0604030504040204" pitchFamily="34" charset="0"/>
              <a:cs typeface="Tahoma" panose="020B0604030504040204" pitchFamily="34" charset="0"/>
            </a:endParaRPr>
          </a:p>
          <a:p>
            <a:pPr marL="465138" indent="-285750" algn="just">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mise en place d’un département ministériel en charge de veiller à l’application de la législation et de la règlementation sur l’état civil ; </a:t>
            </a:r>
          </a:p>
          <a:p>
            <a:pPr marL="465138" indent="-285750" algn="just">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465138" indent="-285750" algn="just">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le fonctionnement d’un Comité de Pilotage du Programme de Réhabilitation de l’Etat Civil du Cameroun (PRE2C) ;</a:t>
            </a:r>
          </a:p>
          <a:p>
            <a:pPr marL="465138" indent="-285750" algn="just">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465138" indent="-285750" algn="just">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création et le fonctionnement du Bureau National de l’Etat Civil, établissement public chargé de la supervision, du contrôle, de la régulation, de l’évaluation et de l’informatisation du système de l’état civil du Cameroun ;</a:t>
            </a:r>
          </a:p>
          <a:p>
            <a:pPr marL="465138" indent="-285750" algn="just">
              <a:spcBef>
                <a:spcPts val="600"/>
              </a:spcBef>
              <a:buFontTx/>
              <a:buChar char="-"/>
            </a:pPr>
            <a:endParaRPr lang="fr-FR" sz="1800" dirty="0">
              <a:latin typeface="Tahoma" panose="020B0604030504040204" pitchFamily="34" charset="0"/>
              <a:ea typeface="Tahoma" panose="020B0604030504040204" pitchFamily="34" charset="0"/>
              <a:cs typeface="Tahoma" panose="020B0604030504040204" pitchFamily="34" charset="0"/>
            </a:endParaRPr>
          </a:p>
          <a:p>
            <a:pPr marL="465138" indent="-285750" algn="just">
              <a:spcBef>
                <a:spcPts val="600"/>
              </a:spcBef>
              <a:buFontTx/>
              <a:buChar char="-"/>
            </a:pPr>
            <a:r>
              <a:rPr lang="fr-FR" sz="1800" dirty="0">
                <a:latin typeface="Tahoma" panose="020B0604030504040204" pitchFamily="34" charset="0"/>
                <a:ea typeface="Tahoma" panose="020B0604030504040204" pitchFamily="34" charset="0"/>
                <a:cs typeface="Tahoma" panose="020B0604030504040204" pitchFamily="34" charset="0"/>
              </a:rPr>
              <a:t>la mise en place  des plateformes de coordination des parties prenantes de l’état civil au niveau central et régional.</a:t>
            </a:r>
          </a:p>
          <a:p>
            <a:pPr algn="just">
              <a:spcBef>
                <a:spcPts val="600"/>
              </a:spcBef>
              <a:buFontTx/>
              <a:buChar char="-"/>
            </a:pPr>
            <a:endParaRPr lang="fr-FR" sz="2400" dirty="0">
              <a:latin typeface="Tahoma" panose="020B0604030504040204" pitchFamily="34" charset="0"/>
              <a:ea typeface="Tahoma" panose="020B0604030504040204" pitchFamily="34" charset="0"/>
              <a:cs typeface="Tahoma" panose="020B0604030504040204" pitchFamily="34" charset="0"/>
            </a:endParaRPr>
          </a:p>
          <a:p>
            <a:pPr marL="0" indent="0" algn="just">
              <a:spcBef>
                <a:spcPts val="600"/>
              </a:spcBef>
              <a:buNone/>
            </a:pPr>
            <a:endParaRPr lang="fr-FR" sz="2400" dirty="0">
              <a:latin typeface="Tahoma" panose="020B0604030504040204" pitchFamily="34" charset="0"/>
              <a:ea typeface="Tahoma" panose="020B0604030504040204" pitchFamily="34" charset="0"/>
              <a:cs typeface="Tahoma" panose="020B0604030504040204" pitchFamily="34" charset="0"/>
            </a:endParaRPr>
          </a:p>
          <a:p>
            <a:pPr marL="465138" indent="-285750" algn="just">
              <a:spcBef>
                <a:spcPts val="600"/>
              </a:spcBef>
              <a:buFontTx/>
              <a:buChar char="-"/>
            </a:pPr>
            <a:endParaRPr lang="fr-FR" sz="15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81586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1448</Words>
  <Application>Microsoft Office PowerPoint</Application>
  <PresentationFormat>Widescreen</PresentationFormat>
  <Paragraphs>191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Century Gothic</vt:lpstr>
      <vt:lpstr>Segoe UI Light</vt:lpstr>
      <vt:lpstr>Segoe UI Semibold</vt:lpstr>
      <vt:lpstr>Segoe UI Symbol</vt:lpstr>
      <vt:lpstr>Tahoma</vt:lpstr>
      <vt:lpstr>1_Office Theme</vt:lpstr>
      <vt:lpstr>                  Le leadership et le plaidoyer budgétaire pour les systèmes d’enregistrement des faits d’état civil et de production des statistiques d’état civil Expérience du Cameroun</vt:lpstr>
      <vt:lpstr>CONTENU DE LA PRESENTATION</vt:lpstr>
      <vt:lpstr>I- INTRODUCTION </vt:lpstr>
      <vt:lpstr>II- PRINCIPAUX DYSFONCTIONNEMENTS RELEVES DANS LE SYSTÈME D’ETAT CIVIL DU CAMEROUN </vt:lpstr>
      <vt:lpstr>III. ACTIONS MAJEURES REALISEES PAR LE CAMEROUN DANS LE CADRE DU LEADERSHIP</vt:lpstr>
      <vt:lpstr>III. ACTIONS MAJEURES REALISEES PAR LE CAMEROUN DANS LE CADRE DU LEADERSHIP</vt:lpstr>
      <vt:lpstr>III. ACTIONS MAJEURES REALISEES PAR LE CAMEROUN DANS LE CADRE DU LEADERSHIP</vt:lpstr>
      <vt:lpstr>III. ACTIONS MAJEURES REALISEES PAR LE CAMEROUN DANS LE CADRE DU LEADERSHIP</vt:lpstr>
      <vt:lpstr>III. ACTIONS MAJEURES REALISEES PAR LE CAMEROUN DANS LE CADRE DU LEADERSHIP</vt:lpstr>
      <vt:lpstr>IV. ACTIONS MAJEURES REALISEES PAR LE CAMEROUN DANS LE CADRE DU PLAIDOYER BUDGETAIRE</vt:lpstr>
      <vt:lpstr> V. PERSPECTIVES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William Muhwava</dc:creator>
  <cp:lastModifiedBy>Gloria Mathenge</cp:lastModifiedBy>
  <cp:revision>95</cp:revision>
  <cp:lastPrinted>2022-10-20T12:23:32Z</cp:lastPrinted>
  <dcterms:created xsi:type="dcterms:W3CDTF">2022-09-20T01:45:54Z</dcterms:created>
  <dcterms:modified xsi:type="dcterms:W3CDTF">2022-10-23T10:03:56Z</dcterms:modified>
</cp:coreProperties>
</file>