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80" r:id="rId2"/>
    <p:sldId id="381" r:id="rId3"/>
    <p:sldId id="388" r:id="rId4"/>
    <p:sldId id="389" r:id="rId5"/>
    <p:sldId id="390" r:id="rId6"/>
    <p:sldId id="385" r:id="rId7"/>
    <p:sldId id="387" r:id="rId8"/>
    <p:sldId id="391" r:id="rId9"/>
    <p:sldId id="386" r:id="rId10"/>
    <p:sldId id="383" r:id="rId11"/>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aza Bekele Gebretsadik" initials="MBG" lastIdx="1" clrIdx="0">
    <p:extLst>
      <p:ext uri="{19B8F6BF-5375-455C-9EA6-DF929625EA0E}">
        <p15:presenceInfo xmlns:p15="http://schemas.microsoft.com/office/powerpoint/2012/main" userId="S::bekele21@un.org::3c7f8dbe-dbfe-4993-afcd-f80ec86dda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4660"/>
  </p:normalViewPr>
  <p:slideViewPr>
    <p:cSldViewPr snapToGrid="0">
      <p:cViewPr varScale="1">
        <p:scale>
          <a:sx n="67" d="100"/>
          <a:sy n="67"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23002-3685-4258-ADB0-B5F801109245}"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8996CAAC-8163-4C7B-93A3-E73FC9768A55}">
      <dgm:prSet custT="1"/>
      <dgm:spPr/>
      <dgm:t>
        <a:bodyPr/>
        <a:lstStyle/>
        <a:p>
          <a:pPr algn="l"/>
          <a:r>
            <a:rPr lang="fr-FR" sz="2400" b="1" dirty="0">
              <a:ln>
                <a:noFill/>
              </a:ln>
              <a:solidFill>
                <a:schemeClr val="tx1"/>
              </a:solidFill>
              <a:effectLst>
                <a:reflection blurRad="6350" endPos="0" dir="5400000" sy="-100000" algn="bl" rotWithShape="0"/>
              </a:effectLst>
            </a:rPr>
            <a:t>Les réformes en cours pour accélérer les progrès dans l’enregistrement des mariages et des divorces </a:t>
          </a:r>
        </a:p>
      </dgm:t>
    </dgm:pt>
    <dgm:pt modelId="{83CE423C-9973-4923-A9A6-CDB13FB60BE2}" type="parTrans" cxnId="{BFD91484-A783-4D3D-8153-222D905C8788}">
      <dgm:prSet/>
      <dgm:spPr/>
      <dgm:t>
        <a:bodyPr/>
        <a:lstStyle/>
        <a:p>
          <a:endParaRPr lang="fr-FR" sz="2000"/>
        </a:p>
      </dgm:t>
    </dgm:pt>
    <dgm:pt modelId="{F25141FB-C036-405D-A825-819F80191F1A}" type="sibTrans" cxnId="{BFD91484-A783-4D3D-8153-222D905C8788}">
      <dgm:prSet/>
      <dgm:spPr/>
      <dgm:t>
        <a:bodyPr/>
        <a:lstStyle/>
        <a:p>
          <a:endParaRPr lang="fr-FR" sz="2000"/>
        </a:p>
      </dgm:t>
    </dgm:pt>
    <dgm:pt modelId="{FBFA5220-61FA-4F18-8EDD-F015AF4544BE}">
      <dgm:prSet custT="1"/>
      <dgm:spPr/>
      <dgm:t>
        <a:bodyPr/>
        <a:lstStyle/>
        <a:p>
          <a:pPr algn="l"/>
          <a:r>
            <a:rPr lang="fr-FR" sz="2400" b="1" dirty="0">
              <a:ln>
                <a:noFill/>
              </a:ln>
              <a:solidFill>
                <a:schemeClr val="tx1"/>
              </a:solidFill>
              <a:effectLst>
                <a:reflection blurRad="6350" endPos="0" dir="5400000" sy="-100000" algn="bl" rotWithShape="0"/>
              </a:effectLst>
            </a:rPr>
            <a:t>Les pratiques actuelles en matière d’enregistrement des mariages et des divorces</a:t>
          </a:r>
        </a:p>
      </dgm:t>
    </dgm:pt>
    <dgm:pt modelId="{905BB98A-0676-425F-8D34-174C63EB88D1}" type="parTrans" cxnId="{749F6192-4EDD-47F7-B127-51766769C11F}">
      <dgm:prSet/>
      <dgm:spPr/>
      <dgm:t>
        <a:bodyPr/>
        <a:lstStyle/>
        <a:p>
          <a:endParaRPr lang="fr-FR"/>
        </a:p>
      </dgm:t>
    </dgm:pt>
    <dgm:pt modelId="{BA5592D2-4876-45DA-8A0E-80D9F199805E}" type="sibTrans" cxnId="{749F6192-4EDD-47F7-B127-51766769C11F}">
      <dgm:prSet/>
      <dgm:spPr/>
      <dgm:t>
        <a:bodyPr/>
        <a:lstStyle/>
        <a:p>
          <a:endParaRPr lang="fr-FR"/>
        </a:p>
      </dgm:t>
    </dgm:pt>
    <dgm:pt modelId="{C0693775-BA46-4755-9753-171E11C1DFF5}" type="pres">
      <dgm:prSet presAssocID="{D0123002-3685-4258-ADB0-B5F801109245}" presName="Name0" presStyleCnt="0">
        <dgm:presLayoutVars>
          <dgm:chMax val="7"/>
          <dgm:chPref val="7"/>
          <dgm:dir/>
        </dgm:presLayoutVars>
      </dgm:prSet>
      <dgm:spPr/>
    </dgm:pt>
    <dgm:pt modelId="{72E2F88A-9106-467C-BCF2-DB7A112FE936}" type="pres">
      <dgm:prSet presAssocID="{D0123002-3685-4258-ADB0-B5F801109245}" presName="Name1" presStyleCnt="0"/>
      <dgm:spPr/>
    </dgm:pt>
    <dgm:pt modelId="{CBC46137-40B7-4709-B261-36DA5F121240}" type="pres">
      <dgm:prSet presAssocID="{D0123002-3685-4258-ADB0-B5F801109245}" presName="cycle" presStyleCnt="0"/>
      <dgm:spPr/>
    </dgm:pt>
    <dgm:pt modelId="{E03AC7B5-CC2A-4CE7-9E67-E7D85FF3D41F}" type="pres">
      <dgm:prSet presAssocID="{D0123002-3685-4258-ADB0-B5F801109245}" presName="srcNode" presStyleLbl="node1" presStyleIdx="0" presStyleCnt="2"/>
      <dgm:spPr/>
    </dgm:pt>
    <dgm:pt modelId="{5DBD52CE-FD35-4BFA-B74E-B0D56537AB6E}" type="pres">
      <dgm:prSet presAssocID="{D0123002-3685-4258-ADB0-B5F801109245}" presName="conn" presStyleLbl="parChTrans1D2" presStyleIdx="0" presStyleCnt="1"/>
      <dgm:spPr/>
    </dgm:pt>
    <dgm:pt modelId="{1CBDCA10-9486-4A90-A276-CD4E313DA93A}" type="pres">
      <dgm:prSet presAssocID="{D0123002-3685-4258-ADB0-B5F801109245}" presName="extraNode" presStyleLbl="node1" presStyleIdx="0" presStyleCnt="2"/>
      <dgm:spPr/>
    </dgm:pt>
    <dgm:pt modelId="{768292B7-89FA-4746-9967-201228D6A556}" type="pres">
      <dgm:prSet presAssocID="{D0123002-3685-4258-ADB0-B5F801109245}" presName="dstNode" presStyleLbl="node1" presStyleIdx="0" presStyleCnt="2"/>
      <dgm:spPr/>
    </dgm:pt>
    <dgm:pt modelId="{B661D7CB-6DB7-49BB-B22E-9C06CABCF223}" type="pres">
      <dgm:prSet presAssocID="{FBFA5220-61FA-4F18-8EDD-F015AF4544BE}" presName="text_1" presStyleLbl="node1" presStyleIdx="0" presStyleCnt="2">
        <dgm:presLayoutVars>
          <dgm:bulletEnabled val="1"/>
        </dgm:presLayoutVars>
      </dgm:prSet>
      <dgm:spPr/>
    </dgm:pt>
    <dgm:pt modelId="{FFC067E0-C4DC-44C0-9DC6-679CBB61EC42}" type="pres">
      <dgm:prSet presAssocID="{FBFA5220-61FA-4F18-8EDD-F015AF4544BE}" presName="accent_1" presStyleCnt="0"/>
      <dgm:spPr/>
    </dgm:pt>
    <dgm:pt modelId="{75BDB913-57C6-49FF-8F5D-E148E152FDF6}" type="pres">
      <dgm:prSet presAssocID="{FBFA5220-61FA-4F18-8EDD-F015AF4544BE}" presName="accentRepeatNode" presStyleLbl="solidFgAcc1" presStyleIdx="0" presStyleCnt="2"/>
      <dgm:spPr>
        <a:solidFill>
          <a:srgbClr val="DDE13F">
            <a:alpha val="50980"/>
          </a:srgbClr>
        </a:solidFill>
      </dgm:spPr>
    </dgm:pt>
    <dgm:pt modelId="{9A0D1028-ABC2-4910-A69F-3A08365BAE4C}" type="pres">
      <dgm:prSet presAssocID="{8996CAAC-8163-4C7B-93A3-E73FC9768A55}" presName="text_2" presStyleLbl="node1" presStyleIdx="1" presStyleCnt="2">
        <dgm:presLayoutVars>
          <dgm:bulletEnabled val="1"/>
        </dgm:presLayoutVars>
      </dgm:prSet>
      <dgm:spPr/>
    </dgm:pt>
    <dgm:pt modelId="{1756F54B-C1CF-483D-9F9B-2B127FD53E7C}" type="pres">
      <dgm:prSet presAssocID="{8996CAAC-8163-4C7B-93A3-E73FC9768A55}" presName="accent_2" presStyleCnt="0"/>
      <dgm:spPr/>
    </dgm:pt>
    <dgm:pt modelId="{58027711-2BC5-4F8E-84B8-F6C340820166}" type="pres">
      <dgm:prSet presAssocID="{8996CAAC-8163-4C7B-93A3-E73FC9768A55}" presName="accentRepeatNode" presStyleLbl="solidFgAcc1" presStyleIdx="1" presStyleCnt="2"/>
      <dgm:spPr>
        <a:solidFill>
          <a:srgbClr val="DDE13F">
            <a:alpha val="50980"/>
          </a:srgbClr>
        </a:solidFill>
      </dgm:spPr>
    </dgm:pt>
  </dgm:ptLst>
  <dgm:cxnLst>
    <dgm:cxn modelId="{A399CE13-C19A-443E-A0D1-42915B56A35D}" type="presOf" srcId="{FBFA5220-61FA-4F18-8EDD-F015AF4544BE}" destId="{B661D7CB-6DB7-49BB-B22E-9C06CABCF223}" srcOrd="0" destOrd="0" presId="urn:microsoft.com/office/officeart/2008/layout/VerticalCurvedList"/>
    <dgm:cxn modelId="{CE250B6F-1753-4763-9700-308FF95B2794}" type="presOf" srcId="{D0123002-3685-4258-ADB0-B5F801109245}" destId="{C0693775-BA46-4755-9753-171E11C1DFF5}" srcOrd="0" destOrd="0" presId="urn:microsoft.com/office/officeart/2008/layout/VerticalCurvedList"/>
    <dgm:cxn modelId="{BFD91484-A783-4D3D-8153-222D905C8788}" srcId="{D0123002-3685-4258-ADB0-B5F801109245}" destId="{8996CAAC-8163-4C7B-93A3-E73FC9768A55}" srcOrd="1" destOrd="0" parTransId="{83CE423C-9973-4923-A9A6-CDB13FB60BE2}" sibTransId="{F25141FB-C036-405D-A825-819F80191F1A}"/>
    <dgm:cxn modelId="{2BDA8B91-9EC6-4027-8FA8-5A40F6FA73F4}" type="presOf" srcId="{8996CAAC-8163-4C7B-93A3-E73FC9768A55}" destId="{9A0D1028-ABC2-4910-A69F-3A08365BAE4C}" srcOrd="0" destOrd="0" presId="urn:microsoft.com/office/officeart/2008/layout/VerticalCurvedList"/>
    <dgm:cxn modelId="{749F6192-4EDD-47F7-B127-51766769C11F}" srcId="{D0123002-3685-4258-ADB0-B5F801109245}" destId="{FBFA5220-61FA-4F18-8EDD-F015AF4544BE}" srcOrd="0" destOrd="0" parTransId="{905BB98A-0676-425F-8D34-174C63EB88D1}" sibTransId="{BA5592D2-4876-45DA-8A0E-80D9F199805E}"/>
    <dgm:cxn modelId="{9EF51AA1-F17D-4C63-A329-E0ECA7C3358B}" type="presOf" srcId="{BA5592D2-4876-45DA-8A0E-80D9F199805E}" destId="{5DBD52CE-FD35-4BFA-B74E-B0D56537AB6E}" srcOrd="0" destOrd="0" presId="urn:microsoft.com/office/officeart/2008/layout/VerticalCurvedList"/>
    <dgm:cxn modelId="{9839A338-BA6E-4E7D-BCC7-BE8E4B056878}" type="presParOf" srcId="{C0693775-BA46-4755-9753-171E11C1DFF5}" destId="{72E2F88A-9106-467C-BCF2-DB7A112FE936}" srcOrd="0" destOrd="0" presId="urn:microsoft.com/office/officeart/2008/layout/VerticalCurvedList"/>
    <dgm:cxn modelId="{6811F789-2E72-4248-98E6-D0470CE2A7DE}" type="presParOf" srcId="{72E2F88A-9106-467C-BCF2-DB7A112FE936}" destId="{CBC46137-40B7-4709-B261-36DA5F121240}" srcOrd="0" destOrd="0" presId="urn:microsoft.com/office/officeart/2008/layout/VerticalCurvedList"/>
    <dgm:cxn modelId="{36DAFD97-AC2F-40CE-80B5-CB7B0743BE48}" type="presParOf" srcId="{CBC46137-40B7-4709-B261-36DA5F121240}" destId="{E03AC7B5-CC2A-4CE7-9E67-E7D85FF3D41F}" srcOrd="0" destOrd="0" presId="urn:microsoft.com/office/officeart/2008/layout/VerticalCurvedList"/>
    <dgm:cxn modelId="{92E350B7-38BF-4CE8-B2B8-88AFEAA78638}" type="presParOf" srcId="{CBC46137-40B7-4709-B261-36DA5F121240}" destId="{5DBD52CE-FD35-4BFA-B74E-B0D56537AB6E}" srcOrd="1" destOrd="0" presId="urn:microsoft.com/office/officeart/2008/layout/VerticalCurvedList"/>
    <dgm:cxn modelId="{F4AE029E-6AEF-44C3-AFDA-ABE6E84A892E}" type="presParOf" srcId="{CBC46137-40B7-4709-B261-36DA5F121240}" destId="{1CBDCA10-9486-4A90-A276-CD4E313DA93A}" srcOrd="2" destOrd="0" presId="urn:microsoft.com/office/officeart/2008/layout/VerticalCurvedList"/>
    <dgm:cxn modelId="{55579B20-0E6F-4A03-BFB3-A7BB46FC5C7F}" type="presParOf" srcId="{CBC46137-40B7-4709-B261-36DA5F121240}" destId="{768292B7-89FA-4746-9967-201228D6A556}" srcOrd="3" destOrd="0" presId="urn:microsoft.com/office/officeart/2008/layout/VerticalCurvedList"/>
    <dgm:cxn modelId="{23FBA96E-B994-4E7C-995D-642676277DC2}" type="presParOf" srcId="{72E2F88A-9106-467C-BCF2-DB7A112FE936}" destId="{B661D7CB-6DB7-49BB-B22E-9C06CABCF223}" srcOrd="1" destOrd="0" presId="urn:microsoft.com/office/officeart/2008/layout/VerticalCurvedList"/>
    <dgm:cxn modelId="{A010EC35-C599-4764-80F7-B0D81F210628}" type="presParOf" srcId="{72E2F88A-9106-467C-BCF2-DB7A112FE936}" destId="{FFC067E0-C4DC-44C0-9DC6-679CBB61EC42}" srcOrd="2" destOrd="0" presId="urn:microsoft.com/office/officeart/2008/layout/VerticalCurvedList"/>
    <dgm:cxn modelId="{9CB03818-082E-4475-B0F9-F8801B060086}" type="presParOf" srcId="{FFC067E0-C4DC-44C0-9DC6-679CBB61EC42}" destId="{75BDB913-57C6-49FF-8F5D-E148E152FDF6}" srcOrd="0" destOrd="0" presId="urn:microsoft.com/office/officeart/2008/layout/VerticalCurvedList"/>
    <dgm:cxn modelId="{7D4C4839-A2C3-41D6-BD5C-615C7946B55E}" type="presParOf" srcId="{72E2F88A-9106-467C-BCF2-DB7A112FE936}" destId="{9A0D1028-ABC2-4910-A69F-3A08365BAE4C}" srcOrd="3" destOrd="0" presId="urn:microsoft.com/office/officeart/2008/layout/VerticalCurvedList"/>
    <dgm:cxn modelId="{A85F3CC5-EFA7-4326-A628-135F1590331A}" type="presParOf" srcId="{72E2F88A-9106-467C-BCF2-DB7A112FE936}" destId="{1756F54B-C1CF-483D-9F9B-2B127FD53E7C}" srcOrd="4" destOrd="0" presId="urn:microsoft.com/office/officeart/2008/layout/VerticalCurvedList"/>
    <dgm:cxn modelId="{407168BE-29E7-4DCD-87EF-B475F6080689}" type="presParOf" srcId="{1756F54B-C1CF-483D-9F9B-2B127FD53E7C}" destId="{58027711-2BC5-4F8E-84B8-F6C340820166}" srcOrd="0" destOrd="0" presId="urn:microsoft.com/office/officeart/2008/layout/VerticalCurvedList"/>
  </dgm:cxnLst>
  <dgm:bg>
    <a:noFill/>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D52CE-FD35-4BFA-B74E-B0D56537AB6E}">
      <dsp:nvSpPr>
        <dsp:cNvPr id="0" name=""/>
        <dsp:cNvSpPr/>
      </dsp:nvSpPr>
      <dsp:spPr>
        <a:xfrm>
          <a:off x="-4502574" y="-695505"/>
          <a:ext cx="5403254" cy="5403254"/>
        </a:xfrm>
        <a:prstGeom prst="blockArc">
          <a:avLst>
            <a:gd name="adj1" fmla="val 18900000"/>
            <a:gd name="adj2" fmla="val 2700000"/>
            <a:gd name="adj3" fmla="val 400"/>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661D7CB-6DB7-49BB-B22E-9C06CABCF223}">
      <dsp:nvSpPr>
        <dsp:cNvPr id="0" name=""/>
        <dsp:cNvSpPr/>
      </dsp:nvSpPr>
      <dsp:spPr>
        <a:xfrm>
          <a:off x="737550" y="573189"/>
          <a:ext cx="7127293" cy="114621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09810"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dirty="0">
              <a:ln>
                <a:noFill/>
              </a:ln>
              <a:solidFill>
                <a:schemeClr val="tx1"/>
              </a:solidFill>
              <a:effectLst>
                <a:reflection blurRad="6350" endPos="0" dir="5400000" sy="-100000" algn="bl" rotWithShape="0"/>
              </a:effectLst>
            </a:rPr>
            <a:t>Les pratiques actuelles en matière d’enregistrement des mariages et des divorces</a:t>
          </a:r>
        </a:p>
      </dsp:txBody>
      <dsp:txXfrm>
        <a:off x="737550" y="573189"/>
        <a:ext cx="7127293" cy="1146217"/>
      </dsp:txXfrm>
    </dsp:sp>
    <dsp:sp modelId="{75BDB913-57C6-49FF-8F5D-E148E152FDF6}">
      <dsp:nvSpPr>
        <dsp:cNvPr id="0" name=""/>
        <dsp:cNvSpPr/>
      </dsp:nvSpPr>
      <dsp:spPr>
        <a:xfrm>
          <a:off x="21164" y="429911"/>
          <a:ext cx="1432771" cy="1432771"/>
        </a:xfrm>
        <a:prstGeom prst="ellipse">
          <a:avLst/>
        </a:prstGeom>
        <a:solidFill>
          <a:srgbClr val="DDE13F">
            <a:alpha val="50980"/>
          </a:srgb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A0D1028-ABC2-4910-A69F-3A08365BAE4C}">
      <dsp:nvSpPr>
        <dsp:cNvPr id="0" name=""/>
        <dsp:cNvSpPr/>
      </dsp:nvSpPr>
      <dsp:spPr>
        <a:xfrm>
          <a:off x="737550" y="2292836"/>
          <a:ext cx="7127293" cy="114621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09810"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dirty="0">
              <a:ln>
                <a:noFill/>
              </a:ln>
              <a:solidFill>
                <a:schemeClr val="tx1"/>
              </a:solidFill>
              <a:effectLst>
                <a:reflection blurRad="6350" endPos="0" dir="5400000" sy="-100000" algn="bl" rotWithShape="0"/>
              </a:effectLst>
            </a:rPr>
            <a:t>Les réformes en cours pour accélérer les progrès dans l’enregistrement des mariages et des divorces </a:t>
          </a:r>
        </a:p>
      </dsp:txBody>
      <dsp:txXfrm>
        <a:off x="737550" y="2292836"/>
        <a:ext cx="7127293" cy="1146217"/>
      </dsp:txXfrm>
    </dsp:sp>
    <dsp:sp modelId="{58027711-2BC5-4F8E-84B8-F6C340820166}">
      <dsp:nvSpPr>
        <dsp:cNvPr id="0" name=""/>
        <dsp:cNvSpPr/>
      </dsp:nvSpPr>
      <dsp:spPr>
        <a:xfrm>
          <a:off x="21164" y="2149559"/>
          <a:ext cx="1432771" cy="1432771"/>
        </a:xfrm>
        <a:prstGeom prst="ellipse">
          <a:avLst/>
        </a:prstGeom>
        <a:solidFill>
          <a:srgbClr val="DDE13F">
            <a:alpha val="50980"/>
          </a:srgb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5558" cy="502834"/>
          </a:xfrm>
          <a:prstGeom prst="rect">
            <a:avLst/>
          </a:prstGeom>
        </p:spPr>
        <p:txBody>
          <a:bodyPr vert="horz" lIns="92455" tIns="46227" rIns="92455" bIns="46227" rtlCol="0"/>
          <a:lstStyle>
            <a:lvl1pPr algn="l">
              <a:defRPr sz="1200"/>
            </a:lvl1pPr>
          </a:lstStyle>
          <a:p>
            <a:endParaRPr lang="en-US"/>
          </a:p>
        </p:txBody>
      </p:sp>
      <p:sp>
        <p:nvSpPr>
          <p:cNvPr id="3" name="Date Placeholder 2"/>
          <p:cNvSpPr>
            <a:spLocks noGrp="1"/>
          </p:cNvSpPr>
          <p:nvPr>
            <p:ph type="dt" idx="1"/>
          </p:nvPr>
        </p:nvSpPr>
        <p:spPr>
          <a:xfrm>
            <a:off x="3902598" y="1"/>
            <a:ext cx="2985558" cy="502834"/>
          </a:xfrm>
          <a:prstGeom prst="rect">
            <a:avLst/>
          </a:prstGeom>
        </p:spPr>
        <p:txBody>
          <a:bodyPr vert="horz" lIns="92455" tIns="46227" rIns="92455" bIns="46227" rtlCol="0"/>
          <a:lstStyle>
            <a:lvl1pPr algn="r">
              <a:defRPr sz="1200"/>
            </a:lvl1pPr>
          </a:lstStyle>
          <a:p>
            <a:fld id="{E77DB045-E0D5-4F76-8D75-1B1420A7B86B}" type="datetimeFigureOut">
              <a:rPr lang="en-US" smtClean="0"/>
              <a:t>10/24/2022</a:t>
            </a:fld>
            <a:endParaRPr lang="en-US"/>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2455" tIns="46227" rIns="92455" bIns="46227" rtlCol="0" anchor="ctr"/>
          <a:lstStyle/>
          <a:p>
            <a:endParaRPr lang="en-US"/>
          </a:p>
        </p:txBody>
      </p:sp>
      <p:sp>
        <p:nvSpPr>
          <p:cNvPr id="5" name="Notes Placeholder 4"/>
          <p:cNvSpPr>
            <a:spLocks noGrp="1"/>
          </p:cNvSpPr>
          <p:nvPr>
            <p:ph type="body" sz="quarter" idx="3"/>
          </p:nvPr>
        </p:nvSpPr>
        <p:spPr>
          <a:xfrm>
            <a:off x="688976" y="4823034"/>
            <a:ext cx="5511800" cy="3946119"/>
          </a:xfrm>
          <a:prstGeom prst="rect">
            <a:avLst/>
          </a:prstGeom>
        </p:spPr>
        <p:txBody>
          <a:bodyPr vert="horz" lIns="92455" tIns="46227" rIns="92455" bIns="462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19055"/>
            <a:ext cx="2985558" cy="502833"/>
          </a:xfrm>
          <a:prstGeom prst="rect">
            <a:avLst/>
          </a:prstGeom>
        </p:spPr>
        <p:txBody>
          <a:bodyPr vert="horz" lIns="92455" tIns="46227" rIns="92455" bIns="46227" rtlCol="0" anchor="b"/>
          <a:lstStyle>
            <a:lvl1pPr algn="l">
              <a:defRPr sz="1200"/>
            </a:lvl1pPr>
          </a:lstStyle>
          <a:p>
            <a:endParaRPr lang="en-US"/>
          </a:p>
        </p:txBody>
      </p:sp>
      <p:sp>
        <p:nvSpPr>
          <p:cNvPr id="7" name="Slide Number Placeholder 6"/>
          <p:cNvSpPr>
            <a:spLocks noGrp="1"/>
          </p:cNvSpPr>
          <p:nvPr>
            <p:ph type="sldNum" sz="quarter" idx="5"/>
          </p:nvPr>
        </p:nvSpPr>
        <p:spPr>
          <a:xfrm>
            <a:off x="3902598" y="9519055"/>
            <a:ext cx="2985558" cy="502833"/>
          </a:xfrm>
          <a:prstGeom prst="rect">
            <a:avLst/>
          </a:prstGeom>
        </p:spPr>
        <p:txBody>
          <a:bodyPr vert="horz" lIns="92455" tIns="46227" rIns="92455" bIns="46227" rtlCol="0" anchor="b"/>
          <a:lstStyle>
            <a:lvl1pPr algn="r">
              <a:defRPr sz="1200"/>
            </a:lvl1pPr>
          </a:lstStyle>
          <a:p>
            <a:fld id="{BB32DBDF-DABC-46E0-89F8-F735D360C2E5}" type="slidenum">
              <a:rPr lang="en-US" smtClean="0"/>
              <a:t>‹#›</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10/24/2022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37E0289-8148-42E8-8835-AB53E5D0C6B7}"/>
              </a:ext>
            </a:extLst>
          </p:cNvPr>
          <p:cNvSpPr>
            <a:spLocks noGrp="1"/>
          </p:cNvSpPr>
          <p:nvPr>
            <p:ph type="ctrTitle"/>
          </p:nvPr>
        </p:nvSpPr>
        <p:spPr>
          <a:xfrm>
            <a:off x="4775922" y="1747554"/>
            <a:ext cx="6548582" cy="2397403"/>
          </a:xfrm>
        </p:spPr>
        <p:txBody>
          <a:bodyPr anchor="b">
            <a:noAutofit/>
          </a:bodyPr>
          <a:lstStyle/>
          <a:p>
            <a:pPr marL="0" marR="0">
              <a:spcBef>
                <a:spcPts val="0"/>
              </a:spcBef>
              <a:spcAft>
                <a:spcPts val="0"/>
              </a:spcAft>
            </a:pP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fr-FR" sz="3000" dirty="0">
                <a:latin typeface="Georgia" panose="02040502050405020303" pitchFamily="18" charset="0"/>
              </a:rPr>
              <a:t>L’enregistrement des mariages et des divorces : </a:t>
            </a:r>
            <a:r>
              <a:rPr lang="en-US" sz="3000" dirty="0">
                <a:latin typeface="Georgia" panose="02040502050405020303" pitchFamily="18" charset="0"/>
              </a:rPr>
              <a:t>L</a:t>
            </a:r>
            <a:r>
              <a:rPr lang="fr-FR" sz="3000" dirty="0">
                <a:latin typeface="Georgia" panose="02040502050405020303" pitchFamily="18" charset="0"/>
              </a:rPr>
              <a:t>es meilleures pratiques et stratégies pour accélérer les progrès dans l’enregistrement des mariages et des divorces.</a:t>
            </a:r>
            <a:endParaRPr lang="en-GB" sz="3000" dirty="0">
              <a:latin typeface="Georgia" panose="02040502050405020303" pitchFamily="18" charset="0"/>
            </a:endParaRPr>
          </a:p>
        </p:txBody>
      </p:sp>
      <p:sp>
        <p:nvSpPr>
          <p:cNvPr id="11" name="Subtitle 10">
            <a:extLst>
              <a:ext uri="{FF2B5EF4-FFF2-40B4-BE49-F238E27FC236}">
                <a16:creationId xmlns:a16="http://schemas.microsoft.com/office/drawing/2014/main" id="{B0536619-C042-4C18-8263-C192E23C2C6F}"/>
              </a:ext>
            </a:extLst>
          </p:cNvPr>
          <p:cNvSpPr>
            <a:spLocks noGrp="1"/>
          </p:cNvSpPr>
          <p:nvPr>
            <p:ph type="subTitle" idx="1"/>
          </p:nvPr>
        </p:nvSpPr>
        <p:spPr>
          <a:xfrm>
            <a:off x="5105553" y="4857468"/>
            <a:ext cx="6435418" cy="1572768"/>
          </a:xfrm>
        </p:spPr>
        <p:txBody>
          <a:bodyPr>
            <a:normAutofit fontScale="92500" lnSpcReduction="10000"/>
          </a:bodyPr>
          <a:lstStyle/>
          <a:p>
            <a:pPr algn="l"/>
            <a:r>
              <a:rPr lang="en-US" sz="2400" b="1" dirty="0"/>
              <a:t>Par M. Jacques </a:t>
            </a:r>
            <a:r>
              <a:rPr lang="en-US" sz="2400" b="1" dirty="0">
                <a:latin typeface="Georgia" panose="02040502050405020303" pitchFamily="18" charset="0"/>
              </a:rPr>
              <a:t>ESSISSONGO</a:t>
            </a:r>
            <a:r>
              <a:rPr lang="en-US" sz="2400" b="1" dirty="0"/>
              <a:t>, </a:t>
            </a:r>
            <a:r>
              <a:rPr lang="fr-FR" sz="2400" b="1" dirty="0"/>
              <a:t>Préfet</a:t>
            </a:r>
            <a:r>
              <a:rPr lang="en-US" sz="2400" b="1" dirty="0"/>
              <a:t> DGAT</a:t>
            </a:r>
          </a:p>
          <a:p>
            <a:r>
              <a:rPr lang="en-US" dirty="0"/>
              <a:t>Mini</a:t>
            </a:r>
            <a:r>
              <a:rPr lang="fr-FR" dirty="0"/>
              <a:t>stère de l’Intérieur, de la Décentralisation   </a:t>
            </a:r>
          </a:p>
          <a:p>
            <a:r>
              <a:rPr lang="fr-FR" dirty="0"/>
              <a:t>et du Développement Local (MIDDL)</a:t>
            </a:r>
            <a:endParaRPr lang="en-US" sz="2400" dirty="0"/>
          </a:p>
          <a:p>
            <a:r>
              <a:rPr lang="fr-FR" dirty="0"/>
              <a:t>République du Congo</a:t>
            </a:r>
            <a:endParaRPr lang="en-GB" dirty="0"/>
          </a:p>
        </p:txBody>
      </p:sp>
      <p:pic>
        <p:nvPicPr>
          <p:cNvPr id="7" name="Picture 6">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4493072" y="547404"/>
            <a:ext cx="2914650" cy="1200150"/>
          </a:xfrm>
          <a:prstGeom prst="rect">
            <a:avLst/>
          </a:prstGeom>
        </p:spPr>
      </p:pic>
      <p:pic>
        <p:nvPicPr>
          <p:cNvPr id="22" name="Picture 21">
            <a:extLst>
              <a:ext uri="{FF2B5EF4-FFF2-40B4-BE49-F238E27FC236}">
                <a16:creationId xmlns:a16="http://schemas.microsoft.com/office/drawing/2014/main" id="{6BEA1D42-B17D-4C76-AB60-C396D478FB69}"/>
              </a:ext>
            </a:extLst>
          </p:cNvPr>
          <p:cNvPicPr>
            <a:picLocks noChangeAspect="1"/>
          </p:cNvPicPr>
          <p:nvPr/>
        </p:nvPicPr>
        <p:blipFill>
          <a:blip r:embed="rId4"/>
          <a:stretch>
            <a:fillRect/>
          </a:stretch>
        </p:blipFill>
        <p:spPr>
          <a:xfrm>
            <a:off x="8231108" y="442629"/>
            <a:ext cx="3400425" cy="1304925"/>
          </a:xfrm>
          <a:prstGeom prst="rect">
            <a:avLst/>
          </a:prstGeom>
        </p:spPr>
      </p:pic>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477012" y="451239"/>
            <a:ext cx="3973309" cy="5897880"/>
          </a:xfrm>
          <a:prstGeom prst="rect">
            <a:avLst/>
          </a:prstGeom>
        </p:spPr>
      </p:pic>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Map&#10;&#10;Description automatically generated">
            <a:extLst>
              <a:ext uri="{FF2B5EF4-FFF2-40B4-BE49-F238E27FC236}">
                <a16:creationId xmlns:a16="http://schemas.microsoft.com/office/drawing/2014/main" id="{E96CB174-0B78-4A31-9EAA-4125AA18FE13}"/>
              </a:ext>
            </a:extLst>
          </p:cNvPr>
          <p:cNvPicPr>
            <a:picLocks noChangeAspect="1"/>
          </p:cNvPicPr>
          <p:nvPr/>
        </p:nvPicPr>
        <p:blipFill rotWithShape="1">
          <a:blip r:embed="rId2"/>
          <a:srcRect l="21274" r="6862"/>
          <a:stretch/>
        </p:blipFill>
        <p:spPr>
          <a:xfrm>
            <a:off x="4120055" y="451239"/>
            <a:ext cx="3260023" cy="5897880"/>
          </a:xfrm>
          <a:prstGeom prst="rect">
            <a:avLst/>
          </a:prstGeom>
        </p:spPr>
      </p:pic>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3"/>
          <a:stretch>
            <a:fillRect/>
          </a:stretch>
        </p:blipFill>
        <p:spPr>
          <a:xfrm>
            <a:off x="8355041" y="2721284"/>
            <a:ext cx="2656188" cy="398341"/>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4"/>
          <a:stretch>
            <a:fillRect/>
          </a:stretch>
        </p:blipFill>
        <p:spPr>
          <a:xfrm>
            <a:off x="9827011" y="5179457"/>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5"/>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6"/>
          <a:stretch>
            <a:fillRect/>
          </a:stretch>
        </p:blipFill>
        <p:spPr>
          <a:xfrm>
            <a:off x="9461361" y="2117892"/>
            <a:ext cx="725930" cy="421054"/>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7"/>
          <a:stretch>
            <a:fillRect/>
          </a:stretch>
        </p:blipFill>
        <p:spPr>
          <a:xfrm>
            <a:off x="10367831" y="1489362"/>
            <a:ext cx="940529" cy="420252"/>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8"/>
          <a:stretch>
            <a:fillRect/>
          </a:stretch>
        </p:blipFill>
        <p:spPr>
          <a:xfrm>
            <a:off x="8093363" y="509184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9"/>
          <a:stretch>
            <a:fillRect/>
          </a:stretch>
        </p:blipFill>
        <p:spPr>
          <a:xfrm>
            <a:off x="9827011" y="4481126"/>
            <a:ext cx="1332419" cy="383075"/>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10"/>
          <a:stretch>
            <a:fillRect/>
          </a:stretch>
        </p:blipFill>
        <p:spPr>
          <a:xfrm>
            <a:off x="7837157" y="2050510"/>
            <a:ext cx="1394598" cy="514708"/>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1"/>
          <a:stretch>
            <a:fillRect/>
          </a:stretch>
        </p:blipFill>
        <p:spPr>
          <a:xfrm>
            <a:off x="7821923" y="1358116"/>
            <a:ext cx="2309979" cy="691844"/>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2"/>
          <a:stretch>
            <a:fillRect/>
          </a:stretch>
        </p:blipFill>
        <p:spPr>
          <a:xfrm>
            <a:off x="10588981" y="1933558"/>
            <a:ext cx="844496" cy="746183"/>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3"/>
          <a:stretch>
            <a:fillRect/>
          </a:stretch>
        </p:blipFill>
        <p:spPr>
          <a:xfrm>
            <a:off x="7894144" y="808821"/>
            <a:ext cx="2119488" cy="5190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4"/>
          <a:stretch>
            <a:fillRect/>
          </a:stretch>
        </p:blipFill>
        <p:spPr>
          <a:xfrm>
            <a:off x="10131902" y="856135"/>
            <a:ext cx="1065681" cy="405974"/>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5"/>
          <a:stretch>
            <a:fillRect/>
          </a:stretch>
        </p:blipFill>
        <p:spPr>
          <a:xfrm>
            <a:off x="7935642" y="4445080"/>
            <a:ext cx="1281520" cy="420576"/>
          </a:xfrm>
          <a:prstGeom prst="rect">
            <a:avLst/>
          </a:prstGeom>
        </p:spPr>
      </p:pic>
    </p:spTree>
    <p:extLst>
      <p:ext uri="{BB962C8B-B14F-4D97-AF65-F5344CB8AC3E}">
        <p14:creationId xmlns:p14="http://schemas.microsoft.com/office/powerpoint/2010/main" val="6420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1247102" y="506836"/>
            <a:ext cx="6862425" cy="1325563"/>
          </a:xfrm>
        </p:spPr>
        <p:txBody>
          <a:bodyPr/>
          <a:lstStyle/>
          <a:p>
            <a:pPr algn="r"/>
            <a:r>
              <a:rPr lang="en-US" b="1" dirty="0">
                <a:solidFill>
                  <a:srgbClr val="00B050"/>
                </a:solidFill>
              </a:rPr>
              <a:t>             </a:t>
            </a:r>
            <a:r>
              <a:rPr lang="en-US" b="1" dirty="0">
                <a:solidFill>
                  <a:schemeClr val="accent6">
                    <a:lumMod val="75000"/>
                  </a:schemeClr>
                </a:solidFill>
              </a:rPr>
              <a:t>Plan de la </a:t>
            </a:r>
            <a:r>
              <a:rPr lang="fr-FR" b="1" dirty="0">
                <a:solidFill>
                  <a:schemeClr val="accent6">
                    <a:lumMod val="75000"/>
                  </a:schemeClr>
                </a:solidFill>
              </a:rPr>
              <a:t>présentation</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88" y="242123"/>
            <a:ext cx="2162774" cy="1590276"/>
          </a:xfrm>
          <a:prstGeom prst="rect">
            <a:avLst/>
          </a:prstGeom>
        </p:spPr>
      </p:pic>
      <p:sp>
        <p:nvSpPr>
          <p:cNvPr id="8" name="Rectangle 7"/>
          <p:cNvSpPr/>
          <p:nvPr/>
        </p:nvSpPr>
        <p:spPr>
          <a:xfrm>
            <a:off x="8109527" y="371097"/>
            <a:ext cx="3759200" cy="1826654"/>
          </a:xfrm>
          <a:prstGeom prst="rect">
            <a:avLst/>
          </a:prstGeom>
        </p:spPr>
        <p:txBody>
          <a:bodyPr wrap="square">
            <a:spAutoFit/>
          </a:bodyPr>
          <a:lstStyle/>
          <a:p>
            <a:pPr algn="ctr">
              <a:lnSpc>
                <a:spcPct val="115000"/>
              </a:lnSpc>
              <a:spcAft>
                <a:spcPts val="0"/>
              </a:spcAft>
            </a:pPr>
            <a:r>
              <a:rPr lang="fr-FR" sz="1400" b="1" dirty="0">
                <a:latin typeface="Georgia" panose="02040502050405020303" pitchFamily="18" charset="0"/>
                <a:cs typeface="Times New Roman" panose="02020603050405020304" pitchFamily="18" charset="0"/>
              </a:rPr>
              <a:t>MINISTERE DE L’INTERIEUR, </a:t>
            </a:r>
          </a:p>
          <a:p>
            <a:pPr algn="ctr">
              <a:lnSpc>
                <a:spcPct val="115000"/>
              </a:lnSpc>
              <a:spcAft>
                <a:spcPts val="0"/>
              </a:spcAft>
            </a:pPr>
            <a:r>
              <a:rPr lang="fr-FR" sz="1400" b="1" dirty="0">
                <a:latin typeface="Georgia" panose="02040502050405020303" pitchFamily="18" charset="0"/>
                <a:cs typeface="Times New Roman" panose="02020603050405020304" pitchFamily="18" charset="0"/>
              </a:rPr>
              <a:t>DE LA DECENTRALISATION </a:t>
            </a:r>
          </a:p>
          <a:p>
            <a:pPr algn="ctr">
              <a:lnSpc>
                <a:spcPct val="115000"/>
              </a:lnSpc>
              <a:spcAft>
                <a:spcPts val="0"/>
              </a:spcAft>
            </a:pPr>
            <a:r>
              <a:rPr lang="fr-FR" sz="1400" b="1" dirty="0">
                <a:latin typeface="Georgia" panose="02040502050405020303" pitchFamily="18" charset="0"/>
                <a:cs typeface="Times New Roman" panose="02020603050405020304" pitchFamily="18" charset="0"/>
              </a:rPr>
              <a:t>ET DU DEVELOPPEMENT LOCAL</a:t>
            </a:r>
          </a:p>
          <a:p>
            <a:pPr algn="ctr">
              <a:lnSpc>
                <a:spcPct val="115000"/>
              </a:lnSpc>
              <a:spcAft>
                <a:spcPts val="0"/>
              </a:spcAft>
            </a:pPr>
            <a:r>
              <a:rPr lang="fr-FR" sz="1400" b="1" dirty="0">
                <a:latin typeface="Georgia" panose="02040502050405020303" pitchFamily="18" charset="0"/>
                <a:cs typeface="Times New Roman" panose="02020603050405020304" pitchFamily="18" charset="0"/>
              </a:rPr>
              <a:t>**************</a:t>
            </a:r>
          </a:p>
          <a:p>
            <a:pPr algn="ctr">
              <a:lnSpc>
                <a:spcPct val="115000"/>
              </a:lnSpc>
            </a:pPr>
            <a:r>
              <a:rPr lang="fr-FR" sz="1400" b="1" dirty="0">
                <a:latin typeface="Georgia" panose="02040502050405020303" pitchFamily="18" charset="0"/>
                <a:cs typeface="Times New Roman" panose="02020603050405020304" pitchFamily="18" charset="0"/>
              </a:rPr>
              <a:t>DIRECTION GENERALE DE </a:t>
            </a:r>
          </a:p>
          <a:p>
            <a:pPr algn="ctr">
              <a:lnSpc>
                <a:spcPct val="115000"/>
              </a:lnSpc>
            </a:pPr>
            <a:r>
              <a:rPr lang="fr-FR" sz="1400" b="1" dirty="0">
                <a:latin typeface="Georgia" panose="02040502050405020303" pitchFamily="18" charset="0"/>
                <a:cs typeface="Times New Roman" panose="02020603050405020304" pitchFamily="18" charset="0"/>
              </a:rPr>
              <a:t>L’ADMINISTRATION DU TERRITOIRE</a:t>
            </a:r>
          </a:p>
          <a:p>
            <a:pPr algn="ctr">
              <a:lnSpc>
                <a:spcPct val="115000"/>
              </a:lnSpc>
            </a:pPr>
            <a:r>
              <a:rPr lang="fr-FR" sz="1400" b="1" dirty="0">
                <a:latin typeface="Georgia" panose="02040502050405020303" pitchFamily="18" charset="0"/>
                <a:cs typeface="Times New Roman" panose="02020603050405020304" pitchFamily="18" charset="0"/>
              </a:rPr>
              <a:t>*********</a:t>
            </a:r>
            <a:endParaRPr lang="en-US" sz="1400" dirty="0">
              <a:latin typeface="Georgia" panose="02040502050405020303" pitchFamily="18" charset="0"/>
            </a:endParaRPr>
          </a:p>
        </p:txBody>
      </p:sp>
      <p:sp>
        <p:nvSpPr>
          <p:cNvPr id="9" name="Rectangle 8"/>
          <p:cNvSpPr/>
          <p:nvPr/>
        </p:nvSpPr>
        <p:spPr>
          <a:xfrm>
            <a:off x="428931" y="1586813"/>
            <a:ext cx="2203434" cy="729430"/>
          </a:xfrm>
          <a:prstGeom prst="rect">
            <a:avLst/>
          </a:prstGeom>
        </p:spPr>
        <p:txBody>
          <a:bodyPr wrap="square">
            <a:spAutoFit/>
          </a:bodyPr>
          <a:lstStyle/>
          <a:p>
            <a:pPr algn="ctr">
              <a:lnSpc>
                <a:spcPct val="115000"/>
              </a:lnSpc>
              <a:spcAft>
                <a:spcPts val="0"/>
              </a:spcAft>
            </a:pPr>
            <a:r>
              <a:rPr lang="fr-FR" sz="1200" b="1" dirty="0">
                <a:cs typeface="Times New Roman" panose="02020603050405020304" pitchFamily="18" charset="0"/>
              </a:rPr>
              <a:t>REPUBLIQUE DU CONGO</a:t>
            </a:r>
          </a:p>
          <a:p>
            <a:pPr algn="ctr">
              <a:lnSpc>
                <a:spcPct val="115000"/>
              </a:lnSpc>
              <a:spcAft>
                <a:spcPts val="0"/>
              </a:spcAft>
            </a:pPr>
            <a:r>
              <a:rPr lang="fr-FR" sz="1200" b="1" dirty="0">
                <a:cs typeface="Times New Roman" panose="02020603050405020304" pitchFamily="18" charset="0"/>
              </a:rPr>
              <a:t>Unité*Travail*Progrès</a:t>
            </a:r>
          </a:p>
          <a:p>
            <a:pPr algn="ctr">
              <a:lnSpc>
                <a:spcPct val="115000"/>
              </a:lnSpc>
              <a:spcAft>
                <a:spcPts val="0"/>
              </a:spcAft>
            </a:pPr>
            <a:r>
              <a:rPr lang="fr-FR" sz="1200" b="1" dirty="0">
                <a:cs typeface="Times New Roman" panose="02020603050405020304" pitchFamily="18" charset="0"/>
              </a:rPr>
              <a:t>***********</a:t>
            </a:r>
          </a:p>
        </p:txBody>
      </p:sp>
      <p:graphicFrame>
        <p:nvGraphicFramePr>
          <p:cNvPr id="14" name="Diagramme 13"/>
          <p:cNvGraphicFramePr/>
          <p:nvPr>
            <p:extLst>
              <p:ext uri="{D42A27DB-BD31-4B8C-83A1-F6EECF244321}">
                <p14:modId xmlns:p14="http://schemas.microsoft.com/office/powerpoint/2010/main" val="1115494931"/>
              </p:ext>
            </p:extLst>
          </p:nvPr>
        </p:nvGraphicFramePr>
        <p:xfrm>
          <a:off x="1849119" y="2407382"/>
          <a:ext cx="7886009" cy="4012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795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588820" y="328181"/>
            <a:ext cx="10947400" cy="1325563"/>
          </a:xfrm>
        </p:spPr>
        <p:txBody>
          <a:bodyPr>
            <a:normAutofit fontScale="90000"/>
          </a:bodyPr>
          <a:lstStyle/>
          <a:p>
            <a:pPr algn="ctr"/>
            <a:r>
              <a:rPr lang="fr-FR" b="1" dirty="0">
                <a:solidFill>
                  <a:schemeClr val="accent2"/>
                </a:solidFill>
              </a:rPr>
              <a:t>I- Les Pratiques actuelles en matière d’enregistrement des mariages et des divorces au Congo</a:t>
            </a:r>
          </a:p>
        </p:txBody>
      </p:sp>
      <p:sp>
        <p:nvSpPr>
          <p:cNvPr id="4" name="Rectangle 3"/>
          <p:cNvSpPr/>
          <p:nvPr/>
        </p:nvSpPr>
        <p:spPr>
          <a:xfrm>
            <a:off x="1560944" y="1972555"/>
            <a:ext cx="8599056" cy="4524315"/>
          </a:xfrm>
          <a:prstGeom prst="rect">
            <a:avLst/>
          </a:prstGeom>
        </p:spPr>
        <p:txBody>
          <a:bodyPr wrap="square">
            <a:spAutoFit/>
          </a:bodyPr>
          <a:lstStyle/>
          <a:p>
            <a:pPr algn="just">
              <a:lnSpc>
                <a:spcPct val="150000"/>
              </a:lnSpc>
              <a:spcAft>
                <a:spcPts val="1000"/>
              </a:spcAft>
            </a:pPr>
            <a:r>
              <a:rPr lang="fr-FR" sz="2400" dirty="0">
                <a:latin typeface="Georgia" panose="02040502050405020303" pitchFamily="18" charset="0"/>
                <a:ea typeface="Times New Roman" panose="02020603050405020304" pitchFamily="18" charset="0"/>
                <a:cs typeface="Times New Roman" panose="02020603050405020304" pitchFamily="18" charset="0"/>
              </a:rPr>
              <a:t>En République du Congo, le mariage est un acte public par lequel, </a:t>
            </a:r>
            <a:r>
              <a:rPr lang="fr-FR" sz="2400" b="1" i="1" dirty="0">
                <a:latin typeface="Georgia" panose="02040502050405020303" pitchFamily="18" charset="0"/>
                <a:ea typeface="Times New Roman" panose="02020603050405020304" pitchFamily="18" charset="0"/>
                <a:cs typeface="Times New Roman" panose="02020603050405020304" pitchFamily="18" charset="0"/>
              </a:rPr>
              <a:t>un homme et une femme de sexes différents</a:t>
            </a:r>
            <a:r>
              <a:rPr lang="fr-FR" sz="2400" dirty="0">
                <a:latin typeface="Georgia" panose="02040502050405020303" pitchFamily="18" charset="0"/>
                <a:ea typeface="Times New Roman" panose="02020603050405020304" pitchFamily="18" charset="0"/>
                <a:cs typeface="Times New Roman" panose="02020603050405020304" pitchFamily="18" charset="0"/>
              </a:rPr>
              <a:t> établissent entre eux, une union légale devant un officier d’état civil. C’est le mariage dit civil, car </a:t>
            </a:r>
            <a:r>
              <a:rPr lang="fr-FR" sz="2400" b="1" i="1" dirty="0">
                <a:latin typeface="Georgia" panose="02040502050405020303" pitchFamily="18" charset="0"/>
                <a:ea typeface="Times New Roman" panose="02020603050405020304" pitchFamily="18" charset="0"/>
                <a:cs typeface="Times New Roman" panose="02020603050405020304" pitchFamily="18" charset="0"/>
              </a:rPr>
              <a:t>le mariage coutumier </a:t>
            </a:r>
            <a:r>
              <a:rPr lang="fr-FR" sz="2400" dirty="0">
                <a:latin typeface="Georgia" panose="02040502050405020303" pitchFamily="18" charset="0"/>
                <a:ea typeface="Times New Roman" panose="02020603050405020304" pitchFamily="18" charset="0"/>
                <a:cs typeface="Times New Roman" panose="02020603050405020304" pitchFamily="18" charset="0"/>
              </a:rPr>
              <a:t>ne produit, aux plans juridique et administratif, aucun droit au Congo. C’est l’un des trois (03) principaux faits d’état civil dont l’enregistrement est rendu obligatoire par la loi, en sus des naissances vivantes et des décès.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ZoneTexte 2"/>
          <p:cNvSpPr txBox="1"/>
          <p:nvPr/>
        </p:nvSpPr>
        <p:spPr>
          <a:xfrm>
            <a:off x="10621818" y="6049818"/>
            <a:ext cx="831273" cy="369332"/>
          </a:xfrm>
          <a:prstGeom prst="rect">
            <a:avLst/>
          </a:prstGeom>
          <a:noFill/>
        </p:spPr>
        <p:txBody>
          <a:bodyPr wrap="square" rtlCol="0">
            <a:spAutoFit/>
          </a:bodyPr>
          <a:lstStyle/>
          <a:p>
            <a:pPr algn="ctr"/>
            <a:r>
              <a:rPr lang="en-US" b="1" dirty="0"/>
              <a:t>Page3</a:t>
            </a:r>
          </a:p>
        </p:txBody>
      </p:sp>
    </p:spTree>
    <p:extLst>
      <p:ext uri="{BB962C8B-B14F-4D97-AF65-F5344CB8AC3E}">
        <p14:creationId xmlns:p14="http://schemas.microsoft.com/office/powerpoint/2010/main" val="71527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5891" y="1874657"/>
            <a:ext cx="7980218" cy="5011052"/>
          </a:xfrm>
          <a:prstGeom prst="rect">
            <a:avLst/>
          </a:prstGeom>
        </p:spPr>
        <p:txBody>
          <a:bodyPr wrap="square">
            <a:spAutoFit/>
          </a:bodyPr>
          <a:lstStyle/>
          <a:p>
            <a:pPr algn="just">
              <a:lnSpc>
                <a:spcPct val="150000"/>
              </a:lnSpc>
            </a:pPr>
            <a:r>
              <a:rPr lang="fr-FR" sz="2400" dirty="0">
                <a:latin typeface="Georgia" panose="02040502050405020303" pitchFamily="18" charset="0"/>
                <a:ea typeface="Times New Roman" panose="02020603050405020304" pitchFamily="18" charset="0"/>
                <a:cs typeface="Times New Roman" panose="02020603050405020304" pitchFamily="18" charset="0"/>
              </a:rPr>
              <a:t>Cependant, du point de vue de la loi congolaise, sauf exception de dispense accordée par le procureur de la République près le tribunal d’instance du ressort,  </a:t>
            </a:r>
            <a:r>
              <a:rPr lang="fr-FR" sz="2400" b="1" dirty="0">
                <a:latin typeface="Georgia" panose="02040502050405020303" pitchFamily="18" charset="0"/>
                <a:ea typeface="Times New Roman" panose="02020603050405020304" pitchFamily="18" charset="0"/>
                <a:cs typeface="Times New Roman" panose="02020603050405020304" pitchFamily="18" charset="0"/>
              </a:rPr>
              <a:t>l’homme avant 21 ans et la femme avant 18 ans </a:t>
            </a:r>
            <a:r>
              <a:rPr lang="fr-FR" sz="2400" dirty="0">
                <a:latin typeface="Georgia" panose="02040502050405020303" pitchFamily="18" charset="0"/>
                <a:ea typeface="Times New Roman" panose="02020603050405020304" pitchFamily="18" charset="0"/>
                <a:cs typeface="Times New Roman" panose="02020603050405020304" pitchFamily="18" charset="0"/>
              </a:rPr>
              <a:t>ne peuvent contracter mariage.</a:t>
            </a:r>
            <a:endParaRPr lang="en-US" sz="2400" dirty="0">
              <a:latin typeface="Georgia" panose="02040502050405020303" pitchFamily="18" charset="0"/>
              <a:ea typeface="Times New Roman" panose="02020603050405020304" pitchFamily="18" charset="0"/>
              <a:cs typeface="Times New Roman" panose="02020603050405020304" pitchFamily="18" charset="0"/>
            </a:endParaRPr>
          </a:p>
          <a:p>
            <a:pPr algn="just">
              <a:lnSpc>
                <a:spcPct val="150000"/>
              </a:lnSpc>
            </a:pPr>
            <a:r>
              <a:rPr lang="fr-FR" sz="2400" dirty="0">
                <a:latin typeface="Georgia" panose="02040502050405020303" pitchFamily="18" charset="0"/>
                <a:ea typeface="Times New Roman" panose="02020603050405020304" pitchFamily="18" charset="0"/>
                <a:cs typeface="Times New Roman" panose="02020603050405020304" pitchFamily="18" charset="0"/>
              </a:rPr>
              <a:t>Quant au divorce, il demeure jusqu’alors au Congo, une simple décision de justice et non un véritable fait d’état civil puisque l’officier d’état civil congolais ne le reçoit qu’à titre informatif. </a:t>
            </a:r>
            <a:endParaRPr lang="en-US" sz="2400" dirty="0">
              <a:latin typeface="Georgia" panose="02040502050405020303" pitchFamily="18" charset="0"/>
              <a:ea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835FC2A6-CF09-F0F5-FA3B-8289E1D4561B}"/>
              </a:ext>
            </a:extLst>
          </p:cNvPr>
          <p:cNvSpPr>
            <a:spLocks noGrp="1"/>
          </p:cNvSpPr>
          <p:nvPr>
            <p:ph type="title"/>
          </p:nvPr>
        </p:nvSpPr>
        <p:spPr>
          <a:xfrm>
            <a:off x="588820" y="328181"/>
            <a:ext cx="10947400" cy="1325563"/>
          </a:xfrm>
        </p:spPr>
        <p:txBody>
          <a:bodyPr>
            <a:normAutofit fontScale="90000"/>
          </a:bodyPr>
          <a:lstStyle/>
          <a:p>
            <a:pPr algn="ctr"/>
            <a:r>
              <a:rPr lang="fr-FR" b="1" dirty="0">
                <a:solidFill>
                  <a:schemeClr val="accent2"/>
                </a:solidFill>
              </a:rPr>
              <a:t>I- Les Pratiques actuelles en matière d’enregistrement des mariages et des divorces au Congo</a:t>
            </a:r>
          </a:p>
        </p:txBody>
      </p:sp>
      <p:sp>
        <p:nvSpPr>
          <p:cNvPr id="7" name="ZoneTexte 6"/>
          <p:cNvSpPr txBox="1"/>
          <p:nvPr/>
        </p:nvSpPr>
        <p:spPr>
          <a:xfrm>
            <a:off x="10621818" y="6049818"/>
            <a:ext cx="831273" cy="369332"/>
          </a:xfrm>
          <a:prstGeom prst="rect">
            <a:avLst/>
          </a:prstGeom>
          <a:noFill/>
        </p:spPr>
        <p:txBody>
          <a:bodyPr wrap="square" rtlCol="0">
            <a:spAutoFit/>
          </a:bodyPr>
          <a:lstStyle/>
          <a:p>
            <a:pPr algn="ctr"/>
            <a:r>
              <a:rPr lang="en-US" b="1" dirty="0"/>
              <a:t>Page4</a:t>
            </a:r>
          </a:p>
        </p:txBody>
      </p:sp>
    </p:spTree>
    <p:extLst>
      <p:ext uri="{BB962C8B-B14F-4D97-AF65-F5344CB8AC3E}">
        <p14:creationId xmlns:p14="http://schemas.microsoft.com/office/powerpoint/2010/main" val="181421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41" y="1800770"/>
            <a:ext cx="7416795" cy="4524315"/>
          </a:xfrm>
          <a:prstGeom prst="rect">
            <a:avLst/>
          </a:prstGeom>
        </p:spPr>
        <p:txBody>
          <a:bodyPr wrap="square">
            <a:spAutoFit/>
          </a:bodyPr>
          <a:lstStyle/>
          <a:p>
            <a:pPr algn="just">
              <a:lnSpc>
                <a:spcPct val="150000"/>
              </a:lnSpc>
            </a:pPr>
            <a:r>
              <a:rPr lang="fr-FR" sz="2400" dirty="0">
                <a:latin typeface="Georgia" panose="02040502050405020303" pitchFamily="18" charset="0"/>
                <a:ea typeface="Times New Roman" panose="02020603050405020304" pitchFamily="18" charset="0"/>
                <a:cs typeface="Times New Roman" panose="02020603050405020304" pitchFamily="18" charset="0"/>
              </a:rPr>
              <a:t>En d’autres termes, l’officier d’état civil congolais n’a pas la possibilité d’en dresser acte, parce qu’aucune disposition du code de la famille n’a prévu de registre de divorce. Il apporte simplement une mention en marges de l’acte original de mariage des époux et de leurs actes de naissance. </a:t>
            </a:r>
          </a:p>
          <a:p>
            <a:pPr algn="just">
              <a:lnSpc>
                <a:spcPct val="150000"/>
              </a:lnSpc>
            </a:pPr>
            <a:r>
              <a:rPr lang="fr-FR" sz="2400" dirty="0">
                <a:latin typeface="Georgia" panose="02040502050405020303" pitchFamily="18" charset="0"/>
                <a:ea typeface="Times New Roman" panose="02020603050405020304" pitchFamily="18" charset="0"/>
                <a:cs typeface="Times New Roman" panose="02020603050405020304" pitchFamily="18" charset="0"/>
              </a:rPr>
              <a:t>D’où, la faiblesse dans l’établissement des statistiques sur les divorces.</a:t>
            </a:r>
            <a:endParaRPr lang="en-US" sz="2400" dirty="0">
              <a:latin typeface="Georgia" panose="02040502050405020303" pitchFamily="18" charset="0"/>
              <a:ea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835FC2A6-CF09-F0F5-FA3B-8289E1D4561B}"/>
              </a:ext>
            </a:extLst>
          </p:cNvPr>
          <p:cNvSpPr>
            <a:spLocks noGrp="1"/>
          </p:cNvSpPr>
          <p:nvPr>
            <p:ph type="title"/>
          </p:nvPr>
        </p:nvSpPr>
        <p:spPr>
          <a:xfrm>
            <a:off x="588820" y="328181"/>
            <a:ext cx="10947400" cy="1325563"/>
          </a:xfrm>
        </p:spPr>
        <p:txBody>
          <a:bodyPr>
            <a:normAutofit fontScale="90000"/>
          </a:bodyPr>
          <a:lstStyle/>
          <a:p>
            <a:pPr algn="ctr"/>
            <a:r>
              <a:rPr lang="fr-FR" b="1" dirty="0">
                <a:solidFill>
                  <a:schemeClr val="accent2"/>
                </a:solidFill>
              </a:rPr>
              <a:t>I- Les Pratiques actuelles en matière d’enregistrement des mariages et des divorces au Congo</a:t>
            </a:r>
          </a:p>
        </p:txBody>
      </p:sp>
      <p:sp>
        <p:nvSpPr>
          <p:cNvPr id="6" name="ZoneTexte 5"/>
          <p:cNvSpPr txBox="1"/>
          <p:nvPr/>
        </p:nvSpPr>
        <p:spPr>
          <a:xfrm>
            <a:off x="10621818" y="6049818"/>
            <a:ext cx="831273" cy="369332"/>
          </a:xfrm>
          <a:prstGeom prst="rect">
            <a:avLst/>
          </a:prstGeom>
          <a:noFill/>
        </p:spPr>
        <p:txBody>
          <a:bodyPr wrap="square" rtlCol="0">
            <a:spAutoFit/>
          </a:bodyPr>
          <a:lstStyle/>
          <a:p>
            <a:pPr algn="ctr"/>
            <a:r>
              <a:rPr lang="en-US" b="1" dirty="0"/>
              <a:t>Page5</a:t>
            </a:r>
          </a:p>
        </p:txBody>
      </p:sp>
    </p:spTree>
    <p:extLst>
      <p:ext uri="{BB962C8B-B14F-4D97-AF65-F5344CB8AC3E}">
        <p14:creationId xmlns:p14="http://schemas.microsoft.com/office/powerpoint/2010/main" val="215560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838200" y="346652"/>
            <a:ext cx="10515600" cy="1325563"/>
          </a:xfrm>
        </p:spPr>
        <p:txBody>
          <a:bodyPr>
            <a:normAutofit/>
          </a:bodyPr>
          <a:lstStyle/>
          <a:p>
            <a:r>
              <a:rPr lang="fr-FR" sz="4000" b="1" dirty="0">
                <a:solidFill>
                  <a:schemeClr val="accent2"/>
                </a:solidFill>
              </a:rPr>
              <a:t>II- Les réformes en cours pour accélérer les progrès dans l’enregistrement des mariages et des divorces</a:t>
            </a:r>
          </a:p>
        </p:txBody>
      </p:sp>
      <p:sp>
        <p:nvSpPr>
          <p:cNvPr id="4" name="Rectangle 3"/>
          <p:cNvSpPr/>
          <p:nvPr/>
        </p:nvSpPr>
        <p:spPr>
          <a:xfrm>
            <a:off x="1791859" y="2392652"/>
            <a:ext cx="8405086" cy="3349058"/>
          </a:xfrm>
          <a:prstGeom prst="rect">
            <a:avLst/>
          </a:prstGeom>
        </p:spPr>
        <p:txBody>
          <a:bodyPr wrap="square">
            <a:spAutoFit/>
          </a:bodyPr>
          <a:lstStyle/>
          <a:p>
            <a:pPr algn="just">
              <a:lnSpc>
                <a:spcPct val="150000"/>
              </a:lnSpc>
            </a:pPr>
            <a:r>
              <a:rPr lang="fr-FR" sz="2400" dirty="0">
                <a:latin typeface="Georgia" panose="02040502050405020303" pitchFamily="18" charset="0"/>
                <a:ea typeface="Times New Roman" panose="02020603050405020304" pitchFamily="18" charset="0"/>
                <a:cs typeface="Times New Roman" panose="02020603050405020304" pitchFamily="18" charset="0"/>
              </a:rPr>
              <a:t>Le Congo a désormais une politique nationale de réforme et de modernisation de l’état civil 2022-2026, validée par le Comité national de coordination de l’état civil, le 6 octobre 2021 et approuvée en Conseil des Ministres par décret n°2022-308 du 13 juin 2022. Dans le cadre de cette politique, plusieurs réformes sont en cours, notamment :</a:t>
            </a:r>
            <a:endParaRPr lang="en-US" sz="2400" dirty="0">
              <a:latin typeface="Georgia" panose="02040502050405020303" pitchFamily="18" charset="0"/>
              <a:ea typeface="Times New Roman" panose="02020603050405020304" pitchFamily="18" charset="0"/>
              <a:cs typeface="Times New Roman" panose="02020603050405020304" pitchFamily="18" charset="0"/>
            </a:endParaRPr>
          </a:p>
        </p:txBody>
      </p:sp>
      <p:sp>
        <p:nvSpPr>
          <p:cNvPr id="5" name="ZoneTexte 4"/>
          <p:cNvSpPr txBox="1"/>
          <p:nvPr/>
        </p:nvSpPr>
        <p:spPr>
          <a:xfrm>
            <a:off x="10621818" y="6049818"/>
            <a:ext cx="831273" cy="369332"/>
          </a:xfrm>
          <a:prstGeom prst="rect">
            <a:avLst/>
          </a:prstGeom>
          <a:noFill/>
        </p:spPr>
        <p:txBody>
          <a:bodyPr wrap="square" rtlCol="0">
            <a:spAutoFit/>
          </a:bodyPr>
          <a:lstStyle/>
          <a:p>
            <a:pPr algn="ctr"/>
            <a:r>
              <a:rPr lang="en-US" b="1" dirty="0"/>
              <a:t>Page6</a:t>
            </a:r>
          </a:p>
        </p:txBody>
      </p:sp>
    </p:spTree>
    <p:extLst>
      <p:ext uri="{BB962C8B-B14F-4D97-AF65-F5344CB8AC3E}">
        <p14:creationId xmlns:p14="http://schemas.microsoft.com/office/powerpoint/2010/main" val="378154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838200" y="318945"/>
            <a:ext cx="10515600" cy="1325563"/>
          </a:xfrm>
        </p:spPr>
        <p:txBody>
          <a:bodyPr>
            <a:normAutofit/>
          </a:bodyPr>
          <a:lstStyle/>
          <a:p>
            <a:r>
              <a:rPr lang="fr-FR" sz="4000" b="1" dirty="0">
                <a:solidFill>
                  <a:schemeClr val="accent2"/>
                </a:solidFill>
              </a:rPr>
              <a:t>II- Les réformes en cours pour accélérer les progrès dans l’enregistrement des mariages et des divorces</a:t>
            </a:r>
          </a:p>
        </p:txBody>
      </p:sp>
      <p:sp>
        <p:nvSpPr>
          <p:cNvPr id="4" name="Rectangle 3"/>
          <p:cNvSpPr/>
          <p:nvPr/>
        </p:nvSpPr>
        <p:spPr>
          <a:xfrm>
            <a:off x="1136343" y="2198328"/>
            <a:ext cx="9019712" cy="4750852"/>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fr-FR" sz="2400" dirty="0">
                <a:latin typeface="Georgia" panose="02040502050405020303" pitchFamily="18" charset="0"/>
                <a:ea typeface="Times New Roman" panose="02020603050405020304" pitchFamily="18" charset="0"/>
                <a:cs typeface="Times New Roman" panose="02020603050405020304" pitchFamily="18" charset="0"/>
              </a:rPr>
              <a:t>l’élaboration d’un avant-projet de loi portant régime de l’état civil afin de disposer le pays d’une loi spécifique sur l’ état civil (recommandation de la COM 5). Cet avant-projet de loi institue un système d’état civil et intègre le divorce comme </a:t>
            </a:r>
            <a:r>
              <a:rPr lang="fr-FR" sz="2400" b="1" dirty="0">
                <a:latin typeface="Georgia" panose="02040502050405020303" pitchFamily="18" charset="0"/>
                <a:ea typeface="Times New Roman" panose="02020603050405020304" pitchFamily="18" charset="0"/>
                <a:cs typeface="Times New Roman" panose="02020603050405020304" pitchFamily="18" charset="0"/>
              </a:rPr>
              <a:t>4è fait d’état civil à déclarer et à enregistrer obligatoirement</a:t>
            </a:r>
            <a:r>
              <a:rPr lang="fr-FR" sz="2400" dirty="0">
                <a:latin typeface="Georgia" panose="02040502050405020303" pitchFamily="18" charset="0"/>
                <a:ea typeface="Times New Roman" panose="02020603050405020304" pitchFamily="18" charset="0"/>
                <a:cs typeface="Times New Roman" panose="02020603050405020304" pitchFamily="18" charset="0"/>
              </a:rPr>
              <a:t>, avec délivrance de l’acte de divorce. Dans cette réforme et pour améliorer les statistiques, </a:t>
            </a:r>
            <a:r>
              <a:rPr lang="fr-FR" b="1" dirty="0">
                <a:latin typeface="Georgia" panose="02040502050405020303" pitchFamily="18" charset="0"/>
                <a:ea typeface="Times New Roman" panose="02020603050405020304" pitchFamily="18" charset="0"/>
                <a:cs typeface="Times New Roman" panose="02020603050405020304" pitchFamily="18" charset="0"/>
              </a:rPr>
              <a:t>le mariage coutumier va être enregistré et reconnu par la loi (c’est un engament pris par le Congo à la </a:t>
            </a:r>
            <a:r>
              <a:rPr lang="fr-FR" b="1">
                <a:latin typeface="Georgia" panose="02040502050405020303" pitchFamily="18" charset="0"/>
                <a:ea typeface="Times New Roman" panose="02020603050405020304" pitchFamily="18" charset="0"/>
                <a:cs typeface="Times New Roman" panose="02020603050405020304" pitchFamily="18" charset="0"/>
              </a:rPr>
              <a:t>COM 5 en 2019, </a:t>
            </a:r>
            <a:r>
              <a:rPr lang="fr-FR" b="1" dirty="0">
                <a:latin typeface="Georgia" panose="02040502050405020303" pitchFamily="18" charset="0"/>
                <a:ea typeface="Times New Roman" panose="02020603050405020304" pitchFamily="18" charset="0"/>
                <a:cs typeface="Times New Roman" panose="02020603050405020304" pitchFamily="18" charset="0"/>
              </a:rPr>
              <a:t>qu’il est en train d’exécuter) ;</a:t>
            </a:r>
            <a:endParaRPr lang="en-US" b="1" dirty="0">
              <a:latin typeface="Georgia" panose="02040502050405020303" pitchFamily="18" charset="0"/>
              <a:ea typeface="Times New Roman" panose="02020603050405020304" pitchFamily="18" charset="0"/>
              <a:cs typeface="Times New Roman" panose="02020603050405020304" pitchFamily="18" charset="0"/>
            </a:endParaRPr>
          </a:p>
        </p:txBody>
      </p:sp>
      <p:sp>
        <p:nvSpPr>
          <p:cNvPr id="5" name="ZoneTexte 4"/>
          <p:cNvSpPr txBox="1"/>
          <p:nvPr/>
        </p:nvSpPr>
        <p:spPr>
          <a:xfrm>
            <a:off x="10621818" y="6049818"/>
            <a:ext cx="831273" cy="369332"/>
          </a:xfrm>
          <a:prstGeom prst="rect">
            <a:avLst/>
          </a:prstGeom>
          <a:noFill/>
        </p:spPr>
        <p:txBody>
          <a:bodyPr wrap="square" rtlCol="0">
            <a:spAutoFit/>
          </a:bodyPr>
          <a:lstStyle/>
          <a:p>
            <a:pPr algn="ctr"/>
            <a:r>
              <a:rPr lang="en-US" b="1" dirty="0"/>
              <a:t>Page7</a:t>
            </a:r>
          </a:p>
        </p:txBody>
      </p:sp>
    </p:spTree>
    <p:extLst>
      <p:ext uri="{BB962C8B-B14F-4D97-AF65-F5344CB8AC3E}">
        <p14:creationId xmlns:p14="http://schemas.microsoft.com/office/powerpoint/2010/main" val="96037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838200" y="318945"/>
            <a:ext cx="10515600" cy="1325563"/>
          </a:xfrm>
        </p:spPr>
        <p:txBody>
          <a:bodyPr>
            <a:normAutofit/>
          </a:bodyPr>
          <a:lstStyle/>
          <a:p>
            <a:r>
              <a:rPr lang="fr-FR" sz="4000" b="1" dirty="0">
                <a:solidFill>
                  <a:schemeClr val="accent2"/>
                </a:solidFill>
              </a:rPr>
              <a:t>II- Les réformes en cours pour accélérer les progrès dans l’enregistrement des mariages et divorces</a:t>
            </a:r>
          </a:p>
        </p:txBody>
      </p:sp>
      <p:sp>
        <p:nvSpPr>
          <p:cNvPr id="4" name="Rectangle 3"/>
          <p:cNvSpPr/>
          <p:nvPr/>
        </p:nvSpPr>
        <p:spPr>
          <a:xfrm>
            <a:off x="1717970" y="1847707"/>
            <a:ext cx="8386614" cy="4688848"/>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fr-FR" sz="2400" dirty="0">
                <a:latin typeface="Georgia" panose="02040502050405020303" pitchFamily="18" charset="0"/>
                <a:ea typeface="Times New Roman" panose="02020603050405020304" pitchFamily="18" charset="0"/>
                <a:cs typeface="Times New Roman" panose="02020603050405020304" pitchFamily="18" charset="0"/>
              </a:rPr>
              <a:t>tout comme, le Congo est à pied d’œuvre pour moderniser, par la digitalisation, son système CRVS qui intègre, notamment les registres et actes numérisés de mariage et de divorce ;</a:t>
            </a:r>
          </a:p>
          <a:p>
            <a:pPr marL="342900" lvl="0" indent="-342900" algn="just">
              <a:lnSpc>
                <a:spcPct val="150000"/>
              </a:lnSpc>
              <a:spcAft>
                <a:spcPts val="1000"/>
              </a:spcAft>
              <a:buFont typeface="Symbol" panose="05050102010706020507" pitchFamily="18" charset="2"/>
              <a:buChar char=""/>
            </a:pPr>
            <a:r>
              <a:rPr lang="fr-FR" sz="2000" dirty="0">
                <a:latin typeface="Georgia" panose="02040502050405020303" pitchFamily="18" charset="0"/>
                <a:ea typeface="Times New Roman" panose="02020603050405020304" pitchFamily="18" charset="0"/>
                <a:cs typeface="Times New Roman" panose="02020603050405020304" pitchFamily="18" charset="0"/>
              </a:rPr>
              <a:t>pour mettre fin à la cotation et au paraphe des registres d’état civil par les magistrats, un système intégré d’enregistrement des quatre faits d’état civil, y compris le mariage coutumier, prend en compte l’intervention numérique des tribunaux du ressort. </a:t>
            </a:r>
            <a:r>
              <a:rPr lang="fr-FR" sz="2000" b="1" dirty="0">
                <a:latin typeface="Georgia" panose="02040502050405020303" pitchFamily="18" charset="0"/>
                <a:ea typeface="Times New Roman" panose="02020603050405020304" pitchFamily="18" charset="0"/>
                <a:cs typeface="Times New Roman" panose="02020603050405020304" pitchFamily="18" charset="0"/>
              </a:rPr>
              <a:t>Tel est Mesdames et Messieurs, l’essentiel de notre présentation.</a:t>
            </a:r>
          </a:p>
        </p:txBody>
      </p:sp>
      <p:sp>
        <p:nvSpPr>
          <p:cNvPr id="5" name="ZoneTexte 4"/>
          <p:cNvSpPr txBox="1"/>
          <p:nvPr/>
        </p:nvSpPr>
        <p:spPr>
          <a:xfrm>
            <a:off x="10621818" y="6049818"/>
            <a:ext cx="831273" cy="369332"/>
          </a:xfrm>
          <a:prstGeom prst="rect">
            <a:avLst/>
          </a:prstGeom>
          <a:noFill/>
        </p:spPr>
        <p:txBody>
          <a:bodyPr wrap="square" rtlCol="0">
            <a:spAutoFit/>
          </a:bodyPr>
          <a:lstStyle/>
          <a:p>
            <a:pPr algn="ctr"/>
            <a:r>
              <a:rPr lang="en-US" b="1" dirty="0"/>
              <a:t>Page8</a:t>
            </a:r>
          </a:p>
        </p:txBody>
      </p:sp>
    </p:spTree>
    <p:extLst>
      <p:ext uri="{BB962C8B-B14F-4D97-AF65-F5344CB8AC3E}">
        <p14:creationId xmlns:p14="http://schemas.microsoft.com/office/powerpoint/2010/main" val="222072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2">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949DBF7-D8C4-42EB-9EE9-7A7DFBF0F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76208" y="2126744"/>
            <a:ext cx="6068784" cy="2604512"/>
          </a:xfrm>
          <a:prstGeom prst="rect">
            <a:avLst/>
          </a:prstGeom>
        </p:spPr>
      </p:pic>
    </p:spTree>
    <p:extLst>
      <p:ext uri="{BB962C8B-B14F-4D97-AF65-F5344CB8AC3E}">
        <p14:creationId xmlns:p14="http://schemas.microsoft.com/office/powerpoint/2010/main" val="9375078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TotalTime>
  <Words>705</Words>
  <Application>Microsoft Office PowerPoint</Application>
  <PresentationFormat>Widescreen</PresentationFormat>
  <Paragraphs>39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               L’enregistrement des mariages et des divorces : Les meilleures pratiques et stratégies pour accélérer les progrès dans l’enregistrement des mariages et des divorces.</vt:lpstr>
      <vt:lpstr>             Plan de la présentation</vt:lpstr>
      <vt:lpstr>I- Les Pratiques actuelles en matière d’enregistrement des mariages et des divorces au Congo</vt:lpstr>
      <vt:lpstr>I- Les Pratiques actuelles en matière d’enregistrement des mariages et des divorces au Congo</vt:lpstr>
      <vt:lpstr>I- Les Pratiques actuelles en matière d’enregistrement des mariages et des divorces au Congo</vt:lpstr>
      <vt:lpstr>II- Les réformes en cours pour accélérer les progrès dans l’enregistrement des mariages et des divorces</vt:lpstr>
      <vt:lpstr>II- Les réformes en cours pour accélérer les progrès dans l’enregistrement des mariages et des divorces</vt:lpstr>
      <vt:lpstr>II- Les réformes en cours pour accélérer les progrès dans l’enregistrement des mariages et divorces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David Nzeyimana</cp:lastModifiedBy>
  <cp:revision>166</cp:revision>
  <cp:lastPrinted>2022-10-19T20:30:13Z</cp:lastPrinted>
  <dcterms:created xsi:type="dcterms:W3CDTF">2022-09-20T01:45:54Z</dcterms:created>
  <dcterms:modified xsi:type="dcterms:W3CDTF">2022-10-24T11:42:57Z</dcterms:modified>
</cp:coreProperties>
</file>