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4" r:id="rId5"/>
    <p:sldId id="394" r:id="rId6"/>
    <p:sldId id="749" r:id="rId7"/>
    <p:sldId id="423" r:id="rId8"/>
    <p:sldId id="748" r:id="rId9"/>
    <p:sldId id="744" r:id="rId10"/>
    <p:sldId id="421" r:id="rId11"/>
    <p:sldId id="390" r:id="rId12"/>
    <p:sldId id="391" r:id="rId13"/>
    <p:sldId id="418" r:id="rId14"/>
    <p:sldId id="746" r:id="rId15"/>
    <p:sldId id="745" r:id="rId16"/>
    <p:sldId id="747" r:id="rId17"/>
    <p:sldId id="40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CALVES Nelson Garcao" initials="GNG" lastIdx="2" clrIdx="0">
    <p:extLst>
      <p:ext uri="{19B8F6BF-5375-455C-9EA6-DF929625EA0E}">
        <p15:presenceInfo xmlns:p15="http://schemas.microsoft.com/office/powerpoint/2012/main" userId="S::ngoncalves@iom.int::d0856924-2fc6-4d40-ab91-adda5cd90a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196D"/>
    <a:srgbClr val="0033A0"/>
    <a:srgbClr val="D1D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49" autoAdjust="0"/>
  </p:normalViewPr>
  <p:slideViewPr>
    <p:cSldViewPr snapToGrid="0">
      <p:cViewPr varScale="1">
        <p:scale>
          <a:sx n="46" d="100"/>
          <a:sy n="46" d="100"/>
        </p:scale>
        <p:origin x="1632" y="54"/>
      </p:cViewPr>
      <p:guideLst>
        <p:guide orient="horz" pos="2160"/>
        <p:guide pos="3840"/>
      </p:guideLst>
    </p:cSldViewPr>
  </p:slideViewPr>
  <p:notesTextViewPr>
    <p:cViewPr>
      <p:scale>
        <a:sx n="1" d="1"/>
        <a:sy n="1" d="1"/>
      </p:scale>
      <p:origin x="0" y="0"/>
    </p:cViewPr>
  </p:notesTextViewPr>
  <p:sorterViewPr>
    <p:cViewPr>
      <p:scale>
        <a:sx n="138" d="100"/>
        <a:sy n="138" d="100"/>
      </p:scale>
      <p:origin x="0" y="-11600"/>
    </p:cViewPr>
  </p:sorterViewPr>
  <p:notesViewPr>
    <p:cSldViewPr snapToGrid="0">
      <p:cViewPr varScale="1">
        <p:scale>
          <a:sx n="45" d="100"/>
          <a:sy n="45" d="100"/>
        </p:scale>
        <p:origin x="276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4E66F6-3451-1B4F-A593-4B55B5F4F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412C260C-D729-3F45-8350-81BEEA94FE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F3059-24D3-A546-B115-C2B7E9816E31}" type="datetimeFigureOut">
              <a:rPr lang="en-CH" smtClean="0"/>
              <a:t>10/26/2022</a:t>
            </a:fld>
            <a:endParaRPr lang="en-CH"/>
          </a:p>
        </p:txBody>
      </p:sp>
      <p:sp>
        <p:nvSpPr>
          <p:cNvPr id="4" name="Footer Placeholder 3">
            <a:extLst>
              <a:ext uri="{FF2B5EF4-FFF2-40B4-BE49-F238E27FC236}">
                <a16:creationId xmlns:a16="http://schemas.microsoft.com/office/drawing/2014/main" id="{85526817-FEB9-8B4F-AC5D-9863B5CC22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C6CBF689-55FF-EC40-BE94-C49E27EC2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F7A76-117B-5845-A2C1-35B4581B4CEA}" type="slidenum">
              <a:rPr lang="en-CH" smtClean="0"/>
              <a:t>‹#›</a:t>
            </a:fld>
            <a:endParaRPr lang="en-CH"/>
          </a:p>
        </p:txBody>
      </p:sp>
    </p:spTree>
    <p:extLst>
      <p:ext uri="{BB962C8B-B14F-4D97-AF65-F5344CB8AC3E}">
        <p14:creationId xmlns:p14="http://schemas.microsoft.com/office/powerpoint/2010/main" val="2348302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10/26/2022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1</a:t>
            </a:fld>
            <a:endParaRPr lang="en-US"/>
          </a:p>
        </p:txBody>
      </p:sp>
    </p:spTree>
    <p:extLst>
      <p:ext uri="{BB962C8B-B14F-4D97-AF65-F5344CB8AC3E}">
        <p14:creationId xmlns:p14="http://schemas.microsoft.com/office/powerpoint/2010/main" val="155414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key recommendations, I would like to posit for Member States’ consideration to ensure that </a:t>
            </a:r>
            <a:r>
              <a:rPr lang="en-US" b="1" dirty="0"/>
              <a:t>no one migrant, trafficked victim, stateless person, displaced person and mobile populations overall, are without an identity and is left behind.</a:t>
            </a:r>
          </a:p>
        </p:txBody>
      </p:sp>
      <p:sp>
        <p:nvSpPr>
          <p:cNvPr id="4" name="Slide Number Placeholder 3"/>
          <p:cNvSpPr>
            <a:spLocks noGrp="1"/>
          </p:cNvSpPr>
          <p:nvPr>
            <p:ph type="sldNum" sz="quarter" idx="5"/>
          </p:nvPr>
        </p:nvSpPr>
        <p:spPr/>
        <p:txBody>
          <a:bodyPr/>
          <a:lstStyle/>
          <a:p>
            <a:fld id="{95523CC8-AFAD-CE4D-A9C6-54616C9F9D5A}" type="slidenum">
              <a:rPr lang="en-US" smtClean="0"/>
              <a:t>13</a:t>
            </a:fld>
            <a:endParaRPr lang="en-US"/>
          </a:p>
        </p:txBody>
      </p:sp>
    </p:spTree>
    <p:extLst>
      <p:ext uri="{BB962C8B-B14F-4D97-AF65-F5344CB8AC3E}">
        <p14:creationId xmlns:p14="http://schemas.microsoft.com/office/powerpoint/2010/main" val="164261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14</a:t>
            </a:fld>
            <a:endParaRPr lang="en-US"/>
          </a:p>
        </p:txBody>
      </p:sp>
    </p:spTree>
    <p:extLst>
      <p:ext uri="{BB962C8B-B14F-4D97-AF65-F5344CB8AC3E}">
        <p14:creationId xmlns:p14="http://schemas.microsoft.com/office/powerpoint/2010/main" val="25999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2</a:t>
            </a:fld>
            <a:endParaRPr lang="en-US"/>
          </a:p>
        </p:txBody>
      </p:sp>
    </p:spTree>
    <p:extLst>
      <p:ext uri="{BB962C8B-B14F-4D97-AF65-F5344CB8AC3E}">
        <p14:creationId xmlns:p14="http://schemas.microsoft.com/office/powerpoint/2010/main" val="59946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spc="200" dirty="0">
                <a:latin typeface="+mn-lt"/>
              </a:rPr>
              <a:t>Everyone has the right to be recognized as a person before the law, as enshrined in Article 6 of the Universal Declaration on Human Rights and several international human rights instruments.</a:t>
            </a:r>
          </a:p>
          <a:p>
            <a:pPr marL="285750" indent="-285750">
              <a:buFont typeface="Arial"/>
              <a:buChar char="•"/>
            </a:pPr>
            <a:endParaRPr lang="en-US" sz="1200" dirty="0">
              <a:latin typeface="+mn-lt"/>
              <a:cs typeface="Calibri" panose="020F0502020204030204"/>
            </a:endParaRPr>
          </a:p>
          <a:p>
            <a:pPr marL="285750" indent="-285750">
              <a:buFont typeface="Arial"/>
              <a:buChar char="•"/>
            </a:pPr>
            <a:r>
              <a:rPr lang="en-US" sz="1200" spc="200" dirty="0">
                <a:latin typeface="+mn-lt"/>
                <a:cs typeface="Calibri"/>
              </a:rPr>
              <a:t>LI is seen as prerequisite for a person to enjoy basic rights and access services.</a:t>
            </a:r>
            <a:endParaRPr lang="en-US" sz="1200" spc="200" dirty="0">
              <a:latin typeface="Times New Roman" panose="02020603050405020304" pitchFamily="18" charset="0"/>
              <a:cs typeface="Times New Roman" panose="02020603050405020304" pitchFamily="18" charset="0"/>
            </a:endParaRPr>
          </a:p>
          <a:p>
            <a:pPr marL="285750" indent="-285750">
              <a:buFont typeface="Arial"/>
              <a:buChar char="•"/>
            </a:pPr>
            <a:endParaRPr lang="en-US" sz="1200" spc="200" dirty="0">
              <a:latin typeface="Times New Roman" panose="02020603050405020304" pitchFamily="18" charset="0"/>
              <a:cs typeface="Times New Roman" panose="02020603050405020304" pitchFamily="18" charset="0"/>
            </a:endParaRPr>
          </a:p>
          <a:p>
            <a:pPr marL="285750" indent="-285750">
              <a:buFont typeface="Arial"/>
              <a:buChar char="•"/>
            </a:pPr>
            <a:r>
              <a:rPr lang="en-US" sz="1200" spc="200" dirty="0">
                <a:latin typeface="Times New Roman" panose="02020603050405020304" pitchFamily="18" charset="0"/>
                <a:cs typeface="Times New Roman" panose="02020603050405020304" pitchFamily="18" charset="0"/>
              </a:rPr>
              <a:t>The SDGs established a specific target for 16.9 – legal identity for all, including birth registration.</a:t>
            </a:r>
          </a:p>
          <a:p>
            <a:pPr marL="285750" indent="-285750">
              <a:buFont typeface="Arial"/>
              <a:buChar char="•"/>
            </a:pPr>
            <a:r>
              <a:rPr lang="en-US" sz="1200" spc="200" dirty="0">
                <a:latin typeface="Times New Roman" panose="02020603050405020304" pitchFamily="18" charset="0"/>
                <a:cs typeface="Times New Roman" panose="02020603050405020304" pitchFamily="18" charset="0"/>
              </a:rPr>
              <a:t>This Target - 16.9 - is in fact an enabler of 12 of the 17 SDGs. Also, 67 of the 230 indicators require data from CRVS systems directly or indirectly.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FR" sz="1200" b="1" dirty="0">
                <a:solidFill>
                  <a:srgbClr val="002060"/>
                </a:solidFill>
              </a:rPr>
              <a:t>T</a:t>
            </a:r>
            <a:r>
              <a:rPr lang="en-CH" sz="1200" b="1" dirty="0">
                <a:solidFill>
                  <a:srgbClr val="002060"/>
                </a:solidFill>
              </a:rPr>
              <a:t>a</a:t>
            </a:r>
            <a:r>
              <a:rPr lang="fr-FR" sz="1200" b="1" dirty="0">
                <a:solidFill>
                  <a:srgbClr val="002060"/>
                </a:solidFill>
              </a:rPr>
              <a:t>r</a:t>
            </a:r>
            <a:r>
              <a:rPr lang="en-CH" sz="1200" b="1" dirty="0">
                <a:solidFill>
                  <a:srgbClr val="002060"/>
                </a:solidFill>
              </a:rPr>
              <a:t>g</a:t>
            </a:r>
            <a:r>
              <a:rPr lang="fr-FR" sz="1200" b="1" dirty="0">
                <a:solidFill>
                  <a:srgbClr val="002060"/>
                </a:solidFill>
              </a:rPr>
              <a:t>et</a:t>
            </a:r>
            <a:r>
              <a:rPr lang="en-CH" sz="1200" b="1" dirty="0">
                <a:solidFill>
                  <a:srgbClr val="002060"/>
                </a:solidFill>
              </a:rPr>
              <a:t> </a:t>
            </a:r>
            <a:r>
              <a:rPr lang="en-US" sz="1200" b="1" dirty="0">
                <a:solidFill>
                  <a:srgbClr val="002060"/>
                </a:solidFill>
              </a:rPr>
              <a:t>10</a:t>
            </a:r>
            <a:r>
              <a:rPr lang="en-CH" sz="1200" b="1" dirty="0">
                <a:solidFill>
                  <a:srgbClr val="002060"/>
                </a:solidFill>
              </a:rPr>
              <a:t>.</a:t>
            </a:r>
            <a:r>
              <a:rPr lang="en-US" sz="1200" b="1" dirty="0">
                <a:solidFill>
                  <a:srgbClr val="002060"/>
                </a:solidFill>
              </a:rPr>
              <a:t>7 in particular, looks to </a:t>
            </a:r>
            <a:r>
              <a:rPr lang="en-US" sz="1200" dirty="0">
                <a:solidFill>
                  <a:srgbClr val="002060"/>
                </a:solidFill>
              </a:rPr>
              <a:t>facilitating orderly, safe, regular and responsible migration and mobility of people, including through the</a:t>
            </a:r>
            <a:r>
              <a:rPr lang="en-CH" sz="1200" dirty="0">
                <a:solidFill>
                  <a:srgbClr val="002060"/>
                </a:solidFill>
              </a:rPr>
              <a:t> </a:t>
            </a:r>
            <a:r>
              <a:rPr lang="en-US" sz="1200" dirty="0">
                <a:solidFill>
                  <a:srgbClr val="002060"/>
                </a:solidFill>
              </a:rPr>
              <a:t>implementation of planned and well-managed migration policies to which CRVS and Legal Identity is pertinent.</a:t>
            </a:r>
          </a:p>
          <a:p>
            <a:pPr marL="285750" indent="-285750">
              <a:buFont typeface="Arial"/>
              <a:buChar char="•"/>
            </a:pPr>
            <a:endParaRPr lang="en-US" sz="1200" spc="200" dirty="0">
              <a:latin typeface="+mn-lt"/>
            </a:endParaRPr>
          </a:p>
          <a:p>
            <a:pPr marL="0" indent="0">
              <a:buFont typeface="Arial"/>
              <a:buNone/>
            </a:pPr>
            <a:r>
              <a:rPr lang="en-US" sz="1200" b="1" spc="200" dirty="0">
                <a:latin typeface="+mn-lt"/>
                <a:cs typeface="Calibri"/>
              </a:rPr>
              <a:t>Also, from a global perspective and reflected in several Objectives of the Global Compact on Migration </a:t>
            </a:r>
          </a:p>
          <a:p>
            <a:pPr marL="171450" indent="-171450">
              <a:buFont typeface="Arial" panose="020B0604020202020204" pitchFamily="34" charset="0"/>
              <a:buChar char="•"/>
            </a:pPr>
            <a:r>
              <a:rPr lang="en-US" sz="1200" b="1" spc="200" dirty="0">
                <a:latin typeface="+mn-lt"/>
                <a:cs typeface="Calibri"/>
              </a:rPr>
              <a:t>Objective 4: </a:t>
            </a:r>
            <a:r>
              <a:rPr lang="en-US" sz="1200" b="0" spc="200" dirty="0">
                <a:latin typeface="+mn-lt"/>
                <a:cs typeface="Calibri"/>
              </a:rPr>
              <a:t>Ensure that all migrants have proof of legal identity and adequate documentation</a:t>
            </a:r>
          </a:p>
          <a:p>
            <a:pPr marL="171450" indent="-171450">
              <a:buFont typeface="Arial" panose="020B0604020202020204" pitchFamily="34" charset="0"/>
              <a:buChar char="•"/>
            </a:pPr>
            <a:r>
              <a:rPr lang="en-CH" sz="2800" b="1" dirty="0">
                <a:solidFill>
                  <a:srgbClr val="002060"/>
                </a:solidFill>
              </a:rPr>
              <a:t>Ob</a:t>
            </a:r>
            <a:r>
              <a:rPr lang="fr-FR" sz="2800" b="1" dirty="0">
                <a:solidFill>
                  <a:srgbClr val="002060"/>
                </a:solidFill>
              </a:rPr>
              <a:t>j</a:t>
            </a:r>
            <a:r>
              <a:rPr lang="en-CH" sz="2800" b="1" dirty="0">
                <a:solidFill>
                  <a:srgbClr val="002060"/>
                </a:solidFill>
              </a:rPr>
              <a:t>e</a:t>
            </a:r>
            <a:r>
              <a:rPr lang="fr-FR" sz="2800" b="1" dirty="0">
                <a:solidFill>
                  <a:srgbClr val="002060"/>
                </a:solidFill>
              </a:rPr>
              <a:t>c</a:t>
            </a:r>
            <a:r>
              <a:rPr lang="en-CH" sz="2800" b="1" dirty="0">
                <a:solidFill>
                  <a:srgbClr val="002060"/>
                </a:solidFill>
              </a:rPr>
              <a:t>t</a:t>
            </a:r>
            <a:r>
              <a:rPr lang="fr-FR" sz="2800" b="1" dirty="0">
                <a:solidFill>
                  <a:srgbClr val="002060"/>
                </a:solidFill>
              </a:rPr>
              <a:t>i</a:t>
            </a:r>
            <a:r>
              <a:rPr lang="en-CH" sz="2800" b="1" dirty="0">
                <a:solidFill>
                  <a:srgbClr val="002060"/>
                </a:solidFill>
              </a:rPr>
              <a:t>v</a:t>
            </a:r>
            <a:r>
              <a:rPr lang="fr-FR" sz="2800" b="1" dirty="0">
                <a:solidFill>
                  <a:srgbClr val="002060"/>
                </a:solidFill>
              </a:rPr>
              <a:t>e</a:t>
            </a:r>
            <a:r>
              <a:rPr lang="en-CH" sz="2800" b="1" dirty="0">
                <a:solidFill>
                  <a:srgbClr val="002060"/>
                </a:solidFill>
              </a:rPr>
              <a:t> 7:</a:t>
            </a:r>
            <a:r>
              <a:rPr lang="en-GB" sz="2800" b="1" dirty="0">
                <a:solidFill>
                  <a:srgbClr val="002060"/>
                </a:solidFill>
              </a:rPr>
              <a:t> </a:t>
            </a:r>
            <a:r>
              <a:rPr lang="en-GB" sz="2800" dirty="0">
                <a:solidFill>
                  <a:srgbClr val="002060"/>
                </a:solidFill>
              </a:rPr>
              <a:t>Address and </a:t>
            </a:r>
            <a:r>
              <a:rPr lang="en-GB" sz="2800" b="1" dirty="0">
                <a:solidFill>
                  <a:srgbClr val="002060"/>
                </a:solidFill>
              </a:rPr>
              <a:t>reduce vulnerabilities</a:t>
            </a:r>
            <a:r>
              <a:rPr lang="en-GB" sz="2800" dirty="0">
                <a:solidFill>
                  <a:srgbClr val="002060"/>
                </a:solidFill>
              </a:rPr>
              <a:t> in migration </a:t>
            </a:r>
            <a:endParaRPr lang="en-US" sz="2800" b="0" dirty="0">
              <a:solidFill>
                <a:srgbClr val="002060"/>
              </a:solidFill>
            </a:endParaRPr>
          </a:p>
          <a:p>
            <a:pPr marL="171450" indent="-171450">
              <a:buFont typeface="Arial" panose="020B0604020202020204" pitchFamily="34" charset="0"/>
              <a:buChar char="•"/>
            </a:pPr>
            <a:r>
              <a:rPr lang="en-CH" sz="2800" b="1" dirty="0">
                <a:solidFill>
                  <a:srgbClr val="002060"/>
                </a:solidFill>
              </a:rPr>
              <a:t>Ob</a:t>
            </a:r>
            <a:r>
              <a:rPr lang="fr-FR" sz="2800" b="1" dirty="0">
                <a:solidFill>
                  <a:srgbClr val="002060"/>
                </a:solidFill>
              </a:rPr>
              <a:t>j</a:t>
            </a:r>
            <a:r>
              <a:rPr lang="en-CH" sz="2800" b="1" dirty="0">
                <a:solidFill>
                  <a:srgbClr val="002060"/>
                </a:solidFill>
              </a:rPr>
              <a:t>e</a:t>
            </a:r>
            <a:r>
              <a:rPr lang="fr-FR" sz="2800" b="1" dirty="0">
                <a:solidFill>
                  <a:srgbClr val="002060"/>
                </a:solidFill>
              </a:rPr>
              <a:t>c</a:t>
            </a:r>
            <a:r>
              <a:rPr lang="en-CH" sz="2800" b="1" dirty="0">
                <a:solidFill>
                  <a:srgbClr val="002060"/>
                </a:solidFill>
              </a:rPr>
              <a:t>t</a:t>
            </a:r>
            <a:r>
              <a:rPr lang="fr-FR" sz="2800" b="1" dirty="0">
                <a:solidFill>
                  <a:srgbClr val="002060"/>
                </a:solidFill>
              </a:rPr>
              <a:t>i</a:t>
            </a:r>
            <a:r>
              <a:rPr lang="en-CH" sz="2800" b="1" dirty="0">
                <a:solidFill>
                  <a:srgbClr val="002060"/>
                </a:solidFill>
              </a:rPr>
              <a:t>v</a:t>
            </a:r>
            <a:r>
              <a:rPr lang="fr-FR" sz="2800" b="1" dirty="0">
                <a:solidFill>
                  <a:srgbClr val="002060"/>
                </a:solidFill>
              </a:rPr>
              <a:t>e</a:t>
            </a:r>
            <a:r>
              <a:rPr lang="en-CH" sz="2800" b="1" dirty="0">
                <a:solidFill>
                  <a:srgbClr val="002060"/>
                </a:solidFill>
              </a:rPr>
              <a:t> 14: </a:t>
            </a:r>
            <a:r>
              <a:rPr lang="en-GB" sz="2800" dirty="0">
                <a:solidFill>
                  <a:srgbClr val="002060"/>
                </a:solidFill>
              </a:rPr>
              <a:t>Enhance </a:t>
            </a:r>
            <a:r>
              <a:rPr lang="en-GB" sz="2800" b="1" dirty="0">
                <a:solidFill>
                  <a:srgbClr val="002060"/>
                </a:solidFill>
              </a:rPr>
              <a:t>consular </a:t>
            </a:r>
            <a:r>
              <a:rPr lang="en-GB" sz="2800" dirty="0">
                <a:solidFill>
                  <a:srgbClr val="002060"/>
                </a:solidFill>
              </a:rPr>
              <a:t>protection, </a:t>
            </a:r>
            <a:r>
              <a:rPr lang="en-GB" sz="2800" b="1" dirty="0">
                <a:solidFill>
                  <a:srgbClr val="002060"/>
                </a:solidFill>
              </a:rPr>
              <a:t>assistance</a:t>
            </a:r>
            <a:r>
              <a:rPr lang="en-GB" sz="2800" dirty="0">
                <a:solidFill>
                  <a:srgbClr val="002060"/>
                </a:solidFill>
              </a:rPr>
              <a:t> and cooperation throughout the migration cycle</a:t>
            </a:r>
            <a:endParaRPr lang="en-CH" sz="2800"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GB" sz="1800" dirty="0">
              <a:solidFill>
                <a:srgbClr val="002060"/>
              </a:solidFill>
            </a:endParaRPr>
          </a:p>
          <a:p>
            <a:pPr marL="0" indent="0">
              <a:buFont typeface="Arial"/>
              <a:buNone/>
            </a:pPr>
            <a:r>
              <a:rPr lang="en-US" sz="1200" spc="200" dirty="0">
                <a:latin typeface="+mn-lt"/>
                <a:cs typeface="Calibri"/>
              </a:rPr>
              <a:t>At the regional level, Article 5 of the African Charter of Human and Peoples Rights and Article 6 of the African Charter on the Right and Welfare of the Child are regional legal frameworks that call on Member States to ensure access to legal identity for their nationals.</a:t>
            </a:r>
          </a:p>
          <a:p>
            <a:pPr algn="just"/>
            <a:endParaRPr lang="en-US" sz="1200" spc="200" dirty="0">
              <a:solidFill>
                <a:srgbClr val="050707"/>
              </a:solidFill>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a:t>
            </a:fld>
            <a:endParaRPr lang="en-US"/>
          </a:p>
        </p:txBody>
      </p:sp>
    </p:spTree>
    <p:extLst>
      <p:ext uri="{BB962C8B-B14F-4D97-AF65-F5344CB8AC3E}">
        <p14:creationId xmlns:p14="http://schemas.microsoft.com/office/powerpoint/2010/main" val="414442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000" b="1" spc="200" dirty="0">
                <a:latin typeface="Times New Roman" panose="02020603050405020304" pitchFamily="18" charset="0"/>
                <a:cs typeface="Times New Roman" panose="02020603050405020304" pitchFamily="18" charset="0"/>
              </a:rPr>
              <a:t>There is no standard definition of LI. The operational Definition points to biographical information, acknowledged by a legal authority. As civil registration</a:t>
            </a:r>
            <a:r>
              <a:rPr lang="en-US" sz="1000" spc="200" dirty="0">
                <a:latin typeface="Times New Roman" panose="02020603050405020304" pitchFamily="18" charset="0"/>
                <a:cs typeface="Times New Roman" panose="02020603050405020304" pitchFamily="18" charset="0"/>
              </a:rPr>
              <a:t> provides an official record of the existence of the person and the recognition of that individual before the law, it has been the fundamental means of granting legal identity.</a:t>
            </a:r>
          </a:p>
          <a:p>
            <a:pPr algn="just"/>
            <a:endParaRPr lang="en-US" sz="1000" spc="200" dirty="0">
              <a:latin typeface="Times New Roman" panose="02020603050405020304" pitchFamily="18" charset="0"/>
              <a:cs typeface="Times New Roman" panose="02020603050405020304" pitchFamily="18" charset="0"/>
            </a:endParaRPr>
          </a:p>
          <a:p>
            <a:pPr algn="just"/>
            <a:r>
              <a:rPr lang="en-US" sz="1000" spc="200" dirty="0">
                <a:latin typeface="+mn-lt"/>
              </a:rPr>
              <a:t>In January </a:t>
            </a:r>
            <a:r>
              <a:rPr lang="en-US" sz="1000" b="1" spc="200" dirty="0">
                <a:latin typeface="+mn-lt"/>
              </a:rPr>
              <a:t>2018</a:t>
            </a:r>
            <a:r>
              <a:rPr lang="en-US" sz="1000" spc="200" dirty="0">
                <a:latin typeface="+mn-lt"/>
              </a:rPr>
              <a:t>,</a:t>
            </a:r>
            <a:r>
              <a:rPr lang="en-US" sz="1000" spc="200" dirty="0">
                <a:solidFill>
                  <a:srgbClr val="000000"/>
                </a:solidFill>
                <a:latin typeface="+mn-lt"/>
                <a:cs typeface="Calibri"/>
              </a:rPr>
              <a:t> </a:t>
            </a:r>
            <a:r>
              <a:rPr lang="en-US" sz="1000" spc="200" dirty="0">
                <a:solidFill>
                  <a:srgbClr val="050707"/>
                </a:solidFill>
                <a:latin typeface="+mn-lt"/>
                <a:cs typeface="Calibri"/>
              </a:rPr>
              <a:t>T</a:t>
            </a:r>
            <a:r>
              <a:rPr lang="en-US" sz="1000" b="0" i="0" spc="200" dirty="0">
                <a:solidFill>
                  <a:srgbClr val="050707"/>
                </a:solidFill>
                <a:latin typeface="+mn-lt"/>
                <a:cs typeface="Calibri"/>
              </a:rPr>
              <a:t>he </a:t>
            </a:r>
            <a:r>
              <a:rPr lang="en-US" sz="1000" spc="200" dirty="0">
                <a:solidFill>
                  <a:srgbClr val="050707"/>
                </a:solidFill>
                <a:latin typeface="+mn-lt"/>
                <a:cs typeface="Calibri"/>
              </a:rPr>
              <a:t>Secretary General</a:t>
            </a:r>
            <a:r>
              <a:rPr lang="en-US" sz="1000" b="0" i="0" spc="200" dirty="0">
                <a:solidFill>
                  <a:srgbClr val="050707"/>
                </a:solidFill>
                <a:latin typeface="+mn-lt"/>
                <a:cs typeface="Calibri"/>
              </a:rPr>
              <a:t>'s Executive Committee,</a:t>
            </a:r>
            <a:r>
              <a:rPr lang="en-US" sz="1000" spc="200" dirty="0">
                <a:solidFill>
                  <a:srgbClr val="050707"/>
                </a:solidFill>
                <a:latin typeface="+mn-lt"/>
                <a:cs typeface="Calibri"/>
              </a:rPr>
              <a:t> </a:t>
            </a:r>
            <a:r>
              <a:rPr lang="en-US" sz="1000" b="0" i="0" spc="200" dirty="0">
                <a:solidFill>
                  <a:srgbClr val="050707"/>
                </a:solidFill>
                <a:latin typeface="+mn-lt"/>
                <a:cs typeface="Calibri"/>
              </a:rPr>
              <a:t> requested to "</a:t>
            </a:r>
            <a:r>
              <a:rPr lang="en-US" sz="1000" b="1" i="0" spc="200" dirty="0">
                <a:solidFill>
                  <a:srgbClr val="050707"/>
                </a:solidFill>
                <a:latin typeface="+mn-lt"/>
                <a:cs typeface="Calibri"/>
              </a:rPr>
              <a:t>convene UN entities to develop, in collaboration with the World Bank, a common approach to the broader issues of registration and legal identity".</a:t>
            </a:r>
            <a:endParaRPr lang="en-US" sz="1000" b="0" i="0" spc="200" dirty="0">
              <a:solidFill>
                <a:srgbClr val="050707"/>
              </a:solidFill>
              <a:latin typeface="+mn-lt"/>
              <a:cs typeface="Calibri"/>
            </a:endParaRPr>
          </a:p>
          <a:p>
            <a:endParaRPr lang="en-US" sz="1000" dirty="0">
              <a:latin typeface="+mn-lt"/>
            </a:endParaRPr>
          </a:p>
          <a:p>
            <a:pPr marL="171450" indent="-171450">
              <a:buFont typeface="Wingdings" panose="05000000000000000000" pitchFamily="2" charset="2"/>
              <a:buChar char="à"/>
            </a:pPr>
            <a:r>
              <a:rPr lang="en-US" sz="1000" dirty="0">
                <a:latin typeface="+mn-lt"/>
                <a:sym typeface="Wingdings" panose="05000000000000000000" pitchFamily="2" charset="2"/>
              </a:rPr>
              <a:t>This to say that LI is not a new topic, but gained traction since 2018</a:t>
            </a:r>
            <a:endParaRPr lang="en-CH" sz="1000" dirty="0">
              <a:latin typeface="+mn-lt"/>
              <a:sym typeface="Wingdings" panose="05000000000000000000" pitchFamily="2" charset="2"/>
            </a:endParaRPr>
          </a:p>
          <a:p>
            <a:pPr marL="171450" indent="-171450">
              <a:buFont typeface="Wingdings" panose="05000000000000000000" pitchFamily="2" charset="2"/>
              <a:buChar char="à"/>
            </a:pPr>
            <a:endParaRPr lang="en-CH" sz="1000" dirty="0">
              <a:latin typeface="+mn-lt"/>
              <a:sym typeface="Wingdings" panose="05000000000000000000" pitchFamily="2" charset="2"/>
            </a:endParaRPr>
          </a:p>
          <a:p>
            <a:pPr marL="171450" indent="-171450">
              <a:buFont typeface="Wingdings" panose="05000000000000000000" pitchFamily="2" charset="2"/>
              <a:buChar char="à"/>
            </a:pPr>
            <a:r>
              <a:rPr lang="en-US" sz="1000" dirty="0">
                <a:latin typeface="+mn-lt"/>
              </a:rPr>
              <a:t>IOM is a founding member of the inter agency task force working on legal identity (#23)</a:t>
            </a:r>
            <a:r>
              <a:rPr lang="en-CH" sz="1000" dirty="0">
                <a:latin typeface="+mn-lt"/>
              </a:rPr>
              <a:t> </a:t>
            </a:r>
            <a:r>
              <a:rPr lang="en-US" sz="1000" dirty="0">
                <a:latin typeface="+mn-lt"/>
              </a:rPr>
              <a:t>which is a lead entity</a:t>
            </a:r>
            <a:endParaRPr lang="en-CH" sz="1000" dirty="0">
              <a:latin typeface="+mn-lt"/>
            </a:endParaRPr>
          </a:p>
          <a:p>
            <a:endParaRPr lang="en-CH"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4</a:t>
            </a:fld>
            <a:endParaRPr lang="en-US"/>
          </a:p>
        </p:txBody>
      </p:sp>
    </p:spTree>
    <p:extLst>
      <p:ext uri="{BB962C8B-B14F-4D97-AF65-F5344CB8AC3E}">
        <p14:creationId xmlns:p14="http://schemas.microsoft.com/office/powerpoint/2010/main" val="32548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spc="200" dirty="0">
                <a:solidFill>
                  <a:srgbClr val="00B050"/>
                </a:solidFill>
                <a:latin typeface="+mn-lt"/>
                <a:cs typeface="Calibri"/>
              </a:rPr>
              <a:t>In 2021, IOM developed a LI Strategy </a:t>
            </a:r>
            <a:r>
              <a:rPr lang="en-US" sz="1100" b="0" i="0" spc="200" dirty="0">
                <a:solidFill>
                  <a:srgbClr val="555555"/>
                </a:solidFill>
                <a:effectLst/>
                <a:latin typeface="Source Sans Pro" panose="020B0503030403020204" pitchFamily="34" charset="0"/>
                <a:cs typeface="Calibri"/>
              </a:rPr>
              <a:t>which</a:t>
            </a:r>
            <a:r>
              <a:rPr lang="en-US" sz="1100" b="0" i="0" dirty="0">
                <a:solidFill>
                  <a:srgbClr val="555555"/>
                </a:solidFill>
                <a:effectLst/>
                <a:latin typeface="Source Sans Pro" panose="020B0503030403020204" pitchFamily="34" charset="0"/>
              </a:rPr>
              <a:t> aims to tackle several challenges related to people on the move and access to documentation, presenting an approach that will allow for legal identity to be addressed more consistently as part of existing and upcoming IOM interventions.</a:t>
            </a:r>
            <a:endParaRPr lang="en-GB" sz="1100" dirty="0">
              <a:solidFill>
                <a:srgbClr val="002060"/>
              </a:solidFill>
              <a:effectLst/>
              <a:latin typeface="Calibri" panose="020F0502020204030204" pitchFamily="34" charset="0"/>
              <a:ea typeface="Times New Roman" panose="02020603050405020304" pitchFamily="18" charset="0"/>
            </a:endParaRPr>
          </a:p>
          <a:p>
            <a:pPr marL="0" indent="0">
              <a:buNone/>
            </a:pPr>
            <a:endParaRPr lang="en-GB" sz="1100" dirty="0">
              <a:solidFill>
                <a:srgbClr val="002060"/>
              </a:solidFill>
              <a:effectLst/>
              <a:latin typeface="Calibri" panose="020F0502020204030204" pitchFamily="34" charset="0"/>
              <a:ea typeface="Times New Roman" panose="02020603050405020304" pitchFamily="18" charset="0"/>
            </a:endParaRPr>
          </a:p>
          <a:p>
            <a:pPr marL="0" indent="0">
              <a:buNone/>
            </a:pPr>
            <a:r>
              <a:rPr lang="en-GB" sz="1100" dirty="0">
                <a:solidFill>
                  <a:srgbClr val="002060"/>
                </a:solidFill>
                <a:effectLst/>
                <a:latin typeface="Calibri" panose="020F0502020204030204" pitchFamily="34" charset="0"/>
                <a:ea typeface="Times New Roman" panose="02020603050405020304" pitchFamily="18" charset="0"/>
              </a:rPr>
              <a:t>As the sole UN LIA Task Force member with a Legal Identity Strategy and going further to develop capacity development tools which are poised to leverage and expand IOM and Member States institutional and technical capacities, IOM continues to commit itself to increasing its focus on legal identity:</a:t>
            </a:r>
          </a:p>
          <a:p>
            <a:pPr marL="228600" indent="-228600">
              <a:buAutoNum type="arabicParenR"/>
            </a:pPr>
            <a:r>
              <a:rPr lang="en-GB" sz="1100" dirty="0">
                <a:solidFill>
                  <a:srgbClr val="002060"/>
                </a:solidFill>
                <a:effectLst/>
                <a:latin typeface="Calibri" panose="020F0502020204030204" pitchFamily="34" charset="0"/>
                <a:ea typeface="Times New Roman" panose="02020603050405020304" pitchFamily="18" charset="0"/>
              </a:rPr>
              <a:t>as an enabler of Global Mobility of migrant population; </a:t>
            </a:r>
          </a:p>
          <a:p>
            <a:pPr marL="228600" indent="-228600">
              <a:buAutoNum type="arabicParenR"/>
            </a:pPr>
            <a:r>
              <a:rPr lang="en-GB" sz="1100" dirty="0">
                <a:solidFill>
                  <a:srgbClr val="002060"/>
                </a:solidFill>
                <a:effectLst/>
                <a:latin typeface="Calibri" panose="020F0502020204030204" pitchFamily="34" charset="0"/>
                <a:ea typeface="Times New Roman" panose="02020603050405020304" pitchFamily="18" charset="0"/>
              </a:rPr>
              <a:t>as an enabler of trade and development and link with the Free Movement Protocols &amp; Free trade areas: </a:t>
            </a:r>
          </a:p>
          <a:p>
            <a:pPr marL="228600" indent="-228600">
              <a:buAutoNum type="arabicParenR"/>
            </a:pPr>
            <a:r>
              <a:rPr lang="en-GB" sz="1100" dirty="0">
                <a:solidFill>
                  <a:srgbClr val="002060"/>
                </a:solidFill>
                <a:effectLst/>
                <a:latin typeface="Calibri" panose="020F0502020204030204" pitchFamily="34" charset="0"/>
                <a:ea typeface="Times New Roman" panose="02020603050405020304" pitchFamily="18" charset="0"/>
              </a:rPr>
              <a:t>as an enabler to access fundamental rights (justice, education, health, etc).</a:t>
            </a:r>
            <a:endParaRPr lang="en-US" sz="1100" dirty="0">
              <a:solidFill>
                <a:srgbClr val="002060"/>
              </a:solidFill>
              <a:effectLst/>
              <a:latin typeface="Calibri" panose="020F0502020204030204" pitchFamily="34" charset="0"/>
              <a:ea typeface="Calibri" panose="020F0502020204030204" pitchFamily="34" charset="0"/>
            </a:endParaRPr>
          </a:p>
          <a:p>
            <a:endParaRPr lang="en-US" sz="900" b="1" spc="200" dirty="0">
              <a:solidFill>
                <a:srgbClr val="00B050"/>
              </a:solidFill>
              <a:latin typeface="+mn-lt"/>
              <a:cs typeface="Calibri"/>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6</a:t>
            </a:fld>
            <a:endParaRPr lang="en-US"/>
          </a:p>
        </p:txBody>
      </p:sp>
    </p:spTree>
    <p:extLst>
      <p:ext uri="{BB962C8B-B14F-4D97-AF65-F5344CB8AC3E}">
        <p14:creationId xmlns:p14="http://schemas.microsoft.com/office/powerpoint/2010/main" val="20429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IOM Legal Identity Strategy is hinged on four pillars: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Pillar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Provision of civil registration and identity management services at consular representations facilitates international migrants’ access to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This also includes the implementation of digitized civil registration and identity management services that are linked online with national legal identity system, which also supports issuance of civil registration-related certificates and documentary evidence to support migrants with immigration-related procedures, including visa or permit application, renewal and extension, or family reunification.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digitalization of biometrics for border management and visa services is a clear example of utilizing technology to establish identity and facilitate access to services while putting in place appropriate data governing frameworks to protect the rights to privacy, data integrity, and security.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r>
              <a:rPr lang="en-US" dirty="0"/>
              <a:t>Pillar 2</a:t>
            </a:r>
          </a:p>
          <a:p>
            <a:r>
              <a:rPr lang="en-US" b="1" dirty="0"/>
              <a:t>Assisting migrants without legal identity documents</a:t>
            </a:r>
          </a:p>
          <a:p>
            <a:pPr marL="342900" marR="0" lvl="0" indent="-342900" algn="just">
              <a:spcBef>
                <a:spcPts val="0"/>
              </a:spcBef>
              <a:spcAft>
                <a:spcPts val="0"/>
              </a:spcAft>
              <a:buFont typeface="Courier New" panose="02070309020205020404" pitchFamily="49" charset="0"/>
              <a:buChar char="o"/>
            </a:pPr>
            <a:r>
              <a:rPr lang="en-US" sz="2800" dirty="0"/>
              <a:t>Lack of access to identity documents is a key factor of vulnerability for migrants caught in crisis situations. Lack of legal identity and loss and destruction of documents might prevent migrants from accessing services and assistance, reduce their willingness to seek help for fear of arrest and deportation, and reduce their ability to leave a crisis-affected country.</a:t>
            </a:r>
          </a:p>
          <a:p>
            <a:pPr marL="342900" marR="0" lvl="0" indent="-342900" algn="just">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Addressing only the lack of legal identity without also addressing statelessness, or other rights of migrants related to protection, is insufficient from the point of view of international law and States’ obligations to respect, protect and fulfil rights.</a:t>
            </a:r>
          </a:p>
          <a:p>
            <a:pPr marL="342900" marR="0" lvl="0"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b="1" dirty="0">
                <a:solidFill>
                  <a:srgbClr val="000000"/>
                </a:solidFill>
                <a:effectLst/>
                <a:latin typeface="Calibri" panose="020F0502020204030204" pitchFamily="34" charset="0"/>
                <a:ea typeface="Times New Roman" panose="02020603050405020304" pitchFamily="18" charset="0"/>
              </a:rPr>
              <a:t>Given the vulnerabilities undocumented migrants, displaced persons, and mobile populations may face, States must ensure that documentation and registration are not used as tools of persecution or repression.</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Although legal identity does not in itself confer nationality to persons, including migrants, legal identity documentation can facilitate administrative and migration-related processes to access other rights, which could in some cases lead to the issuance of protection status and measures, travel documents, visas, permits and proof of nationality or granting of nationality, on a case-by-case basis and in conformity with national laws and international law obligations.</a:t>
            </a:r>
          </a:p>
          <a:p>
            <a:pPr marL="342900" marR="0" lvl="0" indent="-342900" algn="just">
              <a:spcBef>
                <a:spcPts val="0"/>
              </a:spcBef>
              <a:spcAft>
                <a:spcPts val="0"/>
              </a:spcAft>
              <a:buFont typeface="Courier New" panose="02070309020205020404" pitchFamily="49" charset="0"/>
              <a:buChar char="o"/>
            </a:pPr>
            <a:endParaRPr lang="en-US" sz="18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Font typeface="Courier New" panose="02070309020205020404" pitchFamily="49" charset="0"/>
              <a:buNone/>
            </a:pPr>
            <a:r>
              <a:rPr lang="en-US" sz="1800" dirty="0">
                <a:effectLst/>
                <a:latin typeface="Times New Roman" panose="02020603050405020304" pitchFamily="18" charset="0"/>
                <a:ea typeface="Times New Roman" panose="02020603050405020304" pitchFamily="18" charset="0"/>
              </a:rPr>
              <a:t>Pillar 3</a:t>
            </a:r>
          </a:p>
          <a:p>
            <a:pPr marL="0" marR="0" lvl="0" indent="0" algn="just">
              <a:spcBef>
                <a:spcPts val="0"/>
              </a:spcBef>
              <a:spcAft>
                <a:spcPts val="0"/>
              </a:spcAft>
              <a:buFont typeface="Courier New" panose="02070309020205020404" pitchFamily="49" charset="0"/>
              <a:buNone/>
            </a:pPr>
            <a:r>
              <a:rPr lang="en-US" sz="1800" b="1" dirty="0">
                <a:solidFill>
                  <a:srgbClr val="002060"/>
                </a:solidFill>
              </a:rPr>
              <a:t>Supporting national civil registration </a:t>
            </a:r>
            <a:r>
              <a:rPr lang="en-US" sz="1800" dirty="0">
                <a:solidFill>
                  <a:srgbClr val="002060"/>
                </a:solidFill>
              </a:rPr>
              <a:t>and </a:t>
            </a:r>
            <a:r>
              <a:rPr lang="en-US" sz="1800" b="1" dirty="0">
                <a:solidFill>
                  <a:srgbClr val="002060"/>
                </a:solidFill>
              </a:rPr>
              <a:t>identity management </a:t>
            </a:r>
            <a:r>
              <a:rPr lang="en-US" sz="1800" dirty="0">
                <a:solidFill>
                  <a:srgbClr val="002060"/>
                </a:solidFill>
              </a:rPr>
              <a:t>systems to facilitate </a:t>
            </a:r>
            <a:r>
              <a:rPr lang="en-US" sz="1800" b="1" u="sng" dirty="0">
                <a:solidFill>
                  <a:srgbClr val="002060"/>
                </a:solidFill>
              </a:rPr>
              <a:t>regular</a:t>
            </a:r>
            <a:r>
              <a:rPr lang="en-US" sz="1800" dirty="0">
                <a:solidFill>
                  <a:srgbClr val="002060"/>
                </a:solidFill>
              </a:rPr>
              <a:t> </a:t>
            </a:r>
            <a:r>
              <a:rPr lang="en-US" sz="1800" b="1" dirty="0">
                <a:solidFill>
                  <a:srgbClr val="002060"/>
                </a:solidFill>
              </a:rPr>
              <a:t>migration and mobility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2800" dirty="0"/>
              <a:t>Crucially, legal identity is a precondition to accessing mobility and travel, through admission and stay procedures. In migratory contexts, documentary proof of legal identity is essential for meeting the criteria in permit or visa applications and being able to enter a third country or return to the country of origin in a regular, orderly and safe manner, as well as for facilitating, among others, effective, equal access to justice, the right to family unity, or the right to property</a:t>
            </a:r>
            <a:endParaRPr lang="en-US" sz="1800" dirty="0">
              <a:effectLst/>
              <a:latin typeface="Times New Roman" panose="02020603050405020304" pitchFamily="18" charset="0"/>
              <a:ea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b="0" i="0" u="none" strike="noStrike" baseline="0" dirty="0">
                <a:latin typeface="GillSansNova-Book"/>
              </a:rPr>
              <a:t>One of the impediments to implementing the African Union Protocol on Free Movement of Persons in Africa (FMP) is the issue around the integrity and legitimacy of travel documents from some African countries. Increased integrity of travel documents will therefore facilitate, to a large extent, the implementation of the FMP, as member states will be confident about the identity of travelers entering their territories. In the same vein, this will also facilitate the implementation of the Agreement Establishing the African Continental Free Trade Area (</a:t>
            </a:r>
            <a:r>
              <a:rPr lang="en-US" sz="1800" b="0" i="0" u="none" strike="noStrike" baseline="0" dirty="0" err="1">
                <a:latin typeface="GillSansNova-Book"/>
              </a:rPr>
              <a:t>AfCFTA</a:t>
            </a:r>
            <a:r>
              <a:rPr lang="en-US" sz="1800" b="0" i="0" u="none" strike="noStrike" baseline="0" dirty="0">
                <a:latin typeface="GillSansNova-Book"/>
              </a:rPr>
              <a:t>).</a:t>
            </a:r>
            <a:endParaRPr lang="en-US" sz="1800" dirty="0"/>
          </a:p>
          <a:p>
            <a:pPr marL="342900" marR="0" lvl="0" indent="-342900" algn="just">
              <a:spcBef>
                <a:spcPts val="0"/>
              </a:spcBef>
              <a:spcAft>
                <a:spcPts val="0"/>
              </a:spcAft>
              <a:buFont typeface="Courier New" panose="02070309020205020404" pitchFamily="49" charset="0"/>
              <a:buChar char="o"/>
            </a:pP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endParaRPr lang="en-US" sz="18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Font typeface="Courier New" panose="02070309020205020404" pitchFamily="49" charset="0"/>
              <a:buNone/>
            </a:pPr>
            <a:r>
              <a:rPr lang="en-US" dirty="0"/>
              <a:t>Pillar 4</a:t>
            </a:r>
          </a:p>
          <a:p>
            <a:pPr marL="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dirty="0">
                <a:solidFill>
                  <a:srgbClr val="002060"/>
                </a:solidFill>
              </a:rPr>
              <a:t>Provide </a:t>
            </a:r>
            <a:r>
              <a:rPr lang="en-US" sz="1200" b="1" dirty="0">
                <a:solidFill>
                  <a:srgbClr val="002060"/>
                </a:solidFill>
              </a:rPr>
              <a:t>thought leadership </a:t>
            </a:r>
            <a:r>
              <a:rPr lang="en-US" sz="1200" dirty="0">
                <a:solidFill>
                  <a:srgbClr val="002060"/>
                </a:solidFill>
              </a:rPr>
              <a:t>on the nexus between </a:t>
            </a:r>
            <a:r>
              <a:rPr lang="en-US" sz="1200" b="1" dirty="0">
                <a:solidFill>
                  <a:srgbClr val="002060"/>
                </a:solidFill>
              </a:rPr>
              <a:t>migration</a:t>
            </a:r>
            <a:r>
              <a:rPr lang="en-US" sz="1200" dirty="0">
                <a:solidFill>
                  <a:srgbClr val="002060"/>
                </a:solidFill>
              </a:rPr>
              <a:t>, </a:t>
            </a:r>
            <a:r>
              <a:rPr lang="en-US" sz="1200" b="1" dirty="0">
                <a:solidFill>
                  <a:srgbClr val="002060"/>
                </a:solidFill>
              </a:rPr>
              <a:t>displacement</a:t>
            </a:r>
            <a:r>
              <a:rPr lang="en-US" sz="1200" dirty="0">
                <a:solidFill>
                  <a:srgbClr val="002060"/>
                </a:solidFill>
              </a:rPr>
              <a:t>, and </a:t>
            </a:r>
            <a:r>
              <a:rPr lang="en-US" sz="1200" b="1" dirty="0">
                <a:solidFill>
                  <a:srgbClr val="002060"/>
                </a:solidFill>
              </a:rPr>
              <a:t>legal identity </a:t>
            </a:r>
            <a:r>
              <a:rPr lang="en-US" sz="1200" dirty="0">
                <a:solidFill>
                  <a:srgbClr val="002060"/>
                </a:solidFill>
              </a:rPr>
              <a:t>including their impact on the </a:t>
            </a:r>
            <a:r>
              <a:rPr lang="en-US" sz="1200" b="1" dirty="0">
                <a:solidFill>
                  <a:srgbClr val="002060"/>
                </a:solidFill>
              </a:rPr>
              <a:t>protection of migrants</a:t>
            </a:r>
          </a:p>
          <a:p>
            <a:pPr marL="285750" indent="-285750" algn="l">
              <a:buFont typeface="Courier New" panose="02070309020205020404" pitchFamily="49" charset="0"/>
              <a:buChar char="o"/>
            </a:pPr>
            <a:r>
              <a:rPr lang="en-US" sz="2800" dirty="0"/>
              <a:t>Essential to improved legal identity systems in accordance with international law include research, dialogue and sharing of good practices and information.</a:t>
            </a:r>
          </a:p>
          <a:p>
            <a:pPr marL="285750" indent="-285750" algn="l">
              <a:buFont typeface="Courier New" panose="02070309020205020404" pitchFamily="49" charset="0"/>
              <a:buChar char="o"/>
            </a:pPr>
            <a:r>
              <a:rPr lang="en-US" sz="2800" dirty="0"/>
              <a:t>Cross-border bilateral and multilateral cooperation enables sharing of information on registered vital events in civil registers of their nationals residing abroad. </a:t>
            </a:r>
            <a:endParaRPr lang="en-US" sz="1800" b="0" i="0" u="none" strike="noStrike" baseline="0" dirty="0">
              <a:latin typeface="GillSansNova-Book"/>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9</a:t>
            </a:fld>
            <a:endParaRPr lang="en-US"/>
          </a:p>
        </p:txBody>
      </p:sp>
    </p:spTree>
    <p:extLst>
      <p:ext uri="{BB962C8B-B14F-4D97-AF65-F5344CB8AC3E}">
        <p14:creationId xmlns:p14="http://schemas.microsoft.com/office/powerpoint/2010/main" val="345103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2060"/>
                </a:solidFill>
                <a:effectLst/>
                <a:latin typeface="Calibri" panose="020F0502020204030204" pitchFamily="34" charset="0"/>
                <a:ea typeface="Times New Roman" panose="02020603050405020304" pitchFamily="18" charset="0"/>
              </a:rPr>
              <a:t>Furthermore, IOM has been instrumental in developing Capacity Development tools which aims to </a:t>
            </a:r>
            <a:r>
              <a:rPr lang="en-US" sz="1800" b="1" dirty="0">
                <a:solidFill>
                  <a:srgbClr val="002060"/>
                </a:solidFill>
                <a:effectLst/>
                <a:latin typeface="Calibri" panose="020F0502020204030204" pitchFamily="34" charset="0"/>
                <a:ea typeface="Times New Roman" panose="02020603050405020304" pitchFamily="18" charset="0"/>
              </a:rPr>
              <a:t>leverage</a:t>
            </a:r>
            <a:r>
              <a:rPr lang="en-US" sz="1800" dirty="0">
                <a:solidFill>
                  <a:srgbClr val="002060"/>
                </a:solidFill>
                <a:effectLst/>
                <a:latin typeface="Calibri" panose="020F0502020204030204" pitchFamily="34" charset="0"/>
                <a:ea typeface="Times New Roman" panose="02020603050405020304" pitchFamily="18" charset="0"/>
              </a:rPr>
              <a:t> and </a:t>
            </a:r>
            <a:r>
              <a:rPr lang="en-US" sz="1800" b="1" dirty="0">
                <a:solidFill>
                  <a:srgbClr val="002060"/>
                </a:solidFill>
                <a:effectLst/>
                <a:latin typeface="Calibri" panose="020F0502020204030204" pitchFamily="34" charset="0"/>
                <a:ea typeface="Times New Roman" panose="02020603050405020304" pitchFamily="18" charset="0"/>
              </a:rPr>
              <a:t>expand</a:t>
            </a:r>
            <a:r>
              <a:rPr lang="en-US" sz="1800" dirty="0">
                <a:solidFill>
                  <a:srgbClr val="002060"/>
                </a:solidFill>
                <a:effectLst/>
                <a:latin typeface="Calibri" panose="020F0502020204030204" pitchFamily="34" charset="0"/>
                <a:ea typeface="Times New Roman" panose="02020603050405020304" pitchFamily="18" charset="0"/>
              </a:rPr>
              <a:t> as needed on </a:t>
            </a:r>
            <a:r>
              <a:rPr lang="en-US" sz="1800" b="1" dirty="0">
                <a:solidFill>
                  <a:srgbClr val="002060"/>
                </a:solidFill>
                <a:effectLst/>
                <a:latin typeface="Calibri" panose="020F0502020204030204" pitchFamily="34" charset="0"/>
                <a:ea typeface="Times New Roman" panose="02020603050405020304" pitchFamily="18" charset="0"/>
              </a:rPr>
              <a:t>existing IOM and Member States institutional and technical capacities; to p</a:t>
            </a:r>
            <a:r>
              <a:rPr lang="en-US" sz="1800" dirty="0">
                <a:solidFill>
                  <a:srgbClr val="002060"/>
                </a:solidFill>
                <a:effectLst/>
                <a:latin typeface="Calibri" panose="020F0502020204030204" pitchFamily="34" charset="0"/>
                <a:ea typeface="Times New Roman" panose="02020603050405020304" pitchFamily="18" charset="0"/>
              </a:rPr>
              <a:t>ursue and strengthen a “</a:t>
            </a:r>
            <a:r>
              <a:rPr lang="en-US" sz="1800" b="1" dirty="0">
                <a:solidFill>
                  <a:srgbClr val="002060"/>
                </a:solidFill>
                <a:effectLst/>
                <a:latin typeface="Calibri" panose="020F0502020204030204" pitchFamily="34" charset="0"/>
                <a:ea typeface="Times New Roman" panose="02020603050405020304" pitchFamily="18" charset="0"/>
              </a:rPr>
              <a:t>Whole of UN approach</a:t>
            </a:r>
            <a:r>
              <a:rPr lang="en-US" sz="1800" dirty="0">
                <a:solidFill>
                  <a:srgbClr val="002060"/>
                </a:solidFill>
                <a:effectLst/>
                <a:latin typeface="Calibri" panose="020F0502020204030204" pitchFamily="34" charset="0"/>
                <a:ea typeface="Times New Roman" panose="02020603050405020304" pitchFamily="18" charset="0"/>
              </a:rPr>
              <a:t>” in delivering a </a:t>
            </a:r>
            <a:r>
              <a:rPr lang="en-US" sz="1800" b="1" dirty="0">
                <a:solidFill>
                  <a:srgbClr val="002060"/>
                </a:solidFill>
                <a:effectLst/>
                <a:latin typeface="Calibri" panose="020F0502020204030204" pitchFamily="34" charset="0"/>
                <a:ea typeface="Times New Roman" panose="02020603050405020304" pitchFamily="18" charset="0"/>
              </a:rPr>
              <a:t>holistic and concerted suppor</a:t>
            </a:r>
            <a:r>
              <a:rPr lang="en-US" sz="1800" dirty="0">
                <a:solidFill>
                  <a:srgbClr val="002060"/>
                </a:solidFill>
                <a:effectLst/>
                <a:latin typeface="Calibri" panose="020F0502020204030204" pitchFamily="34" charset="0"/>
                <a:ea typeface="Times New Roman" panose="02020603050405020304" pitchFamily="18" charset="0"/>
              </a:rPr>
              <a:t>t to strengthen inclusive national legal identity systems that conform with international law and standards; </a:t>
            </a:r>
            <a:endParaRPr lang="en-US" sz="1800" dirty="0">
              <a:solidFill>
                <a:srgbClr val="00206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10</a:t>
            </a:fld>
            <a:endParaRPr lang="en-US"/>
          </a:p>
        </p:txBody>
      </p:sp>
    </p:spTree>
    <p:extLst>
      <p:ext uri="{BB962C8B-B14F-4D97-AF65-F5344CB8AC3E}">
        <p14:creationId xmlns:p14="http://schemas.microsoft.com/office/powerpoint/2010/main" val="207702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key achievements just to name a few are:</a:t>
            </a: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 sub-regional Conference on Legal Identity was convened in Mozambique, with the participation of over 70 speakers from 16 delegations of SADC countries, UN Agencies, and international organizations, as well as the private sector, </a:t>
            </a:r>
            <a:r>
              <a:rPr lang="en-US" sz="1200" b="0" i="0" u="none" strike="noStrike" baseline="0" dirty="0">
                <a:latin typeface="GillSansNova-Book"/>
              </a:rPr>
              <a:t>bolstering the exchange of information and good practices on legal identity between SADC member countries.</a:t>
            </a:r>
          </a:p>
          <a:p>
            <a:endParaRPr lang="en-US" sz="1200" b="0" i="0" u="none" strike="noStrike" baseline="0" dirty="0">
              <a:latin typeface="GillSansNova-Book"/>
            </a:endParaRPr>
          </a:p>
          <a:p>
            <a:pPr marL="171450" indent="-171450">
              <a:buFont typeface="Arial" panose="020B0604020202020204" pitchFamily="34" charset="0"/>
              <a:buChar char="•"/>
            </a:pPr>
            <a:r>
              <a:rPr lang="en-US" dirty="0"/>
              <a:t>In Libya, Burkina Faso nationals wanting to return to their country and not holding proper documents were registered using mobile MIDAS kits (through the collection of biographical and biometrical information) and were provided with an ID card. This information was shared with databases in Burkina Faso, allowing their identification and return to their country, after prior verification that the document they were carried was genuine and issued by MIDAS.</a:t>
            </a:r>
          </a:p>
          <a:p>
            <a:endParaRPr lang="en-US" dirty="0"/>
          </a:p>
          <a:p>
            <a:pPr marL="171450" indent="-171450">
              <a:buFont typeface="Arial" panose="020B0604020202020204" pitchFamily="34" charset="0"/>
              <a:buChar char="•"/>
            </a:pPr>
            <a:r>
              <a:rPr lang="en-US" dirty="0"/>
              <a:t>In advocating novel approaches and procedures for determining proof of nationality or permanent residence to expedite the delivery of the necessary documents, IOM has supported consular visits to enable countries wishing to send a mission to transit countries such as the Niger to provide travel documents to their nationals and, at the same time, to establish mechanisms for the issuance of travel documents.</a:t>
            </a:r>
          </a:p>
          <a:p>
            <a:endParaRPr lang="en-US" dirty="0"/>
          </a:p>
          <a:p>
            <a:pPr algn="l"/>
            <a:endParaRPr lang="en-US" dirty="0"/>
          </a:p>
          <a:p>
            <a:r>
              <a:rPr lang="en-US" dirty="0"/>
              <a:t> </a:t>
            </a:r>
          </a:p>
        </p:txBody>
      </p:sp>
      <p:sp>
        <p:nvSpPr>
          <p:cNvPr id="4" name="Slide Number Placeholder 3"/>
          <p:cNvSpPr>
            <a:spLocks noGrp="1"/>
          </p:cNvSpPr>
          <p:nvPr>
            <p:ph type="sldNum" sz="quarter" idx="5"/>
          </p:nvPr>
        </p:nvSpPr>
        <p:spPr/>
        <p:txBody>
          <a:bodyPr/>
          <a:lstStyle/>
          <a:p>
            <a:fld id="{95523CC8-AFAD-CE4D-A9C6-54616C9F9D5A}" type="slidenum">
              <a:rPr lang="en-US" smtClean="0"/>
              <a:t>11</a:t>
            </a:fld>
            <a:endParaRPr lang="en-US"/>
          </a:p>
        </p:txBody>
      </p:sp>
    </p:spTree>
    <p:extLst>
      <p:ext uri="{BB962C8B-B14F-4D97-AF65-F5344CB8AC3E}">
        <p14:creationId xmlns:p14="http://schemas.microsoft.com/office/powerpoint/2010/main" val="100011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question now is ‘what’s next? in advancing the UNLIA. Here are some focus areas within which context I would like to pose some questions for reflection: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How can Africa contribute to global safe and orderly migration by eliminating lack of legal identity and resulting lack of integration into mainstream society as a push factor for irregular migration?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What are the challenges that countries face in registering vital events of migrants on their territory?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What options countries can explore to extend their civil registration services in consular representations abroad?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Recommendations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National strategies for strengthening civil registration and vital statistics system should reflect the importance of inclusion of marginalized and excluded populations, with emphasis on migrants, in accordance with the central promise of the 2030 Agenda and its SDGs to leave no one behind.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States should aim to develop policies aimed at strengthening their capacity to provide services to issue civil registration, proof of nationality and travel documents to their nationals abroad. Policies should for the implementation of digitized civil registration and identity management services that are linked online with national legal identity system and as such support issuance of civil registration-related certificates and documentary evidence with the goal to support migrants with immigration-related procedures.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States are encouraged to actively explore options to conclude bilateral and multilateral agreements to: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Mutually recognize certificates of registered vital events, and where appropriate </a:t>
            </a:r>
          </a:p>
          <a:p>
            <a:r>
              <a:rPr lang="en-US" sz="1200" kern="1200" dirty="0">
                <a:solidFill>
                  <a:schemeClr val="tx1"/>
                </a:solidFill>
                <a:effectLst/>
                <a:latin typeface="+mn-lt"/>
                <a:ea typeface="+mn-ea"/>
                <a:cs typeface="+mn-cs"/>
              </a:rPr>
              <a:t>- share data on registered vital events of migrants between country-of-residence and home-country authorities to ensure that these events are reflected in the identity systems of both countries.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States should work with other government non-governmental actors to promote good practices on policies to facilitate access to legal identity for irregular and forcibly displaced migrants including for those whose legal identity cannot be determined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12</a:t>
            </a:fld>
            <a:endParaRPr lang="en-US"/>
          </a:p>
        </p:txBody>
      </p:sp>
    </p:spTree>
    <p:extLst>
      <p:ext uri="{BB962C8B-B14F-4D97-AF65-F5344CB8AC3E}">
        <p14:creationId xmlns:p14="http://schemas.microsoft.com/office/powerpoint/2010/main" val="2886803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2942" y="5901477"/>
            <a:ext cx="1686117" cy="840775"/>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8664170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6">
            <a:extLst>
              <a:ext uri="{FF2B5EF4-FFF2-40B4-BE49-F238E27FC236}">
                <a16:creationId xmlns:a16="http://schemas.microsoft.com/office/drawing/2014/main" id="{1F969539-1BFC-764B-BC3A-D824FE59C3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6" name="Image 6">
            <a:extLst>
              <a:ext uri="{FF2B5EF4-FFF2-40B4-BE49-F238E27FC236}">
                <a16:creationId xmlns:a16="http://schemas.microsoft.com/office/drawing/2014/main" id="{95079B67-C576-4A46-8BEB-78F2BECB8B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
        <p:nvSpPr>
          <p:cNvPr id="7" name="Titre 5">
            <a:extLst>
              <a:ext uri="{FF2B5EF4-FFF2-40B4-BE49-F238E27FC236}">
                <a16:creationId xmlns:a16="http://schemas.microsoft.com/office/drawing/2014/main" id="{FF1E757E-B593-5D4B-80F1-7031DBAB2B56}"/>
              </a:ext>
            </a:extLst>
          </p:cNvPr>
          <p:cNvSpPr txBox="1">
            <a:spLocks/>
          </p:cNvSpPr>
          <p:nvPr userDrawn="1"/>
        </p:nvSpPr>
        <p:spPr>
          <a:xfrm>
            <a:off x="9810802" y="6343890"/>
            <a:ext cx="2047522" cy="3632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200" spc="0">
                <a:solidFill>
                  <a:srgbClr val="0033A0"/>
                </a:solidFill>
                <a:latin typeface="+mn-lt"/>
              </a:rPr>
              <a:t>IBM E-Retreat 2020</a:t>
            </a:r>
          </a:p>
        </p:txBody>
      </p:sp>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0FD1A743-3A0F-274E-8C57-912FF4FBE2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
        <p:nvSpPr>
          <p:cNvPr id="12" name="Titre 5">
            <a:extLst>
              <a:ext uri="{FF2B5EF4-FFF2-40B4-BE49-F238E27FC236}">
                <a16:creationId xmlns:a16="http://schemas.microsoft.com/office/drawing/2014/main" id="{E93CE3D0-0C1C-114D-8171-54F8F158E24F}"/>
              </a:ext>
            </a:extLst>
          </p:cNvPr>
          <p:cNvSpPr txBox="1">
            <a:spLocks/>
          </p:cNvSpPr>
          <p:nvPr userDrawn="1"/>
        </p:nvSpPr>
        <p:spPr>
          <a:xfrm>
            <a:off x="9810802" y="6343890"/>
            <a:ext cx="2047522" cy="3632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200" spc="0">
                <a:solidFill>
                  <a:schemeClr val="bg1"/>
                </a:solidFill>
                <a:latin typeface="+mn-lt"/>
              </a:rPr>
              <a:t>IBM E-Retreat 2020</a:t>
            </a:r>
          </a:p>
        </p:txBody>
      </p:sp>
    </p:spTree>
    <p:extLst>
      <p:ext uri="{BB962C8B-B14F-4D97-AF65-F5344CB8AC3E}">
        <p14:creationId xmlns:p14="http://schemas.microsoft.com/office/powerpoint/2010/main" val="117882845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
        <p:nvSpPr>
          <p:cNvPr id="5" name="Titre 5">
            <a:extLst>
              <a:ext uri="{FF2B5EF4-FFF2-40B4-BE49-F238E27FC236}">
                <a16:creationId xmlns:a16="http://schemas.microsoft.com/office/drawing/2014/main" id="{F9BAD6CE-C111-F345-8B31-D0F5C0CC9238}"/>
              </a:ext>
            </a:extLst>
          </p:cNvPr>
          <p:cNvSpPr txBox="1">
            <a:spLocks/>
          </p:cNvSpPr>
          <p:nvPr userDrawn="1"/>
        </p:nvSpPr>
        <p:spPr>
          <a:xfrm>
            <a:off x="9810802" y="6343890"/>
            <a:ext cx="2047522" cy="3632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200" spc="0">
                <a:solidFill>
                  <a:srgbClr val="0033A0"/>
                </a:solidFill>
                <a:latin typeface="+mn-lt"/>
              </a:rPr>
              <a:t>IBM E-Retreat 2020</a:t>
            </a:r>
          </a:p>
        </p:txBody>
      </p:sp>
    </p:spTree>
    <p:extLst>
      <p:ext uri="{BB962C8B-B14F-4D97-AF65-F5344CB8AC3E}">
        <p14:creationId xmlns:p14="http://schemas.microsoft.com/office/powerpoint/2010/main" val="17271894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6">
            <a:extLst>
              <a:ext uri="{FF2B5EF4-FFF2-40B4-BE49-F238E27FC236}">
                <a16:creationId xmlns:a16="http://schemas.microsoft.com/office/drawing/2014/main" id="{8AD7042D-F904-5445-B931-43D61C2770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
        <p:nvSpPr>
          <p:cNvPr id="13" name="Titre 5">
            <a:extLst>
              <a:ext uri="{FF2B5EF4-FFF2-40B4-BE49-F238E27FC236}">
                <a16:creationId xmlns:a16="http://schemas.microsoft.com/office/drawing/2014/main" id="{919AD54C-4FDC-404E-9FCE-D1C5639F42D6}"/>
              </a:ext>
            </a:extLst>
          </p:cNvPr>
          <p:cNvSpPr txBox="1">
            <a:spLocks/>
          </p:cNvSpPr>
          <p:nvPr userDrawn="1"/>
        </p:nvSpPr>
        <p:spPr>
          <a:xfrm>
            <a:off x="9810802" y="6343890"/>
            <a:ext cx="2047522" cy="3632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200" spc="0">
                <a:solidFill>
                  <a:srgbClr val="0033A0"/>
                </a:solidFill>
                <a:latin typeface="+mn-lt"/>
              </a:rPr>
              <a:t>IBM E-Retreat 2020</a:t>
            </a:r>
          </a:p>
        </p:txBody>
      </p:sp>
    </p:spTree>
    <p:extLst>
      <p:ext uri="{BB962C8B-B14F-4D97-AF65-F5344CB8AC3E}">
        <p14:creationId xmlns:p14="http://schemas.microsoft.com/office/powerpoint/2010/main" val="42712922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6" name="Image 6">
            <a:extLst>
              <a:ext uri="{FF2B5EF4-FFF2-40B4-BE49-F238E27FC236}">
                <a16:creationId xmlns:a16="http://schemas.microsoft.com/office/drawing/2014/main" id="{E876F14F-1E8C-DD49-9B3B-A37C15F20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
        <p:nvSpPr>
          <p:cNvPr id="7" name="Titre 5">
            <a:extLst>
              <a:ext uri="{FF2B5EF4-FFF2-40B4-BE49-F238E27FC236}">
                <a16:creationId xmlns:a16="http://schemas.microsoft.com/office/drawing/2014/main" id="{3F9CA002-0A08-BD47-BA05-B3454FE91929}"/>
              </a:ext>
            </a:extLst>
          </p:cNvPr>
          <p:cNvSpPr txBox="1">
            <a:spLocks/>
          </p:cNvSpPr>
          <p:nvPr userDrawn="1"/>
        </p:nvSpPr>
        <p:spPr>
          <a:xfrm>
            <a:off x="9810802" y="6343890"/>
            <a:ext cx="2047522" cy="3632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200" spc="0">
                <a:solidFill>
                  <a:srgbClr val="0033A0"/>
                </a:solidFill>
                <a:latin typeface="+mn-lt"/>
              </a:rPr>
              <a:t>IBM E-Retreat 2020</a:t>
            </a:r>
          </a:p>
        </p:txBody>
      </p:sp>
    </p:spTree>
    <p:extLst>
      <p:ext uri="{BB962C8B-B14F-4D97-AF65-F5344CB8AC3E}">
        <p14:creationId xmlns:p14="http://schemas.microsoft.com/office/powerpoint/2010/main" val="29256153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5" name="Image 6">
            <a:extLst>
              <a:ext uri="{FF2B5EF4-FFF2-40B4-BE49-F238E27FC236}">
                <a16:creationId xmlns:a16="http://schemas.microsoft.com/office/drawing/2014/main" id="{41299137-CF8F-614C-AE6F-8CA80AF738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
        <p:nvSpPr>
          <p:cNvPr id="6" name="Titre 5">
            <a:extLst>
              <a:ext uri="{FF2B5EF4-FFF2-40B4-BE49-F238E27FC236}">
                <a16:creationId xmlns:a16="http://schemas.microsoft.com/office/drawing/2014/main" id="{E5ED2B68-00E9-5143-9298-952529064D71}"/>
              </a:ext>
            </a:extLst>
          </p:cNvPr>
          <p:cNvSpPr txBox="1">
            <a:spLocks/>
          </p:cNvSpPr>
          <p:nvPr userDrawn="1"/>
        </p:nvSpPr>
        <p:spPr>
          <a:xfrm>
            <a:off x="9810802" y="6343890"/>
            <a:ext cx="2047522" cy="3632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200" spc="0">
                <a:solidFill>
                  <a:srgbClr val="0033A0"/>
                </a:solidFill>
                <a:latin typeface="+mn-lt"/>
              </a:rPr>
              <a:t>IBM E-Retreat 2020</a:t>
            </a:r>
          </a:p>
        </p:txBody>
      </p:sp>
    </p:spTree>
    <p:extLst>
      <p:ext uri="{BB962C8B-B14F-4D97-AF65-F5344CB8AC3E}">
        <p14:creationId xmlns:p14="http://schemas.microsoft.com/office/powerpoint/2010/main" val="311512923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pic>
        <p:nvPicPr>
          <p:cNvPr id="5" name="Image 6">
            <a:extLst>
              <a:ext uri="{FF2B5EF4-FFF2-40B4-BE49-F238E27FC236}">
                <a16:creationId xmlns:a16="http://schemas.microsoft.com/office/drawing/2014/main" id="{D77D203A-0C88-7A4F-8F48-C4802800D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
        <p:nvSpPr>
          <p:cNvPr id="7" name="Titre 5">
            <a:extLst>
              <a:ext uri="{FF2B5EF4-FFF2-40B4-BE49-F238E27FC236}">
                <a16:creationId xmlns:a16="http://schemas.microsoft.com/office/drawing/2014/main" id="{F6D56749-E8D2-624C-ACAA-814D8B617FC5}"/>
              </a:ext>
            </a:extLst>
          </p:cNvPr>
          <p:cNvSpPr txBox="1">
            <a:spLocks/>
          </p:cNvSpPr>
          <p:nvPr userDrawn="1"/>
        </p:nvSpPr>
        <p:spPr>
          <a:xfrm>
            <a:off x="9810802" y="6343890"/>
            <a:ext cx="2047522" cy="3632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200" spc="0">
                <a:solidFill>
                  <a:srgbClr val="0033A0"/>
                </a:solidFill>
                <a:latin typeface="+mn-lt"/>
              </a:rPr>
              <a:t>IBM E-Retreat 2020</a:t>
            </a:r>
          </a:p>
        </p:txBody>
      </p:sp>
    </p:spTree>
    <p:extLst>
      <p:ext uri="{BB962C8B-B14F-4D97-AF65-F5344CB8AC3E}">
        <p14:creationId xmlns:p14="http://schemas.microsoft.com/office/powerpoint/2010/main" val="42782231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5" name="Image 6">
            <a:extLst>
              <a:ext uri="{FF2B5EF4-FFF2-40B4-BE49-F238E27FC236}">
                <a16:creationId xmlns:a16="http://schemas.microsoft.com/office/drawing/2014/main" id="{FF75901F-3F70-9E47-9FAD-7C464CDAC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Tree>
    <p:extLst>
      <p:ext uri="{BB962C8B-B14F-4D97-AF65-F5344CB8AC3E}">
        <p14:creationId xmlns:p14="http://schemas.microsoft.com/office/powerpoint/2010/main" val="238208707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6" name="Image 6">
            <a:extLst>
              <a:ext uri="{FF2B5EF4-FFF2-40B4-BE49-F238E27FC236}">
                <a16:creationId xmlns:a16="http://schemas.microsoft.com/office/drawing/2014/main" id="{C0295FDB-CBE1-1C44-8639-FDF9FEF6B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294329"/>
            <a:ext cx="1814032" cy="412808"/>
          </a:xfrm>
          <a:prstGeom prst="rect">
            <a:avLst/>
          </a:prstGeom>
        </p:spPr>
      </p:pic>
    </p:spTree>
    <p:extLst>
      <p:ext uri="{BB962C8B-B14F-4D97-AF65-F5344CB8AC3E}">
        <p14:creationId xmlns:p14="http://schemas.microsoft.com/office/powerpoint/2010/main" val="4778888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DE5B00F-AD5B-CC4C-848A-48CDD9EBE241}"/>
              </a:ext>
            </a:extLst>
          </p:cNvPr>
          <p:cNvSpPr>
            <a:spLocks noGrp="1"/>
          </p:cNvSpPr>
          <p:nvPr>
            <p:ph type="title"/>
          </p:nvPr>
        </p:nvSpPr>
        <p:spPr>
          <a:xfrm>
            <a:off x="1006368" y="2565072"/>
            <a:ext cx="10538691" cy="862032"/>
          </a:xfrm>
        </p:spPr>
        <p:txBody>
          <a:bodyPr>
            <a:noAutofit/>
          </a:bodyPr>
          <a:lstStyle/>
          <a:p>
            <a:r>
              <a:rPr lang="en-US" sz="3200" spc="300" dirty="0">
                <a:latin typeface="Gill Sans Nova Book" panose="020B0502020204020203" pitchFamily="34" charset="0"/>
              </a:rPr>
              <a:t>IOM Institutional Legal Identity Strategy: </a:t>
            </a:r>
            <a:br>
              <a:rPr lang="en-US" sz="3200" spc="300" dirty="0">
                <a:latin typeface="Gill Sans Nova Book" panose="020B0502020204020203" pitchFamily="34" charset="0"/>
              </a:rPr>
            </a:br>
            <a:r>
              <a:rPr lang="en-US" sz="3200" spc="300" dirty="0">
                <a:latin typeface="Gill Sans Nova Book" panose="020B0502020204020203" pitchFamily="34" charset="0"/>
              </a:rPr>
              <a:t>Global Mobility</a:t>
            </a:r>
            <a:endParaRPr lang="en-US" sz="2400" spc="300" dirty="0">
              <a:latin typeface="Gill Sans Nova Book" panose="020B0502020204020203" pitchFamily="34" charset="0"/>
            </a:endParaRPr>
          </a:p>
        </p:txBody>
      </p:sp>
      <p:cxnSp>
        <p:nvCxnSpPr>
          <p:cNvPr id="3" name="Straight Connector 2">
            <a:extLst>
              <a:ext uri="{FF2B5EF4-FFF2-40B4-BE49-F238E27FC236}">
                <a16:creationId xmlns:a16="http://schemas.microsoft.com/office/drawing/2014/main" id="{DA25366C-D29D-47A4-AE37-D64031F41396}"/>
              </a:ext>
            </a:extLst>
          </p:cNvPr>
          <p:cNvCxnSpPr/>
          <p:nvPr/>
        </p:nvCxnSpPr>
        <p:spPr>
          <a:xfrm>
            <a:off x="782305" y="3503214"/>
            <a:ext cx="105386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06F67EB-2843-4DBB-92E7-067B7A0DEEE5}"/>
              </a:ext>
            </a:extLst>
          </p:cNvPr>
          <p:cNvSpPr/>
          <p:nvPr/>
        </p:nvSpPr>
        <p:spPr>
          <a:xfrm>
            <a:off x="3230956" y="272650"/>
            <a:ext cx="5730085" cy="307777"/>
          </a:xfrm>
          <a:prstGeom prst="rect">
            <a:avLst/>
          </a:prstGeom>
        </p:spPr>
        <p:txBody>
          <a:bodyPr wrap="square">
            <a:spAutoFit/>
          </a:bodyPr>
          <a:lstStyle/>
          <a:p>
            <a:pPr algn="ctr"/>
            <a:r>
              <a:rPr lang="en-US" sz="1400" spc="300" dirty="0">
                <a:solidFill>
                  <a:schemeClr val="bg1"/>
                </a:solidFill>
                <a:latin typeface="Gill Sans Nova Book" panose="020B0502020204020203" pitchFamily="34" charset="0"/>
              </a:rPr>
              <a:t>Immigration and Border Management Division </a:t>
            </a:r>
            <a:endParaRPr lang="de-DE" sz="1400" spc="300" dirty="0">
              <a:solidFill>
                <a:schemeClr val="bg1"/>
              </a:solidFill>
            </a:endParaRPr>
          </a:p>
        </p:txBody>
      </p:sp>
      <p:sp>
        <p:nvSpPr>
          <p:cNvPr id="2" name="Rectangle 1">
            <a:extLst>
              <a:ext uri="{FF2B5EF4-FFF2-40B4-BE49-F238E27FC236}">
                <a16:creationId xmlns:a16="http://schemas.microsoft.com/office/drawing/2014/main" id="{BDD9DC52-2BA4-E3FD-BCF5-721223BE7AE2}"/>
              </a:ext>
            </a:extLst>
          </p:cNvPr>
          <p:cNvSpPr/>
          <p:nvPr/>
        </p:nvSpPr>
        <p:spPr>
          <a:xfrm>
            <a:off x="1528807" y="4719251"/>
            <a:ext cx="10016252" cy="954107"/>
          </a:xfrm>
          <a:prstGeom prst="rect">
            <a:avLst/>
          </a:prstGeom>
        </p:spPr>
        <p:txBody>
          <a:bodyPr wrap="square">
            <a:spAutoFit/>
          </a:bodyPr>
          <a:lstStyle/>
          <a:p>
            <a:pPr algn="ctr"/>
            <a:r>
              <a:rPr lang="en-US" sz="2800" spc="300" dirty="0">
                <a:solidFill>
                  <a:schemeClr val="bg1"/>
                </a:solidFill>
                <a:latin typeface="Gill Sans Nova Book" panose="020B0502020204020203" pitchFamily="34" charset="0"/>
              </a:rPr>
              <a:t>Presentation by: Mme Mariama Mohamed Cisse, Director IOM Special Liaison Office to the AU and ECA </a:t>
            </a:r>
            <a:endParaRPr lang="de-DE" sz="2800" spc="300" dirty="0">
              <a:solidFill>
                <a:schemeClr val="bg1"/>
              </a:solidFill>
            </a:endParaRPr>
          </a:p>
        </p:txBody>
      </p:sp>
    </p:spTree>
    <p:extLst>
      <p:ext uri="{BB962C8B-B14F-4D97-AF65-F5344CB8AC3E}">
        <p14:creationId xmlns:p14="http://schemas.microsoft.com/office/powerpoint/2010/main" val="30402993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DAA4A6-FA92-D941-ABFB-4BE805AFE977}"/>
              </a:ext>
            </a:extLst>
          </p:cNvPr>
          <p:cNvSpPr/>
          <p:nvPr/>
        </p:nvSpPr>
        <p:spPr>
          <a:xfrm>
            <a:off x="6277117" y="0"/>
            <a:ext cx="5918003" cy="180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800" b="1" spc="300" dirty="0">
                <a:solidFill>
                  <a:schemeClr val="bg1"/>
                </a:solidFill>
                <a:ea typeface="+mj-ea"/>
                <a:cs typeface="+mj-cs"/>
              </a:rPr>
              <a:t>IOM LEGAL IDENTITY STRATEGY </a:t>
            </a:r>
          </a:p>
          <a:p>
            <a:pPr algn="ctr">
              <a:lnSpc>
                <a:spcPct val="90000"/>
              </a:lnSpc>
              <a:spcBef>
                <a:spcPct val="0"/>
              </a:spcBef>
              <a:spcAft>
                <a:spcPts val="600"/>
              </a:spcAft>
            </a:pPr>
            <a:r>
              <a:rPr lang="en-US" sz="2800" b="1" spc="300" dirty="0">
                <a:solidFill>
                  <a:schemeClr val="bg1"/>
                </a:solidFill>
                <a:ea typeface="+mj-ea"/>
                <a:cs typeface="+mj-cs"/>
              </a:rPr>
              <a:t>CAPACITY DEVELOPMENT TOOLS</a:t>
            </a:r>
          </a:p>
        </p:txBody>
      </p:sp>
      <p:sp>
        <p:nvSpPr>
          <p:cNvPr id="16" name="Rectangle 15">
            <a:extLst>
              <a:ext uri="{FF2B5EF4-FFF2-40B4-BE49-F238E27FC236}">
                <a16:creationId xmlns:a16="http://schemas.microsoft.com/office/drawing/2014/main" id="{765C15EC-B533-4BA7-9B1C-32C6309673A8}"/>
              </a:ext>
            </a:extLst>
          </p:cNvPr>
          <p:cNvSpPr/>
          <p:nvPr/>
        </p:nvSpPr>
        <p:spPr>
          <a:xfrm>
            <a:off x="5914884" y="1612520"/>
            <a:ext cx="5302160" cy="4193356"/>
          </a:xfrm>
          <a:prstGeom prst="rect">
            <a:avLst/>
          </a:prstGeom>
        </p:spPr>
        <p:txBody>
          <a:bodyPr vert="horz" lIns="91440" tIns="45720" rIns="91440" bIns="45720" rtlCol="0">
            <a:noAutofit/>
          </a:bodyPr>
          <a:lstStyle/>
          <a:p>
            <a:pPr indent="-228600">
              <a:lnSpc>
                <a:spcPct val="90000"/>
              </a:lnSpc>
              <a:buClr>
                <a:srgbClr val="0033A0"/>
              </a:buClr>
              <a:buFont typeface="Arial" panose="020B0604020202020204" pitchFamily="34" charset="0"/>
              <a:buChar char="•"/>
            </a:pPr>
            <a:endParaRPr lang="en-US" sz="2400" dirty="0"/>
          </a:p>
          <a:p>
            <a:pPr marL="457200" indent="-228600">
              <a:lnSpc>
                <a:spcPct val="90000"/>
              </a:lnSpc>
              <a:spcAft>
                <a:spcPts val="200"/>
              </a:spcAft>
              <a:buClr>
                <a:srgbClr val="0033A0"/>
              </a:buClr>
              <a:buFont typeface="Arial" panose="020B0604020202020204" pitchFamily="34" charset="0"/>
              <a:buChar char="•"/>
            </a:pPr>
            <a:r>
              <a:rPr lang="en-US" sz="2400" dirty="0"/>
              <a:t>LI Toolkit </a:t>
            </a:r>
          </a:p>
          <a:p>
            <a:pPr marL="457200" indent="-228600">
              <a:lnSpc>
                <a:spcPct val="90000"/>
              </a:lnSpc>
              <a:spcAft>
                <a:spcPts val="200"/>
              </a:spcAft>
              <a:buClr>
                <a:srgbClr val="0033A0"/>
              </a:buClr>
              <a:buFont typeface="Arial" panose="020B0604020202020204" pitchFamily="34" charset="0"/>
              <a:buChar char="•"/>
            </a:pPr>
            <a:r>
              <a:rPr lang="en-US" sz="2400" dirty="0"/>
              <a:t>LI Master Class (formative)  </a:t>
            </a:r>
          </a:p>
          <a:p>
            <a:pPr marL="457200" indent="-228600">
              <a:lnSpc>
                <a:spcPct val="90000"/>
              </a:lnSpc>
              <a:spcAft>
                <a:spcPts val="200"/>
              </a:spcAft>
              <a:buClr>
                <a:srgbClr val="0033A0"/>
              </a:buClr>
              <a:buFont typeface="Arial" panose="020B0604020202020204" pitchFamily="34" charset="0"/>
              <a:buChar char="•"/>
            </a:pPr>
            <a:r>
              <a:rPr lang="en-US" sz="2400" dirty="0"/>
              <a:t>LI Roadshows (informative)  </a:t>
            </a:r>
          </a:p>
          <a:p>
            <a:pPr marL="457200" indent="-228600">
              <a:lnSpc>
                <a:spcPct val="90000"/>
              </a:lnSpc>
              <a:spcAft>
                <a:spcPts val="200"/>
              </a:spcAft>
              <a:buClr>
                <a:srgbClr val="0033A0"/>
              </a:buClr>
              <a:buFont typeface="Arial" panose="020B0604020202020204" pitchFamily="34" charset="0"/>
              <a:buChar char="•"/>
            </a:pPr>
            <a:r>
              <a:rPr lang="en-US" sz="2400" dirty="0"/>
              <a:t>ID Management Master Class  </a:t>
            </a:r>
          </a:p>
          <a:p>
            <a:pPr marL="457200" indent="-228600">
              <a:lnSpc>
                <a:spcPct val="90000"/>
              </a:lnSpc>
              <a:spcAft>
                <a:spcPts val="200"/>
              </a:spcAft>
              <a:buClr>
                <a:srgbClr val="0033A0"/>
              </a:buClr>
              <a:buFont typeface="Arial" panose="020B0604020202020204" pitchFamily="34" charset="0"/>
              <a:buChar char="•"/>
            </a:pPr>
            <a:r>
              <a:rPr lang="en-US" sz="2400" dirty="0"/>
              <a:t>LI Assessment questionnaire </a:t>
            </a:r>
          </a:p>
          <a:p>
            <a:pPr marL="457200" indent="-228600">
              <a:lnSpc>
                <a:spcPct val="90000"/>
              </a:lnSpc>
              <a:spcAft>
                <a:spcPts val="200"/>
              </a:spcAft>
              <a:buClr>
                <a:srgbClr val="0033A0"/>
              </a:buClr>
              <a:buFont typeface="Arial" panose="020B0604020202020204" pitchFamily="34" charset="0"/>
              <a:buChar char="•"/>
            </a:pPr>
            <a:r>
              <a:rPr lang="en-US" sz="2400" dirty="0"/>
              <a:t>Free Movement Zones Guide for Issuance and Border Management</a:t>
            </a:r>
          </a:p>
          <a:p>
            <a:pPr marL="457200" indent="-228600">
              <a:lnSpc>
                <a:spcPct val="90000"/>
              </a:lnSpc>
              <a:spcAft>
                <a:spcPts val="200"/>
              </a:spcAft>
              <a:buClr>
                <a:srgbClr val="0033A0"/>
              </a:buClr>
              <a:buFont typeface="Arial" panose="020B0604020202020204" pitchFamily="34" charset="0"/>
              <a:buChar char="•"/>
            </a:pPr>
            <a:r>
              <a:rPr lang="en-US" sz="2400" dirty="0"/>
              <a:t>Essentials on Documentation Access for Migrants Without Proof of Legal Identity</a:t>
            </a:r>
          </a:p>
          <a:p>
            <a:pPr marL="228600">
              <a:lnSpc>
                <a:spcPct val="90000"/>
              </a:lnSpc>
              <a:spcAft>
                <a:spcPts val="200"/>
              </a:spcAft>
              <a:buClr>
                <a:srgbClr val="0033A0"/>
              </a:buClr>
            </a:pPr>
            <a:r>
              <a:rPr lang="en-US" sz="2400" b="1" kern="1200" dirty="0">
                <a:solidFill>
                  <a:srgbClr val="FFFFFF"/>
                </a:solidFill>
                <a:latin typeface="+mn-lt"/>
                <a:ea typeface="+mj-ea"/>
                <a:cs typeface="+mj-cs"/>
              </a:rPr>
              <a:t> Movement Zones Guide for Issuance and Border Management</a:t>
            </a:r>
            <a:endParaRPr lang="en-US" sz="2400" dirty="0"/>
          </a:p>
        </p:txBody>
      </p:sp>
      <p:pic>
        <p:nvPicPr>
          <p:cNvPr id="5" name="Picture 4" descr="A group of people at an outdoor event&#10;&#10;Description automatically generated with medium confidence">
            <a:extLst>
              <a:ext uri="{FF2B5EF4-FFF2-40B4-BE49-F238E27FC236}">
                <a16:creationId xmlns:a16="http://schemas.microsoft.com/office/drawing/2014/main" id="{C66042F2-7AAE-DA27-25C9-74DE538EA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2" y="0"/>
            <a:ext cx="5764732" cy="6858000"/>
          </a:xfrm>
          <a:prstGeom prst="rect">
            <a:avLst/>
          </a:prstGeom>
        </p:spPr>
      </p:pic>
      <p:pic>
        <p:nvPicPr>
          <p:cNvPr id="2050" name="Picture 2">
            <a:extLst>
              <a:ext uri="{FF2B5EF4-FFF2-40B4-BE49-F238E27FC236}">
                <a16:creationId xmlns:a16="http://schemas.microsoft.com/office/drawing/2014/main" id="{948311F5-6D11-27B6-1920-0F70F4119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138" y="5106783"/>
            <a:ext cx="1743135" cy="1807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B9E39FC-D654-3C26-9305-61C05DF24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1258">
            <a:off x="10178391" y="1771466"/>
            <a:ext cx="2349969" cy="2492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186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DAA4A6-FA92-D941-ABFB-4BE805AFE977}"/>
              </a:ext>
            </a:extLst>
          </p:cNvPr>
          <p:cNvSpPr/>
          <p:nvPr/>
        </p:nvSpPr>
        <p:spPr>
          <a:xfrm>
            <a:off x="429767" y="196122"/>
            <a:ext cx="11332465" cy="110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000" b="1" kern="1200" spc="300" dirty="0">
                <a:solidFill>
                  <a:schemeClr val="bg1"/>
                </a:solidFill>
                <a:ea typeface="+mj-ea"/>
                <a:cs typeface="+mj-cs"/>
              </a:rPr>
              <a:t>ACHIEVEMENTS </a:t>
            </a:r>
          </a:p>
        </p:txBody>
      </p:sp>
      <p:sp>
        <p:nvSpPr>
          <p:cNvPr id="47" name="Rectangle 4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descr="Graphical user interface, application&#10;&#10;Description automatically generated">
            <a:extLst>
              <a:ext uri="{FF2B5EF4-FFF2-40B4-BE49-F238E27FC236}">
                <a16:creationId xmlns:a16="http://schemas.microsoft.com/office/drawing/2014/main" id="{CDE2FFA0-2EDB-4D0C-B427-7DDA0A03B256}"/>
              </a:ext>
            </a:extLst>
          </p:cNvPr>
          <p:cNvPicPr>
            <a:picLocks noChangeAspect="1"/>
          </p:cNvPicPr>
          <p:nvPr/>
        </p:nvPicPr>
        <p:blipFill rotWithShape="1">
          <a:blip r:embed="rId3"/>
          <a:srcRect l="17435" t="18181" r="18767" b="7360"/>
          <a:stretch/>
        </p:blipFill>
        <p:spPr>
          <a:xfrm>
            <a:off x="429768" y="1777538"/>
            <a:ext cx="6702552" cy="4400204"/>
          </a:xfrm>
          <a:prstGeom prst="rect">
            <a:avLst/>
          </a:prstGeom>
        </p:spPr>
      </p:pic>
      <p:sp useBgFill="1">
        <p:nvSpPr>
          <p:cNvPr id="49" name="Rectangle 4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65C15EC-B533-4BA7-9B1C-32C6309673A8}"/>
              </a:ext>
            </a:extLst>
          </p:cNvPr>
          <p:cNvSpPr/>
          <p:nvPr/>
        </p:nvSpPr>
        <p:spPr>
          <a:xfrm>
            <a:off x="7790213" y="1864645"/>
            <a:ext cx="3840955" cy="4313097"/>
          </a:xfrm>
          <a:prstGeom prst="rect">
            <a:avLst/>
          </a:prstGeom>
        </p:spPr>
        <p:txBody>
          <a:bodyPr vert="horz" lIns="91440" tIns="45720" rIns="91440" bIns="45720" rtlCol="0" anchor="ctr">
            <a:normAutofit/>
          </a:bodyPr>
          <a:lstStyle/>
          <a:p>
            <a:pPr algn="ctr">
              <a:lnSpc>
                <a:spcPct val="90000"/>
              </a:lnSpc>
              <a:spcAft>
                <a:spcPts val="600"/>
              </a:spcAft>
              <a:buClr>
                <a:srgbClr val="0033A0"/>
              </a:buClr>
            </a:pPr>
            <a:r>
              <a:rPr lang="en-US" sz="2400" b="1" dirty="0">
                <a:solidFill>
                  <a:srgbClr val="0033A0"/>
                </a:solidFill>
              </a:rPr>
              <a:t>Legal Identity Interventions</a:t>
            </a:r>
          </a:p>
          <a:p>
            <a:pPr indent="-228600">
              <a:lnSpc>
                <a:spcPct val="90000"/>
              </a:lnSpc>
              <a:spcAft>
                <a:spcPts val="600"/>
              </a:spcAft>
              <a:buClr>
                <a:srgbClr val="0033A0"/>
              </a:buClr>
              <a:buFont typeface="Arial" panose="020B0604020202020204" pitchFamily="34" charset="0"/>
              <a:buChar char="•"/>
            </a:pPr>
            <a:endParaRPr lang="en-US" dirty="0">
              <a:solidFill>
                <a:srgbClr val="0033A0"/>
              </a:solidFill>
            </a:endParaRPr>
          </a:p>
          <a:p>
            <a:pPr indent="-228600">
              <a:lnSpc>
                <a:spcPct val="90000"/>
              </a:lnSpc>
              <a:spcAft>
                <a:spcPts val="600"/>
              </a:spcAft>
              <a:buClr>
                <a:srgbClr val="0033A0"/>
              </a:buClr>
              <a:buFont typeface="Arial" panose="020B0604020202020204" pitchFamily="34" charset="0"/>
              <a:buChar char="•"/>
            </a:pPr>
            <a:r>
              <a:rPr lang="en-US" sz="2600" b="1" dirty="0">
                <a:solidFill>
                  <a:srgbClr val="0033A0"/>
                </a:solidFill>
              </a:rPr>
              <a:t>Chad</a:t>
            </a:r>
          </a:p>
          <a:p>
            <a:pPr indent="-228600">
              <a:lnSpc>
                <a:spcPct val="90000"/>
              </a:lnSpc>
              <a:spcAft>
                <a:spcPts val="600"/>
              </a:spcAft>
              <a:buClr>
                <a:srgbClr val="0033A0"/>
              </a:buClr>
              <a:buFont typeface="Arial" panose="020B0604020202020204" pitchFamily="34" charset="0"/>
              <a:buChar char="•"/>
            </a:pPr>
            <a:r>
              <a:rPr lang="en-US" sz="2600" b="1" dirty="0">
                <a:solidFill>
                  <a:srgbClr val="0033A0"/>
                </a:solidFill>
              </a:rPr>
              <a:t>Cameroon</a:t>
            </a:r>
          </a:p>
          <a:p>
            <a:pPr indent="-228600">
              <a:lnSpc>
                <a:spcPct val="90000"/>
              </a:lnSpc>
              <a:spcAft>
                <a:spcPts val="600"/>
              </a:spcAft>
              <a:buClr>
                <a:srgbClr val="0033A0"/>
              </a:buClr>
              <a:buFont typeface="Arial" panose="020B0604020202020204" pitchFamily="34" charset="0"/>
              <a:buChar char="•"/>
            </a:pPr>
            <a:r>
              <a:rPr lang="en-US" sz="2600" b="1" dirty="0">
                <a:solidFill>
                  <a:srgbClr val="0033A0"/>
                </a:solidFill>
              </a:rPr>
              <a:t>Libya</a:t>
            </a:r>
          </a:p>
          <a:p>
            <a:pPr indent="-228600">
              <a:lnSpc>
                <a:spcPct val="90000"/>
              </a:lnSpc>
              <a:spcAft>
                <a:spcPts val="600"/>
              </a:spcAft>
              <a:buClr>
                <a:srgbClr val="0033A0"/>
              </a:buClr>
              <a:buFont typeface="Arial" panose="020B0604020202020204" pitchFamily="34" charset="0"/>
              <a:buChar char="•"/>
            </a:pPr>
            <a:r>
              <a:rPr lang="en-US" sz="2600" b="1" dirty="0">
                <a:solidFill>
                  <a:srgbClr val="0033A0"/>
                </a:solidFill>
              </a:rPr>
              <a:t>Mozambique</a:t>
            </a:r>
          </a:p>
          <a:p>
            <a:pPr indent="-228600">
              <a:lnSpc>
                <a:spcPct val="90000"/>
              </a:lnSpc>
              <a:spcAft>
                <a:spcPts val="600"/>
              </a:spcAft>
              <a:buClr>
                <a:srgbClr val="0033A0"/>
              </a:buClr>
              <a:buFont typeface="Arial" panose="020B0604020202020204" pitchFamily="34" charset="0"/>
              <a:buChar char="•"/>
            </a:pPr>
            <a:r>
              <a:rPr lang="en-US" sz="2600" b="1" dirty="0">
                <a:solidFill>
                  <a:srgbClr val="0033A0"/>
                </a:solidFill>
              </a:rPr>
              <a:t>Niger</a:t>
            </a:r>
          </a:p>
          <a:p>
            <a:pPr indent="-228600">
              <a:lnSpc>
                <a:spcPct val="90000"/>
              </a:lnSpc>
              <a:spcAft>
                <a:spcPts val="600"/>
              </a:spcAft>
              <a:buClr>
                <a:srgbClr val="0033A0"/>
              </a:buClr>
              <a:buFont typeface="Arial" panose="020B0604020202020204" pitchFamily="34" charset="0"/>
              <a:buChar char="•"/>
            </a:pPr>
            <a:endParaRPr lang="en-US" dirty="0">
              <a:solidFill>
                <a:srgbClr val="0033A0"/>
              </a:solidFill>
            </a:endParaRPr>
          </a:p>
          <a:p>
            <a:pPr indent="-228600">
              <a:lnSpc>
                <a:spcPct val="90000"/>
              </a:lnSpc>
              <a:spcAft>
                <a:spcPts val="600"/>
              </a:spcAft>
              <a:buClr>
                <a:srgbClr val="0033A0"/>
              </a:buClr>
              <a:buFont typeface="Arial" panose="020B0604020202020204" pitchFamily="34" charset="0"/>
              <a:buChar char="•"/>
            </a:pPr>
            <a:endParaRPr lang="en-US" dirty="0">
              <a:solidFill>
                <a:srgbClr val="0033A0"/>
              </a:solidFill>
            </a:endParaRPr>
          </a:p>
        </p:txBody>
      </p:sp>
    </p:spTree>
    <p:extLst>
      <p:ext uri="{BB962C8B-B14F-4D97-AF65-F5344CB8AC3E}">
        <p14:creationId xmlns:p14="http://schemas.microsoft.com/office/powerpoint/2010/main" val="79049734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DAA4A6-FA92-D941-ABFB-4BE805AFE977}"/>
              </a:ext>
            </a:extLst>
          </p:cNvPr>
          <p:cNvSpPr/>
          <p:nvPr/>
        </p:nvSpPr>
        <p:spPr>
          <a:xfrm>
            <a:off x="276103" y="4074413"/>
            <a:ext cx="3167742" cy="1768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000" b="1" spc="300" dirty="0">
                <a:solidFill>
                  <a:schemeClr val="bg1"/>
                </a:solidFill>
                <a:latin typeface="+mj-lt"/>
                <a:ea typeface="+mj-ea"/>
                <a:cs typeface="+mj-cs"/>
              </a:rPr>
              <a:t>What’s next?</a:t>
            </a:r>
          </a:p>
        </p:txBody>
      </p:sp>
      <p:pic>
        <p:nvPicPr>
          <p:cNvPr id="6" name="Picture 5" descr="Graphical user interface, text&#10;&#10;Description automatically generated">
            <a:extLst>
              <a:ext uri="{FF2B5EF4-FFF2-40B4-BE49-F238E27FC236}">
                <a16:creationId xmlns:a16="http://schemas.microsoft.com/office/drawing/2014/main" id="{412839EB-EBB0-4D90-9645-DB71951B5F63}"/>
              </a:ext>
            </a:extLst>
          </p:cNvPr>
          <p:cNvPicPr>
            <a:picLocks noChangeAspect="1"/>
          </p:cNvPicPr>
          <p:nvPr/>
        </p:nvPicPr>
        <p:blipFill rotWithShape="1">
          <a:blip r:embed="rId3">
            <a:extLst>
              <a:ext uri="{28A0092B-C50C-407E-A947-70E740481C1C}">
                <a14:useLocalDpi xmlns:a14="http://schemas.microsoft.com/office/drawing/2010/main" val="0"/>
              </a:ext>
            </a:extLst>
          </a:blip>
          <a:srcRect t="2379"/>
          <a:stretch/>
        </p:blipFill>
        <p:spPr>
          <a:xfrm>
            <a:off x="2" y="10"/>
            <a:ext cx="12191999" cy="2783577"/>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16" name="Rectangle 15">
            <a:extLst>
              <a:ext uri="{FF2B5EF4-FFF2-40B4-BE49-F238E27FC236}">
                <a16:creationId xmlns:a16="http://schemas.microsoft.com/office/drawing/2014/main" id="{765C15EC-B533-4BA7-9B1C-32C6309673A8}"/>
              </a:ext>
            </a:extLst>
          </p:cNvPr>
          <p:cNvSpPr/>
          <p:nvPr/>
        </p:nvSpPr>
        <p:spPr>
          <a:xfrm>
            <a:off x="4405745" y="3036525"/>
            <a:ext cx="7510152" cy="3568535"/>
          </a:xfrm>
          <a:prstGeom prst="rect">
            <a:avLst/>
          </a:prstGeom>
        </p:spPr>
        <p:txBody>
          <a:bodyPr vert="horz" lIns="91440" tIns="45720" rIns="91440" bIns="45720" rtlCol="0" anchor="ctr">
            <a:normAutofit/>
          </a:bodyPr>
          <a:lstStyle/>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Whole-UN-approach with MS</a:t>
            </a:r>
          </a:p>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Develop capacity development tools</a:t>
            </a:r>
          </a:p>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Develop Guidance Material</a:t>
            </a:r>
          </a:p>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Conduct workshops and field assessments </a:t>
            </a:r>
          </a:p>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Multi Partner Trust Fund</a:t>
            </a:r>
          </a:p>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Human rights-based approach</a:t>
            </a:r>
          </a:p>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Data privacy / protection</a:t>
            </a:r>
          </a:p>
          <a:p>
            <a:pPr lvl="1" indent="-228600">
              <a:lnSpc>
                <a:spcPct val="90000"/>
              </a:lnSpc>
              <a:spcAft>
                <a:spcPts val="600"/>
              </a:spcAft>
              <a:buClr>
                <a:srgbClr val="0033A0"/>
              </a:buClr>
              <a:buFont typeface="Arial" panose="020B0604020202020204" pitchFamily="34" charset="0"/>
              <a:buChar char="•"/>
            </a:pPr>
            <a:r>
              <a:rPr lang="en-US" sz="2400" dirty="0">
                <a:solidFill>
                  <a:srgbClr val="00196D"/>
                </a:solidFill>
              </a:rPr>
              <a:t>Regional Legal Identity Conferences </a:t>
            </a:r>
            <a:endParaRPr lang="en-US" sz="1400" dirty="0">
              <a:solidFill>
                <a:srgbClr val="00196D"/>
              </a:solidFill>
            </a:endParaRPr>
          </a:p>
        </p:txBody>
      </p:sp>
    </p:spTree>
    <p:extLst>
      <p:ext uri="{BB962C8B-B14F-4D97-AF65-F5344CB8AC3E}">
        <p14:creationId xmlns:p14="http://schemas.microsoft.com/office/powerpoint/2010/main" val="411406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5EE4C2-5336-A462-D5F4-7AFD3E1C1FA9}"/>
              </a:ext>
            </a:extLst>
          </p:cNvPr>
          <p:cNvSpPr txBox="1"/>
          <p:nvPr/>
        </p:nvSpPr>
        <p:spPr>
          <a:xfrm>
            <a:off x="602674" y="1042289"/>
            <a:ext cx="11275292" cy="566308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2000" b="1"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(1) Increased Political </a:t>
            </a:r>
            <a:r>
              <a:rPr lang="en-US" sz="2000" b="1" u="sng" dirty="0">
                <a:solidFill>
                  <a:srgbClr val="000000"/>
                </a:solidFill>
                <a:latin typeface="Calibri" panose="020F0502020204030204" pitchFamily="34" charset="0"/>
                <a:ea typeface="Times New Roman" panose="02020603050405020304" pitchFamily="18" charset="0"/>
                <a:cs typeface="Arial" panose="020B0604020202020204" pitchFamily="34" charset="0"/>
              </a:rPr>
              <a:t>Commitment</a:t>
            </a:r>
          </a:p>
          <a:p>
            <a:pPr marR="0" lvl="0" algn="just" defTabSz="914400" rtl="0" eaLnBrk="1" fontAlgn="auto" latinLnBrk="0" hangingPunct="1">
              <a:lnSpc>
                <a:spcPct val="100000"/>
              </a:lnSpc>
              <a:spcBef>
                <a:spcPts val="0"/>
              </a:spcBef>
              <a:spcAft>
                <a:spcPts val="0"/>
              </a:spcAft>
              <a:buClrTx/>
              <a:buSzTx/>
              <a:tabLst/>
              <a:defRPr/>
            </a:pPr>
            <a:r>
              <a:rPr kumimoji="0" lang="en-US" sz="2000" b="1" i="0"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Member States to increase their political commitment to legal identity and to prioritize resources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kumimoji="0" lang="en-US" sz="2000" b="1" i="0"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towards the strengthening of relevant technical expertise in Civil Registration and Legal Identity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kumimoji="0" lang="en-US" sz="2000" b="1" i="0"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systems.</a:t>
            </a:r>
          </a:p>
          <a:p>
            <a:pPr marR="0" lvl="0" algn="just" defTabSz="914400" rtl="0" eaLnBrk="1" fontAlgn="auto" latinLnBrk="0" hangingPunct="1">
              <a:lnSpc>
                <a:spcPct val="100000"/>
              </a:lnSpc>
              <a:spcBef>
                <a:spcPts val="0"/>
              </a:spcBef>
              <a:spcAft>
                <a:spcPts val="0"/>
              </a:spcAft>
              <a:buClrTx/>
              <a:buSzTx/>
              <a:tabLst/>
              <a:defRPr/>
            </a:pPr>
            <a:endParaRPr lang="en-US" sz="2000" b="1" u="sng" noProof="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US" sz="2000" b="1" i="0" u="sng" strike="noStrike" kern="1200" cap="none" spc="0" normalizeH="0" baseline="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(2</a:t>
            </a:r>
            <a:r>
              <a:rPr lang="en-US" sz="2000" b="1" u="sng"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kumimoji="0" lang="en-US" sz="2000" b="1"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Inclusive and effective legal identity management</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Call on Member States to enhance interoperability based on the development of global trust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frameworks to ensure a strong legal basis and authentication systems, protection of personal data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and privacy including data minimization principles, migrant friendly processes and technology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including clear and accessible information in multiple languages, mobile registration, evidence-based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measures derived from up-to date scientific knowledge </a:t>
            </a:r>
            <a:r>
              <a:rPr lang="en-US" sz="2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with a strong overall focus on migrants in    </a:t>
            </a:r>
          </a:p>
          <a:p>
            <a:pPr marR="0" lvl="0" algn="just" defTabSz="914400" rtl="0" eaLnBrk="1" fontAlgn="auto" latinLnBrk="0" hangingPunct="1">
              <a:lnSpc>
                <a:spcPct val="100000"/>
              </a:lnSpc>
              <a:spcBef>
                <a:spcPts val="0"/>
              </a:spcBef>
              <a:spcAft>
                <a:spcPts val="0"/>
              </a:spcAft>
              <a:buClrTx/>
              <a:buSzTx/>
              <a:tabLst/>
              <a:defRPr/>
            </a:pPr>
            <a:r>
              <a:rPr lang="en-US" sz="2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vulnerable situations</a:t>
            </a: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US" sz="2000" b="1" u="sng"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Foster human mobility and regional integration</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P</a:t>
            </a:r>
            <a:r>
              <a:rPr lang="en-US" sz="2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romote safe orderly and regular migration including through reinforcement of identification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documents and enhance preparedness to domesticate continental integration agendas such as the </a:t>
            </a:r>
          </a:p>
          <a:p>
            <a:pPr marR="0" lvl="0" algn="just" defTabSz="914400" rtl="0" eaLnBrk="1" fontAlgn="auto"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Free Movement of Persons Protocol and the African Continental Free </a:t>
            </a: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Tr</a:t>
            </a:r>
            <a:r>
              <a:rPr lang="en-US" sz="2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ade Area Agreement </a:t>
            </a:r>
            <a:endPar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a:extLst>
              <a:ext uri="{FF2B5EF4-FFF2-40B4-BE49-F238E27FC236}">
                <a16:creationId xmlns:a16="http://schemas.microsoft.com/office/drawing/2014/main" id="{A0DFAA75-0690-1837-06CD-E2F936082304}"/>
              </a:ext>
            </a:extLst>
          </p:cNvPr>
          <p:cNvSpPr/>
          <p:nvPr/>
        </p:nvSpPr>
        <p:spPr>
          <a:xfrm>
            <a:off x="314034" y="152622"/>
            <a:ext cx="11563932" cy="38472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b="1" dirty="0">
                <a:solidFill>
                  <a:schemeClr val="bg1"/>
                </a:solidFill>
                <a:latin typeface="Gill Sans Nova Book" panose="020B0502020204020203" pitchFamily="34" charset="0"/>
                <a:ea typeface="Calibri" panose="020F0502020204030204" pitchFamily="34" charset="0"/>
                <a:cs typeface="Times New Roman" panose="02020603050405020304" pitchFamily="18" charset="0"/>
              </a:rPr>
              <a:t>Key Recommendations</a:t>
            </a:r>
          </a:p>
        </p:txBody>
      </p:sp>
    </p:spTree>
    <p:extLst>
      <p:ext uri="{BB962C8B-B14F-4D97-AF65-F5344CB8AC3E}">
        <p14:creationId xmlns:p14="http://schemas.microsoft.com/office/powerpoint/2010/main" val="141038460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EF1D0D-6288-4FCE-A079-EA6F476E7B98}"/>
              </a:ext>
            </a:extLst>
          </p:cNvPr>
          <p:cNvPicPr>
            <a:picLocks noChangeAspect="1"/>
          </p:cNvPicPr>
          <p:nvPr/>
        </p:nvPicPr>
        <p:blipFill rotWithShape="1">
          <a:blip r:embed="rId3"/>
          <a:srcRect l="8570" t="19048" r="9197" b="6031"/>
          <a:stretch/>
        </p:blipFill>
        <p:spPr>
          <a:xfrm>
            <a:off x="0" y="0"/>
            <a:ext cx="12192000" cy="6858000"/>
          </a:xfrm>
          <a:prstGeom prst="rect">
            <a:avLst/>
          </a:prstGeom>
        </p:spPr>
      </p:pic>
      <p:sp>
        <p:nvSpPr>
          <p:cNvPr id="10" name="Titre 3">
            <a:extLst>
              <a:ext uri="{FF2B5EF4-FFF2-40B4-BE49-F238E27FC236}">
                <a16:creationId xmlns:a16="http://schemas.microsoft.com/office/drawing/2014/main" id="{B9101BD2-7EA8-42CC-99DD-B1FAE2FBBE27}"/>
              </a:ext>
            </a:extLst>
          </p:cNvPr>
          <p:cNvSpPr>
            <a:spLocks noGrp="1"/>
          </p:cNvSpPr>
          <p:nvPr>
            <p:ph type="title"/>
          </p:nvPr>
        </p:nvSpPr>
        <p:spPr>
          <a:xfrm>
            <a:off x="97971" y="4275439"/>
            <a:ext cx="3766457" cy="1371600"/>
          </a:xfrm>
        </p:spPr>
        <p:txBody>
          <a:bodyPr vert="horz" lIns="91440" tIns="45720" rIns="91440" bIns="45720" rtlCol="0" anchor="ctr">
            <a:normAutofit/>
          </a:bodyPr>
          <a:lstStyle/>
          <a:p>
            <a:pPr algn="ctr"/>
            <a:r>
              <a:rPr lang="en-US" sz="2800" b="1" dirty="0">
                <a:latin typeface="+mn-lt"/>
              </a:rPr>
              <a:t>Thank You</a:t>
            </a:r>
          </a:p>
        </p:txBody>
      </p:sp>
    </p:spTree>
    <p:extLst>
      <p:ext uri="{BB962C8B-B14F-4D97-AF65-F5344CB8AC3E}">
        <p14:creationId xmlns:p14="http://schemas.microsoft.com/office/powerpoint/2010/main" val="32596361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54B6E8-2FF8-537C-AFC6-24231630DE72}"/>
              </a:ext>
            </a:extLst>
          </p:cNvPr>
          <p:cNvPicPr>
            <a:picLocks noChangeAspect="1"/>
          </p:cNvPicPr>
          <p:nvPr/>
        </p:nvPicPr>
        <p:blipFill rotWithShape="1">
          <a:blip r:embed="rId3"/>
          <a:srcRect l="4817" r="1066" b="-1"/>
          <a:stretch/>
        </p:blipFill>
        <p:spPr>
          <a:xfrm>
            <a:off x="2597726" y="10"/>
            <a:ext cx="9594271"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5DAA4A6-FA92-D941-ABFB-4BE805AFE977}"/>
              </a:ext>
            </a:extLst>
          </p:cNvPr>
          <p:cNvSpPr/>
          <p:nvPr/>
        </p:nvSpPr>
        <p:spPr>
          <a:xfrm>
            <a:off x="685106" y="0"/>
            <a:ext cx="3822189" cy="1899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000" b="1" dirty="0">
                <a:solidFill>
                  <a:schemeClr val="bg2"/>
                </a:solidFill>
                <a:latin typeface="+mj-lt"/>
                <a:ea typeface="+mj-ea"/>
                <a:cs typeface="+mj-cs"/>
              </a:rPr>
              <a:t>         Outline</a:t>
            </a:r>
          </a:p>
        </p:txBody>
      </p:sp>
      <p:sp>
        <p:nvSpPr>
          <p:cNvPr id="4" name="Rectangle 3">
            <a:extLst>
              <a:ext uri="{FF2B5EF4-FFF2-40B4-BE49-F238E27FC236}">
                <a16:creationId xmlns:a16="http://schemas.microsoft.com/office/drawing/2014/main" id="{7110DA06-2CF7-49FD-BE5E-ABAE46A6D6B9}"/>
              </a:ext>
            </a:extLst>
          </p:cNvPr>
          <p:cNvSpPr/>
          <p:nvPr/>
        </p:nvSpPr>
        <p:spPr>
          <a:xfrm>
            <a:off x="338742" y="2265037"/>
            <a:ext cx="4514916" cy="4592963"/>
          </a:xfrm>
          <a:prstGeom prst="rect">
            <a:avLst/>
          </a:prstGeom>
        </p:spPr>
        <p:txBody>
          <a:bodyPr vert="horz" lIns="91440" tIns="45720" rIns="91440" bIns="45720" rtlCol="0">
            <a:noAutofit/>
          </a:bodyPr>
          <a:lstStyle/>
          <a:p>
            <a:pPr marL="342900" marR="33020" indent="-228600">
              <a:lnSpc>
                <a:spcPct val="90000"/>
              </a:lnSpc>
              <a:spcBef>
                <a:spcPts val="600"/>
              </a:spcBef>
              <a:buFont typeface="Arial" panose="020B0604020202020204" pitchFamily="34" charset="0"/>
              <a:buChar char="•"/>
            </a:pPr>
            <a:r>
              <a:rPr lang="en-US" sz="2400" b="1" dirty="0"/>
              <a:t>LI Frameworks</a:t>
            </a:r>
          </a:p>
          <a:p>
            <a:pPr marL="342900" marR="33020" indent="-228600">
              <a:lnSpc>
                <a:spcPct val="90000"/>
              </a:lnSpc>
              <a:spcBef>
                <a:spcPts val="600"/>
              </a:spcBef>
              <a:buFont typeface="Arial" panose="020B0604020202020204" pitchFamily="34" charset="0"/>
              <a:buChar char="•"/>
            </a:pPr>
            <a:r>
              <a:rPr lang="en-US" sz="2400" b="1" dirty="0"/>
              <a:t>Definition </a:t>
            </a:r>
            <a:r>
              <a:rPr lang="en-US" sz="2800" b="1" i="1" dirty="0">
                <a:latin typeface="Baguet Script" panose="020B0604020202020204" pitchFamily="2" charset="0"/>
              </a:rPr>
              <a:t>Legal identity</a:t>
            </a:r>
          </a:p>
          <a:p>
            <a:pPr marL="342900" marR="33020" indent="-228600">
              <a:lnSpc>
                <a:spcPct val="90000"/>
              </a:lnSpc>
              <a:spcBef>
                <a:spcPts val="600"/>
              </a:spcBef>
              <a:buFont typeface="Arial" panose="020B0604020202020204" pitchFamily="34" charset="0"/>
              <a:buChar char="•"/>
            </a:pPr>
            <a:r>
              <a:rPr lang="en-US" sz="2400" b="1" dirty="0"/>
              <a:t>Legal identity for mobile populations</a:t>
            </a:r>
          </a:p>
          <a:p>
            <a:pPr marL="342900" marR="33020" lvl="0" indent="-228600">
              <a:lnSpc>
                <a:spcPct val="90000"/>
              </a:lnSpc>
              <a:spcBef>
                <a:spcPts val="600"/>
              </a:spcBef>
              <a:spcAft>
                <a:spcPts val="0"/>
              </a:spcAft>
              <a:buFont typeface="Arial" panose="020B0604020202020204" pitchFamily="34" charset="0"/>
              <a:buChar char="•"/>
            </a:pPr>
            <a:r>
              <a:rPr lang="en-US" sz="2400" b="1" dirty="0"/>
              <a:t>LI Strategy: Principles, Population Categories and Pillars </a:t>
            </a:r>
          </a:p>
          <a:p>
            <a:pPr marL="347663" marR="33020" lvl="1" indent="-228600">
              <a:lnSpc>
                <a:spcPct val="90000"/>
              </a:lnSpc>
              <a:spcBef>
                <a:spcPts val="600"/>
              </a:spcBef>
              <a:buFont typeface="Arial" panose="020B0604020202020204" pitchFamily="34" charset="0"/>
              <a:buChar char="•"/>
            </a:pPr>
            <a:r>
              <a:rPr lang="en-US" sz="2400" b="1" dirty="0"/>
              <a:t>Capacity Development Tools</a:t>
            </a:r>
          </a:p>
          <a:p>
            <a:pPr marL="347663" marR="33020" lvl="1" indent="-228600">
              <a:lnSpc>
                <a:spcPct val="90000"/>
              </a:lnSpc>
              <a:spcBef>
                <a:spcPts val="600"/>
              </a:spcBef>
              <a:buFont typeface="Arial" panose="020B0604020202020204" pitchFamily="34" charset="0"/>
              <a:buChar char="•"/>
            </a:pPr>
            <a:r>
              <a:rPr lang="en-US" sz="2400" b="1" dirty="0"/>
              <a:t>UNLIA Next steps</a:t>
            </a:r>
          </a:p>
          <a:p>
            <a:pPr marL="347663" marR="33020" lvl="1" indent="-228600">
              <a:lnSpc>
                <a:spcPct val="90000"/>
              </a:lnSpc>
              <a:spcBef>
                <a:spcPts val="600"/>
              </a:spcBef>
              <a:buFont typeface="Arial" panose="020B0604020202020204" pitchFamily="34" charset="0"/>
              <a:buChar char="•"/>
            </a:pPr>
            <a:r>
              <a:rPr lang="en-US" sz="2400" b="1" dirty="0"/>
              <a:t>Key Recommendations</a:t>
            </a:r>
          </a:p>
        </p:txBody>
      </p:sp>
    </p:spTree>
    <p:extLst>
      <p:ext uri="{BB962C8B-B14F-4D97-AF65-F5344CB8AC3E}">
        <p14:creationId xmlns:p14="http://schemas.microsoft.com/office/powerpoint/2010/main" val="40607688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6E031C1-1813-7167-F9C7-C159938631BC}"/>
              </a:ext>
            </a:extLst>
          </p:cNvPr>
          <p:cNvPicPr>
            <a:picLocks noGrp="1" noChangeAspect="1"/>
          </p:cNvPicPr>
          <p:nvPr>
            <p:ph type="pic" idx="1"/>
          </p:nvPr>
        </p:nvPicPr>
        <p:blipFill rotWithShape="1">
          <a:blip r:embed="rId3"/>
          <a:srcRect l="-13381" t="-4158" r="-18336"/>
          <a:stretch/>
        </p:blipFill>
        <p:spPr>
          <a:xfrm>
            <a:off x="839788" y="1608277"/>
            <a:ext cx="2698380" cy="2134643"/>
          </a:xfrm>
          <a:prstGeom prst="rect">
            <a:avLst/>
          </a:prstGeom>
        </p:spPr>
      </p:pic>
      <p:sp>
        <p:nvSpPr>
          <p:cNvPr id="7" name="Text Placeholder 6">
            <a:extLst>
              <a:ext uri="{FF2B5EF4-FFF2-40B4-BE49-F238E27FC236}">
                <a16:creationId xmlns:a16="http://schemas.microsoft.com/office/drawing/2014/main" id="{3E95E873-1772-DB2D-98DB-BBDCED77DA4C}"/>
              </a:ext>
            </a:extLst>
          </p:cNvPr>
          <p:cNvSpPr>
            <a:spLocks noGrp="1"/>
          </p:cNvSpPr>
          <p:nvPr>
            <p:ph type="body" sz="half" idx="15"/>
          </p:nvPr>
        </p:nvSpPr>
        <p:spPr>
          <a:xfrm>
            <a:off x="8556171" y="3991780"/>
            <a:ext cx="3010396" cy="1305328"/>
          </a:xfrm>
        </p:spPr>
        <p:txBody>
          <a:bodyPr>
            <a:normAutofit/>
          </a:bodyPr>
          <a:lstStyle/>
          <a:p>
            <a:pPr marL="342900" indent="-342900">
              <a:buFont typeface="Wingdings" panose="05000000000000000000" pitchFamily="2" charset="2"/>
              <a:buChar char="§"/>
            </a:pPr>
            <a:r>
              <a:rPr lang="en-US" sz="2800" b="1" spc="200" dirty="0">
                <a:solidFill>
                  <a:srgbClr val="339933"/>
                </a:solidFill>
                <a:latin typeface="+mn-lt"/>
                <a:cs typeface="Calibri"/>
              </a:rPr>
              <a:t>ACHPR</a:t>
            </a:r>
          </a:p>
          <a:p>
            <a:pPr marL="342900" indent="-342900">
              <a:buFont typeface="Wingdings" panose="05000000000000000000" pitchFamily="2" charset="2"/>
              <a:buChar char="§"/>
            </a:pPr>
            <a:r>
              <a:rPr lang="en-US" sz="2800" b="1" spc="200" dirty="0">
                <a:solidFill>
                  <a:srgbClr val="339933"/>
                </a:solidFill>
                <a:latin typeface="+mn-lt"/>
                <a:cs typeface="Calibri"/>
              </a:rPr>
              <a:t>ACRWC</a:t>
            </a:r>
          </a:p>
        </p:txBody>
      </p:sp>
      <p:pic>
        <p:nvPicPr>
          <p:cNvPr id="12" name="Picture Placeholder 11">
            <a:extLst>
              <a:ext uri="{FF2B5EF4-FFF2-40B4-BE49-F238E27FC236}">
                <a16:creationId xmlns:a16="http://schemas.microsoft.com/office/drawing/2014/main" id="{8F797CA0-90BC-DBAC-02F3-18A10CF76175}"/>
              </a:ext>
            </a:extLst>
          </p:cNvPr>
          <p:cNvPicPr>
            <a:picLocks noGrp="1" noChangeAspect="1"/>
          </p:cNvPicPr>
          <p:nvPr>
            <p:ph type="pic" idx="16"/>
          </p:nvPr>
        </p:nvPicPr>
        <p:blipFill rotWithShape="1">
          <a:blip r:embed="rId4"/>
          <a:srcRect l="-6213" t="-62264" r="-4869" b="-50538"/>
          <a:stretch/>
        </p:blipFill>
        <p:spPr>
          <a:xfrm>
            <a:off x="8087139" y="1538881"/>
            <a:ext cx="3265073" cy="2204040"/>
          </a:xfrm>
          <a:prstGeom prst="rect">
            <a:avLst/>
          </a:prstGeom>
        </p:spPr>
      </p:pic>
      <p:pic>
        <p:nvPicPr>
          <p:cNvPr id="11" name="Picture Placeholder 10">
            <a:extLst>
              <a:ext uri="{FF2B5EF4-FFF2-40B4-BE49-F238E27FC236}">
                <a16:creationId xmlns:a16="http://schemas.microsoft.com/office/drawing/2014/main" id="{9DA3992C-68C0-E9CC-115F-D5EBF0D81CB9}"/>
              </a:ext>
            </a:extLst>
          </p:cNvPr>
          <p:cNvPicPr>
            <a:picLocks noGrp="1" noChangeAspect="1"/>
          </p:cNvPicPr>
          <p:nvPr>
            <p:ph type="pic" idx="17"/>
          </p:nvPr>
        </p:nvPicPr>
        <p:blipFill rotWithShape="1">
          <a:blip r:embed="rId5"/>
          <a:srcRect l="-460" t="5629" r="-9238" b="10555"/>
          <a:stretch/>
        </p:blipFill>
        <p:spPr>
          <a:xfrm>
            <a:off x="4654438" y="1538881"/>
            <a:ext cx="2547256" cy="2204040"/>
          </a:xfrm>
          <a:prstGeom prst="rect">
            <a:avLst/>
          </a:prstGeom>
        </p:spPr>
      </p:pic>
      <p:pic>
        <p:nvPicPr>
          <p:cNvPr id="13" name="Picture 12" descr="A close up of a sign&#10;&#10;Description automatically generated">
            <a:extLst>
              <a:ext uri="{FF2B5EF4-FFF2-40B4-BE49-F238E27FC236}">
                <a16:creationId xmlns:a16="http://schemas.microsoft.com/office/drawing/2014/main" id="{4E199C76-9B29-0E43-4A64-1220EEB73B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2840" y="3991780"/>
            <a:ext cx="1305328" cy="1305328"/>
          </a:xfrm>
          <a:prstGeom prst="rect">
            <a:avLst/>
          </a:prstGeom>
        </p:spPr>
      </p:pic>
      <p:pic>
        <p:nvPicPr>
          <p:cNvPr id="14" name="Picture 13" descr="Sustainable Development Goal 10 - Wikipedia">
            <a:extLst>
              <a:ext uri="{FF2B5EF4-FFF2-40B4-BE49-F238E27FC236}">
                <a16:creationId xmlns:a16="http://schemas.microsoft.com/office/drawing/2014/main" id="{3FC3FBC2-D1AE-4FA4-467A-B2DEB9A60A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88" y="3991779"/>
            <a:ext cx="1305329" cy="130532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A1E743D3-A936-F1BA-B31F-ED3D7CA1BD44}"/>
              </a:ext>
            </a:extLst>
          </p:cNvPr>
          <p:cNvGrpSpPr/>
          <p:nvPr/>
        </p:nvGrpSpPr>
        <p:grpSpPr>
          <a:xfrm>
            <a:off x="4014042" y="4020457"/>
            <a:ext cx="3764274" cy="1276651"/>
            <a:chOff x="3969423" y="4970974"/>
            <a:chExt cx="3764274" cy="1276651"/>
          </a:xfrm>
        </p:grpSpPr>
        <p:pic>
          <p:nvPicPr>
            <p:cNvPr id="16" name="Picture 15" descr="A picture containing graphical user interface&#10;&#10;Description automatically generated">
              <a:extLst>
                <a:ext uri="{FF2B5EF4-FFF2-40B4-BE49-F238E27FC236}">
                  <a16:creationId xmlns:a16="http://schemas.microsoft.com/office/drawing/2014/main" id="{67607D88-513F-AB9B-F9F6-FCA2CFAAB40D}"/>
                </a:ext>
              </a:extLst>
            </p:cNvPr>
            <p:cNvPicPr>
              <a:picLocks noChangeAspect="1"/>
            </p:cNvPicPr>
            <p:nvPr/>
          </p:nvPicPr>
          <p:blipFill rotWithShape="1">
            <a:blip r:embed="rId8">
              <a:extLst>
                <a:ext uri="{28A0092B-C50C-407E-A947-70E740481C1C}">
                  <a14:useLocalDpi xmlns:a14="http://schemas.microsoft.com/office/drawing/2010/main" val="0"/>
                </a:ext>
              </a:extLst>
            </a:blip>
            <a:srcRect l="50000" t="42276" r="39847" b="42943"/>
            <a:stretch/>
          </p:blipFill>
          <p:spPr>
            <a:xfrm>
              <a:off x="3969423" y="4970974"/>
              <a:ext cx="1240131" cy="1276651"/>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64F29657-9D0B-E184-7C37-512B38D0A376}"/>
                </a:ext>
              </a:extLst>
            </p:cNvPr>
            <p:cNvPicPr>
              <a:picLocks noChangeAspect="1"/>
            </p:cNvPicPr>
            <p:nvPr/>
          </p:nvPicPr>
          <p:blipFill rotWithShape="1">
            <a:blip r:embed="rId8">
              <a:extLst>
                <a:ext uri="{28A0092B-C50C-407E-A947-70E740481C1C}">
                  <a14:useLocalDpi xmlns:a14="http://schemas.microsoft.com/office/drawing/2010/main" val="0"/>
                </a:ext>
              </a:extLst>
            </a:blip>
            <a:srcRect l="82043" t="42439" r="7804" b="43237"/>
            <a:stretch/>
          </p:blipFill>
          <p:spPr>
            <a:xfrm>
              <a:off x="5253436" y="4970974"/>
              <a:ext cx="1240130" cy="1237167"/>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EE93B090-21AC-AB69-D076-2B237B61D53F}"/>
                </a:ext>
              </a:extLst>
            </p:cNvPr>
            <p:cNvPicPr>
              <a:picLocks noChangeAspect="1"/>
            </p:cNvPicPr>
            <p:nvPr/>
          </p:nvPicPr>
          <p:blipFill rotWithShape="1">
            <a:blip r:embed="rId8">
              <a:extLst>
                <a:ext uri="{28A0092B-C50C-407E-A947-70E740481C1C}">
                  <a14:useLocalDpi xmlns:a14="http://schemas.microsoft.com/office/drawing/2010/main" val="0"/>
                </a:ext>
              </a:extLst>
            </a:blip>
            <a:srcRect l="71423" t="57185" r="18424" b="28034"/>
            <a:stretch/>
          </p:blipFill>
          <p:spPr>
            <a:xfrm>
              <a:off x="6493566" y="4970974"/>
              <a:ext cx="1240131" cy="1276651"/>
            </a:xfrm>
            <a:prstGeom prst="rect">
              <a:avLst/>
            </a:prstGeom>
          </p:spPr>
        </p:pic>
      </p:grpSp>
      <p:sp>
        <p:nvSpPr>
          <p:cNvPr id="22" name="Rectangle 21">
            <a:extLst>
              <a:ext uri="{FF2B5EF4-FFF2-40B4-BE49-F238E27FC236}">
                <a16:creationId xmlns:a16="http://schemas.microsoft.com/office/drawing/2014/main" id="{CE0AEC76-9759-974F-D305-D756CC443D0C}"/>
              </a:ext>
            </a:extLst>
          </p:cNvPr>
          <p:cNvSpPr/>
          <p:nvPr/>
        </p:nvSpPr>
        <p:spPr>
          <a:xfrm>
            <a:off x="314034" y="650421"/>
            <a:ext cx="11563932" cy="384721"/>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spcBef>
                <a:spcPts val="100"/>
              </a:spcBef>
            </a:pPr>
            <a:r>
              <a:rPr lang="fr-FR" sz="2000" spc="300" dirty="0">
                <a:solidFill>
                  <a:schemeClr val="bg1"/>
                </a:solidFill>
                <a:cs typeface="Calibri"/>
              </a:rPr>
              <a:t>LEGAL IDENTITY – GLOBAL AND REGIONAL FRAMEWORKS</a:t>
            </a:r>
            <a:endParaRPr lang="en-US" sz="2000" spc="300" dirty="0">
              <a:solidFill>
                <a:schemeClr val="bg1"/>
              </a:solidFill>
              <a:cs typeface="Calibri"/>
            </a:endParaRPr>
          </a:p>
        </p:txBody>
      </p:sp>
    </p:spTree>
    <p:extLst>
      <p:ext uri="{BB962C8B-B14F-4D97-AF65-F5344CB8AC3E}">
        <p14:creationId xmlns:p14="http://schemas.microsoft.com/office/powerpoint/2010/main" val="323540382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42BF04-A119-41F1-9411-B2F551273CFA}"/>
              </a:ext>
            </a:extLst>
          </p:cNvPr>
          <p:cNvSpPr/>
          <p:nvPr/>
        </p:nvSpPr>
        <p:spPr>
          <a:xfrm>
            <a:off x="875000" y="626669"/>
            <a:ext cx="10442000" cy="5262979"/>
          </a:xfrm>
          <a:prstGeom prst="rect">
            <a:avLst/>
          </a:prstGeom>
        </p:spPr>
        <p:txBody>
          <a:bodyPr wrap="square">
            <a:spAutoFit/>
          </a:bodyPr>
          <a:lstStyle/>
          <a:p>
            <a:pPr algn="just"/>
            <a:endParaRPr lang="en-US" sz="2400" dirty="0">
              <a:solidFill>
                <a:srgbClr val="002060"/>
              </a:solidFill>
              <a:latin typeface="Open Sans"/>
            </a:endParaRPr>
          </a:p>
          <a:p>
            <a:pPr algn="just"/>
            <a:r>
              <a:rPr lang="en-US" sz="2400" dirty="0">
                <a:solidFill>
                  <a:srgbClr val="002060"/>
                </a:solidFill>
                <a:latin typeface="Open Sans"/>
              </a:rPr>
              <a:t>Legal identity is defined as </a:t>
            </a:r>
            <a:r>
              <a:rPr lang="en-US" sz="2400" b="1" dirty="0">
                <a:solidFill>
                  <a:srgbClr val="002060"/>
                </a:solidFill>
                <a:latin typeface="Open Sans"/>
              </a:rPr>
              <a:t>the basic characteristics of an individual's identity. e.g. name, sex, place and date of birth conferred through registration and the issuance of a certificate by an authorized civil registration authority </a:t>
            </a:r>
            <a:r>
              <a:rPr lang="en-US" sz="2400" dirty="0">
                <a:solidFill>
                  <a:srgbClr val="002060"/>
                </a:solidFill>
                <a:latin typeface="Open Sans"/>
              </a:rPr>
              <a:t>following the occurrence of birth. </a:t>
            </a:r>
          </a:p>
          <a:p>
            <a:pPr algn="just"/>
            <a:endParaRPr lang="en-US" sz="2400" dirty="0">
              <a:solidFill>
                <a:srgbClr val="002060"/>
              </a:solidFill>
              <a:latin typeface="Open Sans"/>
            </a:endParaRPr>
          </a:p>
          <a:p>
            <a:pPr algn="just"/>
            <a:r>
              <a:rPr lang="en-US" sz="2400" dirty="0">
                <a:solidFill>
                  <a:srgbClr val="002060"/>
                </a:solidFill>
                <a:latin typeface="Open Sans"/>
              </a:rPr>
              <a:t>In the </a:t>
            </a:r>
            <a:r>
              <a:rPr lang="en-US" sz="2400" b="1" dirty="0">
                <a:solidFill>
                  <a:srgbClr val="002060"/>
                </a:solidFill>
                <a:latin typeface="Open Sans"/>
              </a:rPr>
              <a:t>absence of birth registration</a:t>
            </a:r>
            <a:r>
              <a:rPr lang="en-US" sz="2400" dirty="0">
                <a:solidFill>
                  <a:srgbClr val="002060"/>
                </a:solidFill>
                <a:latin typeface="Open Sans"/>
              </a:rPr>
              <a:t>, legal identity may be </a:t>
            </a:r>
            <a:r>
              <a:rPr lang="en-US" sz="2400" b="1" dirty="0">
                <a:solidFill>
                  <a:srgbClr val="002060"/>
                </a:solidFill>
                <a:latin typeface="Open Sans"/>
              </a:rPr>
              <a:t>conferred by a legally-recognized identification authority. </a:t>
            </a:r>
          </a:p>
          <a:p>
            <a:pPr algn="just"/>
            <a:endParaRPr lang="en-US" sz="2400" dirty="0">
              <a:solidFill>
                <a:srgbClr val="002060"/>
              </a:solidFill>
              <a:latin typeface="Open Sans"/>
            </a:endParaRPr>
          </a:p>
          <a:p>
            <a:pPr algn="just"/>
            <a:r>
              <a:rPr lang="en-US" sz="2400" dirty="0">
                <a:solidFill>
                  <a:srgbClr val="002060"/>
                </a:solidFill>
                <a:latin typeface="Open Sans"/>
              </a:rPr>
              <a:t>This </a:t>
            </a:r>
            <a:r>
              <a:rPr lang="en-US" sz="2400" b="1" dirty="0">
                <a:solidFill>
                  <a:srgbClr val="002060"/>
                </a:solidFill>
                <a:latin typeface="Open Sans"/>
              </a:rPr>
              <a:t>system should be linked to the civil registration system to ensure a holistic approach to legal identity from birth to death</a:t>
            </a:r>
            <a:r>
              <a:rPr lang="en-US" sz="2400" dirty="0">
                <a:solidFill>
                  <a:srgbClr val="002060"/>
                </a:solidFill>
                <a:latin typeface="Open Sans"/>
              </a:rPr>
              <a:t>. </a:t>
            </a:r>
          </a:p>
          <a:p>
            <a:pPr algn="just"/>
            <a:endParaRPr lang="en-US" sz="2400" dirty="0">
              <a:solidFill>
                <a:srgbClr val="002060"/>
              </a:solidFill>
              <a:latin typeface="Open Sans"/>
            </a:endParaRPr>
          </a:p>
          <a:p>
            <a:pPr algn="just"/>
            <a:r>
              <a:rPr lang="en-US" sz="2400" dirty="0">
                <a:solidFill>
                  <a:srgbClr val="002060"/>
                </a:solidFill>
                <a:latin typeface="Open Sans"/>
              </a:rPr>
              <a:t>Legal identity is </a:t>
            </a:r>
            <a:r>
              <a:rPr lang="en-US" sz="2400" b="1" dirty="0">
                <a:solidFill>
                  <a:srgbClr val="002060"/>
                </a:solidFill>
                <a:latin typeface="Open Sans"/>
              </a:rPr>
              <a:t>retired by the issuance of a death certificate </a:t>
            </a:r>
            <a:r>
              <a:rPr lang="en-US" sz="2400" dirty="0">
                <a:solidFill>
                  <a:srgbClr val="002060"/>
                </a:solidFill>
                <a:latin typeface="Open Sans"/>
              </a:rPr>
              <a:t>by the civil registration authority upon registration of death.</a:t>
            </a:r>
            <a:endParaRPr lang="en-US" sz="2400" dirty="0">
              <a:solidFill>
                <a:srgbClr val="002060"/>
              </a:solidFill>
            </a:endParaRPr>
          </a:p>
        </p:txBody>
      </p:sp>
      <p:sp>
        <p:nvSpPr>
          <p:cNvPr id="2" name="Rectangle 1">
            <a:extLst>
              <a:ext uri="{FF2B5EF4-FFF2-40B4-BE49-F238E27FC236}">
                <a16:creationId xmlns:a16="http://schemas.microsoft.com/office/drawing/2014/main" id="{887DBFA8-4A97-7F55-A523-126B86C35BF9}"/>
              </a:ext>
            </a:extLst>
          </p:cNvPr>
          <p:cNvSpPr/>
          <p:nvPr/>
        </p:nvSpPr>
        <p:spPr>
          <a:xfrm>
            <a:off x="314034" y="434309"/>
            <a:ext cx="11563932" cy="38472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en-US" sz="2000" b="1" dirty="0">
              <a:solidFill>
                <a:schemeClr val="bg1"/>
              </a:solidFill>
            </a:endParaRPr>
          </a:p>
          <a:p>
            <a:pPr algn="ctr">
              <a:lnSpc>
                <a:spcPct val="115000"/>
              </a:lnSpc>
            </a:pPr>
            <a:r>
              <a:rPr lang="en-US" sz="2000" b="1" dirty="0">
                <a:solidFill>
                  <a:schemeClr val="bg1"/>
                </a:solidFill>
              </a:rPr>
              <a:t>UN Operational Definition of Legal Identity</a:t>
            </a:r>
          </a:p>
          <a:p>
            <a:pPr algn="ctr">
              <a:lnSpc>
                <a:spcPct val="115000"/>
              </a:lnSpc>
            </a:pPr>
            <a:endParaRPr lang="en-US" sz="2000" b="1" dirty="0">
              <a:solidFill>
                <a:schemeClr val="bg1"/>
              </a:solidFill>
              <a:latin typeface="Gill Sans Nova Book" panose="020B050202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78873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04282-837A-CF50-AB89-7BE7E16FCC2D}"/>
              </a:ext>
            </a:extLst>
          </p:cNvPr>
          <p:cNvSpPr txBox="1"/>
          <p:nvPr/>
        </p:nvSpPr>
        <p:spPr>
          <a:xfrm>
            <a:off x="314034" y="1064949"/>
            <a:ext cx="11563932" cy="4939814"/>
          </a:xfrm>
          <a:prstGeom prst="rect">
            <a:avLst/>
          </a:prstGeom>
          <a:noFill/>
        </p:spPr>
        <p:txBody>
          <a:bodyPr wrap="square">
            <a:spAutoFit/>
          </a:bodyPr>
          <a:lstStyle/>
          <a:p>
            <a:pPr algn="just">
              <a:buFont typeface="Arial" panose="020B0604020202020204" pitchFamily="34" charset="0"/>
              <a:buChar char="•"/>
            </a:pPr>
            <a:r>
              <a:rPr lang="en-US" sz="210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Currently, an estimated 1.1 billion people worldwide of which 50% is within Africa, cannot officially prove their legal identity, impeding them from accessing services. </a:t>
            </a:r>
            <a:r>
              <a:rPr lang="en-US" sz="2100" b="1"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Reliable access to services depends on proof of legal identity</a:t>
            </a:r>
            <a:r>
              <a:rPr lang="en-US" sz="210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 Making access to legal identity – and thus to basic services and essential rights – easier for more people can play an important role in improving development outcomes and safer migration. </a:t>
            </a:r>
          </a:p>
          <a:p>
            <a:pPr algn="just"/>
            <a:endParaRPr lang="en-US" sz="210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en-US" sz="210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Lacking proof of legal identity is particularly concerning for people on the move. </a:t>
            </a:r>
            <a:r>
              <a:rPr lang="en-US" sz="2100" b="1"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People without this essential identifier are more susceptible to risky, irregular migration – often at the hands of human traffickers and criminal smuggling groups</a:t>
            </a:r>
            <a:r>
              <a:rPr lang="en-US" sz="210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 </a:t>
            </a:r>
          </a:p>
          <a:p>
            <a:pPr algn="just">
              <a:buFont typeface="Arial" panose="020B0604020202020204" pitchFamily="34" charset="0"/>
              <a:buChar char="•"/>
            </a:pPr>
            <a:endParaRPr lang="en-US" sz="2100" dirty="0">
              <a:solidFill>
                <a:srgbClr val="242424"/>
              </a:solidFill>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en-US" sz="2100"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Equally, </a:t>
            </a:r>
            <a:r>
              <a:rPr lang="en-US" sz="2100" b="1"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rPr>
              <a:t>lack of proof of identity will result in the inability to return, integration in the host or departure country, family reunification, readmission, and reintegration.</a:t>
            </a:r>
          </a:p>
          <a:p>
            <a:pPr algn="just"/>
            <a:endParaRPr lang="en-US" sz="2100" b="1"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The overarching pledge of Agenda 2030 – </a:t>
            </a:r>
            <a:r>
              <a:rPr lang="en-US" sz="2100" b="1" dirty="0">
                <a:latin typeface="Open Sans" panose="020B0606030504020204" pitchFamily="34" charset="0"/>
                <a:ea typeface="Open Sans" panose="020B0606030504020204" pitchFamily="34" charset="0"/>
                <a:cs typeface="Open Sans" panose="020B0606030504020204" pitchFamily="34" charset="0"/>
              </a:rPr>
              <a:t>‘leave no one behind</a:t>
            </a:r>
            <a:r>
              <a:rPr lang="en-US" sz="2100" dirty="0">
                <a:latin typeface="Open Sans" panose="020B0606030504020204" pitchFamily="34" charset="0"/>
                <a:ea typeface="Open Sans" panose="020B0606030504020204" pitchFamily="34" charset="0"/>
                <a:cs typeface="Open Sans" panose="020B0606030504020204" pitchFamily="34" charset="0"/>
              </a:rPr>
              <a:t>’, depends on counting all people, </a:t>
            </a:r>
            <a:r>
              <a:rPr lang="en-US" sz="2100" b="1" dirty="0">
                <a:latin typeface="Open Sans" panose="020B0606030504020204" pitchFamily="34" charset="0"/>
                <a:ea typeface="Open Sans" panose="020B0606030504020204" pitchFamily="34" charset="0"/>
                <a:cs typeface="Open Sans" panose="020B0606030504020204" pitchFamily="34" charset="0"/>
              </a:rPr>
              <a:t>including along the mobility continuum/migratory routes. </a:t>
            </a:r>
            <a:endParaRPr lang="en-US" sz="2100" b="1" dirty="0">
              <a:solidFill>
                <a:srgbClr val="24242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47573E2-93F8-64B8-D495-0181C4078C64}"/>
              </a:ext>
            </a:extLst>
          </p:cNvPr>
          <p:cNvSpPr/>
          <p:nvPr/>
        </p:nvSpPr>
        <p:spPr>
          <a:xfrm>
            <a:off x="314034" y="468517"/>
            <a:ext cx="11563932" cy="38472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en-US" sz="2000" b="1" dirty="0">
              <a:solidFill>
                <a:schemeClr val="bg1"/>
              </a:solidFill>
            </a:endParaRPr>
          </a:p>
          <a:p>
            <a:pPr algn="ctr">
              <a:lnSpc>
                <a:spcPct val="115000"/>
              </a:lnSpc>
            </a:pPr>
            <a:endParaRPr lang="en-US" sz="2000" b="1" dirty="0">
              <a:solidFill>
                <a:schemeClr val="bg1"/>
              </a:solidFill>
              <a:effectLst/>
              <a:latin typeface="-apple-system"/>
            </a:endParaRPr>
          </a:p>
          <a:p>
            <a:pPr algn="ctr">
              <a:lnSpc>
                <a:spcPct val="115000"/>
              </a:lnSpc>
            </a:pPr>
            <a:r>
              <a:rPr lang="en-US" sz="2000" b="1" dirty="0">
                <a:solidFill>
                  <a:schemeClr val="bg1"/>
                </a:solidFill>
                <a:latin typeface="-apple-system"/>
              </a:rPr>
              <a:t>Legal I</a:t>
            </a:r>
            <a:r>
              <a:rPr lang="en-US" sz="2000" b="1" dirty="0">
                <a:solidFill>
                  <a:schemeClr val="bg1"/>
                </a:solidFill>
                <a:effectLst/>
                <a:latin typeface="-apple-system"/>
              </a:rPr>
              <a:t>dentity for migrants and mobile populations</a:t>
            </a:r>
          </a:p>
          <a:p>
            <a:pPr algn="ctr">
              <a:lnSpc>
                <a:spcPct val="115000"/>
              </a:lnSpc>
            </a:pPr>
            <a:endParaRPr lang="en-US" sz="2000" b="1" dirty="0">
              <a:solidFill>
                <a:schemeClr val="bg1"/>
              </a:solidFill>
            </a:endParaRPr>
          </a:p>
          <a:p>
            <a:pPr algn="ctr">
              <a:lnSpc>
                <a:spcPct val="115000"/>
              </a:lnSpc>
            </a:pPr>
            <a:endParaRPr lang="en-US" sz="2000" b="1" dirty="0">
              <a:solidFill>
                <a:schemeClr val="bg1"/>
              </a:solidFill>
              <a:latin typeface="Gill Sans Nova Book" panose="020B050202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12592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73DB6B-26A9-4F16-9E26-9BEC83B6DCA5}"/>
              </a:ext>
            </a:extLst>
          </p:cNvPr>
          <p:cNvPicPr>
            <a:picLocks noChangeAspect="1"/>
          </p:cNvPicPr>
          <p:nvPr/>
        </p:nvPicPr>
        <p:blipFill rotWithShape="1">
          <a:blip r:embed="rId3"/>
          <a:srcRect l="17435" t="18181" r="18767" b="7360"/>
          <a:stretch/>
        </p:blipFill>
        <p:spPr>
          <a:xfrm>
            <a:off x="2850078" y="0"/>
            <a:ext cx="9341921" cy="6891675"/>
          </a:xfrm>
          <a:prstGeom prst="rect">
            <a:avLst/>
          </a:prstGeom>
        </p:spPr>
      </p:pic>
      <p:pic>
        <p:nvPicPr>
          <p:cNvPr id="8" name="Picture 1" descr="image001">
            <a:extLst>
              <a:ext uri="{FF2B5EF4-FFF2-40B4-BE49-F238E27FC236}">
                <a16:creationId xmlns:a16="http://schemas.microsoft.com/office/drawing/2014/main" id="{682CC014-6A73-4BFD-9DB0-D1AE3FFB8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9" y="2534000"/>
            <a:ext cx="2501137" cy="250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426FF48A-E77E-4265-94FB-DFDA9B8C35A4}"/>
              </a:ext>
            </a:extLst>
          </p:cNvPr>
          <p:cNvSpPr/>
          <p:nvPr/>
        </p:nvSpPr>
        <p:spPr>
          <a:xfrm>
            <a:off x="625935" y="1974663"/>
            <a:ext cx="1730623" cy="369332"/>
          </a:xfrm>
          <a:prstGeom prst="rect">
            <a:avLst/>
          </a:prstGeom>
        </p:spPr>
        <p:txBody>
          <a:bodyPr wrap="square">
            <a:spAutoFit/>
          </a:bodyPr>
          <a:lstStyle/>
          <a:p>
            <a:pPr algn="just"/>
            <a:r>
              <a:rPr lang="en-US" b="1" dirty="0">
                <a:solidFill>
                  <a:srgbClr val="002060"/>
                </a:solidFill>
              </a:rPr>
              <a:t>Free download</a:t>
            </a:r>
            <a:endParaRPr lang="en-GB" dirty="0">
              <a:solidFill>
                <a:srgbClr val="002060"/>
              </a:solidFill>
              <a:effectLst/>
            </a:endParaRPr>
          </a:p>
        </p:txBody>
      </p:sp>
    </p:spTree>
    <p:extLst>
      <p:ext uri="{BB962C8B-B14F-4D97-AF65-F5344CB8AC3E}">
        <p14:creationId xmlns:p14="http://schemas.microsoft.com/office/powerpoint/2010/main" val="28867301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AA4A6-FA92-D941-ABFB-4BE805AFE977}"/>
              </a:ext>
            </a:extLst>
          </p:cNvPr>
          <p:cNvSpPr/>
          <p:nvPr/>
        </p:nvSpPr>
        <p:spPr>
          <a:xfrm>
            <a:off x="314034" y="390222"/>
            <a:ext cx="11563932" cy="38472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b="1">
                <a:solidFill>
                  <a:schemeClr val="bg1"/>
                </a:solidFill>
                <a:latin typeface="Gill Sans Nova Book" panose="020B0502020204020203" pitchFamily="34" charset="0"/>
                <a:ea typeface="Calibri" panose="020F0502020204030204" pitchFamily="34" charset="0"/>
                <a:cs typeface="Times New Roman" panose="02020603050405020304" pitchFamily="18" charset="0"/>
              </a:rPr>
              <a:t>Legal Identity Strategy - Principles</a:t>
            </a:r>
          </a:p>
        </p:txBody>
      </p:sp>
      <p:sp>
        <p:nvSpPr>
          <p:cNvPr id="3" name="Rectangle 2">
            <a:extLst>
              <a:ext uri="{FF2B5EF4-FFF2-40B4-BE49-F238E27FC236}">
                <a16:creationId xmlns:a16="http://schemas.microsoft.com/office/drawing/2014/main" id="{E097B4B9-3B89-4A82-BD88-F68DBBA49A42}"/>
              </a:ext>
            </a:extLst>
          </p:cNvPr>
          <p:cNvSpPr/>
          <p:nvPr/>
        </p:nvSpPr>
        <p:spPr>
          <a:xfrm>
            <a:off x="789709" y="1147587"/>
            <a:ext cx="10669163" cy="5109091"/>
          </a:xfrm>
          <a:prstGeom prst="rect">
            <a:avLst/>
          </a:prstGeom>
        </p:spPr>
        <p:txBody>
          <a:bodyPr wrap="square">
            <a:spAutoFit/>
          </a:bodyPr>
          <a:lstStyle/>
          <a:p>
            <a:pPr marL="571500" lvl="0" indent="-571500">
              <a:buFont typeface="Arial" panose="020B0604020202020204" pitchFamily="34" charset="0"/>
              <a:buChar char="•"/>
            </a:pPr>
            <a:r>
              <a:rPr lang="en-GB" sz="2800" b="1" dirty="0">
                <a:solidFill>
                  <a:srgbClr val="002060"/>
                </a:solidFill>
              </a:rPr>
              <a:t>Equality and non-discrimination</a:t>
            </a:r>
          </a:p>
          <a:p>
            <a:pPr lvl="0"/>
            <a:r>
              <a:rPr lang="en-US" dirty="0"/>
              <a:t>	</a:t>
            </a:r>
            <a:r>
              <a:rPr lang="en-US" sz="1600" dirty="0"/>
              <a:t>Nobody may be discriminated against (in law or in practice) on the basis of their age, origin, nationality, 	ethnicity, language, religion, beliefs, opinions, political activity, trade union activity, family relationships, state of 	health, disabilities, sexual orientation, sex or other personal characteristics</a:t>
            </a:r>
            <a:endParaRPr lang="en-US" sz="1600" dirty="0">
              <a:solidFill>
                <a:srgbClr val="002060"/>
              </a:solidFill>
            </a:endParaRPr>
          </a:p>
          <a:p>
            <a:pPr marL="571500" lvl="0" indent="-571500">
              <a:buFont typeface="Arial" panose="020B0604020202020204" pitchFamily="34" charset="0"/>
              <a:buChar char="•"/>
            </a:pPr>
            <a:r>
              <a:rPr lang="en-US" sz="2800" b="1" dirty="0">
                <a:solidFill>
                  <a:srgbClr val="002060"/>
                </a:solidFill>
              </a:rPr>
              <a:t>People-centered</a:t>
            </a:r>
          </a:p>
          <a:p>
            <a:pPr lvl="0"/>
            <a:r>
              <a:rPr lang="en-US" dirty="0"/>
              <a:t>	</a:t>
            </a:r>
            <a:r>
              <a:rPr lang="en-US" sz="1600" dirty="0"/>
              <a:t>IOM promotes and works to protect the dignity, well-being and rights of the populations and individuals it serves 	and keeps them at the center of its activities and approaches, in accordance with its mandate</a:t>
            </a:r>
            <a:endParaRPr lang="en-US" sz="1600" dirty="0">
              <a:solidFill>
                <a:srgbClr val="002060"/>
              </a:solidFill>
            </a:endParaRPr>
          </a:p>
          <a:p>
            <a:pPr marL="571500" lvl="0" indent="-571500">
              <a:buFont typeface="Arial" panose="020B0604020202020204" pitchFamily="34" charset="0"/>
              <a:buChar char="•"/>
            </a:pPr>
            <a:r>
              <a:rPr lang="en-US" sz="2800" b="1" dirty="0">
                <a:solidFill>
                  <a:srgbClr val="002060"/>
                </a:solidFill>
              </a:rPr>
              <a:t>Rights Based approach</a:t>
            </a:r>
          </a:p>
          <a:p>
            <a:pPr lvl="0"/>
            <a:r>
              <a:rPr lang="en-US" dirty="0"/>
              <a:t>	</a:t>
            </a:r>
            <a:r>
              <a:rPr lang="en-US" sz="1600" dirty="0"/>
              <a:t>IOM work on legal identity will be rights-based in that it will respect the human rights and other rights of migrants 	in all its endeavors linked to legal identity</a:t>
            </a:r>
            <a:endParaRPr lang="en-US" sz="1600" dirty="0">
              <a:solidFill>
                <a:srgbClr val="002060"/>
              </a:solidFill>
            </a:endParaRPr>
          </a:p>
          <a:p>
            <a:pPr marL="571500" lvl="0" indent="-571500">
              <a:buFont typeface="Arial" panose="020B0604020202020204" pitchFamily="34" charset="0"/>
              <a:buChar char="•"/>
            </a:pPr>
            <a:r>
              <a:rPr lang="en-US" sz="2800" b="1" dirty="0">
                <a:solidFill>
                  <a:srgbClr val="002060"/>
                </a:solidFill>
              </a:rPr>
              <a:t>“Do no harm” </a:t>
            </a:r>
          </a:p>
          <a:p>
            <a:pPr lvl="0"/>
            <a:r>
              <a:rPr lang="en-US" dirty="0"/>
              <a:t>	</a:t>
            </a:r>
            <a:r>
              <a:rPr lang="en-US" sz="1600" dirty="0"/>
              <a:t>With the view to upholding the human dignity and well-being of migrants, programming on legal identity will be 	subject to context analysis to avoid exposing migrants and other affected communities to additional risks</a:t>
            </a:r>
            <a:endParaRPr lang="en-US" sz="1600" dirty="0">
              <a:solidFill>
                <a:srgbClr val="002060"/>
              </a:solidFill>
            </a:endParaRPr>
          </a:p>
          <a:p>
            <a:pPr marL="571500" lvl="0" indent="-571500">
              <a:buFont typeface="Arial" panose="020B0604020202020204" pitchFamily="34" charset="0"/>
              <a:buChar char="•"/>
            </a:pPr>
            <a:r>
              <a:rPr lang="en-US" sz="2800" b="1" dirty="0">
                <a:solidFill>
                  <a:srgbClr val="002060"/>
                </a:solidFill>
              </a:rPr>
              <a:t>Protection of privacy and personal data  </a:t>
            </a:r>
          </a:p>
          <a:p>
            <a:pPr lvl="0"/>
            <a:r>
              <a:rPr lang="en-US" dirty="0"/>
              <a:t>	</a:t>
            </a:r>
            <a:r>
              <a:rPr lang="en-US" sz="1600" dirty="0"/>
              <a:t>IOM can support States in the development of statewide computerized national legal identity systems that respect 	the right to privacy and align with international, regional and national data protection law and standards</a:t>
            </a:r>
            <a:endParaRPr lang="en-US" sz="1600" dirty="0">
              <a:solidFill>
                <a:srgbClr val="002060"/>
              </a:solidFill>
            </a:endParaRPr>
          </a:p>
        </p:txBody>
      </p:sp>
    </p:spTree>
    <p:extLst>
      <p:ext uri="{BB962C8B-B14F-4D97-AF65-F5344CB8AC3E}">
        <p14:creationId xmlns:p14="http://schemas.microsoft.com/office/powerpoint/2010/main" val="8303079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AA4A6-FA92-D941-ABFB-4BE805AFE977}"/>
              </a:ext>
            </a:extLst>
          </p:cNvPr>
          <p:cNvSpPr/>
          <p:nvPr/>
        </p:nvSpPr>
        <p:spPr>
          <a:xfrm>
            <a:off x="314034" y="390222"/>
            <a:ext cx="11563932" cy="38472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Legal Identity Strategy - </a:t>
            </a:r>
            <a:r>
              <a:rPr lang="en-US" b="1" dirty="0">
                <a:latin typeface="Gill Sans MT" panose="020B0502020104020203" pitchFamily="34" charset="0"/>
              </a:rPr>
              <a:t>Population Categories </a:t>
            </a:r>
            <a:endParaRPr lang="en-US" sz="20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097B4B9-3B89-4A82-BD88-F68DBBA49A42}"/>
              </a:ext>
            </a:extLst>
          </p:cNvPr>
          <p:cNvSpPr/>
          <p:nvPr/>
        </p:nvSpPr>
        <p:spPr>
          <a:xfrm>
            <a:off x="314034" y="936238"/>
            <a:ext cx="11042659" cy="5416868"/>
          </a:xfrm>
          <a:prstGeom prst="rect">
            <a:avLst/>
          </a:prstGeom>
        </p:spPr>
        <p:txBody>
          <a:bodyPr wrap="square">
            <a:spAutoFit/>
          </a:bodyPr>
          <a:lstStyle/>
          <a:p>
            <a:pPr algn="just"/>
            <a:r>
              <a:rPr lang="en-US" sz="2600" b="1" dirty="0">
                <a:solidFill>
                  <a:srgbClr val="002060"/>
                </a:solidFill>
              </a:rPr>
              <a:t>This Strategy focuses on legal identity affecting four population categories: </a:t>
            </a:r>
          </a:p>
          <a:p>
            <a:pPr algn="just"/>
            <a:r>
              <a:rPr lang="en-US" sz="2400" dirty="0">
                <a:solidFill>
                  <a:srgbClr val="002060"/>
                </a:solidFill>
              </a:rPr>
              <a:t> </a:t>
            </a:r>
          </a:p>
          <a:p>
            <a:pPr marL="342900" lvl="0" indent="-342900" algn="just">
              <a:buFont typeface="Arial" panose="020B0604020202020204" pitchFamily="34" charset="0"/>
              <a:buChar char="•"/>
            </a:pPr>
            <a:r>
              <a:rPr lang="en-US" sz="2500" b="1" dirty="0">
                <a:solidFill>
                  <a:srgbClr val="002060"/>
                </a:solidFill>
              </a:rPr>
              <a:t>Nationals in their countries</a:t>
            </a:r>
            <a:r>
              <a:rPr lang="en-US" sz="2400" b="1" dirty="0">
                <a:solidFill>
                  <a:srgbClr val="002060"/>
                </a:solidFill>
              </a:rPr>
              <a:t> </a:t>
            </a:r>
            <a:r>
              <a:rPr lang="en-US" sz="2400" dirty="0">
                <a:solidFill>
                  <a:srgbClr val="002060"/>
                </a:solidFill>
              </a:rPr>
              <a:t>who need registered legal identity to access regular migration or </a:t>
            </a:r>
            <a:r>
              <a:rPr lang="en-US" sz="2500" b="1" dirty="0">
                <a:solidFill>
                  <a:srgbClr val="002060"/>
                </a:solidFill>
              </a:rPr>
              <a:t>travel abroad</a:t>
            </a:r>
          </a:p>
          <a:p>
            <a:pPr lvl="0" algn="just"/>
            <a:r>
              <a:rPr lang="en-US" sz="2400" b="1" dirty="0">
                <a:solidFill>
                  <a:srgbClr val="002060"/>
                </a:solidFill>
              </a:rPr>
              <a:t> </a:t>
            </a:r>
          </a:p>
          <a:p>
            <a:pPr marL="342900" indent="-342900" algn="just">
              <a:buFont typeface="Arial" panose="020B0604020202020204" pitchFamily="34" charset="0"/>
              <a:buChar char="•"/>
            </a:pPr>
            <a:r>
              <a:rPr lang="en-US" sz="2500" b="1" dirty="0">
                <a:solidFill>
                  <a:srgbClr val="002060"/>
                </a:solidFill>
              </a:rPr>
              <a:t>Migrants in foreign countries</a:t>
            </a:r>
            <a:r>
              <a:rPr lang="en-US" sz="2400" b="1" dirty="0">
                <a:solidFill>
                  <a:srgbClr val="002060"/>
                </a:solidFill>
              </a:rPr>
              <a:t> </a:t>
            </a:r>
            <a:r>
              <a:rPr lang="en-US" sz="2400" dirty="0">
                <a:solidFill>
                  <a:srgbClr val="002060"/>
                </a:solidFill>
              </a:rPr>
              <a:t>who require access to </a:t>
            </a:r>
            <a:r>
              <a:rPr lang="en-US" sz="2500" b="1" dirty="0">
                <a:solidFill>
                  <a:srgbClr val="002060"/>
                </a:solidFill>
              </a:rPr>
              <a:t>civil registration in the host country and in the country of origin</a:t>
            </a:r>
          </a:p>
          <a:p>
            <a:pPr marL="342900" lvl="0" indent="-342900" algn="just">
              <a:buFont typeface="Arial" panose="020B0604020202020204" pitchFamily="34" charset="0"/>
              <a:buChar char="•"/>
            </a:pPr>
            <a:endParaRPr lang="en-US" sz="2400" dirty="0">
              <a:solidFill>
                <a:srgbClr val="002060"/>
              </a:solidFill>
            </a:endParaRPr>
          </a:p>
          <a:p>
            <a:pPr marL="342900" lvl="0" indent="-342900" algn="just">
              <a:buFont typeface="Arial" panose="020B0604020202020204" pitchFamily="34" charset="0"/>
              <a:buChar char="•"/>
            </a:pPr>
            <a:r>
              <a:rPr lang="en-US" sz="2500" b="1" dirty="0">
                <a:solidFill>
                  <a:srgbClr val="002060"/>
                </a:solidFill>
              </a:rPr>
              <a:t>Vulnerable mobile populations</a:t>
            </a:r>
            <a:r>
              <a:rPr lang="en-US" sz="2400" dirty="0">
                <a:solidFill>
                  <a:srgbClr val="002060"/>
                </a:solidFill>
              </a:rPr>
              <a:t>, inclusive of displaced persons and victims of trafficking, for whom </a:t>
            </a:r>
            <a:r>
              <a:rPr lang="en-US" sz="2500" b="1" dirty="0">
                <a:solidFill>
                  <a:srgbClr val="002060"/>
                </a:solidFill>
              </a:rPr>
              <a:t>legal identity intersects with protection </a:t>
            </a:r>
            <a:r>
              <a:rPr lang="en-US" sz="2500" dirty="0">
                <a:solidFill>
                  <a:srgbClr val="002060"/>
                </a:solidFill>
              </a:rPr>
              <a:t>concerns </a:t>
            </a:r>
            <a:r>
              <a:rPr lang="en-US" sz="2400" dirty="0">
                <a:solidFill>
                  <a:srgbClr val="002060"/>
                </a:solidFill>
              </a:rPr>
              <a:t>and </a:t>
            </a:r>
            <a:r>
              <a:rPr lang="en-US" sz="2500" b="1" dirty="0">
                <a:solidFill>
                  <a:srgbClr val="002060"/>
                </a:solidFill>
              </a:rPr>
              <a:t>international humanitarian law</a:t>
            </a:r>
          </a:p>
          <a:p>
            <a:pPr marL="342900" lvl="0" indent="-342900" algn="just">
              <a:buFont typeface="Arial" panose="020B0604020202020204" pitchFamily="34" charset="0"/>
              <a:buChar char="•"/>
            </a:pPr>
            <a:endParaRPr lang="en-US" sz="2400" b="1" dirty="0">
              <a:solidFill>
                <a:srgbClr val="002060"/>
              </a:solidFill>
            </a:endParaRPr>
          </a:p>
          <a:p>
            <a:pPr marL="342900" lvl="0" indent="-342900" algn="just">
              <a:buFont typeface="Arial" panose="020B0604020202020204" pitchFamily="34" charset="0"/>
              <a:buChar char="•"/>
            </a:pPr>
            <a:r>
              <a:rPr lang="en-US" sz="2500" b="1" dirty="0">
                <a:solidFill>
                  <a:srgbClr val="002060"/>
                </a:solidFill>
              </a:rPr>
              <a:t>Irregular migrants </a:t>
            </a:r>
            <a:r>
              <a:rPr lang="en-US" sz="2400" dirty="0">
                <a:solidFill>
                  <a:srgbClr val="002060"/>
                </a:solidFill>
              </a:rPr>
              <a:t>for whom determining legal identity is linked to a specific country situation</a:t>
            </a:r>
          </a:p>
        </p:txBody>
      </p:sp>
    </p:spTree>
    <p:extLst>
      <p:ext uri="{BB962C8B-B14F-4D97-AF65-F5344CB8AC3E}">
        <p14:creationId xmlns:p14="http://schemas.microsoft.com/office/powerpoint/2010/main" val="322439692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AA4A6-FA92-D941-ABFB-4BE805AFE977}"/>
              </a:ext>
            </a:extLst>
          </p:cNvPr>
          <p:cNvSpPr/>
          <p:nvPr/>
        </p:nvSpPr>
        <p:spPr>
          <a:xfrm>
            <a:off x="314034" y="390222"/>
            <a:ext cx="11563932" cy="38472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b="1">
                <a:solidFill>
                  <a:schemeClr val="bg1"/>
                </a:solidFill>
                <a:latin typeface="Gill Sans Nova Book" panose="020B0502020204020203" pitchFamily="34" charset="0"/>
                <a:ea typeface="Calibri" panose="020F0502020204030204" pitchFamily="34" charset="0"/>
                <a:cs typeface="Times New Roman" panose="02020603050405020304" pitchFamily="18" charset="0"/>
              </a:rPr>
              <a:t>Legal Identity S</a:t>
            </a:r>
            <a:r>
              <a:rPr lang="en-US" sz="2000" b="1">
                <a:ea typeface="Calibri" panose="020F0502020204030204" pitchFamily="34" charset="0"/>
                <a:cs typeface="Times New Roman" panose="02020603050405020304" pitchFamily="18" charset="0"/>
              </a:rPr>
              <a:t>trategy- Four Pillars</a:t>
            </a:r>
            <a:endParaRPr lang="en-US" sz="2000" b="1">
              <a:solidFill>
                <a:schemeClr val="bg1"/>
              </a:solidFill>
              <a:latin typeface="Gill Sans Nova Book" panose="020B0502020204020203"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110DA06-2CF7-49FD-BE5E-ABAE46A6D6B9}"/>
              </a:ext>
            </a:extLst>
          </p:cNvPr>
          <p:cNvSpPr/>
          <p:nvPr/>
        </p:nvSpPr>
        <p:spPr>
          <a:xfrm>
            <a:off x="392019" y="1174662"/>
            <a:ext cx="11485947" cy="5293116"/>
          </a:xfrm>
          <a:prstGeom prst="rect">
            <a:avLst/>
          </a:prstGeom>
        </p:spPr>
        <p:txBody>
          <a:bodyPr wrap="square">
            <a:spAutoFit/>
          </a:bodyPr>
          <a:lstStyle/>
          <a:p>
            <a:pPr lvl="0" algn="just"/>
            <a:r>
              <a:rPr lang="en-US" sz="2800" dirty="0">
                <a:solidFill>
                  <a:srgbClr val="002060"/>
                </a:solidFill>
              </a:rPr>
              <a:t>1. Supporting development of </a:t>
            </a:r>
            <a:r>
              <a:rPr lang="en-US" sz="2800" b="1" dirty="0">
                <a:solidFill>
                  <a:srgbClr val="002060"/>
                </a:solidFill>
              </a:rPr>
              <a:t>consular civil registration</a:t>
            </a:r>
            <a:r>
              <a:rPr lang="en-US" sz="2800" dirty="0">
                <a:solidFill>
                  <a:srgbClr val="002060"/>
                </a:solidFill>
              </a:rPr>
              <a:t>, citizenship certificates, ID and travel document issuance services</a:t>
            </a:r>
          </a:p>
          <a:p>
            <a:pPr lvl="0" algn="just"/>
            <a:r>
              <a:rPr lang="en-US" sz="2800" dirty="0">
                <a:solidFill>
                  <a:srgbClr val="002060"/>
                </a:solidFill>
              </a:rPr>
              <a:t>	</a:t>
            </a:r>
          </a:p>
          <a:p>
            <a:pPr lvl="0" algn="just"/>
            <a:r>
              <a:rPr lang="en-US" sz="2800" b="1" dirty="0">
                <a:solidFill>
                  <a:srgbClr val="002060"/>
                </a:solidFill>
              </a:rPr>
              <a:t>2. Assisting migrants </a:t>
            </a:r>
            <a:r>
              <a:rPr lang="en-US" sz="2800" dirty="0">
                <a:solidFill>
                  <a:srgbClr val="002060"/>
                </a:solidFill>
              </a:rPr>
              <a:t>without proof of legal identity</a:t>
            </a:r>
          </a:p>
          <a:p>
            <a:pPr lvl="0" algn="just"/>
            <a:endParaRPr lang="en-US" sz="2800" dirty="0">
              <a:solidFill>
                <a:srgbClr val="002060"/>
              </a:solidFill>
            </a:endParaRPr>
          </a:p>
          <a:p>
            <a:pPr lvl="0" algn="just"/>
            <a:r>
              <a:rPr lang="en-US" sz="2800" b="1" dirty="0">
                <a:solidFill>
                  <a:srgbClr val="002060"/>
                </a:solidFill>
              </a:rPr>
              <a:t>3. Supporting national civil registration </a:t>
            </a:r>
            <a:r>
              <a:rPr lang="en-US" sz="2800" dirty="0">
                <a:solidFill>
                  <a:srgbClr val="002060"/>
                </a:solidFill>
              </a:rPr>
              <a:t>and </a:t>
            </a:r>
            <a:r>
              <a:rPr lang="en-US" sz="2800" b="1" dirty="0">
                <a:solidFill>
                  <a:srgbClr val="002060"/>
                </a:solidFill>
              </a:rPr>
              <a:t>identity management </a:t>
            </a:r>
            <a:r>
              <a:rPr lang="en-US" sz="2800" dirty="0">
                <a:solidFill>
                  <a:srgbClr val="002060"/>
                </a:solidFill>
              </a:rPr>
              <a:t>systems to facilitate </a:t>
            </a:r>
            <a:r>
              <a:rPr lang="en-US" sz="2800" b="1" u="sng" dirty="0">
                <a:solidFill>
                  <a:srgbClr val="002060"/>
                </a:solidFill>
              </a:rPr>
              <a:t>regular</a:t>
            </a:r>
            <a:r>
              <a:rPr lang="en-US" sz="2800" dirty="0">
                <a:solidFill>
                  <a:srgbClr val="002060"/>
                </a:solidFill>
              </a:rPr>
              <a:t> </a:t>
            </a:r>
            <a:r>
              <a:rPr lang="en-US" sz="2800" b="1" dirty="0">
                <a:solidFill>
                  <a:srgbClr val="002060"/>
                </a:solidFill>
              </a:rPr>
              <a:t>migration and mobility  </a:t>
            </a:r>
          </a:p>
          <a:p>
            <a:pPr marR="33020" algn="just">
              <a:lnSpc>
                <a:spcPct val="107000"/>
              </a:lnSpc>
            </a:pPr>
            <a:r>
              <a:rPr lang="en-US" sz="2800" dirty="0">
                <a:solidFill>
                  <a:srgbClr val="002060"/>
                </a:solidFill>
              </a:rPr>
              <a:t>	</a:t>
            </a:r>
          </a:p>
          <a:p>
            <a:pPr lvl="0" algn="just"/>
            <a:r>
              <a:rPr lang="en-US" sz="2800" dirty="0">
                <a:solidFill>
                  <a:srgbClr val="002060"/>
                </a:solidFill>
              </a:rPr>
              <a:t>4. Provide </a:t>
            </a:r>
            <a:r>
              <a:rPr lang="en-US" sz="2800" b="1" dirty="0">
                <a:solidFill>
                  <a:srgbClr val="002060"/>
                </a:solidFill>
              </a:rPr>
              <a:t>thought leadership </a:t>
            </a:r>
            <a:r>
              <a:rPr lang="en-US" sz="2800" dirty="0">
                <a:solidFill>
                  <a:srgbClr val="002060"/>
                </a:solidFill>
              </a:rPr>
              <a:t>on the nexus between </a:t>
            </a:r>
            <a:r>
              <a:rPr lang="en-US" sz="2800" b="1" dirty="0">
                <a:solidFill>
                  <a:srgbClr val="002060"/>
                </a:solidFill>
              </a:rPr>
              <a:t>migration</a:t>
            </a:r>
            <a:r>
              <a:rPr lang="en-US" sz="2800" dirty="0">
                <a:solidFill>
                  <a:srgbClr val="002060"/>
                </a:solidFill>
              </a:rPr>
              <a:t>, </a:t>
            </a:r>
            <a:r>
              <a:rPr lang="en-US" sz="2800" b="1" dirty="0">
                <a:solidFill>
                  <a:srgbClr val="002060"/>
                </a:solidFill>
              </a:rPr>
              <a:t>displacement</a:t>
            </a:r>
            <a:r>
              <a:rPr lang="en-US" sz="2800" dirty="0">
                <a:solidFill>
                  <a:srgbClr val="002060"/>
                </a:solidFill>
              </a:rPr>
              <a:t>, and </a:t>
            </a:r>
            <a:r>
              <a:rPr lang="en-US" sz="2800" b="1" dirty="0">
                <a:solidFill>
                  <a:srgbClr val="002060"/>
                </a:solidFill>
              </a:rPr>
              <a:t>legal identity </a:t>
            </a:r>
            <a:r>
              <a:rPr lang="en-US" sz="2800" dirty="0">
                <a:solidFill>
                  <a:srgbClr val="002060"/>
                </a:solidFill>
              </a:rPr>
              <a:t>including their impact on the </a:t>
            </a:r>
            <a:r>
              <a:rPr lang="en-US" sz="2800" b="1" dirty="0">
                <a:solidFill>
                  <a:srgbClr val="002060"/>
                </a:solidFill>
              </a:rPr>
              <a:t>protection of migrants</a:t>
            </a:r>
          </a:p>
          <a:p>
            <a:pPr lvl="0" algn="just"/>
            <a:r>
              <a:rPr lang="en-US" sz="2800" dirty="0">
                <a:solidFill>
                  <a:srgbClr val="002060"/>
                </a:solidFill>
              </a:rPr>
              <a:t>	</a:t>
            </a:r>
            <a:endParaRPr lang="en-US" sz="2800" b="1" dirty="0">
              <a:solidFill>
                <a:srgbClr val="002060"/>
              </a:solidFill>
            </a:endParaRPr>
          </a:p>
        </p:txBody>
      </p:sp>
    </p:spTree>
    <p:extLst>
      <p:ext uri="{BB962C8B-B14F-4D97-AF65-F5344CB8AC3E}">
        <p14:creationId xmlns:p14="http://schemas.microsoft.com/office/powerpoint/2010/main" val="212299581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8ade204-0f6d-48f1-bbae-e267fdd38667">
      <UserInfo>
        <DisplayName>GRAVIANO Nicola</DisplayName>
        <AccountId>924</AccountId>
        <AccountType/>
      </UserInfo>
      <UserInfo>
        <DisplayName>GYULKHANDANYAN Yelena</DisplayName>
        <AccountId>1068</AccountId>
        <AccountType/>
      </UserInfo>
      <UserInfo>
        <DisplayName>LONNBACK Lars</DisplayName>
        <AccountId>1302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C50F3E46AA9348818A496C8ED3934F" ma:contentTypeVersion="7" ma:contentTypeDescription="Create a new document." ma:contentTypeScope="" ma:versionID="04431ce7e10408fb6c7a53f6c08f3b18">
  <xsd:schema xmlns:xsd="http://www.w3.org/2001/XMLSchema" xmlns:xs="http://www.w3.org/2001/XMLSchema" xmlns:p="http://schemas.microsoft.com/office/2006/metadata/properties" xmlns:ns2="cb65d321-00c9-499e-82f5-d77c4397f6e3" xmlns:ns3="d8ade204-0f6d-48f1-bbae-e267fdd38667" targetNamespace="http://schemas.microsoft.com/office/2006/metadata/properties" ma:root="true" ma:fieldsID="65d7db909ad141d4c616ad4a86a95de8" ns2:_="" ns3:_="">
    <xsd:import namespace="cb65d321-00c9-499e-82f5-d77c4397f6e3"/>
    <xsd:import namespace="d8ade204-0f6d-48f1-bbae-e267fdd386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5d321-00c9-499e-82f5-d77c4397f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ade204-0f6d-48f1-bbae-e267fdd386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5EA38-359E-454C-9FB4-9C0B87CDD505}">
  <ds:schemaRefs>
    <ds:schemaRef ds:uri="http://schemas.microsoft.com/sharepoint/v3/contenttype/forms"/>
  </ds:schemaRefs>
</ds:datastoreItem>
</file>

<file path=customXml/itemProps2.xml><?xml version="1.0" encoding="utf-8"?>
<ds:datastoreItem xmlns:ds="http://schemas.openxmlformats.org/officeDocument/2006/customXml" ds:itemID="{7911EBE6-C297-4100-9967-8B08CBD33559}">
  <ds:schemaRefs>
    <ds:schemaRef ds:uri="http://schemas.microsoft.com/office/infopath/2007/PartnerControls"/>
    <ds:schemaRef ds:uri="http://purl.org/dc/dcmitype/"/>
    <ds:schemaRef ds:uri="http://schemas.microsoft.com/office/2006/documentManagement/types"/>
    <ds:schemaRef ds:uri="cb65d321-00c9-499e-82f5-d77c4397f6e3"/>
    <ds:schemaRef ds:uri="http://purl.org/dc/elements/1.1/"/>
    <ds:schemaRef ds:uri="http://purl.org/dc/terms/"/>
    <ds:schemaRef ds:uri="http://schemas.microsoft.com/office/2006/metadata/properties"/>
    <ds:schemaRef ds:uri="http://schemas.openxmlformats.org/package/2006/metadata/core-properties"/>
    <ds:schemaRef ds:uri="d8ade204-0f6d-48f1-bbae-e267fdd38667"/>
    <ds:schemaRef ds:uri="http://www.w3.org/XML/1998/namespace"/>
  </ds:schemaRefs>
</ds:datastoreItem>
</file>

<file path=customXml/itemProps3.xml><?xml version="1.0" encoding="utf-8"?>
<ds:datastoreItem xmlns:ds="http://schemas.openxmlformats.org/officeDocument/2006/customXml" ds:itemID="{4E9366A3-0762-4F0E-9514-32D55A212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5d321-00c9-499e-82f5-d77c4397f6e3"/>
    <ds:schemaRef ds:uri="d8ade204-0f6d-48f1-bbae-e267fdd38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646</TotalTime>
  <Words>2845</Words>
  <Application>Microsoft Office PowerPoint</Application>
  <PresentationFormat>Widescreen</PresentationFormat>
  <Paragraphs>207</Paragraphs>
  <Slides>14</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-apple-system</vt:lpstr>
      <vt:lpstr>Arial</vt:lpstr>
      <vt:lpstr>Baguet Script</vt:lpstr>
      <vt:lpstr>Calibri</vt:lpstr>
      <vt:lpstr>Calibri Light</vt:lpstr>
      <vt:lpstr>Courier New</vt:lpstr>
      <vt:lpstr>Gill Sans MT</vt:lpstr>
      <vt:lpstr>Gill Sans Nova Book</vt:lpstr>
      <vt:lpstr>GillSansNova-Book</vt:lpstr>
      <vt:lpstr>Open Sans</vt:lpstr>
      <vt:lpstr>Source Sans Pro</vt:lpstr>
      <vt:lpstr>Times New Roman</vt:lpstr>
      <vt:lpstr>Wingdings</vt:lpstr>
      <vt:lpstr>Thème Office</vt:lpstr>
      <vt:lpstr>IOM Institutional Legal Identity Strategy:  Global Mobility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IOM Institutional Legal Identity Strategy:  Global Mobility</dc:title>
  <dc:creator>GONCALVES Nelson Garcao</dc:creator>
  <cp:lastModifiedBy>IOM</cp:lastModifiedBy>
  <cp:revision>10</cp:revision>
  <dcterms:created xsi:type="dcterms:W3CDTF">2022-10-24T14:10:41Z</dcterms:created>
  <dcterms:modified xsi:type="dcterms:W3CDTF">2022-10-26T17:28:32Z</dcterms:modified>
</cp:coreProperties>
</file>