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handoutMasterIdLst>
    <p:handoutMasterId r:id="rId16"/>
  </p:handoutMasterIdLst>
  <p:sldIdLst>
    <p:sldId id="388" r:id="rId5"/>
    <p:sldId id="316" r:id="rId6"/>
    <p:sldId id="352" r:id="rId7"/>
    <p:sldId id="387" r:id="rId8"/>
    <p:sldId id="384" r:id="rId9"/>
    <p:sldId id="360" r:id="rId10"/>
    <p:sldId id="379" r:id="rId11"/>
    <p:sldId id="389" r:id="rId12"/>
    <p:sldId id="391" r:id="rId13"/>
    <p:sldId id="390" r:id="rId1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Elzo" initials="EE" lastIdx="4" clrIdx="0">
    <p:extLst>
      <p:ext uri="{19B8F6BF-5375-455C-9EA6-DF929625EA0E}">
        <p15:presenceInfo xmlns:p15="http://schemas.microsoft.com/office/powerpoint/2012/main" userId="S-1-5-21-889838981-920820592-1903951286-837601" providerId="AD"/>
      </p:ext>
    </p:extLst>
  </p:cmAuthor>
  <p:cmAuthor id="2" name="Erin Elzo" initials="EE [2]" lastIdx="23" clrIdx="1">
    <p:extLst>
      <p:ext uri="{19B8F6BF-5375-455C-9EA6-DF929625EA0E}">
        <p15:presenceInfo xmlns:p15="http://schemas.microsoft.com/office/powerpoint/2012/main" userId="S::eelzo@unicef.org::43495ce5-df59-49ee-8dd3-2f25b37a8959" providerId="AD"/>
      </p:ext>
    </p:extLst>
  </p:cmAuthor>
  <p:cmAuthor id="3" name="Risa Arai" initials="RA" lastIdx="3" clrIdx="2">
    <p:extLst>
      <p:ext uri="{19B8F6BF-5375-455C-9EA6-DF929625EA0E}">
        <p15:presenceInfo xmlns:p15="http://schemas.microsoft.com/office/powerpoint/2012/main" userId="S::risa.arai_undp.org#ext#@unicef.onmicrosoft.com::f977f98a-f673-4ccf-9d32-820ef79ca5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2"/>
    <a:srgbClr val="0060A8"/>
    <a:srgbClr val="0072BC"/>
    <a:srgbClr val="70AD47"/>
    <a:srgbClr val="A9D18E"/>
    <a:srgbClr val="9CCA86"/>
    <a:srgbClr val="AACE99"/>
    <a:srgbClr val="B5D5A7"/>
    <a:srgbClr val="ED7D3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784" autoAdjust="0"/>
  </p:normalViewPr>
  <p:slideViewPr>
    <p:cSldViewPr snapToGrid="0">
      <p:cViewPr varScale="1">
        <p:scale>
          <a:sx n="51" d="100"/>
          <a:sy n="51" d="100"/>
        </p:scale>
        <p:origin x="187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E85B23-64DC-4EF1-B2AE-13E13DD2D1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F9924-0BE9-407B-A23F-F81FE8C8F7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1A18-D30F-4E73-ADDC-36244A757A5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1A83-45E8-486C-A9F9-304071F95B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19FE9-A6C3-4E1C-98F5-60110B84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46266-0D5F-42E1-ADBE-D237C7D35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69E08-C1F4-46AC-9AAF-16BA37257060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92D1F0-4027-492E-8529-D0CCCD6A1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916" y="4416743"/>
            <a:ext cx="5686567" cy="36604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8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9078" y="4298950"/>
            <a:ext cx="6512243" cy="38134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8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7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306388"/>
            <a:ext cx="5173663" cy="2909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0486" y="3384547"/>
            <a:ext cx="6207839" cy="4389294"/>
          </a:xfrm>
        </p:spPr>
        <p:txBody>
          <a:bodyPr/>
          <a:lstStyle/>
          <a:p>
            <a:pPr marL="0" indent="0" defTabSz="914400">
              <a:lnSpc>
                <a:spcPct val="90000"/>
              </a:lnSpc>
              <a:spcAft>
                <a:spcPts val="300"/>
              </a:spcAft>
              <a:buClr>
                <a:srgbClr val="0072BC"/>
              </a:buClr>
              <a:buFont typeface="Arial" panose="020B0604020202020204" pitchFamily="34" charset="0"/>
              <a:buNone/>
            </a:pPr>
            <a:endParaRPr lang="en-US" sz="11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7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916" y="4416743"/>
            <a:ext cx="5686567" cy="36604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7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defTabSz="9144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916" y="4416743"/>
            <a:ext cx="5686567" cy="36604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7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9078" y="4298950"/>
            <a:ext cx="6512243" cy="38134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9078" y="4298950"/>
            <a:ext cx="6512243" cy="38134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9078" y="4298950"/>
            <a:ext cx="6512243" cy="38134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D1F0-4027-492E-8529-D0CCCD6A11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/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4379485" cy="4511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55853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9" y="204787"/>
            <a:ext cx="31804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73698" cy="4166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389" y="1299600"/>
            <a:ext cx="3180413" cy="3072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10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87195"/>
            <a:ext cx="9144000" cy="1423176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870" y="205979"/>
            <a:ext cx="2057400" cy="41730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34" y="205979"/>
            <a:ext cx="6523436" cy="41730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270039"/>
            <a:ext cx="8810063" cy="2277042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luestri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0087"/>
            <a:ext cx="914400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8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10087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79" y="488987"/>
            <a:ext cx="8810063" cy="2058093"/>
          </a:xfrm>
        </p:spPr>
        <p:txBody>
          <a:bodyPr tIns="0" bIns="0" anchor="b" anchorCtr="0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79" y="2659180"/>
            <a:ext cx="8810063" cy="144589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2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130362"/>
            <a:ext cx="8695919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924940"/>
            <a:ext cx="8695919" cy="112514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34" y="1299600"/>
            <a:ext cx="428676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600"/>
            <a:ext cx="4315146" cy="30871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98458" y="7299"/>
            <a:ext cx="4545541" cy="4503738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4221550" cy="9683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221550" cy="30288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299"/>
            <a:ext cx="9143999" cy="4503738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33" y="204348"/>
            <a:ext cx="5206929" cy="9683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034" y="1299600"/>
            <a:ext cx="4112058" cy="3028808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034" y="204348"/>
            <a:ext cx="8754312" cy="9683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034" y="1299104"/>
            <a:ext cx="8754312" cy="302151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9034" y="4854839"/>
            <a:ext cx="652270" cy="155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034" y="4594235"/>
            <a:ext cx="4221550" cy="2276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04" y="4854839"/>
            <a:ext cx="455188" cy="155916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57" r:id="rId3"/>
    <p:sldLayoutId id="2147493471" r:id="rId4"/>
    <p:sldLayoutId id="2147493467" r:id="rId5"/>
    <p:sldLayoutId id="2147493458" r:id="rId6"/>
    <p:sldLayoutId id="2147493459" r:id="rId7"/>
    <p:sldLayoutId id="2147493460" r:id="rId8"/>
    <p:sldLayoutId id="2147493468" r:id="rId9"/>
    <p:sldLayoutId id="2147493469" r:id="rId10"/>
    <p:sldLayoutId id="2147493461" r:id="rId11"/>
    <p:sldLayoutId id="2147493462" r:id="rId12"/>
    <p:sldLayoutId id="2147493463" r:id="rId13"/>
    <p:sldLayoutId id="2147493464" r:id="rId14"/>
    <p:sldLayoutId id="2147493465" r:id="rId15"/>
    <p:sldLayoutId id="2147493466" r:id="rId1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BB364E-8C85-4D4A-A4E1-6F4DBB15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27" y="3930710"/>
            <a:ext cx="933124" cy="927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93214-D96B-4051-A58A-607645307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74" r="6862"/>
          <a:stretch/>
        </p:blipFill>
        <p:spPr>
          <a:xfrm>
            <a:off x="0" y="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52B4E-2371-4402-A28F-759A46A27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175" y="535239"/>
            <a:ext cx="2185988" cy="900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70BB3-4D51-44E1-A773-70AFDD4D1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331" y="456658"/>
            <a:ext cx="2550319" cy="978694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55EC0D27-29E8-48AA-AA74-5A432D84F1A5}"/>
              </a:ext>
            </a:extLst>
          </p:cNvPr>
          <p:cNvSpPr txBox="1">
            <a:spLocks/>
          </p:cNvSpPr>
          <p:nvPr/>
        </p:nvSpPr>
        <p:spPr>
          <a:xfrm>
            <a:off x="3664857" y="1970584"/>
            <a:ext cx="5254172" cy="77261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United Nations Legal Identity Agenda</a:t>
            </a:r>
            <a:endParaRPr lang="en-GB" sz="3200" dirty="0"/>
          </a:p>
        </p:txBody>
      </p:sp>
      <p:sp>
        <p:nvSpPr>
          <p:cNvPr id="9" name="Subtitle 10">
            <a:extLst>
              <a:ext uri="{FF2B5EF4-FFF2-40B4-BE49-F238E27FC236}">
                <a16:creationId xmlns:a16="http://schemas.microsoft.com/office/drawing/2014/main" id="{031E6E20-51BB-4352-879F-B292C9D2EEA2}"/>
              </a:ext>
            </a:extLst>
          </p:cNvPr>
          <p:cNvSpPr txBox="1">
            <a:spLocks/>
          </p:cNvSpPr>
          <p:nvPr/>
        </p:nvSpPr>
        <p:spPr>
          <a:xfrm>
            <a:off x="3737429" y="3120571"/>
            <a:ext cx="4780069" cy="943429"/>
          </a:xfrm>
          <a:prstGeom prst="rect">
            <a:avLst/>
          </a:prstGeom>
        </p:spPr>
        <p:txBody>
          <a:bodyPr vert="horz" lIns="91440" tIns="45720" rIns="9144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Name of presenter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Kirsten Di Martino, Senior Child Protection Adviser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Institution: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UNICEF-HQ</a:t>
            </a:r>
          </a:p>
        </p:txBody>
      </p:sp>
    </p:spTree>
    <p:extLst>
      <p:ext uri="{BB962C8B-B14F-4D97-AF65-F5344CB8AC3E}">
        <p14:creationId xmlns:p14="http://schemas.microsoft.com/office/powerpoint/2010/main" val="203926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761D9A-3005-42F9-AB97-8DF8CD4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98619"/>
            <a:ext cx="6472052" cy="475013"/>
          </a:xfrm>
        </p:spPr>
        <p:txBody>
          <a:bodyPr>
            <a:noAutofit/>
          </a:bodyPr>
          <a:lstStyle/>
          <a:p>
            <a:br>
              <a:rPr lang="en-US" sz="2700" dirty="0">
                <a:solidFill>
                  <a:schemeClr val="bg2"/>
                </a:solidFill>
              </a:rPr>
            </a:br>
            <a:br>
              <a:rPr lang="en-US" sz="2700" dirty="0">
                <a:solidFill>
                  <a:schemeClr val="bg2"/>
                </a:solidFill>
              </a:rPr>
            </a:br>
            <a:endParaRPr lang="en-US" sz="2700" dirty="0">
              <a:solidFill>
                <a:schemeClr val="bg2"/>
              </a:solidFill>
            </a:endParaRPr>
          </a:p>
        </p:txBody>
      </p:sp>
      <p:pic>
        <p:nvPicPr>
          <p:cNvPr id="8" name="Immagine 16" descr="Immagine che contiene persona, figlio, esterni, piccolo&#10;&#10;Descrizione generata automaticamente">
            <a:extLst>
              <a:ext uri="{FF2B5EF4-FFF2-40B4-BE49-F238E27FC236}">
                <a16:creationId xmlns:a16="http://schemas.microsoft.com/office/drawing/2014/main" id="{0F002C29-DE38-4789-B422-E6B702EBA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681"/>
          <a:stretch/>
        </p:blipFill>
        <p:spPr>
          <a:xfrm>
            <a:off x="-89757" y="-242082"/>
            <a:ext cx="9323513" cy="5627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AC64CE-D0FF-47FD-8188-B594DB4EC66C}"/>
              </a:ext>
            </a:extLst>
          </p:cNvPr>
          <p:cNvSpPr txBox="1"/>
          <p:nvPr/>
        </p:nvSpPr>
        <p:spPr>
          <a:xfrm>
            <a:off x="5501898" y="333214"/>
            <a:ext cx="3731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3240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31991" y="355679"/>
            <a:ext cx="7515372" cy="987611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Nations Legal Identity Agenda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AU" sz="2800" i="1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Fulfil the promise to Leave No One Behind</a:t>
            </a:r>
            <a:r>
              <a:rPr lang="en-US" sz="2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>
              <a:solidFill>
                <a:srgbClr val="FFC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1A9C8-AD97-4B7A-A7E4-A3120293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9" y="119433"/>
            <a:ext cx="993783" cy="987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B0BCE-81C9-4436-997F-C960819B6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99" y="3071530"/>
            <a:ext cx="3311525" cy="1862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964CF-551E-4BE9-8EC7-322AFD147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99" y="1171665"/>
            <a:ext cx="3311525" cy="1862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63060E-5FFD-40A4-ABEF-CB946E67F6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852" b="11406"/>
          <a:stretch/>
        </p:blipFill>
        <p:spPr>
          <a:xfrm>
            <a:off x="3876257" y="1767455"/>
            <a:ext cx="5226317" cy="25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F0F-0CD3-41D7-AD77-1314D259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8" y="1056798"/>
            <a:ext cx="3587215" cy="1796071"/>
          </a:xfrm>
        </p:spPr>
        <p:txBody>
          <a:bodyPr>
            <a:normAutofit/>
          </a:bodyPr>
          <a:lstStyle/>
          <a:p>
            <a:pPr algn="ctr"/>
            <a:r>
              <a:rPr lang="en-US" sz="3400"/>
              <a:t>United Nations</a:t>
            </a:r>
            <a:br>
              <a:rPr lang="en-US" sz="3400"/>
            </a:br>
            <a:r>
              <a:rPr lang="en-US" sz="3400"/>
              <a:t>Legal Identity Agenda</a:t>
            </a:r>
            <a:endParaRPr lang="en-US" sz="340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B364E-8C85-4D4A-A4E1-6F4DBB15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54" y="2911861"/>
            <a:ext cx="933124" cy="927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A0A480-95AE-46AA-84BA-F553A58A495D}"/>
              </a:ext>
            </a:extLst>
          </p:cNvPr>
          <p:cNvSpPr/>
          <p:nvPr/>
        </p:nvSpPr>
        <p:spPr>
          <a:xfrm>
            <a:off x="3549772" y="328712"/>
            <a:ext cx="5474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</a:pPr>
            <a:r>
              <a:rPr lang="en-US" sz="2400" b="1" dirty="0">
                <a:solidFill>
                  <a:srgbClr val="0060A8"/>
                </a:solidFill>
              </a:rPr>
              <a:t>Objectives</a:t>
            </a: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Promote a coherent approach to legal identity across the UN system and with the World Bank </a:t>
            </a: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Build on existing global, regional and country efforts</a:t>
            </a: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One UN Voice for joint strategic advocacy and communications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Enable joint UN support to countries for implementation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72194-3BD5-444E-8691-8721FEBAD906}"/>
              </a:ext>
            </a:extLst>
          </p:cNvPr>
          <p:cNvSpPr/>
          <p:nvPr/>
        </p:nvSpPr>
        <p:spPr>
          <a:xfrm>
            <a:off x="178540" y="4355216"/>
            <a:ext cx="884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1" dirty="0"/>
          </a:p>
          <a:p>
            <a:pPr algn="ctr"/>
            <a:r>
              <a:rPr lang="en-US" sz="2000" b="1" dirty="0"/>
              <a:t>Benchmark Goal: </a:t>
            </a:r>
            <a:r>
              <a:rPr lang="en-AU" sz="2000" i="1" dirty="0">
                <a:solidFill>
                  <a:srgbClr val="0072BC"/>
                </a:solidFill>
              </a:rPr>
              <a:t>Close the global identity gap by 2030</a:t>
            </a:r>
            <a:endParaRPr lang="en-US" sz="2000" i="1" dirty="0">
              <a:solidFill>
                <a:srgbClr val="0072B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36288-AC0C-4958-8498-F84D8B903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779"/>
          <a:stretch/>
        </p:blipFill>
        <p:spPr>
          <a:xfrm>
            <a:off x="990470" y="348167"/>
            <a:ext cx="1688540" cy="9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F0F-0CD3-41D7-AD77-1314D259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209746"/>
            <a:ext cx="7531710" cy="6911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2BC"/>
                </a:solidFill>
              </a:rPr>
              <a:t>A Common Definition to Legal Identity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B364E-8C85-4D4A-A4E1-6F4DBB15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" y="91681"/>
            <a:ext cx="933124" cy="927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83F41-A6A3-43FC-98AE-D31030189A7E}"/>
              </a:ext>
            </a:extLst>
          </p:cNvPr>
          <p:cNvSpPr txBox="1"/>
          <p:nvPr/>
        </p:nvSpPr>
        <p:spPr>
          <a:xfrm>
            <a:off x="528320" y="741680"/>
            <a:ext cx="8178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800" b="1" i="0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Legal identity </a:t>
            </a:r>
            <a:r>
              <a:rPr lang="en-US" sz="1800" b="0" i="0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is defined as the basic characteristics of an individual’s identity. e.g. name, sex, place and date of birth </a:t>
            </a:r>
            <a:r>
              <a:rPr lang="en-US" sz="1800" b="1" i="1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conferred through registration and the issuance of a certificate by an authorized civil registration authority </a:t>
            </a:r>
            <a:r>
              <a:rPr lang="en-US" sz="1800" b="0" i="0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following the occurrence of birth. </a:t>
            </a:r>
          </a:p>
          <a:p>
            <a:endParaRPr lang="en-US" dirty="0">
              <a:solidFill>
                <a:srgbClr val="0072BC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In the absence of birth registration, legal identity may be conferred by a legally-recognized identification authority. </a:t>
            </a:r>
            <a:r>
              <a:rPr lang="en-US" sz="1800" b="1" i="1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This system should be </a:t>
            </a:r>
            <a:r>
              <a:rPr lang="en-US" sz="1800" b="1" i="1" u="sng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linked</a:t>
            </a:r>
            <a:r>
              <a:rPr lang="en-US" sz="1800" b="1" i="1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 to the civil registration system to ensure a holistic approach to legal identity from birth to death. </a:t>
            </a:r>
            <a:r>
              <a:rPr lang="en-US" sz="1800" b="0" i="0" u="none" strike="noStrike" baseline="0" dirty="0">
                <a:solidFill>
                  <a:srgbClr val="0072BC"/>
                </a:solidFill>
                <a:latin typeface="Arial" panose="020B0604020202020204" pitchFamily="34" charset="0"/>
              </a:rPr>
              <a:t>Legal identity is retired by the issuance of a death certificate by the civil registration authority upon registration of death. </a:t>
            </a:r>
          </a:p>
          <a:p>
            <a:endParaRPr lang="en-US" dirty="0">
              <a:solidFill>
                <a:srgbClr val="0072BC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600" b="1" i="1" u="none" strike="noStrike" baseline="0" dirty="0">
                <a:latin typeface="+mj-lt"/>
              </a:rPr>
              <a:t>Source: Economic and Social Commission, E/CN.3/2020/15</a:t>
            </a:r>
          </a:p>
        </p:txBody>
      </p:sp>
    </p:spTree>
    <p:extLst>
      <p:ext uri="{BB962C8B-B14F-4D97-AF65-F5344CB8AC3E}">
        <p14:creationId xmlns:p14="http://schemas.microsoft.com/office/powerpoint/2010/main" val="37744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25BDD21-7449-485B-91D4-3F4DE17C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4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F0F-0CD3-41D7-AD77-1314D259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209746"/>
            <a:ext cx="7531710" cy="691198"/>
          </a:xfrm>
        </p:spPr>
        <p:txBody>
          <a:bodyPr>
            <a:normAutofit/>
          </a:bodyPr>
          <a:lstStyle/>
          <a:p>
            <a:r>
              <a:rPr lang="en-US"/>
              <a:t>UN </a:t>
            </a:r>
            <a:r>
              <a:rPr lang="en-US">
                <a:solidFill>
                  <a:srgbClr val="0072BC"/>
                </a:solidFill>
              </a:rPr>
              <a:t>Legal Identity Task Force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72194-3BD5-444E-8691-8721FEBAD906}"/>
              </a:ext>
            </a:extLst>
          </p:cNvPr>
          <p:cNvSpPr/>
          <p:nvPr/>
        </p:nvSpPr>
        <p:spPr>
          <a:xfrm>
            <a:off x="463499" y="1177736"/>
            <a:ext cx="8558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72BC"/>
                </a:solidFill>
              </a:rPr>
              <a:t>13 UN Agencies and Departments</a:t>
            </a:r>
            <a:endParaRPr lang="en-US" sz="2000" b="1" dirty="0"/>
          </a:p>
          <a:p>
            <a:pPr lvl="0" defTabSz="914400">
              <a:spcAft>
                <a:spcPts val="600"/>
              </a:spcAft>
              <a:defRPr/>
            </a:pPr>
            <a:r>
              <a:rPr lang="en-US" b="1" dirty="0"/>
              <a:t>Co-Chairs:</a:t>
            </a:r>
            <a:r>
              <a:rPr lang="en-US" dirty="0"/>
              <a:t> DESA, UNDP, UNICEF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lang="en-US" b="1" dirty="0"/>
              <a:t>Members</a:t>
            </a:r>
            <a:r>
              <a:rPr lang="en-US" dirty="0"/>
              <a:t>: </a:t>
            </a:r>
            <a:r>
              <a:rPr lang="en-US" sz="1800" dirty="0">
                <a:solidFill>
                  <a:srgbClr val="000000"/>
                </a:solidFill>
                <a:latin typeface="Open Sans Light Medium"/>
              </a:rPr>
              <a:t>IOM, OHCHR, UNDESA, UNDP, UNECA, UNESCAP, UNFPA, UN Global Pulse, UNHCR, UNICEF, UN Woman, WFP and WHO 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B364E-8C85-4D4A-A4E1-6F4DBB15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" y="91681"/>
            <a:ext cx="933124" cy="927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76201-663F-4645-A6DA-6BC8269ABF87}"/>
              </a:ext>
            </a:extLst>
          </p:cNvPr>
          <p:cNvSpPr txBox="1"/>
          <p:nvPr/>
        </p:nvSpPr>
        <p:spPr>
          <a:xfrm>
            <a:off x="545566" y="2721458"/>
            <a:ext cx="8316180" cy="184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2BC"/>
              </a:buClr>
            </a:pPr>
            <a:r>
              <a:rPr lang="en-US" sz="2000" b="1" dirty="0"/>
              <a:t>Working modality:</a:t>
            </a:r>
          </a:p>
          <a:p>
            <a:pPr marL="320040" indent="-32004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dirty="0"/>
              <a:t>Works through an Annual Workplan</a:t>
            </a:r>
          </a:p>
          <a:p>
            <a:pPr marL="320040" indent="-32004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dirty="0"/>
              <a:t>Task Force meets quarterly</a:t>
            </a:r>
          </a:p>
          <a:p>
            <a:pPr marL="320040" indent="-32004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dirty="0"/>
              <a:t>UN LIA Secretariat meets every week (UNICEF, UNDP, DESA, UNECA)</a:t>
            </a:r>
          </a:p>
          <a:p>
            <a:pPr marL="320040" indent="-32004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dirty="0"/>
              <a:t>Engages with countries through Regional Economic Commissions</a:t>
            </a:r>
          </a:p>
          <a:p>
            <a:pPr marL="320040" indent="-320040">
              <a:buClr>
                <a:srgbClr val="0072BC"/>
              </a:buClr>
              <a:buFont typeface="Wingdings" panose="05000000000000000000" pitchFamily="2" charset="2"/>
              <a:buChar char="§"/>
            </a:pPr>
            <a:r>
              <a:rPr lang="en-US" dirty="0"/>
              <a:t>Reports on progress to SG under ‘Our Common Agenda’</a:t>
            </a:r>
          </a:p>
        </p:txBody>
      </p:sp>
    </p:spTree>
    <p:extLst>
      <p:ext uri="{BB962C8B-B14F-4D97-AF65-F5344CB8AC3E}">
        <p14:creationId xmlns:p14="http://schemas.microsoft.com/office/powerpoint/2010/main" val="1053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C899A-60F2-4714-9BAE-51F4A359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" y="91681"/>
            <a:ext cx="791450" cy="786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761D9A-3005-42F9-AB97-8DF8CD4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19" y="187017"/>
            <a:ext cx="7959067" cy="5601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Accelerating country-level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E250-8B09-4A83-97C6-096412D22AE3}"/>
              </a:ext>
            </a:extLst>
          </p:cNvPr>
          <p:cNvSpPr txBox="1"/>
          <p:nvPr/>
        </p:nvSpPr>
        <p:spPr>
          <a:xfrm>
            <a:off x="401444" y="878215"/>
            <a:ext cx="8445994" cy="4443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2200" dirty="0"/>
              <a:t>At COM5 </a:t>
            </a:r>
            <a:r>
              <a:rPr lang="en-US" sz="2200" b="1" dirty="0"/>
              <a:t>13  countries committed to accelerate implementation</a:t>
            </a:r>
            <a:r>
              <a:rPr lang="en-US" sz="2200" dirty="0"/>
              <a:t> of the UN LIA on the African continent: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rgbClr val="0072BC"/>
                </a:solidFill>
              </a:rPr>
              <a:t>	Cameroon 		</a:t>
            </a:r>
            <a:r>
              <a:rPr lang="en-US" sz="2000" dirty="0">
                <a:solidFill>
                  <a:srgbClr val="0070C0"/>
                </a:solidFill>
              </a:rPr>
              <a:t> 					Mozambique</a:t>
            </a:r>
            <a:r>
              <a:rPr lang="en-US" sz="2000" dirty="0">
                <a:solidFill>
                  <a:srgbClr val="0072BC"/>
                </a:solidFill>
              </a:rPr>
              <a:t>					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chemeClr val="accent1"/>
                </a:solidFill>
              </a:rPr>
              <a:t>	Côte d’Ivoire</a:t>
            </a:r>
            <a:r>
              <a:rPr lang="en-US" sz="2000" dirty="0">
                <a:solidFill>
                  <a:srgbClr val="0072BC"/>
                </a:solidFill>
              </a:rPr>
              <a:t> 						Niger</a:t>
            </a:r>
            <a:endParaRPr lang="en-US" sz="2000" dirty="0">
              <a:solidFill>
                <a:schemeClr val="accent1"/>
              </a:solidFill>
            </a:endParaRP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chemeClr val="accent1"/>
                </a:solidFill>
              </a:rPr>
              <a:t>	Democratic </a:t>
            </a:r>
            <a:r>
              <a:rPr lang="en-US" sz="2000" dirty="0">
                <a:solidFill>
                  <a:srgbClr val="0072BC"/>
                </a:solidFill>
              </a:rPr>
              <a:t>Republic of Congo 		Nigeria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rgbClr val="0070C0"/>
                </a:solidFill>
              </a:rPr>
              <a:t>	Ethiopia							Senegal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rgbClr val="0072BC"/>
                </a:solidFill>
              </a:rPr>
              <a:t>	Guinea 								Sierra Leone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rgbClr val="0070C0"/>
                </a:solidFill>
              </a:rPr>
              <a:t>	Kenya 	</a:t>
            </a:r>
            <a:r>
              <a:rPr lang="en-US" sz="2000" dirty="0">
                <a:solidFill>
                  <a:srgbClr val="0072BC"/>
                </a:solidFill>
              </a:rPr>
              <a:t>							Zambia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r>
              <a:rPr lang="en-US" sz="2000" dirty="0">
                <a:solidFill>
                  <a:srgbClr val="0072BC"/>
                </a:solidFill>
              </a:rPr>
              <a:t>	Liberia</a:t>
            </a:r>
            <a:endParaRPr lang="en-US" sz="2000" dirty="0"/>
          </a:p>
          <a:p>
            <a:pPr indent="-228600">
              <a:buClr>
                <a:srgbClr val="0072BC"/>
              </a:buClr>
              <a:buFont typeface="Wingdings" pitchFamily="2" charset="2"/>
              <a:buChar char="§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2200" dirty="0"/>
              <a:t>The </a:t>
            </a:r>
            <a:r>
              <a:rPr lang="en-US" sz="2200" b="1" dirty="0"/>
              <a:t># of unregistered children under age 5 in these 13 countries is about 60 million</a:t>
            </a:r>
            <a:r>
              <a:rPr lang="en-US" sz="2200" dirty="0"/>
              <a:t>: more than 1 in 3 of all unregistered children globally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rgbClr val="0072BC"/>
              </a:buClr>
              <a:buFont typeface="Wingdings" pitchFamily="2" charset="2"/>
              <a:buChar char="§"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26440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C899A-60F2-4714-9BAE-51F4A359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" y="91681"/>
            <a:ext cx="791450" cy="786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761D9A-3005-42F9-AB97-8DF8CD4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19" y="187017"/>
            <a:ext cx="7959067" cy="5601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Government owned and led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E250-8B09-4A83-97C6-096412D22AE3}"/>
              </a:ext>
            </a:extLst>
          </p:cNvPr>
          <p:cNvSpPr txBox="1"/>
          <p:nvPr/>
        </p:nvSpPr>
        <p:spPr>
          <a:xfrm>
            <a:off x="553453" y="998621"/>
            <a:ext cx="8293985" cy="40449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750" b="1" dirty="0"/>
              <a:t>States leading UNLIA implementation </a:t>
            </a:r>
            <a:r>
              <a:rPr lang="en-US" sz="1750" dirty="0"/>
              <a:t>efforts:</a:t>
            </a:r>
          </a:p>
          <a:p>
            <a:pPr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750" dirty="0"/>
              <a:t>Full life-cycle approach</a:t>
            </a:r>
          </a:p>
          <a:p>
            <a:pPr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750" dirty="0"/>
              <a:t>Holistic CRVSID approach</a:t>
            </a:r>
          </a:p>
          <a:p>
            <a:pPr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endParaRPr lang="en-US" sz="1750" dirty="0"/>
          </a:p>
          <a:p>
            <a:pPr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b="1" dirty="0"/>
              <a:t>UN LIA Country Task Forces </a:t>
            </a:r>
            <a:r>
              <a:rPr lang="en-US" dirty="0"/>
              <a:t>established to ensure coordinated support to implementation efforts</a:t>
            </a:r>
          </a:p>
          <a:p>
            <a:pPr marL="585216" lvl="1" indent="-285750">
              <a:lnSpc>
                <a:spcPct val="9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750" b="1" dirty="0"/>
              <a:t>UN LIA TF providing strategic guidance/support</a:t>
            </a:r>
            <a:r>
              <a:rPr lang="en-US" sz="1750" dirty="0"/>
              <a:t> to reform processes:</a:t>
            </a:r>
          </a:p>
          <a:p>
            <a:pPr marL="457200" lvl="2" indent="-228600"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600" dirty="0"/>
              <a:t>UNCT guidance to operationalize the UN LIA for “One-UN” approach</a:t>
            </a:r>
          </a:p>
          <a:p>
            <a:pPr marL="457200" lvl="2" indent="-228600"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600" dirty="0"/>
              <a:t>Country assessments of CRVSID landscape with recommendations for reform/action</a:t>
            </a:r>
          </a:p>
          <a:p>
            <a:pPr marL="457200" lvl="2" indent="-228600"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600" dirty="0"/>
              <a:t>Research and guidance on critical issues impacting reforms: digitization of systems, cost of inaction, data protection and privacy etc.</a:t>
            </a:r>
          </a:p>
          <a:p>
            <a:pPr marL="457200" lvl="2" indent="-228600">
              <a:buClr>
                <a:srgbClr val="0072BC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rgbClr val="0072BC"/>
              </a:buClr>
              <a:buFont typeface="Wingdings" pitchFamily="2" charset="2"/>
              <a:buChar char="§"/>
            </a:pPr>
            <a:r>
              <a:rPr lang="en-US" sz="1750" b="1" dirty="0"/>
              <a:t>UN LIA TF providing technical guidance </a:t>
            </a:r>
            <a:r>
              <a:rPr lang="en-US" sz="1750" dirty="0"/>
              <a:t>and limited seed funding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Clr>
                <a:srgbClr val="0072BC"/>
              </a:buClr>
              <a:buFont typeface="Wingdings" pitchFamily="2" charset="2"/>
              <a:buChar char="§"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8392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C899A-60F2-4714-9BAE-51F4A359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3" y="91681"/>
            <a:ext cx="677842" cy="6736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761D9A-3005-42F9-AB97-8DF8CD4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98619"/>
            <a:ext cx="6472052" cy="475013"/>
          </a:xfrm>
        </p:spPr>
        <p:txBody>
          <a:bodyPr>
            <a:noAutofit/>
          </a:bodyPr>
          <a:lstStyle/>
          <a:p>
            <a:br>
              <a:rPr lang="en-US" sz="2700" dirty="0">
                <a:solidFill>
                  <a:schemeClr val="bg2"/>
                </a:solidFill>
              </a:rPr>
            </a:br>
            <a:br>
              <a:rPr lang="en-US" sz="2700" dirty="0">
                <a:solidFill>
                  <a:schemeClr val="bg2"/>
                </a:solidFill>
              </a:rPr>
            </a:br>
            <a:r>
              <a:rPr lang="en-US" sz="2700" dirty="0">
                <a:solidFill>
                  <a:schemeClr val="bg2"/>
                </a:solidFill>
              </a:rPr>
              <a:t>What has been the impact so far?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E250-8B09-4A83-97C6-096412D22AE3}"/>
              </a:ext>
            </a:extLst>
          </p:cNvPr>
          <p:cNvSpPr txBox="1"/>
          <p:nvPr/>
        </p:nvSpPr>
        <p:spPr>
          <a:xfrm>
            <a:off x="385011" y="1022684"/>
            <a:ext cx="7928810" cy="364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lnSpc>
                <a:spcPct val="90000"/>
              </a:lnSpc>
              <a:spcAft>
                <a:spcPts val="1000"/>
              </a:spcAft>
              <a:buClr>
                <a:srgbClr val="0072BC"/>
              </a:buClr>
            </a:pPr>
            <a:r>
              <a:rPr lang="en-US" sz="2000" b="1" dirty="0"/>
              <a:t>Over 12 million children received a birth certificate in 2021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chemeClr val="bg2"/>
                </a:solidFill>
              </a:rPr>
              <a:t>Cote d’Ivoire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bg2"/>
                </a:solidFill>
              </a:rPr>
              <a:t>Mozambique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bg2"/>
                </a:solidFill>
              </a:rPr>
              <a:t>Nigeria</a:t>
            </a:r>
          </a:p>
          <a:p>
            <a:pPr marL="742950"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b="1" dirty="0"/>
              <a:t>More than 3600 new registration centers </a:t>
            </a:r>
            <a:r>
              <a:rPr lang="en-US" dirty="0"/>
              <a:t>were opened in these 3 countries in 2021</a:t>
            </a:r>
          </a:p>
          <a:p>
            <a:pPr marL="742950"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b="1" dirty="0"/>
              <a:t>Game changer</a:t>
            </a:r>
            <a:r>
              <a:rPr lang="en-US" dirty="0"/>
              <a:t>: enhanced interoperability with the health sector</a:t>
            </a:r>
          </a:p>
          <a:p>
            <a:pPr marL="57150">
              <a:lnSpc>
                <a:spcPct val="90000"/>
              </a:lnSpc>
              <a:buClr>
                <a:srgbClr val="0072BC"/>
              </a:buClr>
            </a:pPr>
            <a:endParaRPr lang="en-US" sz="1850" dirty="0"/>
          </a:p>
          <a:p>
            <a:pPr marL="57150">
              <a:lnSpc>
                <a:spcPct val="90000"/>
              </a:lnSpc>
              <a:spcAft>
                <a:spcPts val="1000"/>
              </a:spcAft>
              <a:buClr>
                <a:srgbClr val="0072BC"/>
              </a:buClr>
            </a:pPr>
            <a:r>
              <a:rPr lang="en-US" sz="2000" dirty="0"/>
              <a:t>Other countries are also making progress:</a:t>
            </a:r>
          </a:p>
          <a:p>
            <a:pPr marL="742950"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0A8"/>
                </a:solidFill>
                <a:latin typeface="+mj-lt"/>
              </a:rPr>
              <a:t>Kenya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- </a:t>
            </a:r>
            <a:r>
              <a:rPr lang="en-US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en-US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trengthened coordination, capacity and interoperability between CRVS and national ID system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742950"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4A2"/>
                </a:solidFill>
                <a:latin typeface="+mj-lt"/>
              </a:rPr>
              <a:t>Mozambique </a:t>
            </a:r>
            <a:r>
              <a:rPr lang="en-US" dirty="0">
                <a:latin typeface="+mj-lt"/>
              </a:rPr>
              <a:t>- costed UNLIA implementation plan</a:t>
            </a:r>
          </a:p>
          <a:p>
            <a:pPr marL="742950" lvl="1" indent="-228600">
              <a:lnSpc>
                <a:spcPct val="90000"/>
              </a:lnSpc>
              <a:buClr>
                <a:srgbClr val="0072BC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64A2"/>
                </a:solidFill>
                <a:latin typeface="+mj-lt"/>
              </a:rPr>
              <a:t>Sierra Leone </a:t>
            </a:r>
            <a:r>
              <a:rPr lang="en-US" dirty="0">
                <a:latin typeface="+mj-lt"/>
              </a:rPr>
              <a:t>- </a:t>
            </a:r>
            <a:r>
              <a:rPr lang="en-GB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SOP </a:t>
            </a:r>
            <a:r>
              <a:rPr lang="en-GB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that enable </a:t>
            </a:r>
            <a:r>
              <a:rPr lang="en-GB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vital event registration and the conferral of legal identity </a:t>
            </a:r>
            <a:r>
              <a:rPr lang="en-GB" dirty="0"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to</a:t>
            </a:r>
            <a:r>
              <a:rPr lang="en-GB" dirty="0">
                <a:effectLst/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 refugees, migrant, displaced, stateless and unregistered populations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234373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-V2" id="{3E386AF6-AFA1-4435-B293-6BF6E93FC347}" vid="{380E39D3-DA05-4B59-A009-DFC129E09A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25A730A5BF242AEDE06DF68187869" ma:contentTypeVersion="12" ma:contentTypeDescription="Create a new document." ma:contentTypeScope="" ma:versionID="32df91f16ad0ebcfafdf5fa1c5c0c0f1">
  <xsd:schema xmlns:xsd="http://www.w3.org/2001/XMLSchema" xmlns:xs="http://www.w3.org/2001/XMLSchema" xmlns:p="http://schemas.microsoft.com/office/2006/metadata/properties" xmlns:ns3="85231096-dabd-406b-8fc2-91ee30204c68" xmlns:ns4="98db0f4d-0c40-4651-8646-4aad6ac220b8" targetNamespace="http://schemas.microsoft.com/office/2006/metadata/properties" ma:root="true" ma:fieldsID="fdaa9da6c4bffefa881d0b288ddfce16" ns3:_="" ns4:_="">
    <xsd:import namespace="85231096-dabd-406b-8fc2-91ee30204c68"/>
    <xsd:import namespace="98db0f4d-0c40-4651-8646-4aad6ac22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1096-dabd-406b-8fc2-91ee3020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b0f4d-0c40-4651-8646-4aad6ac22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D9673B-1EC2-4B8E-A6BB-BC1025066D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D0E1B4-A1D7-423C-9D8A-14EC871A5BC5}">
  <ds:schemaRefs>
    <ds:schemaRef ds:uri="85231096-dabd-406b-8fc2-91ee30204c68"/>
    <ds:schemaRef ds:uri="98db0f4d-0c40-4651-8646-4aad6ac220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84A40F-B615-44F4-B59C-7AE5114A0464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98db0f4d-0c40-4651-8646-4aad6ac220b8"/>
    <ds:schemaRef ds:uri="http://purl.org/dc/terms/"/>
    <ds:schemaRef ds:uri="http://schemas.openxmlformats.org/package/2006/metadata/core-properties"/>
    <ds:schemaRef ds:uri="85231096-dabd-406b-8fc2-91ee30204c6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480</TotalTime>
  <Words>646</Words>
  <Application>Microsoft Office PowerPoint</Application>
  <PresentationFormat>On-screen Show (16:9)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 Light Medium</vt:lpstr>
      <vt:lpstr>Wingdings</vt:lpstr>
      <vt:lpstr>UNHCR2016</vt:lpstr>
      <vt:lpstr>PowerPoint Presentation</vt:lpstr>
      <vt:lpstr>PowerPoint Presentation</vt:lpstr>
      <vt:lpstr>United Nations Legal Identity Agenda</vt:lpstr>
      <vt:lpstr>A Common Definition to Legal Identity</vt:lpstr>
      <vt:lpstr>PowerPoint Presentation</vt:lpstr>
      <vt:lpstr>UN Legal Identity Task Force</vt:lpstr>
      <vt:lpstr>Accelerating country-level implementation</vt:lpstr>
      <vt:lpstr>Government owned and led implementation</vt:lpstr>
      <vt:lpstr>  What has been the impact so far?</vt:lpstr>
      <vt:lpstr>  </vt:lpstr>
    </vt:vector>
  </TitlesOfParts>
  <Company>UNHCR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Bongkot Napaumporn</dc:creator>
  <cp:lastModifiedBy>David Nzeyimana</cp:lastModifiedBy>
  <cp:revision>91</cp:revision>
  <cp:lastPrinted>2019-06-14T22:16:47Z</cp:lastPrinted>
  <dcterms:created xsi:type="dcterms:W3CDTF">2016-08-28T09:42:23Z</dcterms:created>
  <dcterms:modified xsi:type="dcterms:W3CDTF">2022-10-27T03:35:49Z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0x0101002B025A730A5BF242AEDE06DF68187869</vt:lpwstr>
  </property>
  <property fmtid="{D5CDD505-2E9C-101B-9397-08002B2CF9AE}" pid="3" name="Order">
    <vt:r8>1580400</vt:r8>
  </property>
  <property fmtid="{D5CDD505-2E9C-101B-9397-08002B2CF9AE}" pid="4" name="ComplianceAssetId">
    <vt:lpwstr/>
  </property>
</Properties>
</file>