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5"/>
  </p:notesMasterIdLst>
  <p:sldIdLst>
    <p:sldId id="256" r:id="rId2"/>
    <p:sldId id="278" r:id="rId3"/>
    <p:sldId id="272" r:id="rId4"/>
    <p:sldId id="277" r:id="rId5"/>
    <p:sldId id="274" r:id="rId6"/>
    <p:sldId id="275" r:id="rId7"/>
    <p:sldId id="263" r:id="rId8"/>
    <p:sldId id="261" r:id="rId9"/>
    <p:sldId id="280" r:id="rId10"/>
    <p:sldId id="270" r:id="rId11"/>
    <p:sldId id="279" r:id="rId12"/>
    <p:sldId id="26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330" autoAdjust="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00754601144824"/>
          <c:y val="0.15117463199151804"/>
          <c:w val="0.79721442639851525"/>
          <c:h val="0.45540808470212951"/>
        </c:manualLayout>
      </c:layout>
      <c:lineChart>
        <c:grouping val="standard"/>
        <c:varyColors val="0"/>
        <c:ser>
          <c:idx val="0"/>
          <c:order val="0"/>
          <c:tx>
            <c:strRef>
              <c:f>Sheet1!$B$1</c:f>
              <c:strCache>
                <c:ptCount val="1"/>
                <c:pt idx="0">
                  <c:v>Govt Investment</c:v>
                </c:pt>
              </c:strCache>
            </c:strRef>
          </c:tx>
          <c:spPr>
            <a:ln w="28575" cap="rnd">
              <a:solidFill>
                <a:schemeClr val="accent1"/>
              </a:solidFill>
              <a:round/>
            </a:ln>
            <a:effectLst/>
          </c:spPr>
          <c:marker>
            <c:symbol val="none"/>
          </c:marker>
          <c:cat>
            <c:numRef>
              <c:f>Sheet1!$A$2:$A$5</c:f>
              <c:numCache>
                <c:formatCode>General</c:formatCode>
                <c:ptCount val="4"/>
                <c:pt idx="0">
                  <c:v>2021</c:v>
                </c:pt>
                <c:pt idx="1">
                  <c:v>2022</c:v>
                </c:pt>
                <c:pt idx="2">
                  <c:v>2023</c:v>
                </c:pt>
              </c:numCache>
            </c:numRef>
          </c:cat>
          <c:val>
            <c:numRef>
              <c:f>Sheet1!$B$2:$B$5</c:f>
              <c:numCache>
                <c:formatCode>#,##0</c:formatCode>
                <c:ptCount val="4"/>
                <c:pt idx="0">
                  <c:v>625000</c:v>
                </c:pt>
                <c:pt idx="1">
                  <c:v>7375000</c:v>
                </c:pt>
                <c:pt idx="2">
                  <c:v>12750000</c:v>
                </c:pt>
              </c:numCache>
            </c:numRef>
          </c:val>
          <c:smooth val="0"/>
          <c:extLst>
            <c:ext xmlns:c16="http://schemas.microsoft.com/office/drawing/2014/chart" uri="{C3380CC4-5D6E-409C-BE32-E72D297353CC}">
              <c16:uniqueId val="{00000000-6F8E-432F-A543-7DFBD4EE02A1}"/>
            </c:ext>
          </c:extLst>
        </c:ser>
        <c:dLbls>
          <c:showLegendKey val="0"/>
          <c:showVal val="0"/>
          <c:showCatName val="0"/>
          <c:showSerName val="0"/>
          <c:showPercent val="0"/>
          <c:showBubbleSize val="0"/>
        </c:dLbls>
        <c:smooth val="0"/>
        <c:axId val="342262144"/>
        <c:axId val="342262928"/>
      </c:lineChart>
      <c:catAx>
        <c:axId val="34226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262928"/>
        <c:crosses val="autoZero"/>
        <c:auto val="1"/>
        <c:lblAlgn val="ctr"/>
        <c:lblOffset val="100"/>
        <c:noMultiLvlLbl val="0"/>
      </c:catAx>
      <c:valAx>
        <c:axId val="3422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226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8C3D3-A3BB-43D5-878E-2D16755C5F47}"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US"/>
        </a:p>
      </dgm:t>
    </dgm:pt>
    <dgm:pt modelId="{B0DC5ABE-7966-4C50-B6E2-906579CB48E3}">
      <dgm:prSet phldrT="[Text]"/>
      <dgm:spPr/>
      <dgm:t>
        <a:bodyPr/>
        <a:lstStyle/>
        <a:p>
          <a:r>
            <a:rPr lang="en-US" dirty="0"/>
            <a:t>Heath facility Based Birth Registration</a:t>
          </a:r>
        </a:p>
      </dgm:t>
    </dgm:pt>
    <dgm:pt modelId="{754169BB-0EB4-41FD-985D-D1AEED5CF008}" type="parTrans" cxnId="{D224ECE0-F16A-43CD-8D6A-6FA481578E5E}">
      <dgm:prSet/>
      <dgm:spPr/>
      <dgm:t>
        <a:bodyPr/>
        <a:lstStyle/>
        <a:p>
          <a:endParaRPr lang="en-US"/>
        </a:p>
      </dgm:t>
    </dgm:pt>
    <dgm:pt modelId="{83A856BC-C2CB-40B8-B87A-71FFBD9B941F}" type="sibTrans" cxnId="{D224ECE0-F16A-43CD-8D6A-6FA481578E5E}">
      <dgm:prSet/>
      <dgm:spPr/>
      <dgm:t>
        <a:bodyPr/>
        <a:lstStyle/>
        <a:p>
          <a:endParaRPr lang="en-US"/>
        </a:p>
      </dgm:t>
    </dgm:pt>
    <dgm:pt modelId="{398098CB-A0FD-4AE3-A761-8D2B8E8A4BB6}">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chemeClr val="tx1"/>
              </a:solidFill>
            </a:rPr>
            <a:t>Electronic Birth registration</a:t>
          </a:r>
        </a:p>
      </dgm:t>
    </dgm:pt>
    <dgm:pt modelId="{3599407C-FB84-466B-ACEA-D10106F8F354}" type="parTrans" cxnId="{D1627BAD-D106-421E-98CD-CC4AD2FE9AD8}">
      <dgm:prSet/>
      <dgm:spPr/>
      <dgm:t>
        <a:bodyPr/>
        <a:lstStyle/>
        <a:p>
          <a:endParaRPr lang="en-US"/>
        </a:p>
      </dgm:t>
    </dgm:pt>
    <dgm:pt modelId="{ECC78C99-F0A4-4278-9DB8-05350DF462CC}" type="sibTrans" cxnId="{D1627BAD-D106-421E-98CD-CC4AD2FE9AD8}">
      <dgm:prSet/>
      <dgm:spPr/>
      <dgm:t>
        <a:bodyPr/>
        <a:lstStyle/>
        <a:p>
          <a:endParaRPr lang="en-US"/>
        </a:p>
      </dgm:t>
    </dgm:pt>
    <dgm:pt modelId="{957B603B-7702-4CB5-BF83-3C51D4AF333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Under-five Clinic</a:t>
          </a:r>
        </a:p>
      </dgm:t>
    </dgm:pt>
    <dgm:pt modelId="{90E0D9D5-3D3D-4C36-BFD0-01D5E13C98C6}" type="parTrans" cxnId="{2AC07E59-7AE1-46B6-A31C-9CF35E143DA5}">
      <dgm:prSet/>
      <dgm:spPr/>
      <dgm:t>
        <a:bodyPr/>
        <a:lstStyle/>
        <a:p>
          <a:endParaRPr lang="en-US"/>
        </a:p>
      </dgm:t>
    </dgm:pt>
    <dgm:pt modelId="{955761F3-DECA-453F-85C0-EB7F0943B3F4}" type="sibTrans" cxnId="{2AC07E59-7AE1-46B6-A31C-9CF35E143DA5}">
      <dgm:prSet/>
      <dgm:spPr/>
      <dgm:t>
        <a:bodyPr/>
        <a:lstStyle/>
        <a:p>
          <a:endParaRPr lang="en-US"/>
        </a:p>
      </dgm:t>
    </dgm:pt>
    <dgm:pt modelId="{2AC7B279-1F98-4302-93DC-37EC8E239F31}">
      <dgm:prSet phldrT="[Text]"/>
      <dgm:spPr/>
      <dgm:t>
        <a:bodyPr/>
        <a:lstStyle/>
        <a:p>
          <a:r>
            <a:rPr lang="en-US" dirty="0"/>
            <a:t>Mass enrolment through INRIS</a:t>
          </a:r>
        </a:p>
      </dgm:t>
    </dgm:pt>
    <dgm:pt modelId="{33E6C3AB-E8C3-494F-A3F9-0FC1BFE0A539}" type="parTrans" cxnId="{FC5CD219-7851-4DA5-80E4-BA5965F8990F}">
      <dgm:prSet/>
      <dgm:spPr/>
      <dgm:t>
        <a:bodyPr/>
        <a:lstStyle/>
        <a:p>
          <a:endParaRPr lang="en-US"/>
        </a:p>
      </dgm:t>
    </dgm:pt>
    <dgm:pt modelId="{CED43EA8-A6B8-41D2-8F22-7BD45FD051BB}" type="sibTrans" cxnId="{FC5CD219-7851-4DA5-80E4-BA5965F8990F}">
      <dgm:prSet/>
      <dgm:spPr/>
      <dgm:t>
        <a:bodyPr/>
        <a:lstStyle/>
        <a:p>
          <a:endParaRPr lang="en-US"/>
        </a:p>
      </dgm:t>
    </dgm:pt>
    <dgm:pt modelId="{623233BD-BA2C-4438-AAA4-09721A4161A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Routine enrolment</a:t>
          </a:r>
        </a:p>
      </dgm:t>
    </dgm:pt>
    <dgm:pt modelId="{61684051-F111-4E43-8616-0C4E2FA3D3C6}" type="parTrans" cxnId="{1B6746A2-A6A5-4152-8F47-4D1AE599A54F}">
      <dgm:prSet/>
      <dgm:spPr/>
      <dgm:t>
        <a:bodyPr/>
        <a:lstStyle/>
        <a:p>
          <a:endParaRPr lang="en-US"/>
        </a:p>
      </dgm:t>
    </dgm:pt>
    <dgm:pt modelId="{004C5C74-3BD7-466E-B33D-B7324A0414EA}" type="sibTrans" cxnId="{1B6746A2-A6A5-4152-8F47-4D1AE599A54F}">
      <dgm:prSet/>
      <dgm:spPr/>
      <dgm:t>
        <a:bodyPr/>
        <a:lstStyle/>
        <a:p>
          <a:endParaRPr lang="en-US"/>
        </a:p>
      </dgm:t>
    </dgm:pt>
    <dgm:pt modelId="{4B94CEBB-9E12-453F-9ECE-7D35B629D8A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Mass enrolment</a:t>
          </a:r>
        </a:p>
      </dgm:t>
    </dgm:pt>
    <dgm:pt modelId="{91D2949A-E749-4233-868A-80D508D64BB2}" type="parTrans" cxnId="{2026C5B1-43DF-4ABC-8B3B-599D1CC6B7A0}">
      <dgm:prSet/>
      <dgm:spPr/>
      <dgm:t>
        <a:bodyPr/>
        <a:lstStyle/>
        <a:p>
          <a:endParaRPr lang="en-US"/>
        </a:p>
      </dgm:t>
    </dgm:pt>
    <dgm:pt modelId="{EE9AE153-598E-428D-8F7C-44CDD2199109}" type="sibTrans" cxnId="{2026C5B1-43DF-4ABC-8B3B-599D1CC6B7A0}">
      <dgm:prSet/>
      <dgm:spPr/>
      <dgm:t>
        <a:bodyPr/>
        <a:lstStyle/>
        <a:p>
          <a:endParaRPr lang="en-US"/>
        </a:p>
      </dgm:t>
    </dgm:pt>
    <dgm:pt modelId="{F119C15A-EE17-4BFC-8A57-DF0F0DE036E4}">
      <dgm:prSet phldrT="[Text]"/>
      <dgm:spPr/>
      <dgm:t>
        <a:bodyPr/>
        <a:lstStyle/>
        <a:p>
          <a:r>
            <a:rPr lang="en-US" dirty="0"/>
            <a:t>Stakeholders participation</a:t>
          </a:r>
        </a:p>
      </dgm:t>
    </dgm:pt>
    <dgm:pt modelId="{DD809395-B52C-462E-A217-84AC8ADD27CD}" type="parTrans" cxnId="{99831C4D-A658-4A00-8AF3-CCCBD5D11A19}">
      <dgm:prSet/>
      <dgm:spPr/>
      <dgm:t>
        <a:bodyPr/>
        <a:lstStyle/>
        <a:p>
          <a:endParaRPr lang="en-US"/>
        </a:p>
      </dgm:t>
    </dgm:pt>
    <dgm:pt modelId="{E6521F64-2DA0-49E4-A14B-EF4B8ABA77C7}" type="sibTrans" cxnId="{99831C4D-A658-4A00-8AF3-CCCBD5D11A19}">
      <dgm:prSet/>
      <dgm:spPr/>
      <dgm:t>
        <a:bodyPr/>
        <a:lstStyle/>
        <a:p>
          <a:endParaRPr lang="en-US"/>
        </a:p>
      </dgm:t>
    </dgm:pt>
    <dgm:pt modelId="{2D4CB467-09C8-4A60-BCE2-482182642A9A}">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Targeted interventions</a:t>
          </a:r>
        </a:p>
      </dgm:t>
    </dgm:pt>
    <dgm:pt modelId="{F25448D3-B625-412C-A7D7-A432DD087F5F}" type="parTrans" cxnId="{51B79E19-14D6-49BB-9A19-5F594B531D6E}">
      <dgm:prSet/>
      <dgm:spPr/>
      <dgm:t>
        <a:bodyPr/>
        <a:lstStyle/>
        <a:p>
          <a:endParaRPr lang="en-US"/>
        </a:p>
      </dgm:t>
    </dgm:pt>
    <dgm:pt modelId="{ACB6A2CA-AC3C-4841-8E53-2341847E1F1B}" type="sibTrans" cxnId="{51B79E19-14D6-49BB-9A19-5F594B531D6E}">
      <dgm:prSet/>
      <dgm:spPr/>
      <dgm:t>
        <a:bodyPr/>
        <a:lstStyle/>
        <a:p>
          <a:endParaRPr lang="en-US"/>
        </a:p>
      </dgm:t>
    </dgm:pt>
    <dgm:pt modelId="{7F39C129-B9C1-44B0-9CA7-3481C9BB3E5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Child health week</a:t>
          </a:r>
        </a:p>
      </dgm:t>
    </dgm:pt>
    <dgm:pt modelId="{CB20F1A8-7BE1-464A-9947-16DD32EF682E}" type="parTrans" cxnId="{5C2905EE-7840-4250-BF81-0C5DB74D5545}">
      <dgm:prSet/>
      <dgm:spPr/>
      <dgm:t>
        <a:bodyPr/>
        <a:lstStyle/>
        <a:p>
          <a:endParaRPr lang="en-US"/>
        </a:p>
      </dgm:t>
    </dgm:pt>
    <dgm:pt modelId="{A2EFB302-396D-4C4D-9BEC-8BA07DD0BF1C}" type="sibTrans" cxnId="{5C2905EE-7840-4250-BF81-0C5DB74D5545}">
      <dgm:prSet/>
      <dgm:spPr/>
      <dgm:t>
        <a:bodyPr/>
        <a:lstStyle/>
        <a:p>
          <a:endParaRPr lang="en-US"/>
        </a:p>
      </dgm:t>
    </dgm:pt>
    <dgm:pt modelId="{8AEA7DAF-58B5-4FC7-AA7D-E5D61636B995}">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School enrolment</a:t>
          </a:r>
        </a:p>
      </dgm:t>
    </dgm:pt>
    <dgm:pt modelId="{F930C242-3B59-4FD5-9AB0-4970ED54E0FA}" type="parTrans" cxnId="{AE6719C4-6EC0-43AA-8232-D2D8845E95A3}">
      <dgm:prSet/>
      <dgm:spPr/>
      <dgm:t>
        <a:bodyPr/>
        <a:lstStyle/>
        <a:p>
          <a:endParaRPr lang="en-US"/>
        </a:p>
      </dgm:t>
    </dgm:pt>
    <dgm:pt modelId="{8DB05463-247F-496B-9A2D-9048ACF96406}" type="sibTrans" cxnId="{AE6719C4-6EC0-43AA-8232-D2D8845E95A3}">
      <dgm:prSet/>
      <dgm:spPr/>
      <dgm:t>
        <a:bodyPr/>
        <a:lstStyle/>
        <a:p>
          <a:endParaRPr lang="en-US"/>
        </a:p>
      </dgm:t>
    </dgm:pt>
    <dgm:pt modelId="{101C1FB4-D4BF-4E51-B054-40E6EA304EB9}">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Village registration</a:t>
          </a:r>
        </a:p>
      </dgm:t>
    </dgm:pt>
    <dgm:pt modelId="{D3F22F7E-9787-4C5C-835E-ACB82109FF65}" type="parTrans" cxnId="{12E3E1F7-A971-43D2-90ED-8F2F59B9D09A}">
      <dgm:prSet/>
      <dgm:spPr/>
      <dgm:t>
        <a:bodyPr/>
        <a:lstStyle/>
        <a:p>
          <a:endParaRPr lang="en-US"/>
        </a:p>
      </dgm:t>
    </dgm:pt>
    <dgm:pt modelId="{04FBC9B1-3A95-4F9C-A309-1EBA46EF91B0}" type="sibTrans" cxnId="{12E3E1F7-A971-43D2-90ED-8F2F59B9D09A}">
      <dgm:prSet/>
      <dgm:spPr/>
      <dgm:t>
        <a:bodyPr/>
        <a:lstStyle/>
        <a:p>
          <a:endParaRPr lang="en-US"/>
        </a:p>
      </dgm:t>
    </dgm:pt>
    <dgm:pt modelId="{E0B3DB08-8F32-465A-B63E-38FCDC2DC6F6}">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C1CACBC6-6E32-4254-8B0E-C2ADEF414072}" type="parTrans" cxnId="{7E4C7FB3-F8D1-41CD-B0A1-94A7FEF189B1}">
      <dgm:prSet/>
      <dgm:spPr/>
      <dgm:t>
        <a:bodyPr/>
        <a:lstStyle/>
        <a:p>
          <a:endParaRPr lang="en-GB"/>
        </a:p>
      </dgm:t>
    </dgm:pt>
    <dgm:pt modelId="{278633BC-633B-49AF-8953-9A749141BD94}" type="sibTrans" cxnId="{7E4C7FB3-F8D1-41CD-B0A1-94A7FEF189B1}">
      <dgm:prSet/>
      <dgm:spPr/>
      <dgm:t>
        <a:bodyPr/>
        <a:lstStyle/>
        <a:p>
          <a:endParaRPr lang="en-GB"/>
        </a:p>
      </dgm:t>
    </dgm:pt>
    <dgm:pt modelId="{BF2D2FEC-D7C0-4400-AF4A-111215F49B8D}">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8C17B9A0-B594-403E-ACA4-79E950472314}" type="parTrans" cxnId="{A1F1D8A0-8129-44F1-8098-A877DD77ECD2}">
      <dgm:prSet/>
      <dgm:spPr/>
      <dgm:t>
        <a:bodyPr/>
        <a:lstStyle/>
        <a:p>
          <a:endParaRPr lang="en-GB"/>
        </a:p>
      </dgm:t>
    </dgm:pt>
    <dgm:pt modelId="{E27455E1-7537-4A62-820F-DD96B347D04E}" type="sibTrans" cxnId="{A1F1D8A0-8129-44F1-8098-A877DD77ECD2}">
      <dgm:prSet/>
      <dgm:spPr/>
      <dgm:t>
        <a:bodyPr/>
        <a:lstStyle/>
        <a:p>
          <a:endParaRPr lang="en-GB"/>
        </a:p>
      </dgm:t>
    </dgm:pt>
    <dgm:pt modelId="{05BA4575-AC39-4FC8-94E5-A1D77AE8AA1C}">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dirty="0"/>
        </a:p>
      </dgm:t>
    </dgm:pt>
    <dgm:pt modelId="{9C18955F-D93F-4450-9D0E-00AEBFFA07EA}" type="parTrans" cxnId="{B03E7F02-92E8-4129-A888-C972AD1D36B9}">
      <dgm:prSet/>
      <dgm:spPr/>
      <dgm:t>
        <a:bodyPr/>
        <a:lstStyle/>
        <a:p>
          <a:endParaRPr lang="en-GB"/>
        </a:p>
      </dgm:t>
    </dgm:pt>
    <dgm:pt modelId="{249DCB81-44E9-42D3-8EF5-E3DB529D0EEE}" type="sibTrans" cxnId="{B03E7F02-92E8-4129-A888-C972AD1D36B9}">
      <dgm:prSet/>
      <dgm:spPr/>
      <dgm:t>
        <a:bodyPr/>
        <a:lstStyle/>
        <a:p>
          <a:endParaRPr lang="en-GB"/>
        </a:p>
      </dgm:t>
    </dgm:pt>
    <dgm:pt modelId="{C6428211-240A-43E9-87DA-C584269DD575}">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45D68573-1E28-4D75-B1A8-A83E5B9DCBAB}" type="parTrans" cxnId="{C0107886-0C5F-404E-AB3E-86D63009790B}">
      <dgm:prSet/>
      <dgm:spPr/>
      <dgm:t>
        <a:bodyPr/>
        <a:lstStyle/>
        <a:p>
          <a:endParaRPr lang="en-GB"/>
        </a:p>
      </dgm:t>
    </dgm:pt>
    <dgm:pt modelId="{7F0ABA67-D151-49DF-BA93-20ADFFD47CBA}" type="sibTrans" cxnId="{C0107886-0C5F-404E-AB3E-86D63009790B}">
      <dgm:prSet/>
      <dgm:spPr/>
      <dgm:t>
        <a:bodyPr/>
        <a:lstStyle/>
        <a:p>
          <a:endParaRPr lang="en-GB"/>
        </a:p>
      </dgm:t>
    </dgm:pt>
    <dgm:pt modelId="{DD18EA33-7A28-4E9E-9986-F057F5B104DE}">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EAE454C1-C4CF-4E83-9B61-A13ACE23319F}" type="parTrans" cxnId="{AAAB76F0-F153-4A45-83CA-1EFD05CCC4B7}">
      <dgm:prSet/>
      <dgm:spPr/>
      <dgm:t>
        <a:bodyPr/>
        <a:lstStyle/>
        <a:p>
          <a:endParaRPr lang="en-GB"/>
        </a:p>
      </dgm:t>
    </dgm:pt>
    <dgm:pt modelId="{AB00B5C4-9335-4648-B389-B54274411BF9}" type="sibTrans" cxnId="{AAAB76F0-F153-4A45-83CA-1EFD05CCC4B7}">
      <dgm:prSet/>
      <dgm:spPr/>
      <dgm:t>
        <a:bodyPr/>
        <a:lstStyle/>
        <a:p>
          <a:endParaRPr lang="en-GB"/>
        </a:p>
      </dgm:t>
    </dgm:pt>
    <dgm:pt modelId="{E5724ECB-BD14-4A92-9F72-56C15169A4DB}" type="pres">
      <dgm:prSet presAssocID="{40E8C3D3-A3BB-43D5-878E-2D16755C5F47}" presName="linearFlow" presStyleCnt="0">
        <dgm:presLayoutVars>
          <dgm:dir/>
          <dgm:animLvl val="lvl"/>
          <dgm:resizeHandles/>
        </dgm:presLayoutVars>
      </dgm:prSet>
      <dgm:spPr/>
    </dgm:pt>
    <dgm:pt modelId="{6380E1B7-90B2-431E-AAB6-F82055DBC260}" type="pres">
      <dgm:prSet presAssocID="{B0DC5ABE-7966-4C50-B6E2-906579CB48E3}" presName="compositeNode" presStyleCnt="0">
        <dgm:presLayoutVars>
          <dgm:bulletEnabled val="1"/>
        </dgm:presLayoutVars>
      </dgm:prSet>
      <dgm:spPr/>
    </dgm:pt>
    <dgm:pt modelId="{94E54461-2311-4C0B-B23D-ED947C454630}" type="pres">
      <dgm:prSet presAssocID="{B0DC5ABE-7966-4C50-B6E2-906579CB48E3}" presName="image" presStyleLbl="fgImgPlace1" presStyleIdx="0" presStyleCnt="3"/>
      <dgm:spPr>
        <a:blipFill rotWithShape="1">
          <a:blip xmlns:r="http://schemas.openxmlformats.org/officeDocument/2006/relationships" r:embed="rId1"/>
          <a:stretch>
            <a:fillRect/>
          </a:stretch>
        </a:blipFill>
        <a:effectLst>
          <a:glow rad="63500">
            <a:schemeClr val="accent1">
              <a:satMod val="175000"/>
              <a:alpha val="40000"/>
            </a:schemeClr>
          </a:glow>
        </a:effectLst>
      </dgm:spPr>
    </dgm:pt>
    <dgm:pt modelId="{519F5D2C-2610-4613-A7AE-0C1D4874988B}" type="pres">
      <dgm:prSet presAssocID="{B0DC5ABE-7966-4C50-B6E2-906579CB48E3}" presName="childNode" presStyleLbl="node1" presStyleIdx="0" presStyleCnt="3">
        <dgm:presLayoutVars>
          <dgm:bulletEnabled val="1"/>
        </dgm:presLayoutVars>
      </dgm:prSet>
      <dgm:spPr/>
    </dgm:pt>
    <dgm:pt modelId="{B53BBE5D-A750-4D09-B5D6-596E1518642D}" type="pres">
      <dgm:prSet presAssocID="{B0DC5ABE-7966-4C50-B6E2-906579CB48E3}" presName="parentNode" presStyleLbl="revTx" presStyleIdx="0" presStyleCnt="3">
        <dgm:presLayoutVars>
          <dgm:chMax val="0"/>
          <dgm:bulletEnabled val="1"/>
        </dgm:presLayoutVars>
      </dgm:prSet>
      <dgm:spPr/>
    </dgm:pt>
    <dgm:pt modelId="{5C2AF2A3-B5A9-4687-88D7-0EDC12AD86B0}" type="pres">
      <dgm:prSet presAssocID="{83A856BC-C2CB-40B8-B87A-71FFBD9B941F}" presName="sibTrans" presStyleCnt="0"/>
      <dgm:spPr/>
    </dgm:pt>
    <dgm:pt modelId="{A27A617D-3D20-43CB-A877-A38E7DE41FDE}" type="pres">
      <dgm:prSet presAssocID="{2AC7B279-1F98-4302-93DC-37EC8E239F31}" presName="compositeNode" presStyleCnt="0">
        <dgm:presLayoutVars>
          <dgm:bulletEnabled val="1"/>
        </dgm:presLayoutVars>
      </dgm:prSet>
      <dgm:spPr/>
    </dgm:pt>
    <dgm:pt modelId="{4867A501-FCC3-48AA-B08D-E33C3CC47A94}" type="pres">
      <dgm:prSet presAssocID="{2AC7B279-1F98-4302-93DC-37EC8E239F31}" presName="image" presStyleLbl="fgImgPlace1" presStyleIdx="1" presStyleCnt="3"/>
      <dgm:spPr>
        <a:blipFill rotWithShape="1">
          <a:blip xmlns:r="http://schemas.openxmlformats.org/officeDocument/2006/relationships" r:embed="rId2"/>
          <a:stretch>
            <a:fillRect/>
          </a:stretch>
        </a:blipFill>
      </dgm:spPr>
    </dgm:pt>
    <dgm:pt modelId="{C2155FB5-606D-4C3B-AE19-B07DB1235D46}" type="pres">
      <dgm:prSet presAssocID="{2AC7B279-1F98-4302-93DC-37EC8E239F31}" presName="childNode" presStyleLbl="node1" presStyleIdx="1" presStyleCnt="3">
        <dgm:presLayoutVars>
          <dgm:bulletEnabled val="1"/>
        </dgm:presLayoutVars>
      </dgm:prSet>
      <dgm:spPr/>
    </dgm:pt>
    <dgm:pt modelId="{981C5258-C957-40C1-A8C1-410E0A9716D4}" type="pres">
      <dgm:prSet presAssocID="{2AC7B279-1F98-4302-93DC-37EC8E239F31}" presName="parentNode" presStyleLbl="revTx" presStyleIdx="1" presStyleCnt="3">
        <dgm:presLayoutVars>
          <dgm:chMax val="0"/>
          <dgm:bulletEnabled val="1"/>
        </dgm:presLayoutVars>
      </dgm:prSet>
      <dgm:spPr/>
    </dgm:pt>
    <dgm:pt modelId="{C185E4F3-5614-4C6A-93EA-55CBAFE4D154}" type="pres">
      <dgm:prSet presAssocID="{CED43EA8-A6B8-41D2-8F22-7BD45FD051BB}" presName="sibTrans" presStyleCnt="0"/>
      <dgm:spPr/>
    </dgm:pt>
    <dgm:pt modelId="{56A72C27-B72C-432C-9E03-0B81C98676DF}" type="pres">
      <dgm:prSet presAssocID="{F119C15A-EE17-4BFC-8A57-DF0F0DE036E4}" presName="compositeNode" presStyleCnt="0">
        <dgm:presLayoutVars>
          <dgm:bulletEnabled val="1"/>
        </dgm:presLayoutVars>
      </dgm:prSet>
      <dgm:spPr/>
    </dgm:pt>
    <dgm:pt modelId="{7CFD7E15-8292-4E7E-839B-22891E66871B}" type="pres">
      <dgm:prSet presAssocID="{F119C15A-EE17-4BFC-8A57-DF0F0DE036E4}" presName="image" presStyleLbl="fgImgPlace1" presStyleIdx="2" presStyleCnt="3"/>
      <dgm:spPr>
        <a:blipFill rotWithShape="1">
          <a:blip xmlns:r="http://schemas.openxmlformats.org/officeDocument/2006/relationships" r:embed="rId3"/>
          <a:stretch>
            <a:fillRect/>
          </a:stretch>
        </a:blipFill>
      </dgm:spPr>
    </dgm:pt>
    <dgm:pt modelId="{4CD27536-228C-45C8-924E-21F1E645B536}" type="pres">
      <dgm:prSet presAssocID="{F119C15A-EE17-4BFC-8A57-DF0F0DE036E4}" presName="childNode" presStyleLbl="node1" presStyleIdx="2" presStyleCnt="3">
        <dgm:presLayoutVars>
          <dgm:bulletEnabled val="1"/>
        </dgm:presLayoutVars>
      </dgm:prSet>
      <dgm:spPr/>
    </dgm:pt>
    <dgm:pt modelId="{759D00B5-7B49-48F6-902D-85C51D189CCA}" type="pres">
      <dgm:prSet presAssocID="{F119C15A-EE17-4BFC-8A57-DF0F0DE036E4}" presName="parentNode" presStyleLbl="revTx" presStyleIdx="2" presStyleCnt="3">
        <dgm:presLayoutVars>
          <dgm:chMax val="0"/>
          <dgm:bulletEnabled val="1"/>
        </dgm:presLayoutVars>
      </dgm:prSet>
      <dgm:spPr/>
    </dgm:pt>
  </dgm:ptLst>
  <dgm:cxnLst>
    <dgm:cxn modelId="{B03E7F02-92E8-4129-A888-C972AD1D36B9}" srcId="{2AC7B279-1F98-4302-93DC-37EC8E239F31}" destId="{05BA4575-AC39-4FC8-94E5-A1D77AE8AA1C}" srcOrd="1" destOrd="0" parTransId="{9C18955F-D93F-4450-9D0E-00AEBFFA07EA}" sibTransId="{249DCB81-44E9-42D3-8EF5-E3DB529D0EEE}"/>
    <dgm:cxn modelId="{BFB87D03-A304-4431-9C78-CE1952A27C42}" type="presOf" srcId="{623233BD-BA2C-4438-AAA4-09721A4161A0}" destId="{C2155FB5-606D-4C3B-AE19-B07DB1235D46}" srcOrd="0" destOrd="0" presId="urn:microsoft.com/office/officeart/2005/8/layout/hList2"/>
    <dgm:cxn modelId="{1C490207-A8D8-4B91-B85D-A330AA6DBAED}" type="presOf" srcId="{2AC7B279-1F98-4302-93DC-37EC8E239F31}" destId="{981C5258-C957-40C1-A8C1-410E0A9716D4}" srcOrd="0" destOrd="0" presId="urn:microsoft.com/office/officeart/2005/8/layout/hList2"/>
    <dgm:cxn modelId="{39FC1809-CD9A-465C-9482-982EB08B7AEA}" type="presOf" srcId="{F119C15A-EE17-4BFC-8A57-DF0F0DE036E4}" destId="{759D00B5-7B49-48F6-902D-85C51D189CCA}" srcOrd="0" destOrd="0" presId="urn:microsoft.com/office/officeart/2005/8/layout/hList2"/>
    <dgm:cxn modelId="{2F3D5E17-7281-4CA8-8212-4CE29285540A}" type="presOf" srcId="{C6428211-240A-43E9-87DA-C584269DD575}" destId="{4CD27536-228C-45C8-924E-21F1E645B536}" srcOrd="0" destOrd="1" presId="urn:microsoft.com/office/officeart/2005/8/layout/hList2"/>
    <dgm:cxn modelId="{17433018-18D3-4333-8029-F40679D1C552}" type="presOf" srcId="{957B603B-7702-4CB5-BF83-3C51D4AF333B}" destId="{519F5D2C-2610-4613-A7AE-0C1D4874988B}" srcOrd="0" destOrd="2" presId="urn:microsoft.com/office/officeart/2005/8/layout/hList2"/>
    <dgm:cxn modelId="{A00EC418-A796-4F5C-BB2B-4B7CB83E93AB}" type="presOf" srcId="{7F39C129-B9C1-44B0-9CA7-3481C9BB3E5B}" destId="{519F5D2C-2610-4613-A7AE-0C1D4874988B}" srcOrd="0" destOrd="4" presId="urn:microsoft.com/office/officeart/2005/8/layout/hList2"/>
    <dgm:cxn modelId="{51B79E19-14D6-49BB-9A19-5F594B531D6E}" srcId="{F119C15A-EE17-4BFC-8A57-DF0F0DE036E4}" destId="{2D4CB467-09C8-4A60-BCE2-482182642A9A}" srcOrd="0" destOrd="0" parTransId="{F25448D3-B625-412C-A7D7-A432DD087F5F}" sibTransId="{ACB6A2CA-AC3C-4841-8E53-2341847E1F1B}"/>
    <dgm:cxn modelId="{FC5CD219-7851-4DA5-80E4-BA5965F8990F}" srcId="{40E8C3D3-A3BB-43D5-878E-2D16755C5F47}" destId="{2AC7B279-1F98-4302-93DC-37EC8E239F31}" srcOrd="1" destOrd="0" parTransId="{33E6C3AB-E8C3-494F-A3F9-0FC1BFE0A539}" sibTransId="{CED43EA8-A6B8-41D2-8F22-7BD45FD051BB}"/>
    <dgm:cxn modelId="{3FC28F2F-28CF-4FF5-92A5-9D200529DEE4}" type="presOf" srcId="{DD18EA33-7A28-4E9E-9986-F057F5B104DE}" destId="{4CD27536-228C-45C8-924E-21F1E645B536}" srcOrd="0" destOrd="3" presId="urn:microsoft.com/office/officeart/2005/8/layout/hList2"/>
    <dgm:cxn modelId="{FBB95030-C2E0-405A-A6FC-4453AC9050A1}" type="presOf" srcId="{4B94CEBB-9E12-453F-9ECE-7D35B629D8A2}" destId="{C2155FB5-606D-4C3B-AE19-B07DB1235D46}" srcOrd="0" destOrd="2" presId="urn:microsoft.com/office/officeart/2005/8/layout/hList2"/>
    <dgm:cxn modelId="{33D7FC30-1997-4665-9ABE-C9C34E2F5E59}" type="presOf" srcId="{BF2D2FEC-D7C0-4400-AF4A-111215F49B8D}" destId="{519F5D2C-2610-4613-A7AE-0C1D4874988B}" srcOrd="0" destOrd="3" presId="urn:microsoft.com/office/officeart/2005/8/layout/hList2"/>
    <dgm:cxn modelId="{99831C4D-A658-4A00-8AF3-CCCBD5D11A19}" srcId="{40E8C3D3-A3BB-43D5-878E-2D16755C5F47}" destId="{F119C15A-EE17-4BFC-8A57-DF0F0DE036E4}" srcOrd="2" destOrd="0" parTransId="{DD809395-B52C-462E-A217-84AC8ADD27CD}" sibTransId="{E6521F64-2DA0-49E4-A14B-EF4B8ABA77C7}"/>
    <dgm:cxn modelId="{9D7DE66D-5395-4A1E-BC49-F354335FC686}" type="presOf" srcId="{B0DC5ABE-7966-4C50-B6E2-906579CB48E3}" destId="{B53BBE5D-A750-4D09-B5D6-596E1518642D}" srcOrd="0" destOrd="0" presId="urn:microsoft.com/office/officeart/2005/8/layout/hList2"/>
    <dgm:cxn modelId="{3EF3176F-AD17-42CC-80F0-254ED1A6707E}" type="presOf" srcId="{8AEA7DAF-58B5-4FC7-AA7D-E5D61636B995}" destId="{4CD27536-228C-45C8-924E-21F1E645B536}" srcOrd="0" destOrd="2" presId="urn:microsoft.com/office/officeart/2005/8/layout/hList2"/>
    <dgm:cxn modelId="{2AC07E59-7AE1-46B6-A31C-9CF35E143DA5}" srcId="{B0DC5ABE-7966-4C50-B6E2-906579CB48E3}" destId="{957B603B-7702-4CB5-BF83-3C51D4AF333B}" srcOrd="2" destOrd="0" parTransId="{90E0D9D5-3D3D-4C36-BFD0-01D5E13C98C6}" sibTransId="{955761F3-DECA-453F-85C0-EB7F0943B3F4}"/>
    <dgm:cxn modelId="{C0107886-0C5F-404E-AB3E-86D63009790B}" srcId="{F119C15A-EE17-4BFC-8A57-DF0F0DE036E4}" destId="{C6428211-240A-43E9-87DA-C584269DD575}" srcOrd="1" destOrd="0" parTransId="{45D68573-1E28-4D75-B1A8-A83E5B9DCBAB}" sibTransId="{7F0ABA67-D151-49DF-BA93-20ADFFD47CBA}"/>
    <dgm:cxn modelId="{7C22E59B-84B8-4A23-8F52-7422A672B02F}" type="presOf" srcId="{398098CB-A0FD-4AE3-A761-8D2B8E8A4BB6}" destId="{519F5D2C-2610-4613-A7AE-0C1D4874988B}" srcOrd="0" destOrd="0" presId="urn:microsoft.com/office/officeart/2005/8/layout/hList2"/>
    <dgm:cxn modelId="{A1F1D8A0-8129-44F1-8098-A877DD77ECD2}" srcId="{B0DC5ABE-7966-4C50-B6E2-906579CB48E3}" destId="{BF2D2FEC-D7C0-4400-AF4A-111215F49B8D}" srcOrd="3" destOrd="0" parTransId="{8C17B9A0-B594-403E-ACA4-79E950472314}" sibTransId="{E27455E1-7537-4A62-820F-DD96B347D04E}"/>
    <dgm:cxn modelId="{1B6746A2-A6A5-4152-8F47-4D1AE599A54F}" srcId="{2AC7B279-1F98-4302-93DC-37EC8E239F31}" destId="{623233BD-BA2C-4438-AAA4-09721A4161A0}" srcOrd="0" destOrd="0" parTransId="{61684051-F111-4E43-8616-0C4E2FA3D3C6}" sibTransId="{004C5C74-3BD7-466E-B33D-B7324A0414EA}"/>
    <dgm:cxn modelId="{D1627BAD-D106-421E-98CD-CC4AD2FE9AD8}" srcId="{B0DC5ABE-7966-4C50-B6E2-906579CB48E3}" destId="{398098CB-A0FD-4AE3-A761-8D2B8E8A4BB6}" srcOrd="0" destOrd="0" parTransId="{3599407C-FB84-466B-ACEA-D10106F8F354}" sibTransId="{ECC78C99-F0A4-4278-9DB8-05350DF462CC}"/>
    <dgm:cxn modelId="{AE473CAE-5E53-4200-B71A-5CCC480B0545}" type="presOf" srcId="{2D4CB467-09C8-4A60-BCE2-482182642A9A}" destId="{4CD27536-228C-45C8-924E-21F1E645B536}" srcOrd="0" destOrd="0" presId="urn:microsoft.com/office/officeart/2005/8/layout/hList2"/>
    <dgm:cxn modelId="{2026C5B1-43DF-4ABC-8B3B-599D1CC6B7A0}" srcId="{2AC7B279-1F98-4302-93DC-37EC8E239F31}" destId="{4B94CEBB-9E12-453F-9ECE-7D35B629D8A2}" srcOrd="2" destOrd="0" parTransId="{91D2949A-E749-4233-868A-80D508D64BB2}" sibTransId="{EE9AE153-598E-428D-8F7C-44CDD2199109}"/>
    <dgm:cxn modelId="{7E4C7FB3-F8D1-41CD-B0A1-94A7FEF189B1}" srcId="{B0DC5ABE-7966-4C50-B6E2-906579CB48E3}" destId="{E0B3DB08-8F32-465A-B63E-38FCDC2DC6F6}" srcOrd="1" destOrd="0" parTransId="{C1CACBC6-6E32-4254-8B0E-C2ADEF414072}" sibTransId="{278633BC-633B-49AF-8953-9A749141BD94}"/>
    <dgm:cxn modelId="{79D58CBA-A480-45D4-82A5-16351C48041A}" type="presOf" srcId="{101C1FB4-D4BF-4E51-B054-40E6EA304EB9}" destId="{4CD27536-228C-45C8-924E-21F1E645B536}" srcOrd="0" destOrd="4" presId="urn:microsoft.com/office/officeart/2005/8/layout/hList2"/>
    <dgm:cxn modelId="{AE6719C4-6EC0-43AA-8232-D2D8845E95A3}" srcId="{F119C15A-EE17-4BFC-8A57-DF0F0DE036E4}" destId="{8AEA7DAF-58B5-4FC7-AA7D-E5D61636B995}" srcOrd="2" destOrd="0" parTransId="{F930C242-3B59-4FD5-9AB0-4970ED54E0FA}" sibTransId="{8DB05463-247F-496B-9A2D-9048ACF96406}"/>
    <dgm:cxn modelId="{D224ECE0-F16A-43CD-8D6A-6FA481578E5E}" srcId="{40E8C3D3-A3BB-43D5-878E-2D16755C5F47}" destId="{B0DC5ABE-7966-4C50-B6E2-906579CB48E3}" srcOrd="0" destOrd="0" parTransId="{754169BB-0EB4-41FD-985D-D1AEED5CF008}" sibTransId="{83A856BC-C2CB-40B8-B87A-71FFBD9B941F}"/>
    <dgm:cxn modelId="{A20287EA-CA68-4613-A639-FE89AEDFE2A4}" type="presOf" srcId="{05BA4575-AC39-4FC8-94E5-A1D77AE8AA1C}" destId="{C2155FB5-606D-4C3B-AE19-B07DB1235D46}" srcOrd="0" destOrd="1" presId="urn:microsoft.com/office/officeart/2005/8/layout/hList2"/>
    <dgm:cxn modelId="{5C2905EE-7840-4250-BF81-0C5DB74D5545}" srcId="{B0DC5ABE-7966-4C50-B6E2-906579CB48E3}" destId="{7F39C129-B9C1-44B0-9CA7-3481C9BB3E5B}" srcOrd="4" destOrd="0" parTransId="{CB20F1A8-7BE1-464A-9947-16DD32EF682E}" sibTransId="{A2EFB302-396D-4C4D-9BEC-8BA07DD0BF1C}"/>
    <dgm:cxn modelId="{AAAB76F0-F153-4A45-83CA-1EFD05CCC4B7}" srcId="{F119C15A-EE17-4BFC-8A57-DF0F0DE036E4}" destId="{DD18EA33-7A28-4E9E-9986-F057F5B104DE}" srcOrd="3" destOrd="0" parTransId="{EAE454C1-C4CF-4E83-9B61-A13ACE23319F}" sibTransId="{AB00B5C4-9335-4648-B389-B54274411BF9}"/>
    <dgm:cxn modelId="{12E3E1F7-A971-43D2-90ED-8F2F59B9D09A}" srcId="{F119C15A-EE17-4BFC-8A57-DF0F0DE036E4}" destId="{101C1FB4-D4BF-4E51-B054-40E6EA304EB9}" srcOrd="4" destOrd="0" parTransId="{D3F22F7E-9787-4C5C-835E-ACB82109FF65}" sibTransId="{04FBC9B1-3A95-4F9C-A309-1EBA46EF91B0}"/>
    <dgm:cxn modelId="{37CA38FB-C013-4259-A4F6-E1B43EFACE90}" type="presOf" srcId="{E0B3DB08-8F32-465A-B63E-38FCDC2DC6F6}" destId="{519F5D2C-2610-4613-A7AE-0C1D4874988B}" srcOrd="0" destOrd="1" presId="urn:microsoft.com/office/officeart/2005/8/layout/hList2"/>
    <dgm:cxn modelId="{A98CD9FC-1168-4C24-93C9-BFFA9B2BFD20}" type="presOf" srcId="{40E8C3D3-A3BB-43D5-878E-2D16755C5F47}" destId="{E5724ECB-BD14-4A92-9F72-56C15169A4DB}" srcOrd="0" destOrd="0" presId="urn:microsoft.com/office/officeart/2005/8/layout/hList2"/>
    <dgm:cxn modelId="{2F6B737F-C3EC-491A-8698-CD99E457858D}" type="presParOf" srcId="{E5724ECB-BD14-4A92-9F72-56C15169A4DB}" destId="{6380E1B7-90B2-431E-AAB6-F82055DBC260}" srcOrd="0" destOrd="0" presId="urn:microsoft.com/office/officeart/2005/8/layout/hList2"/>
    <dgm:cxn modelId="{06A2BBDD-0D75-46D8-830D-5888DF513098}" type="presParOf" srcId="{6380E1B7-90B2-431E-AAB6-F82055DBC260}" destId="{94E54461-2311-4C0B-B23D-ED947C454630}" srcOrd="0" destOrd="0" presId="urn:microsoft.com/office/officeart/2005/8/layout/hList2"/>
    <dgm:cxn modelId="{E3B7EABC-9053-4A27-B4A9-F85EC8DA1BAB}" type="presParOf" srcId="{6380E1B7-90B2-431E-AAB6-F82055DBC260}" destId="{519F5D2C-2610-4613-A7AE-0C1D4874988B}" srcOrd="1" destOrd="0" presId="urn:microsoft.com/office/officeart/2005/8/layout/hList2"/>
    <dgm:cxn modelId="{676FA813-6B41-4F03-A266-714B96D21DAD}" type="presParOf" srcId="{6380E1B7-90B2-431E-AAB6-F82055DBC260}" destId="{B53BBE5D-A750-4D09-B5D6-596E1518642D}" srcOrd="2" destOrd="0" presId="urn:microsoft.com/office/officeart/2005/8/layout/hList2"/>
    <dgm:cxn modelId="{C1B1FCBA-CF7A-41ED-907B-15669BFD048E}" type="presParOf" srcId="{E5724ECB-BD14-4A92-9F72-56C15169A4DB}" destId="{5C2AF2A3-B5A9-4687-88D7-0EDC12AD86B0}" srcOrd="1" destOrd="0" presId="urn:microsoft.com/office/officeart/2005/8/layout/hList2"/>
    <dgm:cxn modelId="{FF45E739-BC0D-44E7-9663-32D4AFD178FE}" type="presParOf" srcId="{E5724ECB-BD14-4A92-9F72-56C15169A4DB}" destId="{A27A617D-3D20-43CB-A877-A38E7DE41FDE}" srcOrd="2" destOrd="0" presId="urn:microsoft.com/office/officeart/2005/8/layout/hList2"/>
    <dgm:cxn modelId="{938BF0C3-E903-4005-9C38-D4D1A5C191E9}" type="presParOf" srcId="{A27A617D-3D20-43CB-A877-A38E7DE41FDE}" destId="{4867A501-FCC3-48AA-B08D-E33C3CC47A94}" srcOrd="0" destOrd="0" presId="urn:microsoft.com/office/officeart/2005/8/layout/hList2"/>
    <dgm:cxn modelId="{F7DE614E-2D73-43B5-84B9-A83CFD43F498}" type="presParOf" srcId="{A27A617D-3D20-43CB-A877-A38E7DE41FDE}" destId="{C2155FB5-606D-4C3B-AE19-B07DB1235D46}" srcOrd="1" destOrd="0" presId="urn:microsoft.com/office/officeart/2005/8/layout/hList2"/>
    <dgm:cxn modelId="{0A4DBD98-7F86-489D-B820-03B1B709328E}" type="presParOf" srcId="{A27A617D-3D20-43CB-A877-A38E7DE41FDE}" destId="{981C5258-C957-40C1-A8C1-410E0A9716D4}" srcOrd="2" destOrd="0" presId="urn:microsoft.com/office/officeart/2005/8/layout/hList2"/>
    <dgm:cxn modelId="{2516AE4C-5EF5-4A3D-BB33-7BD1ADF97320}" type="presParOf" srcId="{E5724ECB-BD14-4A92-9F72-56C15169A4DB}" destId="{C185E4F3-5614-4C6A-93EA-55CBAFE4D154}" srcOrd="3" destOrd="0" presId="urn:microsoft.com/office/officeart/2005/8/layout/hList2"/>
    <dgm:cxn modelId="{17588D7B-7E3B-49BC-AB8D-BF05CF93A607}" type="presParOf" srcId="{E5724ECB-BD14-4A92-9F72-56C15169A4DB}" destId="{56A72C27-B72C-432C-9E03-0B81C98676DF}" srcOrd="4" destOrd="0" presId="urn:microsoft.com/office/officeart/2005/8/layout/hList2"/>
    <dgm:cxn modelId="{3222E650-2533-4AEE-BE36-696CA1E759B1}" type="presParOf" srcId="{56A72C27-B72C-432C-9E03-0B81C98676DF}" destId="{7CFD7E15-8292-4E7E-839B-22891E66871B}" srcOrd="0" destOrd="0" presId="urn:microsoft.com/office/officeart/2005/8/layout/hList2"/>
    <dgm:cxn modelId="{905449A7-56B2-47A4-8411-97A8D6B5254F}" type="presParOf" srcId="{56A72C27-B72C-432C-9E03-0B81C98676DF}" destId="{4CD27536-228C-45C8-924E-21F1E645B536}" srcOrd="1" destOrd="0" presId="urn:microsoft.com/office/officeart/2005/8/layout/hList2"/>
    <dgm:cxn modelId="{E774C781-AD0A-4C9F-A864-25C2BD91F29D}" type="presParOf" srcId="{56A72C27-B72C-432C-9E03-0B81C98676DF}" destId="{759D00B5-7B49-48F6-902D-85C51D189CC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BBE5D-A750-4D09-B5D6-596E1518642D}">
      <dsp:nvSpPr>
        <dsp:cNvPr id="0" name=""/>
        <dsp:cNvSpPr/>
      </dsp:nvSpPr>
      <dsp:spPr>
        <a:xfrm rot="16200000">
          <a:off x="-1715057" y="2579662"/>
          <a:ext cx="3926535" cy="39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353" bIns="0" numCol="1" spcCol="1270" anchor="t" anchorCtr="0">
          <a:noAutofit/>
        </a:bodyPr>
        <a:lstStyle/>
        <a:p>
          <a:pPr marL="0" lvl="0" indent="0" algn="r" defTabSz="666750">
            <a:lnSpc>
              <a:spcPct val="90000"/>
            </a:lnSpc>
            <a:spcBef>
              <a:spcPct val="0"/>
            </a:spcBef>
            <a:spcAft>
              <a:spcPct val="35000"/>
            </a:spcAft>
            <a:buNone/>
          </a:pPr>
          <a:r>
            <a:rPr lang="en-US" sz="1500" kern="1200" dirty="0"/>
            <a:t>Heath facility Based Birth Registration</a:t>
          </a:r>
        </a:p>
      </dsp:txBody>
      <dsp:txXfrm>
        <a:off x="-1715057" y="2579662"/>
        <a:ext cx="3926535" cy="391581"/>
      </dsp:txXfrm>
    </dsp:sp>
    <dsp:sp modelId="{519F5D2C-2610-4613-A7AE-0C1D4874988B}">
      <dsp:nvSpPr>
        <dsp:cNvPr id="0" name=""/>
        <dsp:cNvSpPr/>
      </dsp:nvSpPr>
      <dsp:spPr>
        <a:xfrm>
          <a:off x="444001" y="812185"/>
          <a:ext cx="1950488" cy="3926535"/>
        </a:xfrm>
        <a:prstGeom prst="rect">
          <a:avLst/>
        </a:prstGeom>
        <a:solidFill>
          <a:schemeClr val="accent4">
            <a:hueOff val="0"/>
            <a:satOff val="0"/>
            <a:lumOff val="0"/>
            <a:alphaOff val="0"/>
          </a:schemeClr>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576" tIns="345353"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Electronic Birth registration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Under-five Clinic</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Child health week</a:t>
          </a:r>
        </a:p>
      </dsp:txBody>
      <dsp:txXfrm>
        <a:off x="444001" y="812185"/>
        <a:ext cx="1950488" cy="3926535"/>
      </dsp:txXfrm>
    </dsp:sp>
    <dsp:sp modelId="{94E54461-2311-4C0B-B23D-ED947C454630}">
      <dsp:nvSpPr>
        <dsp:cNvPr id="0" name=""/>
        <dsp:cNvSpPr/>
      </dsp:nvSpPr>
      <dsp:spPr>
        <a:xfrm>
          <a:off x="52419" y="295298"/>
          <a:ext cx="783162" cy="783162"/>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a:glow rad="63500">
            <a:schemeClr val="accent1">
              <a:satMod val="175000"/>
              <a:alpha val="40000"/>
            </a:schemeClr>
          </a:glow>
        </a:effectLst>
      </dsp:spPr>
      <dsp:style>
        <a:lnRef idx="2">
          <a:scrgbClr r="0" g="0" b="0"/>
        </a:lnRef>
        <a:fillRef idx="1">
          <a:scrgbClr r="0" g="0" b="0"/>
        </a:fillRef>
        <a:effectRef idx="0">
          <a:scrgbClr r="0" g="0" b="0"/>
        </a:effectRef>
        <a:fontRef idx="minor"/>
      </dsp:style>
    </dsp:sp>
    <dsp:sp modelId="{981C5258-C957-40C1-A8C1-410E0A9716D4}">
      <dsp:nvSpPr>
        <dsp:cNvPr id="0" name=""/>
        <dsp:cNvSpPr/>
      </dsp:nvSpPr>
      <dsp:spPr>
        <a:xfrm rot="16200000">
          <a:off x="1125487" y="2579662"/>
          <a:ext cx="3926535" cy="39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353" bIns="0" numCol="1" spcCol="1270" anchor="t" anchorCtr="0">
          <a:noAutofit/>
        </a:bodyPr>
        <a:lstStyle/>
        <a:p>
          <a:pPr marL="0" lvl="0" indent="0" algn="r" defTabSz="666750">
            <a:lnSpc>
              <a:spcPct val="90000"/>
            </a:lnSpc>
            <a:spcBef>
              <a:spcPct val="0"/>
            </a:spcBef>
            <a:spcAft>
              <a:spcPct val="35000"/>
            </a:spcAft>
            <a:buNone/>
          </a:pPr>
          <a:r>
            <a:rPr lang="en-US" sz="1500" kern="1200" dirty="0"/>
            <a:t>Mass enrolment through INRIS</a:t>
          </a:r>
        </a:p>
      </dsp:txBody>
      <dsp:txXfrm>
        <a:off x="1125487" y="2579662"/>
        <a:ext cx="3926535" cy="391581"/>
      </dsp:txXfrm>
    </dsp:sp>
    <dsp:sp modelId="{C2155FB5-606D-4C3B-AE19-B07DB1235D46}">
      <dsp:nvSpPr>
        <dsp:cNvPr id="0" name=""/>
        <dsp:cNvSpPr/>
      </dsp:nvSpPr>
      <dsp:spPr>
        <a:xfrm>
          <a:off x="3284546" y="812185"/>
          <a:ext cx="1950488" cy="3926535"/>
        </a:xfrm>
        <a:prstGeom prst="rect">
          <a:avLst/>
        </a:prstGeom>
        <a:solidFill>
          <a:schemeClr val="accent4">
            <a:hueOff val="557484"/>
            <a:satOff val="11831"/>
            <a:lumOff val="392"/>
            <a:alphaOff val="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3576" tIns="345353"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Routine enrolment</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Mass enrolment</a:t>
          </a:r>
        </a:p>
      </dsp:txBody>
      <dsp:txXfrm>
        <a:off x="3284546" y="812185"/>
        <a:ext cx="1950488" cy="3926535"/>
      </dsp:txXfrm>
    </dsp:sp>
    <dsp:sp modelId="{4867A501-FCC3-48AA-B08D-E33C3CC47A94}">
      <dsp:nvSpPr>
        <dsp:cNvPr id="0" name=""/>
        <dsp:cNvSpPr/>
      </dsp:nvSpPr>
      <dsp:spPr>
        <a:xfrm>
          <a:off x="2892964" y="295298"/>
          <a:ext cx="783162" cy="783162"/>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D00B5-7B49-48F6-902D-85C51D189CCA}">
      <dsp:nvSpPr>
        <dsp:cNvPr id="0" name=""/>
        <dsp:cNvSpPr/>
      </dsp:nvSpPr>
      <dsp:spPr>
        <a:xfrm rot="16200000">
          <a:off x="3966032" y="2579662"/>
          <a:ext cx="3926535" cy="39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353" bIns="0" numCol="1" spcCol="1270" anchor="t" anchorCtr="0">
          <a:noAutofit/>
        </a:bodyPr>
        <a:lstStyle/>
        <a:p>
          <a:pPr marL="0" lvl="0" indent="0" algn="r" defTabSz="666750">
            <a:lnSpc>
              <a:spcPct val="90000"/>
            </a:lnSpc>
            <a:spcBef>
              <a:spcPct val="0"/>
            </a:spcBef>
            <a:spcAft>
              <a:spcPct val="35000"/>
            </a:spcAft>
            <a:buNone/>
          </a:pPr>
          <a:r>
            <a:rPr lang="en-US" sz="1500" kern="1200" dirty="0"/>
            <a:t>Stakeholders participation</a:t>
          </a:r>
        </a:p>
      </dsp:txBody>
      <dsp:txXfrm>
        <a:off x="3966032" y="2579662"/>
        <a:ext cx="3926535" cy="391581"/>
      </dsp:txXfrm>
    </dsp:sp>
    <dsp:sp modelId="{4CD27536-228C-45C8-924E-21F1E645B536}">
      <dsp:nvSpPr>
        <dsp:cNvPr id="0" name=""/>
        <dsp:cNvSpPr/>
      </dsp:nvSpPr>
      <dsp:spPr>
        <a:xfrm>
          <a:off x="6125091" y="812185"/>
          <a:ext cx="1950488" cy="3926535"/>
        </a:xfrm>
        <a:prstGeom prst="rect">
          <a:avLst/>
        </a:prstGeom>
        <a:solidFill>
          <a:schemeClr val="accent4">
            <a:hueOff val="1114968"/>
            <a:satOff val="23662"/>
            <a:lumOff val="785"/>
            <a:alphaOff val="0"/>
          </a:schemeClr>
        </a:solidFill>
        <a:ln w="1587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576" tIns="345353"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Targeted interventions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School enrolment</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Village registration</a:t>
          </a:r>
        </a:p>
      </dsp:txBody>
      <dsp:txXfrm>
        <a:off x="6125091" y="812185"/>
        <a:ext cx="1950488" cy="3926535"/>
      </dsp:txXfrm>
    </dsp:sp>
    <dsp:sp modelId="{7CFD7E15-8292-4E7E-839B-22891E66871B}">
      <dsp:nvSpPr>
        <dsp:cNvPr id="0" name=""/>
        <dsp:cNvSpPr/>
      </dsp:nvSpPr>
      <dsp:spPr>
        <a:xfrm>
          <a:off x="5733510" y="295298"/>
          <a:ext cx="783162" cy="783162"/>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667CD-769F-4FF8-9708-C0BB1F5C68E5}"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34771-6696-435A-99D8-05E6F932E2EB}" type="slidenum">
              <a:rPr lang="en-US" smtClean="0"/>
              <a:t>‹#›</a:t>
            </a:fld>
            <a:endParaRPr lang="en-US"/>
          </a:p>
        </p:txBody>
      </p:sp>
    </p:spTree>
    <p:extLst>
      <p:ext uri="{BB962C8B-B14F-4D97-AF65-F5344CB8AC3E}">
        <p14:creationId xmlns:p14="http://schemas.microsoft.com/office/powerpoint/2010/main" val="422719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34771-6696-435A-99D8-05E6F932E2EB}" type="slidenum">
              <a:rPr lang="en-US" smtClean="0"/>
              <a:t>2</a:t>
            </a:fld>
            <a:endParaRPr lang="en-US"/>
          </a:p>
        </p:txBody>
      </p:sp>
    </p:spTree>
    <p:extLst>
      <p:ext uri="{BB962C8B-B14F-4D97-AF65-F5344CB8AC3E}">
        <p14:creationId xmlns:p14="http://schemas.microsoft.com/office/powerpoint/2010/main" val="152520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Major</a:t>
            </a:r>
            <a:r>
              <a:rPr lang="en-GB" baseline="0" dirty="0"/>
              <a:t> strides in the improvement of the Legal Identity System in Zambia have been recorded since the Ministerial Conference of 2012 in Durban, South Africa. </a:t>
            </a:r>
          </a:p>
          <a:p>
            <a:pPr>
              <a:buFont typeface="Wingdings" panose="05000000000000000000" pitchFamily="2" charset="2"/>
              <a:buNone/>
            </a:pPr>
            <a:r>
              <a:rPr lang="en-GB" baseline="0" dirty="0"/>
              <a:t>This was a conference that encouraged Member States to develop Country owned Strategic Action Plans for improving CRVS systems. In Zambia, after conducting a comprehensive assessment, the 2015 – 2019 National Strategic Action Plan for improving and reforming the CRVS system was developed. Areas of focus in the first plan and the major success recorded was to create an enabling environment (</a:t>
            </a:r>
            <a:r>
              <a:rPr lang="en-GB" baseline="0" dirty="0" err="1"/>
              <a:t>i.e</a:t>
            </a:r>
            <a:r>
              <a:rPr lang="en-GB" baseline="0" dirty="0"/>
              <a:t> review of the existing laws and policies), improve coordination by establishing a steering committee and improving service delivery by automating processes and capacity building.</a:t>
            </a:r>
          </a:p>
          <a:p>
            <a:pPr>
              <a:buFont typeface="Wingdings" panose="05000000000000000000" pitchFamily="2" charset="2"/>
              <a:buNone/>
            </a:pPr>
            <a:endParaRPr lang="en-GB" baseline="0" dirty="0"/>
          </a:p>
          <a:p>
            <a:pPr>
              <a:buFont typeface="Wingdings" panose="05000000000000000000" pitchFamily="2" charset="2"/>
              <a:buNone/>
            </a:pPr>
            <a:r>
              <a:rPr lang="en-GB" baseline="0" dirty="0"/>
              <a:t>At the expiry of the 1</a:t>
            </a:r>
            <a:r>
              <a:rPr lang="en-GB" baseline="30000" dirty="0"/>
              <a:t>st</a:t>
            </a:r>
            <a:r>
              <a:rPr lang="en-GB" baseline="0" dirty="0"/>
              <a:t> NSAP, Zambia developed the 2021 – 2025 NSAP with focus on three things (a) Expanding the scope of vital events registered and increasing coverage of the registered events (b) Enhancing operational efficiency by digitization and capacity building, and (c) Improving the quality of vital statistics from Civil Registration.</a:t>
            </a:r>
          </a:p>
          <a:p>
            <a:pPr>
              <a:buFont typeface="Wingdings" panose="05000000000000000000" pitchFamily="2" charset="2"/>
              <a:buNone/>
            </a:pPr>
            <a:endParaRPr lang="en-GB" baseline="0" dirty="0"/>
          </a:p>
          <a:p>
            <a:pPr>
              <a:buFont typeface="Wingdings" panose="05000000000000000000" pitchFamily="2" charset="2"/>
              <a:buNone/>
            </a:pPr>
            <a:r>
              <a:rPr lang="en-GB" baseline="0" dirty="0"/>
              <a:t>All strategic plans are aligned toward achieving SDG target 16.9</a:t>
            </a:r>
            <a:endParaRPr lang="en-GB" dirty="0"/>
          </a:p>
          <a:p>
            <a:endParaRPr lang="en-US" dirty="0"/>
          </a:p>
        </p:txBody>
      </p:sp>
      <p:sp>
        <p:nvSpPr>
          <p:cNvPr id="4" name="Slide Number Placeholder 3"/>
          <p:cNvSpPr>
            <a:spLocks noGrp="1"/>
          </p:cNvSpPr>
          <p:nvPr>
            <p:ph type="sldNum" sz="quarter" idx="10"/>
          </p:nvPr>
        </p:nvSpPr>
        <p:spPr/>
        <p:txBody>
          <a:bodyPr/>
          <a:lstStyle/>
          <a:p>
            <a:fld id="{94734771-6696-435A-99D8-05E6F932E2EB}" type="slidenum">
              <a:rPr lang="en-US" smtClean="0"/>
              <a:t>3</a:t>
            </a:fld>
            <a:endParaRPr lang="en-US"/>
          </a:p>
        </p:txBody>
      </p:sp>
    </p:spTree>
    <p:extLst>
      <p:ext uri="{BB962C8B-B14F-4D97-AF65-F5344CB8AC3E}">
        <p14:creationId xmlns:p14="http://schemas.microsoft.com/office/powerpoint/2010/main" val="121803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a:solidFill>
                  <a:schemeClr val="tx1"/>
                </a:solidFill>
                <a:latin typeface="+mn-lt"/>
                <a:ea typeface="+mn-ea"/>
                <a:cs typeface="+mn-cs"/>
              </a:rPr>
              <a:t>We estimate more than 40% identity gap in the Country given the fact that Zambia has a young population and given that less than 20% birth are registered and national registration takes place at the age of sixteen.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a:solidFill>
                  <a:schemeClr val="tx1"/>
                </a:solidFill>
                <a:latin typeface="+mn-lt"/>
                <a:ea typeface="+mn-ea"/>
                <a:cs typeface="+mn-cs"/>
              </a:rPr>
              <a:t>This situation has informed the next course of action for the Country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38A6A-6EED-0945-BBEE-C608C269FC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22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GB" sz="1000" baseline="0" dirty="0"/>
          </a:p>
          <a:p>
            <a:pPr marL="171450" indent="-171450">
              <a:buFont typeface="Wingdings" panose="05000000000000000000" pitchFamily="2" charset="2"/>
              <a:buChar char="q"/>
            </a:pPr>
            <a:endParaRPr lang="en-GB" sz="1000" baseline="0" dirty="0"/>
          </a:p>
          <a:p>
            <a:pPr marL="171450" indent="-171450">
              <a:buFont typeface="Wingdings" panose="05000000000000000000" pitchFamily="2" charset="2"/>
              <a:buChar char="q"/>
            </a:pPr>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38A6A-6EED-0945-BBEE-C608C269FC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64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235632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6987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17296A-7C3D-4A55-BDDE-8EFE095D89E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461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347108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17296A-7C3D-4A55-BDDE-8EFE095D89E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342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23075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3744533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188272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34DD13-EEC6-FF44-B5DF-315394C30039}"/>
              </a:ext>
            </a:extLst>
          </p:cNvPr>
          <p:cNvSpPr/>
          <p:nvPr userDrawn="1"/>
        </p:nvSpPr>
        <p:spPr>
          <a:xfrm>
            <a:off x="0" y="0"/>
            <a:ext cx="12192000" cy="6858000"/>
          </a:xfrm>
          <a:prstGeom prst="rect">
            <a:avLst/>
          </a:prstGeom>
          <a:blipFill dpi="0" rotWithShape="1">
            <a:blip r:embed="rId2"/>
            <a:srcRect/>
            <a:stretch>
              <a:fillRect b="-77778"/>
            </a:stretch>
          </a:blipFill>
          <a:ln>
            <a:noFill/>
          </a:ln>
          <a:effectLst>
            <a:innerShdw blurRad="8636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50591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161014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8CFFB-1724-489B-9240-E09D044BAE6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38625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148729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D8CFFB-1724-489B-9240-E09D044BAE60}"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278536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D8CFFB-1724-489B-9240-E09D044BAE60}"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24452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8CFFB-1724-489B-9240-E09D044BAE60}"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46567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337208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8CFFB-1724-489B-9240-E09D044BAE6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17296A-7C3D-4A55-BDDE-8EFE095D89EE}" type="slidenum">
              <a:rPr lang="en-US" smtClean="0"/>
              <a:t>‹#›</a:t>
            </a:fld>
            <a:endParaRPr lang="en-US"/>
          </a:p>
        </p:txBody>
      </p:sp>
    </p:spTree>
    <p:extLst>
      <p:ext uri="{BB962C8B-B14F-4D97-AF65-F5344CB8AC3E}">
        <p14:creationId xmlns:p14="http://schemas.microsoft.com/office/powerpoint/2010/main" val="181241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D8CFFB-1724-489B-9240-E09D044BAE60}" type="datetimeFigureOut">
              <a:rPr lang="en-US" smtClean="0"/>
              <a:t>10/27/2022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17296A-7C3D-4A55-BDDE-8EFE095D89EE}" type="slidenum">
              <a:rPr lang="en-US" smtClean="0"/>
              <a:t>‹#›</a:t>
            </a:fld>
            <a:endParaRPr lang="en-US"/>
          </a:p>
        </p:txBody>
      </p:sp>
    </p:spTree>
    <p:extLst>
      <p:ext uri="{BB962C8B-B14F-4D97-AF65-F5344CB8AC3E}">
        <p14:creationId xmlns:p14="http://schemas.microsoft.com/office/powerpoint/2010/main" val="1788129923"/>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3590"/>
            <a:ext cx="9144000" cy="158641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a:t>IMPLEMENTATION OF THE LEGAL IDENTITY AGENDA</a:t>
            </a:r>
          </a:p>
        </p:txBody>
      </p:sp>
      <p:sp>
        <p:nvSpPr>
          <p:cNvPr id="3" name="Subtitle 2"/>
          <p:cNvSpPr>
            <a:spLocks noGrp="1"/>
          </p:cNvSpPr>
          <p:nvPr>
            <p:ph type="subTitle" idx="1"/>
          </p:nvPr>
        </p:nvSpPr>
        <p:spPr>
          <a:xfrm>
            <a:off x="1692958" y="5096020"/>
            <a:ext cx="8915399" cy="1126283"/>
          </a:xfrm>
          <a:scene3d>
            <a:camera prst="orthographicFront"/>
            <a:lightRig rig="threePt" dir="t"/>
          </a:scene3d>
          <a:sp3d>
            <a:bevelT/>
          </a:sp3d>
        </p:spPr>
        <p:txBody>
          <a:bodyPr>
            <a:normAutofit fontScale="70000" lnSpcReduction="20000"/>
          </a:bodyPr>
          <a:lstStyle/>
          <a:p>
            <a:pPr algn="ctr"/>
            <a:r>
              <a:rPr lang="en-GB" b="1" dirty="0"/>
              <a:t>PRESENTED BY</a:t>
            </a:r>
          </a:p>
          <a:p>
            <a:pPr algn="ctr"/>
            <a:r>
              <a:rPr lang="en-GB" b="1" dirty="0"/>
              <a:t> PETER MOYO</a:t>
            </a:r>
          </a:p>
          <a:p>
            <a:pPr algn="ctr"/>
            <a:r>
              <a:rPr lang="en-GB" b="1" dirty="0"/>
              <a:t>PRINCIPAL REGISTRAR FOR CIVIL REGISTRATION</a:t>
            </a:r>
          </a:p>
          <a:p>
            <a:pPr algn="ctr"/>
            <a:r>
              <a:rPr lang="en-GB" b="1" dirty="0"/>
              <a:t>27</a:t>
            </a:r>
            <a:r>
              <a:rPr lang="en-GB" b="1" baseline="30000" dirty="0"/>
              <a:t>TH</a:t>
            </a:r>
            <a:r>
              <a:rPr lang="en-GB" b="1" dirty="0"/>
              <a:t> OCTOBER, 2022, ADDIS ABABA</a:t>
            </a:r>
          </a:p>
        </p:txBody>
      </p:sp>
      <p:pic>
        <p:nvPicPr>
          <p:cNvPr id="4" name="Picture 3"/>
          <p:cNvPicPr>
            <a:picLocks noChangeAspect="1"/>
          </p:cNvPicPr>
          <p:nvPr/>
        </p:nvPicPr>
        <p:blipFill>
          <a:blip r:embed="rId2"/>
          <a:stretch>
            <a:fillRect/>
          </a:stretch>
        </p:blipFill>
        <p:spPr>
          <a:xfrm>
            <a:off x="264657" y="136655"/>
            <a:ext cx="1140051" cy="816935"/>
          </a:xfrm>
          <a:prstGeom prst="rect">
            <a:avLst/>
          </a:prstGeom>
        </p:spPr>
      </p:pic>
      <p:pic>
        <p:nvPicPr>
          <p:cNvPr id="5" name="Picture 4"/>
          <p:cNvPicPr>
            <a:picLocks noChangeAspect="1"/>
          </p:cNvPicPr>
          <p:nvPr/>
        </p:nvPicPr>
        <p:blipFill>
          <a:blip r:embed="rId3"/>
          <a:stretch>
            <a:fillRect/>
          </a:stretch>
        </p:blipFill>
        <p:spPr>
          <a:xfrm>
            <a:off x="2987899" y="2540000"/>
            <a:ext cx="6436410" cy="2545831"/>
          </a:xfrm>
          <a:prstGeom prst="rect">
            <a:avLst/>
          </a:prstGeom>
        </p:spPr>
      </p:pic>
      <p:sp>
        <p:nvSpPr>
          <p:cNvPr id="6" name="TextBox 5"/>
          <p:cNvSpPr txBox="1"/>
          <p:nvPr/>
        </p:nvSpPr>
        <p:spPr>
          <a:xfrm>
            <a:off x="4666343" y="4209534"/>
            <a:ext cx="2859314"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ZAMBIA</a:t>
            </a:r>
          </a:p>
        </p:txBody>
      </p:sp>
      <p:sp>
        <p:nvSpPr>
          <p:cNvPr id="7" name="Rectangle 6"/>
          <p:cNvSpPr/>
          <p:nvPr/>
        </p:nvSpPr>
        <p:spPr>
          <a:xfrm>
            <a:off x="1524000" y="2540000"/>
            <a:ext cx="1233714" cy="3672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424309" y="2540000"/>
            <a:ext cx="1243692" cy="3682303"/>
          </a:xfrm>
          <a:prstGeom prst="rect">
            <a:avLst/>
          </a:prstGeom>
        </p:spPr>
      </p:pic>
    </p:spTree>
    <p:extLst>
      <p:ext uri="{BB962C8B-B14F-4D97-AF65-F5344CB8AC3E}">
        <p14:creationId xmlns:p14="http://schemas.microsoft.com/office/powerpoint/2010/main" val="1437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63640"/>
            <a:ext cx="9525000" cy="862884"/>
          </a:xfrm>
        </p:spPr>
        <p:txBody>
          <a:bodyPr>
            <a:normAutofit/>
          </a:bodyPr>
          <a:lstStyle/>
          <a:p>
            <a:pPr algn="ctr"/>
            <a:r>
              <a:rPr lang="en-US" b="1" dirty="0"/>
              <a:t>(b)ID Management and CR linkage - INRIS</a:t>
            </a:r>
          </a:p>
        </p:txBody>
      </p:sp>
      <p:pic>
        <p:nvPicPr>
          <p:cNvPr id="4" name="Content Placeholder 3"/>
          <p:cNvPicPr>
            <a:picLocks noGrp="1" noChangeAspect="1"/>
          </p:cNvPicPr>
          <p:nvPr>
            <p:ph idx="1"/>
          </p:nvPr>
        </p:nvPicPr>
        <p:blipFill>
          <a:blip r:embed="rId2"/>
          <a:stretch>
            <a:fillRect/>
          </a:stretch>
        </p:blipFill>
        <p:spPr>
          <a:xfrm>
            <a:off x="141175" y="1825625"/>
            <a:ext cx="9802926" cy="5032375"/>
          </a:xfrm>
          <a:prstGeom prst="rect">
            <a:avLst/>
          </a:prstGeom>
        </p:spPr>
      </p:pic>
      <p:pic>
        <p:nvPicPr>
          <p:cNvPr id="3" name="Picture 2"/>
          <p:cNvPicPr>
            <a:picLocks noChangeAspect="1"/>
          </p:cNvPicPr>
          <p:nvPr/>
        </p:nvPicPr>
        <p:blipFill>
          <a:blip r:embed="rId3"/>
          <a:stretch>
            <a:fillRect/>
          </a:stretch>
        </p:blipFill>
        <p:spPr>
          <a:xfrm>
            <a:off x="141174" y="-93517"/>
            <a:ext cx="1140051" cy="816935"/>
          </a:xfrm>
          <a:prstGeom prst="rect">
            <a:avLst/>
          </a:prstGeom>
        </p:spPr>
      </p:pic>
      <p:sp>
        <p:nvSpPr>
          <p:cNvPr id="5" name="TextBox 4">
            <a:extLst>
              <a:ext uri="{FF2B5EF4-FFF2-40B4-BE49-F238E27FC236}">
                <a16:creationId xmlns:a16="http://schemas.microsoft.com/office/drawing/2014/main" id="{DBBA6B54-6617-43BB-A6B9-B71319E231BE}"/>
              </a:ext>
            </a:extLst>
          </p:cNvPr>
          <p:cNvSpPr txBox="1"/>
          <p:nvPr/>
        </p:nvSpPr>
        <p:spPr>
          <a:xfrm>
            <a:off x="9944101" y="1990725"/>
            <a:ext cx="2247899" cy="3662541"/>
          </a:xfrm>
          <a:prstGeom prst="rect">
            <a:avLst/>
          </a:prstGeom>
          <a:noFill/>
        </p:spPr>
        <p:txBody>
          <a:bodyPr wrap="square" rtlCol="0">
            <a:spAutoFit/>
          </a:bodyPr>
          <a:lstStyle/>
          <a:p>
            <a:r>
              <a:rPr lang="en-GB" b="1" dirty="0"/>
              <a:t>Progress Made</a:t>
            </a:r>
          </a:p>
          <a:p>
            <a:endParaRPr lang="en-GB" dirty="0"/>
          </a:p>
          <a:p>
            <a:pPr marL="285750" indent="-285750">
              <a:buFont typeface="Arial" panose="020B0604020202020204" pitchFamily="34" charset="0"/>
              <a:buChar char="•"/>
            </a:pPr>
            <a:r>
              <a:rPr lang="en-GB" sz="1600" dirty="0"/>
              <a:t>Routine enrolment and decentralised BC in 40 /116 districts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Commenced mobile enrolment in 2 provinces</a:t>
            </a:r>
          </a:p>
          <a:p>
            <a:pPr marL="285750" indent="-285750">
              <a:buFont typeface="Arial" panose="020B0604020202020204" pitchFamily="34" charset="0"/>
              <a:buChar char="•"/>
            </a:pPr>
            <a:endParaRPr lang="en-GB" sz="1600" dirty="0"/>
          </a:p>
          <a:p>
            <a:r>
              <a:rPr lang="en-GB" sz="1600" dirty="0"/>
              <a:t>*</a:t>
            </a:r>
            <a:r>
              <a:rPr lang="en-GB" sz="1000" dirty="0"/>
              <a:t>Support from UNLIA</a:t>
            </a:r>
          </a:p>
          <a:p>
            <a:endParaRPr lang="en-GB" sz="1000" dirty="0"/>
          </a:p>
          <a:p>
            <a:endParaRPr lang="en-GB" dirty="0"/>
          </a:p>
        </p:txBody>
      </p:sp>
    </p:spTree>
    <p:extLst>
      <p:ext uri="{BB962C8B-B14F-4D97-AF65-F5344CB8AC3E}">
        <p14:creationId xmlns:p14="http://schemas.microsoft.com/office/powerpoint/2010/main" val="271993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Success factors</a:t>
            </a:r>
          </a:p>
        </p:txBody>
      </p:sp>
      <p:sp>
        <p:nvSpPr>
          <p:cNvPr id="3" name="Content Placeholder 2"/>
          <p:cNvSpPr>
            <a:spLocks noGrp="1"/>
          </p:cNvSpPr>
          <p:nvPr>
            <p:ph idx="1"/>
          </p:nvPr>
        </p:nvSpPr>
        <p:spPr>
          <a:xfrm>
            <a:off x="2202846" y="1644202"/>
            <a:ext cx="8915400" cy="5070923"/>
          </a:xfrm>
        </p:spPr>
        <p:txBody>
          <a:bodyPr>
            <a:normAutofit fontScale="92500" lnSpcReduction="10000"/>
          </a:bodyPr>
          <a:lstStyle/>
          <a:p>
            <a:r>
              <a:rPr lang="en-US" dirty="0"/>
              <a:t>Political will </a:t>
            </a:r>
          </a:p>
          <a:p>
            <a:pPr>
              <a:buFont typeface="Wingdings" panose="05000000000000000000" pitchFamily="2" charset="2"/>
              <a:buChar char="ü"/>
            </a:pPr>
            <a:r>
              <a:rPr lang="en-US" dirty="0"/>
              <a:t>Civil Registration and Vital Statistics Policy</a:t>
            </a:r>
          </a:p>
          <a:p>
            <a:pPr>
              <a:buFont typeface="Wingdings" panose="05000000000000000000" pitchFamily="2" charset="2"/>
              <a:buChar char="ü"/>
            </a:pPr>
            <a:r>
              <a:rPr lang="en-US" dirty="0"/>
              <a:t> Presidential directive to implement INRIS within 2 Years</a:t>
            </a:r>
          </a:p>
          <a:p>
            <a:r>
              <a:rPr lang="en-US" dirty="0"/>
              <a:t>Increase in government funding towards Legal Identity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r>
              <a:rPr lang="en-US" dirty="0"/>
              <a:t>Support by partners: Under UNLIA, D4H, UNFPA, WHO, GF</a:t>
            </a:r>
          </a:p>
          <a:p>
            <a:pPr marL="0" indent="0">
              <a:buNone/>
            </a:pPr>
            <a:endParaRPr lang="en-US" dirty="0"/>
          </a:p>
        </p:txBody>
      </p:sp>
      <p:graphicFrame>
        <p:nvGraphicFramePr>
          <p:cNvPr id="7" name="Chart 6"/>
          <p:cNvGraphicFramePr/>
          <p:nvPr>
            <p:extLst>
              <p:ext uri="{D42A27DB-BD31-4B8C-83A1-F6EECF244321}">
                <p14:modId xmlns:p14="http://schemas.microsoft.com/office/powerpoint/2010/main" val="241837252"/>
              </p:ext>
            </p:extLst>
          </p:nvPr>
        </p:nvGraphicFramePr>
        <p:xfrm>
          <a:off x="2730321" y="3429000"/>
          <a:ext cx="6166029" cy="2705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24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35" y="297351"/>
            <a:ext cx="10515600" cy="1325563"/>
          </a:xfrm>
          <a:solidFill>
            <a:schemeClr val="accent1"/>
          </a:solidFill>
        </p:spPr>
        <p:txBody>
          <a:bodyPr/>
          <a:lstStyle/>
          <a:p>
            <a:pPr algn="ctr"/>
            <a:r>
              <a:rPr lang="en-US" b="1" dirty="0">
                <a:solidFill>
                  <a:schemeClr val="bg1"/>
                </a:solidFill>
              </a:rPr>
              <a:t>Lessons learnt </a:t>
            </a:r>
          </a:p>
        </p:txBody>
      </p:sp>
      <p:sp>
        <p:nvSpPr>
          <p:cNvPr id="3" name="Content Placeholder 2"/>
          <p:cNvSpPr>
            <a:spLocks noGrp="1"/>
          </p:cNvSpPr>
          <p:nvPr>
            <p:ph idx="1"/>
          </p:nvPr>
        </p:nvSpPr>
        <p:spPr>
          <a:xfrm>
            <a:off x="1314450" y="2149182"/>
            <a:ext cx="9392236" cy="4351338"/>
          </a:xfrm>
        </p:spPr>
        <p:txBody>
          <a:bodyPr>
            <a:normAutofit/>
          </a:bodyPr>
          <a:lstStyle/>
          <a:p>
            <a:pPr>
              <a:buFont typeface="Wingdings" panose="05000000000000000000" pitchFamily="2" charset="2"/>
              <a:buChar char="q"/>
            </a:pPr>
            <a:r>
              <a:rPr lang="en-US" dirty="0"/>
              <a:t> Legal identity is multisectoral</a:t>
            </a:r>
          </a:p>
          <a:p>
            <a:pPr marL="0" indent="0">
              <a:buNone/>
            </a:pPr>
            <a:endParaRPr lang="en-US" dirty="0"/>
          </a:p>
          <a:p>
            <a:pPr>
              <a:buFont typeface="Wingdings" panose="05000000000000000000" pitchFamily="2" charset="2"/>
              <a:buChar char="q"/>
            </a:pPr>
            <a:r>
              <a:rPr lang="en-US" dirty="0"/>
              <a:t>One government approach will deliver results</a:t>
            </a:r>
          </a:p>
          <a:p>
            <a:pPr marL="0" indent="0">
              <a:buNone/>
            </a:pPr>
            <a:endParaRPr lang="en-US" dirty="0"/>
          </a:p>
          <a:p>
            <a:pPr>
              <a:buFont typeface="Wingdings" panose="05000000000000000000" pitchFamily="2" charset="2"/>
              <a:buChar char="q"/>
            </a:pPr>
            <a:r>
              <a:rPr lang="en-US" dirty="0"/>
              <a:t> Beneficiaries are ready….start and perfect</a:t>
            </a:r>
          </a:p>
          <a:p>
            <a:pPr marL="0" indent="0">
              <a:buNone/>
            </a:pPr>
            <a:endParaRPr lang="en-US" dirty="0"/>
          </a:p>
          <a:p>
            <a:pPr>
              <a:buFont typeface="Wingdings" panose="05000000000000000000" pitchFamily="2" charset="2"/>
              <a:buChar char="q"/>
            </a:pPr>
            <a:r>
              <a:rPr lang="en-US" dirty="0"/>
              <a:t>Home grown solutions are sustainable</a:t>
            </a:r>
          </a:p>
          <a:p>
            <a:pPr marL="0" indent="0">
              <a:buNone/>
            </a:pPr>
            <a:endParaRPr lang="en-US" dirty="0"/>
          </a:p>
          <a:p>
            <a:pPr>
              <a:buFont typeface="Wingdings" panose="05000000000000000000" pitchFamily="2" charset="2"/>
              <a:buChar char="q"/>
            </a:pPr>
            <a:r>
              <a:rPr lang="en-US" dirty="0"/>
              <a:t>Make civil registration as the foundation of identity management</a:t>
            </a:r>
          </a:p>
        </p:txBody>
      </p:sp>
      <p:pic>
        <p:nvPicPr>
          <p:cNvPr id="5" name="Picture 4"/>
          <p:cNvPicPr>
            <a:picLocks noChangeAspect="1"/>
          </p:cNvPicPr>
          <p:nvPr/>
        </p:nvPicPr>
        <p:blipFill>
          <a:blip r:embed="rId2"/>
          <a:stretch>
            <a:fillRect/>
          </a:stretch>
        </p:blipFill>
        <p:spPr>
          <a:xfrm rot="19403834">
            <a:off x="9650863" y="290882"/>
            <a:ext cx="2533797" cy="1832003"/>
          </a:xfrm>
          <a:prstGeom prst="rect">
            <a:avLst/>
          </a:prstGeom>
        </p:spPr>
      </p:pic>
      <p:pic>
        <p:nvPicPr>
          <p:cNvPr id="6" name="Picture 5"/>
          <p:cNvPicPr>
            <a:picLocks noChangeAspect="1"/>
          </p:cNvPicPr>
          <p:nvPr/>
        </p:nvPicPr>
        <p:blipFill>
          <a:blip r:embed="rId3"/>
          <a:stretch>
            <a:fillRect/>
          </a:stretch>
        </p:blipFill>
        <p:spPr>
          <a:xfrm>
            <a:off x="20878" y="0"/>
            <a:ext cx="793652" cy="816935"/>
          </a:xfrm>
          <a:prstGeom prst="rect">
            <a:avLst/>
          </a:prstGeom>
        </p:spPr>
      </p:pic>
    </p:spTree>
    <p:extLst>
      <p:ext uri="{BB962C8B-B14F-4D97-AF65-F5344CB8AC3E}">
        <p14:creationId xmlns:p14="http://schemas.microsoft.com/office/powerpoint/2010/main" val="238826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7">
            <a:extLst>
              <a:ext uri="{FF2B5EF4-FFF2-40B4-BE49-F238E27FC236}">
                <a16:creationId xmlns:a16="http://schemas.microsoft.com/office/drawing/2014/main" id="{93684DE1-4C2F-3E49-99F4-53456DADACE8}"/>
              </a:ext>
            </a:extLst>
          </p:cNvPr>
          <p:cNvSpPr>
            <a:spLocks noChangeArrowheads="1"/>
          </p:cNvSpPr>
          <p:nvPr/>
        </p:nvSpPr>
        <p:spPr bwMode="gray">
          <a:xfrm>
            <a:off x="503639" y="391886"/>
            <a:ext cx="7056260" cy="6161315"/>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7708" indent="-357708" algn="ctr"/>
            <a:r>
              <a:rPr lang="en-US" sz="5333" b="1" dirty="0">
                <a:effectLst>
                  <a:outerShdw blurRad="38100" dist="38100" dir="2700000" algn="tl">
                    <a:srgbClr val="000000">
                      <a:alpha val="43137"/>
                    </a:srgbClr>
                  </a:outerShdw>
                </a:effectLst>
                <a:latin typeface="Arial" pitchFamily="34" charset="0"/>
              </a:rPr>
              <a:t>Thank you…</a:t>
            </a:r>
          </a:p>
          <a:p>
            <a:pPr marL="357708" indent="-357708" algn="ctr"/>
            <a:r>
              <a:rPr lang="en-US" sz="5333" b="1" dirty="0" err="1">
                <a:effectLst>
                  <a:outerShdw blurRad="38100" dist="38100" dir="2700000" algn="tl">
                    <a:srgbClr val="000000">
                      <a:alpha val="43137"/>
                    </a:srgbClr>
                  </a:outerShdw>
                </a:effectLst>
                <a:latin typeface="Arial" pitchFamily="34" charset="0"/>
              </a:rPr>
              <a:t>Ameseghinalehu</a:t>
            </a:r>
            <a:r>
              <a:rPr lang="en-US" sz="5333" b="1" dirty="0">
                <a:effectLst>
                  <a:outerShdw blurRad="38100" dist="38100" dir="2700000" algn="tl">
                    <a:srgbClr val="000000">
                      <a:alpha val="43137"/>
                    </a:srgbClr>
                  </a:outerShdw>
                </a:effectLst>
                <a:latin typeface="Arial" pitchFamily="34" charset="0"/>
              </a:rPr>
              <a:t>..</a:t>
            </a:r>
          </a:p>
          <a:p>
            <a:pPr marL="357708" indent="-357708" algn="ctr"/>
            <a:r>
              <a:rPr lang="en-US" sz="5333" b="1" dirty="0">
                <a:effectLst>
                  <a:outerShdw blurRad="38100" dist="38100" dir="2700000" algn="tl">
                    <a:srgbClr val="000000">
                      <a:alpha val="43137"/>
                    </a:srgbClr>
                  </a:outerShdw>
                </a:effectLst>
                <a:latin typeface="Arial" pitchFamily="34" charset="0"/>
              </a:rPr>
              <a:t>Merci…..</a:t>
            </a:r>
          </a:p>
          <a:p>
            <a:pPr marL="357708" indent="-357708" algn="ctr"/>
            <a:r>
              <a:rPr lang="en-US" sz="5333" b="1" dirty="0">
                <a:effectLst>
                  <a:outerShdw blurRad="38100" dist="38100" dir="2700000" algn="tl">
                    <a:srgbClr val="000000">
                      <a:alpha val="43137"/>
                    </a:srgbClr>
                  </a:outerShdw>
                </a:effectLst>
                <a:latin typeface="Arial" pitchFamily="34" charset="0"/>
              </a:rPr>
              <a:t>Gracias….</a:t>
            </a:r>
          </a:p>
          <a:p>
            <a:pPr marL="357708" indent="-357708" algn="ctr"/>
            <a:r>
              <a:rPr lang="en-US" sz="5333" b="1" dirty="0">
                <a:effectLst>
                  <a:outerShdw blurRad="38100" dist="38100" dir="2700000" algn="tl">
                    <a:srgbClr val="000000">
                      <a:alpha val="43137"/>
                    </a:srgbClr>
                  </a:outerShdw>
                </a:effectLst>
                <a:latin typeface="Arial" pitchFamily="34" charset="0"/>
              </a:rPr>
              <a:t>Obrigado…</a:t>
            </a:r>
          </a:p>
          <a:p>
            <a:pPr marL="357708" indent="-357708" algn="ctr"/>
            <a:r>
              <a:rPr lang="en-US" sz="5333" b="1" dirty="0" err="1">
                <a:effectLst>
                  <a:outerShdw blurRad="38100" dist="38100" dir="2700000" algn="tl">
                    <a:srgbClr val="000000">
                      <a:alpha val="43137"/>
                    </a:srgbClr>
                  </a:outerShdw>
                </a:effectLst>
                <a:latin typeface="Arial" pitchFamily="34" charset="0"/>
              </a:rPr>
              <a:t>Shukran</a:t>
            </a:r>
            <a:r>
              <a:rPr lang="en-US" sz="5333" b="1" dirty="0">
                <a:effectLst>
                  <a:outerShdw blurRad="38100" dist="38100" dir="2700000" algn="tl">
                    <a:srgbClr val="000000">
                      <a:alpha val="43137"/>
                    </a:srgbClr>
                  </a:outerShdw>
                </a:effectLst>
                <a:latin typeface="Arial" pitchFamily="34" charset="0"/>
              </a:rPr>
              <a:t>..</a:t>
            </a:r>
          </a:p>
          <a:p>
            <a:pPr marL="357708" indent="-357708" algn="ctr"/>
            <a:r>
              <a:rPr lang="en-US" sz="5333" b="1" dirty="0">
                <a:effectLst>
                  <a:outerShdw blurRad="38100" dist="38100" dir="2700000" algn="tl">
                    <a:srgbClr val="000000">
                      <a:alpha val="43137"/>
                    </a:srgbClr>
                  </a:outerShdw>
                </a:effectLst>
                <a:latin typeface="Arial" pitchFamily="34" charset="0"/>
              </a:rPr>
              <a:t>Asante </a:t>
            </a:r>
            <a:r>
              <a:rPr lang="en-US" sz="5333" b="1" dirty="0" err="1">
                <a:effectLst>
                  <a:outerShdw blurRad="38100" dist="38100" dir="2700000" algn="tl">
                    <a:srgbClr val="000000">
                      <a:alpha val="43137"/>
                    </a:srgbClr>
                  </a:outerShdw>
                </a:effectLst>
                <a:latin typeface="Arial" pitchFamily="34" charset="0"/>
              </a:rPr>
              <a:t>sana</a:t>
            </a:r>
            <a:r>
              <a:rPr lang="en-US" sz="5333" b="1" dirty="0">
                <a:effectLst>
                  <a:outerShdw blurRad="38100" dist="38100" dir="2700000" algn="tl">
                    <a:srgbClr val="000000">
                      <a:alpha val="43137"/>
                    </a:srgbClr>
                  </a:outerShdw>
                </a:effectLst>
                <a:latin typeface="Arial" pitchFamily="34" charset="0"/>
              </a:rPr>
              <a:t>…</a:t>
            </a:r>
          </a:p>
          <a:p>
            <a:pPr marL="357708" indent="-357708" algn="ctr"/>
            <a:endParaRPr lang="en-US" sz="5333" b="1" kern="0"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82237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OUTLINE</a:t>
            </a:r>
          </a:p>
        </p:txBody>
      </p:sp>
      <p:sp>
        <p:nvSpPr>
          <p:cNvPr id="3" name="Content Placeholder 2"/>
          <p:cNvSpPr>
            <a:spLocks noGrp="1"/>
          </p:cNvSpPr>
          <p:nvPr>
            <p:ph idx="1"/>
          </p:nvPr>
        </p:nvSpPr>
        <p:spPr/>
        <p:txBody>
          <a:bodyPr/>
          <a:lstStyle/>
          <a:p>
            <a:r>
              <a:rPr lang="en-US" dirty="0"/>
              <a:t>Back ground</a:t>
            </a:r>
          </a:p>
          <a:p>
            <a:r>
              <a:rPr lang="en-US" dirty="0"/>
              <a:t>Access to Legal Identity</a:t>
            </a:r>
          </a:p>
          <a:p>
            <a:r>
              <a:rPr lang="en-US" dirty="0"/>
              <a:t>Strategic Direction</a:t>
            </a:r>
          </a:p>
          <a:p>
            <a:r>
              <a:rPr lang="en-US" dirty="0"/>
              <a:t>Linkages with other systems</a:t>
            </a:r>
          </a:p>
          <a:p>
            <a:r>
              <a:rPr lang="en-US" dirty="0"/>
              <a:t>Lessons learnt</a:t>
            </a:r>
          </a:p>
          <a:p>
            <a:endParaRPr lang="en-US" dirty="0"/>
          </a:p>
        </p:txBody>
      </p:sp>
      <p:pic>
        <p:nvPicPr>
          <p:cNvPr id="4" name="Picture 3"/>
          <p:cNvPicPr>
            <a:picLocks noChangeAspect="1"/>
          </p:cNvPicPr>
          <p:nvPr/>
        </p:nvPicPr>
        <p:blipFill>
          <a:blip r:embed="rId3"/>
          <a:stretch>
            <a:fillRect/>
          </a:stretch>
        </p:blipFill>
        <p:spPr>
          <a:xfrm>
            <a:off x="232230" y="0"/>
            <a:ext cx="838200" cy="816935"/>
          </a:xfrm>
          <a:prstGeom prst="rect">
            <a:avLst/>
          </a:prstGeom>
        </p:spPr>
      </p:pic>
    </p:spTree>
    <p:extLst>
      <p:ext uri="{BB962C8B-B14F-4D97-AF65-F5344CB8AC3E}">
        <p14:creationId xmlns:p14="http://schemas.microsoft.com/office/powerpoint/2010/main" val="299924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ormAutofit fontScale="90000"/>
          </a:bodyPr>
          <a:lstStyle/>
          <a:p>
            <a:r>
              <a:rPr lang="en-US" b="1" dirty="0"/>
              <a:t>Background - Legal Identity</a:t>
            </a:r>
            <a:br>
              <a:rPr lang="en-US" b="1" dirty="0"/>
            </a:br>
            <a:endParaRPr lang="en-US" dirty="0"/>
          </a:p>
        </p:txBody>
      </p:sp>
      <p:sp>
        <p:nvSpPr>
          <p:cNvPr id="3" name="Content Placeholder 2"/>
          <p:cNvSpPr>
            <a:spLocks noGrp="1"/>
          </p:cNvSpPr>
          <p:nvPr>
            <p:ph idx="1"/>
          </p:nvPr>
        </p:nvSpPr>
        <p:spPr>
          <a:xfrm>
            <a:off x="838200" y="1295400"/>
            <a:ext cx="10515600" cy="5237163"/>
          </a:xfrm>
        </p:spPr>
        <p:txBody>
          <a:bodyPr>
            <a:normAutofit/>
          </a:bodyPr>
          <a:lstStyle/>
          <a:p>
            <a:pPr>
              <a:buFont typeface="Wingdings" panose="05000000000000000000" pitchFamily="2" charset="2"/>
              <a:buChar char="v"/>
            </a:pPr>
            <a:r>
              <a:rPr lang="en-GB" dirty="0"/>
              <a:t>Zambia has embarked on transforming the Legal Identity system since 2012</a:t>
            </a:r>
          </a:p>
          <a:p>
            <a:pPr>
              <a:buFont typeface="Wingdings" panose="05000000000000000000" pitchFamily="2" charset="2"/>
              <a:buChar char="v"/>
            </a:pPr>
            <a:endParaRPr lang="en-GB" dirty="0"/>
          </a:p>
          <a:p>
            <a:pPr>
              <a:buFont typeface="Wingdings" panose="05000000000000000000" pitchFamily="2" charset="2"/>
              <a:buChar char="v"/>
            </a:pPr>
            <a:r>
              <a:rPr lang="en-GB" dirty="0"/>
              <a:t>Strategic actions have been anchored on developing and strengthening systems, and improving and expanding service delivery</a:t>
            </a:r>
          </a:p>
          <a:p>
            <a:pPr>
              <a:buFont typeface="Wingdings" panose="05000000000000000000" pitchFamily="2" charset="2"/>
              <a:buChar char="v"/>
            </a:pPr>
            <a:endParaRPr lang="en-GB" dirty="0"/>
          </a:p>
          <a:p>
            <a:pPr>
              <a:buFont typeface="Wingdings" panose="05000000000000000000" pitchFamily="2" charset="2"/>
              <a:buChar char="v"/>
            </a:pPr>
            <a:r>
              <a:rPr lang="en-GB" dirty="0"/>
              <a:t>Strategies were informed by comprehensive assessments and evaluation of programme implementation</a:t>
            </a:r>
          </a:p>
          <a:p>
            <a:pPr>
              <a:buFont typeface="Wingdings" panose="05000000000000000000" pitchFamily="2" charset="2"/>
              <a:buChar char="v"/>
            </a:pPr>
            <a:endParaRPr lang="en-GB" dirty="0"/>
          </a:p>
          <a:p>
            <a:pPr>
              <a:buFont typeface="Wingdings" panose="05000000000000000000" pitchFamily="2" charset="2"/>
              <a:buChar char="v"/>
            </a:pPr>
            <a:r>
              <a:rPr lang="en-GB" dirty="0"/>
              <a:t>Development of first NSAP (2015- 2019) and Second NSAP (2021 – 2025)</a:t>
            </a:r>
          </a:p>
          <a:p>
            <a:pPr>
              <a:buFont typeface="Wingdings" panose="05000000000000000000" pitchFamily="2" charset="2"/>
              <a:buChar char="v"/>
            </a:pPr>
            <a:endParaRPr lang="en-GB" dirty="0"/>
          </a:p>
          <a:p>
            <a:pPr>
              <a:buFont typeface="Wingdings" panose="05000000000000000000" pitchFamily="2" charset="2"/>
              <a:buChar char="v"/>
            </a:pPr>
            <a:r>
              <a:rPr lang="en-GB" dirty="0"/>
              <a:t>All strategic plans are aligned toward achieving SDG target 16.9 and to the 8</a:t>
            </a:r>
            <a:r>
              <a:rPr lang="en-GB" baseline="30000" dirty="0"/>
              <a:t>th</a:t>
            </a:r>
            <a:r>
              <a:rPr lang="en-GB" dirty="0"/>
              <a:t> National Development plan for Zambia</a:t>
            </a:r>
          </a:p>
          <a:p>
            <a:pPr marL="0" indent="0">
              <a:buNone/>
            </a:pPr>
            <a:endParaRPr lang="en-US" dirty="0"/>
          </a:p>
        </p:txBody>
      </p:sp>
      <p:pic>
        <p:nvPicPr>
          <p:cNvPr id="4" name="Picture 3"/>
          <p:cNvPicPr>
            <a:picLocks noChangeAspect="1"/>
          </p:cNvPicPr>
          <p:nvPr/>
        </p:nvPicPr>
        <p:blipFill>
          <a:blip r:embed="rId3"/>
          <a:stretch>
            <a:fillRect/>
          </a:stretch>
        </p:blipFill>
        <p:spPr>
          <a:xfrm>
            <a:off x="1" y="122865"/>
            <a:ext cx="838200" cy="816935"/>
          </a:xfrm>
          <a:prstGeom prst="rect">
            <a:avLst/>
          </a:prstGeom>
        </p:spPr>
      </p:pic>
    </p:spTree>
    <p:extLst>
      <p:ext uri="{BB962C8B-B14F-4D97-AF65-F5344CB8AC3E}">
        <p14:creationId xmlns:p14="http://schemas.microsoft.com/office/powerpoint/2010/main" val="27684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733963-E6C5-4A9D-8D00-4399FEFDF363}"/>
              </a:ext>
            </a:extLst>
          </p:cNvPr>
          <p:cNvSpPr txBox="1">
            <a:spLocks/>
          </p:cNvSpPr>
          <p:nvPr/>
        </p:nvSpPr>
        <p:spPr bwMode="auto">
          <a:xfrm>
            <a:off x="1141926" y="0"/>
            <a:ext cx="11050074" cy="638856"/>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a:lstStyle>
          <a:p>
            <a:pPr lvl="0" algn="ctr"/>
            <a:r>
              <a:rPr lang="en-ZA" sz="3200" dirty="0">
                <a:solidFill>
                  <a:srgbClr val="FFFFFF"/>
                </a:solidFill>
                <a:effectLst>
                  <a:outerShdw blurRad="38100" dist="38100" dir="2700000" algn="tl">
                    <a:srgbClr val="000000">
                      <a:alpha val="43137"/>
                    </a:srgbClr>
                  </a:outerShdw>
                </a:effectLst>
                <a:latin typeface="Arial"/>
              </a:rPr>
              <a:t>ACCESS TO LI : PREVAILING STATISTICS (2019)</a:t>
            </a:r>
            <a:endParaRPr kumimoji="0" lang="en-Z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p:txBody>
      </p:sp>
      <p:pic>
        <p:nvPicPr>
          <p:cNvPr id="6" name="Picture 2" descr="C:\Users\Kanga\Desktop\Animated Zambian Flags\Zambia flag-M-anim.gif">
            <a:extLst>
              <a:ext uri="{FF2B5EF4-FFF2-40B4-BE49-F238E27FC236}">
                <a16:creationId xmlns:a16="http://schemas.microsoft.com/office/drawing/2014/main" id="{089BE080-9126-4B08-A9CE-3131830458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0" y="0"/>
            <a:ext cx="1141926" cy="8173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A40F6E0-D030-4495-A10F-B37985783781}"/>
              </a:ext>
            </a:extLst>
          </p:cNvPr>
          <p:cNvGrpSpPr/>
          <p:nvPr/>
        </p:nvGrpSpPr>
        <p:grpSpPr>
          <a:xfrm>
            <a:off x="2431608" y="1238268"/>
            <a:ext cx="2868386" cy="2781300"/>
            <a:chOff x="5644243" y="2634343"/>
            <a:chExt cx="2525486" cy="2547257"/>
          </a:xfrm>
        </p:grpSpPr>
        <p:sp>
          <p:nvSpPr>
            <p:cNvPr id="11" name="Arrow: Down 10">
              <a:extLst>
                <a:ext uri="{FF2B5EF4-FFF2-40B4-BE49-F238E27FC236}">
                  <a16:creationId xmlns:a16="http://schemas.microsoft.com/office/drawing/2014/main" id="{6F60A965-7220-46C1-839C-C5A2BC9F8267}"/>
                </a:ext>
              </a:extLst>
            </p:cNvPr>
            <p:cNvSpPr/>
            <p:nvPr/>
          </p:nvSpPr>
          <p:spPr>
            <a:xfrm rot="10800000">
              <a:off x="6569529" y="2933701"/>
              <a:ext cx="674914" cy="533400"/>
            </a:xfrm>
            <a:prstGeom prst="downArrow">
              <a:avLst/>
            </a:prstGeom>
            <a:solidFill>
              <a:sysClr val="window" lastClr="FFFFFF"/>
            </a:solidFill>
            <a:ln w="1079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endParaRPr>
            </a:p>
          </p:txBody>
        </p:sp>
        <p:sp>
          <p:nvSpPr>
            <p:cNvPr id="10" name="Circle: Hollow 9">
              <a:extLst>
                <a:ext uri="{FF2B5EF4-FFF2-40B4-BE49-F238E27FC236}">
                  <a16:creationId xmlns:a16="http://schemas.microsoft.com/office/drawing/2014/main" id="{00673AE2-1264-439E-A382-01745E7AB963}"/>
                </a:ext>
              </a:extLst>
            </p:cNvPr>
            <p:cNvSpPr/>
            <p:nvPr/>
          </p:nvSpPr>
          <p:spPr>
            <a:xfrm>
              <a:off x="5644243" y="2634343"/>
              <a:ext cx="2525486" cy="2547257"/>
            </a:xfrm>
            <a:prstGeom prst="donut">
              <a:avLst>
                <a:gd name="adj" fmla="val 15493"/>
              </a:avLst>
            </a:prstGeom>
            <a:solidFill>
              <a:srgbClr val="FFC000"/>
            </a:solidFill>
            <a:ln w="10795" cap="flat" cmpd="sng" algn="ctr">
              <a:solidFill>
                <a:srgbClr val="FF33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endParaRPr>
            </a:p>
          </p:txBody>
        </p:sp>
      </p:grpSp>
      <p:sp>
        <p:nvSpPr>
          <p:cNvPr id="12" name="Rectangle 11">
            <a:extLst>
              <a:ext uri="{FF2B5EF4-FFF2-40B4-BE49-F238E27FC236}">
                <a16:creationId xmlns:a16="http://schemas.microsoft.com/office/drawing/2014/main" id="{B9E71BA8-057F-44AE-BCC1-4D7F8BCCFEF5}"/>
              </a:ext>
            </a:extLst>
          </p:cNvPr>
          <p:cNvSpPr/>
          <p:nvPr/>
        </p:nvSpPr>
        <p:spPr>
          <a:xfrm>
            <a:off x="2612571" y="2273251"/>
            <a:ext cx="2324605" cy="1384995"/>
          </a:xfrm>
          <a:prstGeom prst="rect">
            <a:avLst/>
          </a:prstGeom>
        </p:spPr>
        <p:txBody>
          <a:bodyPr wrap="square">
            <a:spAutoFit/>
          </a:bodyPr>
          <a:lstStyle/>
          <a:p>
            <a:pPr lvl="0" algn="ctr"/>
            <a:r>
              <a:rPr lang="en-US" sz="2600" b="1" dirty="0">
                <a:solidFill>
                  <a:srgbClr val="5B9BD5">
                    <a:lumMod val="75000"/>
                  </a:srgbClr>
                </a:solidFill>
              </a:rPr>
              <a:t>Birth Registration; </a:t>
            </a:r>
            <a:r>
              <a:rPr lang="en-US" sz="3200" b="1" dirty="0">
                <a:solidFill>
                  <a:srgbClr val="FF0000"/>
                </a:solidFill>
              </a:rPr>
              <a:t>20%</a:t>
            </a:r>
            <a:endParaRPr lang="en-US" sz="2600" b="1" dirty="0">
              <a:solidFill>
                <a:srgbClr val="FF0000"/>
              </a:solidFill>
            </a:endParaRPr>
          </a:p>
        </p:txBody>
      </p:sp>
      <p:grpSp>
        <p:nvGrpSpPr>
          <p:cNvPr id="14" name="Group 13">
            <a:extLst>
              <a:ext uri="{FF2B5EF4-FFF2-40B4-BE49-F238E27FC236}">
                <a16:creationId xmlns:a16="http://schemas.microsoft.com/office/drawing/2014/main" id="{29B4CE64-CA6C-426D-A279-84429C593E91}"/>
              </a:ext>
            </a:extLst>
          </p:cNvPr>
          <p:cNvGrpSpPr/>
          <p:nvPr/>
        </p:nvGrpSpPr>
        <p:grpSpPr>
          <a:xfrm>
            <a:off x="6715064" y="1318448"/>
            <a:ext cx="2868386" cy="2781300"/>
            <a:chOff x="5644243" y="2634343"/>
            <a:chExt cx="2525486" cy="2547257"/>
          </a:xfrm>
        </p:grpSpPr>
        <p:sp>
          <p:nvSpPr>
            <p:cNvPr id="15" name="Circle: Hollow 14">
              <a:extLst>
                <a:ext uri="{FF2B5EF4-FFF2-40B4-BE49-F238E27FC236}">
                  <a16:creationId xmlns:a16="http://schemas.microsoft.com/office/drawing/2014/main" id="{0C0066C0-A0E2-4E62-AF23-3F382CE3F24E}"/>
                </a:ext>
              </a:extLst>
            </p:cNvPr>
            <p:cNvSpPr/>
            <p:nvPr/>
          </p:nvSpPr>
          <p:spPr>
            <a:xfrm>
              <a:off x="5644243" y="2634343"/>
              <a:ext cx="2525486" cy="2547257"/>
            </a:xfrm>
            <a:prstGeom prst="donut">
              <a:avLst>
                <a:gd name="adj" fmla="val 15493"/>
              </a:avLst>
            </a:prstGeom>
            <a:solidFill>
              <a:srgbClr val="FFC000"/>
            </a:solidFill>
            <a:ln w="10795" cap="flat" cmpd="sng" algn="ctr">
              <a:solidFill>
                <a:srgbClr val="FF33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endParaRPr>
            </a:p>
          </p:txBody>
        </p:sp>
        <p:sp>
          <p:nvSpPr>
            <p:cNvPr id="16" name="Arrow: Down 15">
              <a:extLst>
                <a:ext uri="{FF2B5EF4-FFF2-40B4-BE49-F238E27FC236}">
                  <a16:creationId xmlns:a16="http://schemas.microsoft.com/office/drawing/2014/main" id="{AF318367-6525-47EA-8C49-405771653509}"/>
                </a:ext>
              </a:extLst>
            </p:cNvPr>
            <p:cNvSpPr/>
            <p:nvPr/>
          </p:nvSpPr>
          <p:spPr>
            <a:xfrm rot="10800000">
              <a:off x="6569529" y="2933701"/>
              <a:ext cx="674914" cy="533400"/>
            </a:xfrm>
            <a:prstGeom prst="downArrow">
              <a:avLst/>
            </a:prstGeom>
            <a:solidFill>
              <a:sysClr val="window" lastClr="FFFFFF"/>
            </a:solidFill>
            <a:ln w="1079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endParaRPr>
            </a:p>
          </p:txBody>
        </p:sp>
      </p:grpSp>
      <p:sp>
        <p:nvSpPr>
          <p:cNvPr id="17" name="Arrow: Down 16">
            <a:extLst>
              <a:ext uri="{FF2B5EF4-FFF2-40B4-BE49-F238E27FC236}">
                <a16:creationId xmlns:a16="http://schemas.microsoft.com/office/drawing/2014/main" id="{982EB98D-E653-491F-82EC-03E6CCB8099C}"/>
              </a:ext>
            </a:extLst>
          </p:cNvPr>
          <p:cNvSpPr/>
          <p:nvPr/>
        </p:nvSpPr>
        <p:spPr>
          <a:xfrm rot="10800000">
            <a:off x="5660620" y="2656134"/>
            <a:ext cx="766551" cy="1363433"/>
          </a:xfrm>
          <a:prstGeom prst="downArrow">
            <a:avLst/>
          </a:prstGeom>
          <a:solidFill>
            <a:sysClr val="window" lastClr="FFFFFF"/>
          </a:solidFill>
          <a:ln w="1079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endParaRPr>
          </a:p>
        </p:txBody>
      </p:sp>
      <p:sp>
        <p:nvSpPr>
          <p:cNvPr id="18" name="Cube 17">
            <a:extLst>
              <a:ext uri="{FF2B5EF4-FFF2-40B4-BE49-F238E27FC236}">
                <a16:creationId xmlns:a16="http://schemas.microsoft.com/office/drawing/2014/main" id="{8C8F09D5-7E9E-412D-B982-742FF1A1AFB7}"/>
              </a:ext>
            </a:extLst>
          </p:cNvPr>
          <p:cNvSpPr/>
          <p:nvPr/>
        </p:nvSpPr>
        <p:spPr>
          <a:xfrm>
            <a:off x="1905468" y="4061393"/>
            <a:ext cx="8649803" cy="2778705"/>
          </a:xfrm>
          <a:prstGeom prst="cube">
            <a:avLst/>
          </a:prstGeom>
          <a:solidFill>
            <a:sysClr val="windowText" lastClr="000000"/>
          </a:solidFill>
          <a:ln w="10795" cap="flat" cmpd="sng" algn="ctr">
            <a:solidFill>
              <a:srgbClr val="F99527"/>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dirty="0">
              <a:ln>
                <a:noFill/>
              </a:ln>
              <a:solidFill>
                <a:prstClr val="white"/>
              </a:solidFill>
              <a:effectLst/>
              <a:uLnTx/>
              <a:uFillTx/>
            </a:endParaRPr>
          </a:p>
        </p:txBody>
      </p:sp>
      <p:sp>
        <p:nvSpPr>
          <p:cNvPr id="19" name="Rectangle 18">
            <a:extLst>
              <a:ext uri="{FF2B5EF4-FFF2-40B4-BE49-F238E27FC236}">
                <a16:creationId xmlns:a16="http://schemas.microsoft.com/office/drawing/2014/main" id="{A8645017-295A-4F92-AAE7-8EEF2B757D3D}"/>
              </a:ext>
            </a:extLst>
          </p:cNvPr>
          <p:cNvSpPr/>
          <p:nvPr/>
        </p:nvSpPr>
        <p:spPr>
          <a:xfrm>
            <a:off x="1905468" y="4864653"/>
            <a:ext cx="8522481" cy="1862048"/>
          </a:xfrm>
          <a:prstGeom prst="rect">
            <a:avLst/>
          </a:prstGeom>
        </p:spPr>
        <p:txBody>
          <a:bodyPr wrap="square">
            <a:spAutoFit/>
          </a:bodyPr>
          <a:lstStyle/>
          <a:p>
            <a:pPr marL="342900" indent="-342900" eaLnBrk="0" fontAlgn="base" hangingPunct="0">
              <a:spcBef>
                <a:spcPts val="600"/>
              </a:spcBef>
              <a:spcAft>
                <a:spcPct val="0"/>
              </a:spcAft>
              <a:buFont typeface="Arial" panose="020B0604020202020204" pitchFamily="34" charset="0"/>
              <a:buChar char="•"/>
            </a:pPr>
            <a:r>
              <a:rPr lang="en-US" sz="2000" b="1" dirty="0">
                <a:solidFill>
                  <a:srgbClr val="FFFF00"/>
                </a:solidFill>
                <a:latin typeface="Arial" panose="020B0604020202020204" pitchFamily="34" charset="0"/>
              </a:rPr>
              <a:t>Birth and Death Registration Act – Registration from birth</a:t>
            </a:r>
          </a:p>
          <a:p>
            <a:pPr marL="342900" indent="-342900" eaLnBrk="0" fontAlgn="base" hangingPunct="0">
              <a:spcBef>
                <a:spcPts val="600"/>
              </a:spcBef>
              <a:spcAft>
                <a:spcPct val="0"/>
              </a:spcAft>
              <a:buFont typeface="Arial" panose="020B0604020202020204" pitchFamily="34" charset="0"/>
              <a:buChar char="•"/>
            </a:pPr>
            <a:r>
              <a:rPr lang="en-GB" sz="2000" b="1" dirty="0">
                <a:solidFill>
                  <a:srgbClr val="FFFF00"/>
                </a:solidFill>
                <a:latin typeface="Arial" panose="020B0604020202020204" pitchFamily="34" charset="0"/>
              </a:rPr>
              <a:t>National Registration Act – Registration from 16 years</a:t>
            </a:r>
            <a:endParaRPr lang="en-US" sz="2000" b="1" dirty="0">
              <a:solidFill>
                <a:srgbClr val="FFFF00"/>
              </a:solidFill>
              <a:latin typeface="Arial" panose="020B0604020202020204" pitchFamily="34" charset="0"/>
            </a:endParaRPr>
          </a:p>
          <a:p>
            <a:pPr marL="342900" indent="-342900" eaLnBrk="0" fontAlgn="base" hangingPunct="0">
              <a:spcBef>
                <a:spcPts val="600"/>
              </a:spcBef>
              <a:spcAft>
                <a:spcPct val="0"/>
              </a:spcAft>
              <a:buFont typeface="Arial" panose="020B0604020202020204" pitchFamily="34" charset="0"/>
              <a:buChar char="•"/>
            </a:pPr>
            <a:r>
              <a:rPr lang="en-GB" sz="2000" b="1" dirty="0">
                <a:solidFill>
                  <a:srgbClr val="FFFF00"/>
                </a:solidFill>
                <a:latin typeface="Arial" panose="020B0604020202020204" pitchFamily="34" charset="0"/>
              </a:rPr>
              <a:t>Passport Act – National Travel Documents</a:t>
            </a:r>
          </a:p>
          <a:p>
            <a:pPr marL="342900" indent="-342900" eaLnBrk="0" fontAlgn="base" hangingPunct="0">
              <a:spcBef>
                <a:spcPts val="600"/>
              </a:spcBef>
              <a:spcAft>
                <a:spcPct val="0"/>
              </a:spcAft>
              <a:buFont typeface="Arial" panose="020B0604020202020204" pitchFamily="34" charset="0"/>
              <a:buChar char="•"/>
            </a:pPr>
            <a:r>
              <a:rPr lang="en-GB" sz="2000" b="1" dirty="0">
                <a:solidFill>
                  <a:srgbClr val="FFFF00"/>
                </a:solidFill>
                <a:latin typeface="Arial" panose="020B0604020202020204" pitchFamily="34" charset="0"/>
              </a:rPr>
              <a:t>Refugees Act – Recognition &amp; documentation of refugees and asylum seekers </a:t>
            </a:r>
            <a:endParaRPr lang="en-ZA" sz="2000" b="1" dirty="0">
              <a:solidFill>
                <a:srgbClr val="FFFF00"/>
              </a:solidFill>
              <a:latin typeface="Arial" panose="020B0604020202020204" pitchFamily="34" charset="0"/>
            </a:endParaRPr>
          </a:p>
        </p:txBody>
      </p:sp>
      <p:sp>
        <p:nvSpPr>
          <p:cNvPr id="20" name="Rectangle 19">
            <a:extLst>
              <a:ext uri="{FF2B5EF4-FFF2-40B4-BE49-F238E27FC236}">
                <a16:creationId xmlns:a16="http://schemas.microsoft.com/office/drawing/2014/main" id="{FA798AD4-309A-4A23-BAD8-C651305EBEDD}"/>
              </a:ext>
            </a:extLst>
          </p:cNvPr>
          <p:cNvSpPr/>
          <p:nvPr/>
        </p:nvSpPr>
        <p:spPr>
          <a:xfrm>
            <a:off x="7078493" y="2133963"/>
            <a:ext cx="2349674" cy="1323439"/>
          </a:xfrm>
          <a:prstGeom prst="rect">
            <a:avLst/>
          </a:prstGeom>
        </p:spPr>
        <p:txBody>
          <a:bodyPr wrap="square">
            <a:spAutoFit/>
          </a:bodyPr>
          <a:lstStyle/>
          <a:p>
            <a:pPr algn="ctr"/>
            <a:r>
              <a:rPr lang="en-US" sz="2400" b="1" dirty="0">
                <a:solidFill>
                  <a:srgbClr val="5B9BD5">
                    <a:lumMod val="75000"/>
                  </a:srgbClr>
                </a:solidFill>
              </a:rPr>
              <a:t>National Registration  </a:t>
            </a:r>
          </a:p>
          <a:p>
            <a:pPr algn="ctr"/>
            <a:r>
              <a:rPr lang="en-US" sz="3200" b="1" dirty="0">
                <a:solidFill>
                  <a:srgbClr val="FF0000"/>
                </a:solidFill>
                <a:latin typeface="Arial"/>
              </a:rPr>
              <a:t>88%</a:t>
            </a:r>
          </a:p>
        </p:txBody>
      </p:sp>
      <p:sp>
        <p:nvSpPr>
          <p:cNvPr id="2" name="Slide Number Placeholder 1"/>
          <p:cNvSpPr>
            <a:spLocks noGrp="1"/>
          </p:cNvSpPr>
          <p:nvPr>
            <p:ph type="sldNum" sz="quarter" idx="12"/>
          </p:nvPr>
        </p:nvSpPr>
        <p:spPr/>
        <p:txBody>
          <a:bodyPr/>
          <a:lstStyle/>
          <a:p>
            <a:fld id="{F22D3ACC-8C9C-49A9-8B8E-9198FC04408B}" type="slidenum">
              <a:rPr lang="x-none" smtClean="0"/>
              <a:t>4</a:t>
            </a:fld>
            <a:endParaRPr lang="x-none"/>
          </a:p>
        </p:txBody>
      </p:sp>
      <p:grpSp>
        <p:nvGrpSpPr>
          <p:cNvPr id="22" name="Group 21">
            <a:extLst>
              <a:ext uri="{FF2B5EF4-FFF2-40B4-BE49-F238E27FC236}">
                <a16:creationId xmlns:a16="http://schemas.microsoft.com/office/drawing/2014/main" id="{DA40F6E0-D030-4495-A10F-B37985783781}"/>
              </a:ext>
            </a:extLst>
          </p:cNvPr>
          <p:cNvGrpSpPr/>
          <p:nvPr/>
        </p:nvGrpSpPr>
        <p:grpSpPr>
          <a:xfrm>
            <a:off x="2428805" y="1238268"/>
            <a:ext cx="2868386" cy="2781300"/>
            <a:chOff x="5644243" y="2634343"/>
            <a:chExt cx="2525486" cy="2547257"/>
          </a:xfrm>
        </p:grpSpPr>
        <p:sp>
          <p:nvSpPr>
            <p:cNvPr id="23" name="Arrow: Down 10">
              <a:extLst>
                <a:ext uri="{FF2B5EF4-FFF2-40B4-BE49-F238E27FC236}">
                  <a16:creationId xmlns:a16="http://schemas.microsoft.com/office/drawing/2014/main" id="{6F60A965-7220-46C1-839C-C5A2BC9F8267}"/>
                </a:ext>
              </a:extLst>
            </p:cNvPr>
            <p:cNvSpPr/>
            <p:nvPr/>
          </p:nvSpPr>
          <p:spPr>
            <a:xfrm rot="10800000">
              <a:off x="6569529" y="2933701"/>
              <a:ext cx="674914" cy="533400"/>
            </a:xfrm>
            <a:prstGeom prst="downArrow">
              <a:avLst/>
            </a:prstGeom>
            <a:solidFill>
              <a:sysClr val="window" lastClr="FFFFFF"/>
            </a:solidFill>
            <a:ln w="1079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endParaRPr>
            </a:p>
          </p:txBody>
        </p:sp>
        <p:sp>
          <p:nvSpPr>
            <p:cNvPr id="24" name="Circle: Hollow 9">
              <a:extLst>
                <a:ext uri="{FF2B5EF4-FFF2-40B4-BE49-F238E27FC236}">
                  <a16:creationId xmlns:a16="http://schemas.microsoft.com/office/drawing/2014/main" id="{00673AE2-1264-439E-A382-01745E7AB963}"/>
                </a:ext>
              </a:extLst>
            </p:cNvPr>
            <p:cNvSpPr/>
            <p:nvPr/>
          </p:nvSpPr>
          <p:spPr>
            <a:xfrm>
              <a:off x="5644243" y="2634343"/>
              <a:ext cx="2525486" cy="2547257"/>
            </a:xfrm>
            <a:prstGeom prst="donut">
              <a:avLst>
                <a:gd name="adj" fmla="val 15493"/>
              </a:avLst>
            </a:prstGeom>
            <a:solidFill>
              <a:srgbClr val="FFC000"/>
            </a:solidFill>
            <a:ln w="10795" cap="flat" cmpd="sng" algn="ctr">
              <a:solidFill>
                <a:srgbClr val="FF33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endParaRPr>
            </a:p>
          </p:txBody>
        </p:sp>
      </p:grpSp>
      <p:pic>
        <p:nvPicPr>
          <p:cNvPr id="4" name="Picture 3"/>
          <p:cNvPicPr>
            <a:picLocks noChangeAspect="1"/>
          </p:cNvPicPr>
          <p:nvPr/>
        </p:nvPicPr>
        <p:blipFill>
          <a:blip r:embed="rId4"/>
          <a:stretch>
            <a:fillRect/>
          </a:stretch>
        </p:blipFill>
        <p:spPr>
          <a:xfrm>
            <a:off x="2283852" y="644082"/>
            <a:ext cx="6577439" cy="1732341"/>
          </a:xfrm>
          <a:prstGeom prst="rect">
            <a:avLst/>
          </a:prstGeom>
        </p:spPr>
      </p:pic>
      <p:sp>
        <p:nvSpPr>
          <p:cNvPr id="7" name="TextBox 6"/>
          <p:cNvSpPr txBox="1"/>
          <p:nvPr/>
        </p:nvSpPr>
        <p:spPr>
          <a:xfrm>
            <a:off x="5218546" y="1076475"/>
            <a:ext cx="2763833" cy="1015663"/>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Estimated Population: 18 Million</a:t>
            </a:r>
          </a:p>
        </p:txBody>
      </p:sp>
      <p:sp>
        <p:nvSpPr>
          <p:cNvPr id="26" name="TextBox 25"/>
          <p:cNvSpPr txBox="1"/>
          <p:nvPr/>
        </p:nvSpPr>
        <p:spPr>
          <a:xfrm>
            <a:off x="3862997" y="4299753"/>
            <a:ext cx="396881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Legal</a:t>
            </a:r>
            <a:r>
              <a:rPr lang="en-US" sz="2000" dirty="0">
                <a:solidFill>
                  <a:schemeClr val="bg1"/>
                </a:solidFill>
              </a:rPr>
              <a:t> </a:t>
            </a:r>
            <a:r>
              <a:rPr lang="en-US" sz="2000" b="1" dirty="0">
                <a:solidFill>
                  <a:schemeClr val="bg1"/>
                </a:solidFill>
              </a:rPr>
              <a:t>framework</a:t>
            </a:r>
          </a:p>
        </p:txBody>
      </p:sp>
      <p:sp>
        <p:nvSpPr>
          <p:cNvPr id="27" name="TextBox 26"/>
          <p:cNvSpPr txBox="1"/>
          <p:nvPr/>
        </p:nvSpPr>
        <p:spPr>
          <a:xfrm rot="19219635">
            <a:off x="9602305" y="2110211"/>
            <a:ext cx="2876517" cy="646331"/>
          </a:xfrm>
          <a:prstGeom prst="rect">
            <a:avLst/>
          </a:prstGeom>
          <a:noFill/>
        </p:spPr>
        <p:txBody>
          <a:bodyPr wrap="square" rtlCol="0">
            <a:spAutoFit/>
          </a:bodyPr>
          <a:lstStyle/>
          <a:p>
            <a:pPr algn="ctr"/>
            <a:r>
              <a:rPr lang="en-US" b="1" dirty="0">
                <a:solidFill>
                  <a:srgbClr val="FF0000"/>
                </a:solidFill>
              </a:rPr>
              <a:t>46% GAP – WITHOUT LEGAL IDENTITY</a:t>
            </a:r>
          </a:p>
        </p:txBody>
      </p:sp>
    </p:spTree>
    <p:extLst>
      <p:ext uri="{BB962C8B-B14F-4D97-AF65-F5344CB8AC3E}">
        <p14:creationId xmlns:p14="http://schemas.microsoft.com/office/powerpoint/2010/main" val="355026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527" y="746974"/>
            <a:ext cx="9753085" cy="5589431"/>
          </a:xfrm>
        </p:spPr>
        <p:txBody>
          <a:bodyPr/>
          <a:lstStyle/>
          <a:p>
            <a:pPr algn="ctr"/>
            <a:br>
              <a:rPr lang="en-US" b="1" dirty="0"/>
            </a:br>
            <a:br>
              <a:rPr lang="en-US" b="1" dirty="0"/>
            </a:br>
            <a:br>
              <a:rPr lang="en-US" b="1" dirty="0"/>
            </a:br>
            <a:br>
              <a:rPr lang="en-US" b="1" dirty="0"/>
            </a:br>
            <a:r>
              <a:rPr lang="en-US" b="1" dirty="0"/>
              <a:t>STRATEGIC DIRECTION</a:t>
            </a:r>
            <a:br>
              <a:rPr lang="en-US" b="1" dirty="0"/>
            </a:br>
            <a:r>
              <a:rPr lang="en-US" sz="1600" b="1" dirty="0"/>
              <a:t>TOWARDS</a:t>
            </a:r>
            <a:br>
              <a:rPr lang="en-US" b="1" dirty="0"/>
            </a:br>
            <a:r>
              <a:rPr lang="en-US" b="1" dirty="0">
                <a:solidFill>
                  <a:srgbClr val="7030A0"/>
                </a:solidFill>
              </a:rPr>
              <a:t>Target 16.9</a:t>
            </a:r>
            <a:r>
              <a:rPr lang="en-US" dirty="0">
                <a:solidFill>
                  <a:srgbClr val="7030A0"/>
                </a:solidFill>
              </a:rPr>
              <a:t>: By 2030, provide legal identity for all, including birth registration</a:t>
            </a:r>
            <a:endParaRPr lang="en-US" b="1" dirty="0">
              <a:solidFill>
                <a:srgbClr val="7030A0"/>
              </a:solidFill>
            </a:endParaRPr>
          </a:p>
        </p:txBody>
      </p:sp>
      <p:pic>
        <p:nvPicPr>
          <p:cNvPr id="5" name="Picture 4"/>
          <p:cNvPicPr>
            <a:picLocks noChangeAspect="1"/>
          </p:cNvPicPr>
          <p:nvPr/>
        </p:nvPicPr>
        <p:blipFill>
          <a:blip r:embed="rId2"/>
          <a:stretch>
            <a:fillRect/>
          </a:stretch>
        </p:blipFill>
        <p:spPr>
          <a:xfrm>
            <a:off x="268175" y="103160"/>
            <a:ext cx="1139712" cy="816935"/>
          </a:xfrm>
          <a:prstGeom prst="rect">
            <a:avLst/>
          </a:prstGeom>
        </p:spPr>
      </p:pic>
    </p:spTree>
    <p:extLst>
      <p:ext uri="{BB962C8B-B14F-4D97-AF65-F5344CB8AC3E}">
        <p14:creationId xmlns:p14="http://schemas.microsoft.com/office/powerpoint/2010/main" val="371616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78" y="76367"/>
            <a:ext cx="10515600" cy="781095"/>
          </a:xfrm>
        </p:spPr>
        <p:txBody>
          <a:bodyPr/>
          <a:lstStyle/>
          <a:p>
            <a:pPr algn="ctr"/>
            <a:r>
              <a:rPr lang="en-US" dirty="0"/>
              <a:t>(a) Strengthen CRVS system </a:t>
            </a:r>
          </a:p>
        </p:txBody>
      </p:sp>
      <p:pic>
        <p:nvPicPr>
          <p:cNvPr id="3" name="Picture 2"/>
          <p:cNvPicPr>
            <a:picLocks noChangeAspect="1"/>
          </p:cNvPicPr>
          <p:nvPr/>
        </p:nvPicPr>
        <p:blipFill>
          <a:blip r:embed="rId2"/>
          <a:stretch>
            <a:fillRect/>
          </a:stretch>
        </p:blipFill>
        <p:spPr>
          <a:xfrm>
            <a:off x="-10247" y="190246"/>
            <a:ext cx="848448" cy="816935"/>
          </a:xfrm>
          <a:prstGeom prst="rect">
            <a:avLst/>
          </a:prstGeom>
        </p:spPr>
      </p:pic>
      <p:sp>
        <p:nvSpPr>
          <p:cNvPr id="5" name="Content Placeholder 4"/>
          <p:cNvSpPr>
            <a:spLocks noGrp="1"/>
          </p:cNvSpPr>
          <p:nvPr>
            <p:ph idx="1"/>
          </p:nvPr>
        </p:nvSpPr>
        <p:spPr>
          <a:xfrm>
            <a:off x="1240155" y="1007181"/>
            <a:ext cx="9715500" cy="5050972"/>
          </a:xfrm>
        </p:spPr>
        <p:txBody>
          <a:bodyPr>
            <a:normAutofit/>
          </a:bodyPr>
          <a:lstStyle/>
          <a:p>
            <a:pPr lvl="0"/>
            <a:r>
              <a:rPr lang="en-US" b="1" dirty="0"/>
              <a:t>Enhance Operational Efficiency in the development, implementation and maintenance of the CRVS system </a:t>
            </a:r>
          </a:p>
          <a:p>
            <a:pPr marL="0" lvl="0" indent="0">
              <a:buNone/>
            </a:pPr>
            <a:r>
              <a:rPr lang="en-US" dirty="0"/>
              <a:t>                      Enhance effectiveness and efficiency in the CRVS institutional framework</a:t>
            </a:r>
          </a:p>
          <a:p>
            <a:pPr marL="0" lvl="0" indent="0">
              <a:buNone/>
            </a:pPr>
            <a:r>
              <a:rPr lang="en-US" dirty="0"/>
              <a:t>                      Improve Legal and Policy Framework </a:t>
            </a:r>
          </a:p>
          <a:p>
            <a:pPr marL="0" lvl="0" indent="0">
              <a:buNone/>
            </a:pPr>
            <a:r>
              <a:rPr lang="en-US" dirty="0"/>
              <a:t>                      Improved human capital </a:t>
            </a:r>
          </a:p>
          <a:p>
            <a:pPr marL="0" lvl="0" indent="0">
              <a:buNone/>
            </a:pPr>
            <a:endParaRPr lang="en-US" dirty="0"/>
          </a:p>
          <a:p>
            <a:pPr lvl="0"/>
            <a:r>
              <a:rPr lang="en-US" b="1" dirty="0"/>
              <a:t>Provide  Legal Identity for all through effective and comprehensive registration of all vital events</a:t>
            </a:r>
          </a:p>
          <a:p>
            <a:pPr marL="0" lvl="0" indent="0">
              <a:buNone/>
            </a:pPr>
            <a:r>
              <a:rPr lang="en-US" dirty="0"/>
              <a:t>                                   Improve registration coverage of vital events</a:t>
            </a:r>
          </a:p>
          <a:p>
            <a:pPr marL="0" lvl="0" indent="0">
              <a:buNone/>
            </a:pPr>
            <a:r>
              <a:rPr lang="en-US" dirty="0"/>
              <a:t>                                   </a:t>
            </a:r>
            <a:r>
              <a:rPr lang="en-GB" dirty="0"/>
              <a:t>Improve registration coverage of vital events among refugees </a:t>
            </a:r>
          </a:p>
          <a:p>
            <a:pPr marL="0" lvl="0" indent="0">
              <a:buNone/>
            </a:pPr>
            <a:r>
              <a:rPr lang="en-GB" dirty="0"/>
              <a:t>                                   </a:t>
            </a:r>
            <a:r>
              <a:rPr lang="en-US" dirty="0"/>
              <a:t>Enhance coordination and collaboration among stakeholders</a:t>
            </a:r>
          </a:p>
          <a:p>
            <a:pPr marL="0" lvl="0" indent="0">
              <a:buNone/>
            </a:pPr>
            <a:endParaRPr lang="en-US" dirty="0"/>
          </a:p>
        </p:txBody>
      </p:sp>
    </p:spTree>
    <p:extLst>
      <p:ext uri="{BB962C8B-B14F-4D97-AF65-F5344CB8AC3E}">
        <p14:creationId xmlns:p14="http://schemas.microsoft.com/office/powerpoint/2010/main" val="339681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b="1" dirty="0">
                <a:solidFill>
                  <a:schemeClr val="bg1"/>
                </a:solidFill>
              </a:rPr>
              <a:t>Quick wins 2015 - 2025</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885071" y="2166425"/>
            <a:ext cx="4009292"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ENABLING ENVIRONMENT</a:t>
            </a:r>
          </a:p>
        </p:txBody>
      </p:sp>
      <p:sp>
        <p:nvSpPr>
          <p:cNvPr id="5" name="Rectangle 4"/>
          <p:cNvSpPr/>
          <p:nvPr/>
        </p:nvSpPr>
        <p:spPr>
          <a:xfrm>
            <a:off x="1885070" y="3080825"/>
            <a:ext cx="8102992" cy="91440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DELIVERY</a:t>
            </a:r>
          </a:p>
        </p:txBody>
      </p:sp>
      <p:sp>
        <p:nvSpPr>
          <p:cNvPr id="6" name="Rectangle 5"/>
          <p:cNvSpPr/>
          <p:nvPr/>
        </p:nvSpPr>
        <p:spPr>
          <a:xfrm>
            <a:off x="1885070" y="3995225"/>
            <a:ext cx="8102992" cy="914400"/>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 CREATION</a:t>
            </a:r>
          </a:p>
        </p:txBody>
      </p:sp>
      <p:sp>
        <p:nvSpPr>
          <p:cNvPr id="7" name="Right Arrow 6"/>
          <p:cNvSpPr/>
          <p:nvPr/>
        </p:nvSpPr>
        <p:spPr>
          <a:xfrm>
            <a:off x="1885070" y="5250425"/>
            <a:ext cx="8102992" cy="914400"/>
          </a:xfrm>
          <a:prstGeom prst="rightArrow">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2015                                         2020                                    2025</a:t>
            </a:r>
          </a:p>
        </p:txBody>
      </p:sp>
      <p:pic>
        <p:nvPicPr>
          <p:cNvPr id="8" name="Picture 7"/>
          <p:cNvPicPr>
            <a:picLocks noChangeAspect="1"/>
          </p:cNvPicPr>
          <p:nvPr/>
        </p:nvPicPr>
        <p:blipFill>
          <a:blip r:embed="rId2"/>
          <a:stretch>
            <a:fillRect/>
          </a:stretch>
        </p:blipFill>
        <p:spPr>
          <a:xfrm>
            <a:off x="0" y="532754"/>
            <a:ext cx="1140051" cy="816935"/>
          </a:xfrm>
          <a:prstGeom prst="rect">
            <a:avLst/>
          </a:prstGeom>
        </p:spPr>
      </p:pic>
      <p:sp>
        <p:nvSpPr>
          <p:cNvPr id="9" name="Rectangle 8"/>
          <p:cNvSpPr/>
          <p:nvPr/>
        </p:nvSpPr>
        <p:spPr>
          <a:xfrm>
            <a:off x="838199" y="1858317"/>
            <a:ext cx="596706" cy="41454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8342141" y="3977982"/>
            <a:ext cx="1645921" cy="931643"/>
          </a:xfrm>
          <a:prstGeom prst="rect">
            <a:avLst/>
          </a:prstGeom>
        </p:spPr>
      </p:pic>
      <p:pic>
        <p:nvPicPr>
          <p:cNvPr id="11" name="Picture 10"/>
          <p:cNvPicPr>
            <a:picLocks noChangeAspect="1"/>
          </p:cNvPicPr>
          <p:nvPr/>
        </p:nvPicPr>
        <p:blipFill>
          <a:blip r:embed="rId4"/>
          <a:stretch>
            <a:fillRect/>
          </a:stretch>
        </p:blipFill>
        <p:spPr>
          <a:xfrm>
            <a:off x="8342140" y="3063582"/>
            <a:ext cx="1645921" cy="914400"/>
          </a:xfrm>
          <a:prstGeom prst="rect">
            <a:avLst/>
          </a:prstGeom>
        </p:spPr>
      </p:pic>
      <p:pic>
        <p:nvPicPr>
          <p:cNvPr id="12" name="Picture 11"/>
          <p:cNvPicPr>
            <a:picLocks noChangeAspect="1"/>
          </p:cNvPicPr>
          <p:nvPr/>
        </p:nvPicPr>
        <p:blipFill>
          <a:blip r:embed="rId5"/>
          <a:stretch>
            <a:fillRect/>
          </a:stretch>
        </p:blipFill>
        <p:spPr>
          <a:xfrm>
            <a:off x="5545718" y="2166425"/>
            <a:ext cx="1955977" cy="746771"/>
          </a:xfrm>
          <a:prstGeom prst="rect">
            <a:avLst/>
          </a:prstGeom>
        </p:spPr>
      </p:pic>
    </p:spTree>
    <p:extLst>
      <p:ext uri="{BB962C8B-B14F-4D97-AF65-F5344CB8AC3E}">
        <p14:creationId xmlns:p14="http://schemas.microsoft.com/office/powerpoint/2010/main" val="414947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7">
            <a:extLst>
              <a:ext uri="{FF2B5EF4-FFF2-40B4-BE49-F238E27FC236}">
                <a16:creationId xmlns:a16="http://schemas.microsoft.com/office/drawing/2014/main" id="{7D438F18-5FDA-4F4C-B9D7-F913B2E598E8}"/>
              </a:ext>
            </a:extLst>
          </p:cNvPr>
          <p:cNvSpPr>
            <a:spLocks noChangeArrowheads="1"/>
          </p:cNvSpPr>
          <p:nvPr/>
        </p:nvSpPr>
        <p:spPr bwMode="gray">
          <a:xfrm>
            <a:off x="960634" y="153599"/>
            <a:ext cx="11027985" cy="629391"/>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7708" marR="0" lvl="0" indent="-357708"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8BAB42">
                    <a:lumMod val="75000"/>
                  </a:srgbClr>
                </a:solidFill>
                <a:effectLst>
                  <a:outerShdw blurRad="38100" dist="38100" dir="2700000" algn="tl">
                    <a:srgbClr val="000000">
                      <a:alpha val="43137"/>
                    </a:srgbClr>
                  </a:outerShdw>
                </a:effectLst>
                <a:latin typeface="Arial" pitchFamily="34" charset="0"/>
              </a:rPr>
              <a:t>Towards Universal Birth Registration (SDG 16.9)</a:t>
            </a:r>
            <a:endParaRPr kumimoji="0" lang="en-US" sz="2800" b="1" i="0" u="none" strike="noStrike" kern="1200" cap="none" spc="0" normalizeH="0" baseline="0" noProof="0" dirty="0">
              <a:ln>
                <a:noFill/>
              </a:ln>
              <a:solidFill>
                <a:srgbClr val="8BAB42">
                  <a:lumMod val="75000"/>
                </a:srgbClr>
              </a:solidFill>
              <a:effectLst>
                <a:outerShdw blurRad="38100" dist="38100" dir="2700000" algn="tl">
                  <a:srgbClr val="000000">
                    <a:alpha val="43137"/>
                  </a:srgbClr>
                </a:outerShdw>
              </a:effectLst>
              <a:uLnTx/>
              <a:uFillTx/>
              <a:latin typeface="Arial" pitchFamily="34" charset="0"/>
              <a:ea typeface="+mn-ea"/>
              <a:cs typeface="+mn-cs"/>
            </a:endParaRPr>
          </a:p>
        </p:txBody>
      </p:sp>
      <p:pic>
        <p:nvPicPr>
          <p:cNvPr id="13" name="Picture 12">
            <a:extLst>
              <a:ext uri="{FF2B5EF4-FFF2-40B4-BE49-F238E27FC236}">
                <a16:creationId xmlns:a16="http://schemas.microsoft.com/office/drawing/2014/main" id="{7AF83E2F-1AA5-4E7F-837A-181D33277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2" y="0"/>
            <a:ext cx="45719" cy="6858000"/>
          </a:xfrm>
          <a:prstGeom prst="rect">
            <a:avLst/>
          </a:prstGeom>
        </p:spPr>
      </p:pic>
      <p:graphicFrame>
        <p:nvGraphicFramePr>
          <p:cNvPr id="2" name="Diagram 1"/>
          <p:cNvGraphicFramePr/>
          <p:nvPr>
            <p:extLst>
              <p:ext uri="{D42A27DB-BD31-4B8C-83A1-F6EECF244321}">
                <p14:modId xmlns:p14="http://schemas.microsoft.com/office/powerpoint/2010/main" val="3775368793"/>
              </p:ext>
            </p:extLst>
          </p:nvPr>
        </p:nvGraphicFramePr>
        <p:xfrm>
          <a:off x="2032000" y="719667"/>
          <a:ext cx="8128000" cy="5034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1069144" y="5753686"/>
            <a:ext cx="10353822" cy="787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2021 – 2025 TARGET  50% BIRTH REGISTRATION </a:t>
            </a:r>
          </a:p>
        </p:txBody>
      </p:sp>
      <p:pic>
        <p:nvPicPr>
          <p:cNvPr id="5" name="Picture 4"/>
          <p:cNvPicPr>
            <a:picLocks noChangeAspect="1"/>
          </p:cNvPicPr>
          <p:nvPr/>
        </p:nvPicPr>
        <p:blipFill>
          <a:blip r:embed="rId9"/>
          <a:stretch>
            <a:fillRect/>
          </a:stretch>
        </p:blipFill>
        <p:spPr>
          <a:xfrm>
            <a:off x="253219" y="-33945"/>
            <a:ext cx="815926" cy="816935"/>
          </a:xfrm>
          <a:prstGeom prst="rect">
            <a:avLst/>
          </a:prstGeom>
        </p:spPr>
      </p:pic>
    </p:spTree>
    <p:extLst>
      <p:ext uri="{BB962C8B-B14F-4D97-AF65-F5344CB8AC3E}">
        <p14:creationId xmlns:p14="http://schemas.microsoft.com/office/powerpoint/2010/main" val="314676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78" y="76367"/>
            <a:ext cx="10515600" cy="781095"/>
          </a:xfrm>
        </p:spPr>
        <p:txBody>
          <a:bodyPr/>
          <a:lstStyle/>
          <a:p>
            <a:pPr algn="ctr"/>
            <a:r>
              <a:rPr lang="en-US" dirty="0"/>
              <a:t>(a) Strengthen CRVS system…</a:t>
            </a:r>
            <a:r>
              <a:rPr lang="en-US" sz="2400" dirty="0" err="1"/>
              <a:t>ctd</a:t>
            </a:r>
            <a:r>
              <a:rPr lang="en-US" sz="2400" dirty="0"/>
              <a:t> </a:t>
            </a:r>
          </a:p>
        </p:txBody>
      </p:sp>
      <p:pic>
        <p:nvPicPr>
          <p:cNvPr id="3" name="Picture 2"/>
          <p:cNvPicPr>
            <a:picLocks noChangeAspect="1"/>
          </p:cNvPicPr>
          <p:nvPr/>
        </p:nvPicPr>
        <p:blipFill>
          <a:blip r:embed="rId2"/>
          <a:stretch>
            <a:fillRect/>
          </a:stretch>
        </p:blipFill>
        <p:spPr>
          <a:xfrm>
            <a:off x="-10247" y="190246"/>
            <a:ext cx="848448" cy="816935"/>
          </a:xfrm>
          <a:prstGeom prst="rect">
            <a:avLst/>
          </a:prstGeom>
        </p:spPr>
      </p:pic>
      <p:sp>
        <p:nvSpPr>
          <p:cNvPr id="5" name="Content Placeholder 4"/>
          <p:cNvSpPr>
            <a:spLocks noGrp="1"/>
          </p:cNvSpPr>
          <p:nvPr>
            <p:ph idx="1"/>
          </p:nvPr>
        </p:nvSpPr>
        <p:spPr>
          <a:xfrm>
            <a:off x="1240155" y="1007180"/>
            <a:ext cx="9715500" cy="5698419"/>
          </a:xfrm>
        </p:spPr>
        <p:txBody>
          <a:bodyPr>
            <a:normAutofit/>
          </a:bodyPr>
          <a:lstStyle/>
          <a:p>
            <a:pPr lvl="0"/>
            <a:endParaRPr lang="en-US" b="1" dirty="0"/>
          </a:p>
          <a:p>
            <a:pPr lvl="0"/>
            <a:endParaRPr lang="en-US" b="1" dirty="0"/>
          </a:p>
          <a:p>
            <a:pPr lvl="0"/>
            <a:endParaRPr lang="en-US" b="1" dirty="0"/>
          </a:p>
          <a:p>
            <a:pPr lvl="0"/>
            <a:endParaRPr lang="en-US" b="1" dirty="0"/>
          </a:p>
          <a:p>
            <a:pPr lvl="0"/>
            <a:r>
              <a:rPr lang="en-US" b="1" dirty="0"/>
              <a:t>Generate vital statistics from civil registration</a:t>
            </a:r>
          </a:p>
          <a:p>
            <a:pPr marL="0" lvl="0" indent="0">
              <a:buNone/>
            </a:pPr>
            <a:r>
              <a:rPr lang="en-US" dirty="0"/>
              <a:t>                                  Improve timeliness and quality of vital statistics</a:t>
            </a:r>
          </a:p>
          <a:p>
            <a:pPr marL="0" lvl="0" indent="0">
              <a:buNone/>
            </a:pPr>
            <a:r>
              <a:rPr lang="en-US" dirty="0"/>
              <a:t>                                  Improve the quality of causes of death information</a:t>
            </a:r>
          </a:p>
        </p:txBody>
      </p:sp>
    </p:spTree>
    <p:extLst>
      <p:ext uri="{BB962C8B-B14F-4D97-AF65-F5344CB8AC3E}">
        <p14:creationId xmlns:p14="http://schemas.microsoft.com/office/powerpoint/2010/main" val="14916672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1922</TotalTime>
  <Words>753</Words>
  <Application>Microsoft Office PowerPoint</Application>
  <PresentationFormat>Widescreen</PresentationFormat>
  <Paragraphs>125</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Wingdings</vt:lpstr>
      <vt:lpstr>Wingdings 3</vt:lpstr>
      <vt:lpstr>Wisp</vt:lpstr>
      <vt:lpstr>IMPLEMENTATION OF THE LEGAL IDENTITY AGENDA</vt:lpstr>
      <vt:lpstr>OUTLINE</vt:lpstr>
      <vt:lpstr>Background - Legal Identity </vt:lpstr>
      <vt:lpstr>PowerPoint Presentation</vt:lpstr>
      <vt:lpstr>    STRATEGIC DIRECTION TOWARDS Target 16.9: By 2030, provide legal identity for all, including birth registration</vt:lpstr>
      <vt:lpstr>(a) Strengthen CRVS system </vt:lpstr>
      <vt:lpstr>Quick wins 2015 - 2025</vt:lpstr>
      <vt:lpstr>PowerPoint Presentation</vt:lpstr>
      <vt:lpstr>(a) Strengthen CRVS system…ctd </vt:lpstr>
      <vt:lpstr>(b)ID Management and CR linkage - INRIS</vt:lpstr>
      <vt:lpstr>Success factors</vt:lpstr>
      <vt:lpstr>Lessons learnt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MOYO</dc:creator>
  <cp:lastModifiedBy>David Nzeyimana</cp:lastModifiedBy>
  <cp:revision>66</cp:revision>
  <dcterms:created xsi:type="dcterms:W3CDTF">2022-03-31T18:45:47Z</dcterms:created>
  <dcterms:modified xsi:type="dcterms:W3CDTF">2022-10-27T03:40:40Z</dcterms:modified>
</cp:coreProperties>
</file>