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380" r:id="rId2"/>
    <p:sldId id="381" r:id="rId3"/>
    <p:sldId id="389" r:id="rId4"/>
    <p:sldId id="392" r:id="rId5"/>
    <p:sldId id="391" r:id="rId6"/>
    <p:sldId id="394" r:id="rId7"/>
    <p:sldId id="385" r:id="rId8"/>
    <p:sldId id="387" r:id="rId9"/>
    <p:sldId id="390" r:id="rId10"/>
    <p:sldId id="38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C556673-F842-9E27-9CC1-4D315327DE73}" name="James Mwanza" initials="JM" userId="James Mwanza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30" autoAdjust="0"/>
    <p:restoredTop sz="94660"/>
  </p:normalViewPr>
  <p:slideViewPr>
    <p:cSldViewPr snapToGrid="0">
      <p:cViewPr varScale="1">
        <p:scale>
          <a:sx n="67" d="100"/>
          <a:sy n="67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A768B3-1E9F-4E36-B80A-8C51ACB6A015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A6C3EF5-24BC-411D-9E23-13B11897D998}">
      <dgm:prSet phldrT="[Text]"/>
      <dgm:spPr/>
      <dgm:t>
        <a:bodyPr/>
        <a:lstStyle/>
        <a:p>
          <a:r>
            <a:rPr lang="en-US" dirty="0"/>
            <a:t>Constitution</a:t>
          </a:r>
        </a:p>
      </dgm:t>
    </dgm:pt>
    <dgm:pt modelId="{4D24CA1C-F8D8-4834-A45A-EF27AD4A59EB}" type="parTrans" cxnId="{4CA7E2C7-39A5-48CB-BD51-6B7182C676A9}">
      <dgm:prSet/>
      <dgm:spPr/>
      <dgm:t>
        <a:bodyPr/>
        <a:lstStyle/>
        <a:p>
          <a:endParaRPr lang="en-US"/>
        </a:p>
      </dgm:t>
    </dgm:pt>
    <dgm:pt modelId="{C56E16E6-593C-49B8-B6BE-73EA798DB3BC}" type="sibTrans" cxnId="{4CA7E2C7-39A5-48CB-BD51-6B7182C676A9}">
      <dgm:prSet/>
      <dgm:spPr/>
      <dgm:t>
        <a:bodyPr/>
        <a:lstStyle/>
        <a:p>
          <a:endParaRPr lang="en-US"/>
        </a:p>
      </dgm:t>
    </dgm:pt>
    <dgm:pt modelId="{165C6A35-491A-4853-B0C4-5C06CE61D5D1}">
      <dgm:prSet phldrT="[Text]"/>
      <dgm:spPr/>
      <dgm:t>
        <a:bodyPr/>
        <a:lstStyle/>
        <a:p>
          <a:r>
            <a:rPr lang="en-US" dirty="0"/>
            <a:t>Marriages Act 51 of 1961</a:t>
          </a:r>
        </a:p>
      </dgm:t>
    </dgm:pt>
    <dgm:pt modelId="{FCD53655-C64B-46E5-84E7-9F214E2FBDE9}" type="parTrans" cxnId="{F50AE68F-5A94-4139-9E10-DB96CBAB1869}">
      <dgm:prSet/>
      <dgm:spPr/>
      <dgm:t>
        <a:bodyPr/>
        <a:lstStyle/>
        <a:p>
          <a:endParaRPr lang="en-US"/>
        </a:p>
      </dgm:t>
    </dgm:pt>
    <dgm:pt modelId="{2B9435EA-2396-4859-A41D-0F9D56CBD3CF}" type="sibTrans" cxnId="{F50AE68F-5A94-4139-9E10-DB96CBAB1869}">
      <dgm:prSet/>
      <dgm:spPr/>
      <dgm:t>
        <a:bodyPr/>
        <a:lstStyle/>
        <a:p>
          <a:endParaRPr lang="en-US"/>
        </a:p>
      </dgm:t>
    </dgm:pt>
    <dgm:pt modelId="{36BE7C11-6089-467E-AC4F-A61AF9D0D30B}">
      <dgm:prSet phldrT="[Text]"/>
      <dgm:spPr/>
      <dgm:t>
        <a:bodyPr/>
        <a:lstStyle/>
        <a:p>
          <a:r>
            <a:rPr lang="en-US" dirty="0"/>
            <a:t>Recognition of Customary Marriage Act 120 of 1998</a:t>
          </a:r>
        </a:p>
      </dgm:t>
    </dgm:pt>
    <dgm:pt modelId="{91B2EE6D-DD6E-4186-9AD2-632B1EEBA179}" type="parTrans" cxnId="{60600BE2-D386-41A5-BEC7-CEC6AC759E8A}">
      <dgm:prSet/>
      <dgm:spPr/>
      <dgm:t>
        <a:bodyPr/>
        <a:lstStyle/>
        <a:p>
          <a:endParaRPr lang="en-US"/>
        </a:p>
      </dgm:t>
    </dgm:pt>
    <dgm:pt modelId="{5B6FBE30-41AE-4287-9B8C-DC6FD61259DF}" type="sibTrans" cxnId="{60600BE2-D386-41A5-BEC7-CEC6AC759E8A}">
      <dgm:prSet/>
      <dgm:spPr/>
      <dgm:t>
        <a:bodyPr/>
        <a:lstStyle/>
        <a:p>
          <a:endParaRPr lang="en-US"/>
        </a:p>
      </dgm:t>
    </dgm:pt>
    <dgm:pt modelId="{83B91BED-5488-4320-A41E-73B622289951}">
      <dgm:prSet phldrT="[Text]"/>
      <dgm:spPr/>
      <dgm:t>
        <a:bodyPr/>
        <a:lstStyle/>
        <a:p>
          <a:r>
            <a:rPr lang="en-US" dirty="0"/>
            <a:t>Civil Union Act 17 of 2006</a:t>
          </a:r>
        </a:p>
      </dgm:t>
    </dgm:pt>
    <dgm:pt modelId="{D933E59D-035E-4D79-99AC-CD6E1806D4ED}" type="parTrans" cxnId="{4A78B783-F952-421F-87EA-5A5F3058D8D3}">
      <dgm:prSet/>
      <dgm:spPr/>
      <dgm:t>
        <a:bodyPr/>
        <a:lstStyle/>
        <a:p>
          <a:endParaRPr lang="en-US"/>
        </a:p>
      </dgm:t>
    </dgm:pt>
    <dgm:pt modelId="{2ECE83B4-A768-4A17-8CF6-9DCF1CC53DE4}" type="sibTrans" cxnId="{4A78B783-F952-421F-87EA-5A5F3058D8D3}">
      <dgm:prSet/>
      <dgm:spPr/>
      <dgm:t>
        <a:bodyPr/>
        <a:lstStyle/>
        <a:p>
          <a:endParaRPr lang="en-US"/>
        </a:p>
      </dgm:t>
    </dgm:pt>
    <dgm:pt modelId="{2477D3EE-A844-448B-B499-B8B921E83DD2}" type="pres">
      <dgm:prSet presAssocID="{96A768B3-1E9F-4E36-B80A-8C51ACB6A015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D42F56E-9C26-4C19-BE8D-7DBFC652F066}" type="pres">
      <dgm:prSet presAssocID="{2A6C3EF5-24BC-411D-9E23-13B11897D998}" presName="hierRoot1" presStyleCnt="0">
        <dgm:presLayoutVars>
          <dgm:hierBranch val="init"/>
        </dgm:presLayoutVars>
      </dgm:prSet>
      <dgm:spPr/>
    </dgm:pt>
    <dgm:pt modelId="{9E42B509-DB83-4957-B77F-A20BFBCE17E1}" type="pres">
      <dgm:prSet presAssocID="{2A6C3EF5-24BC-411D-9E23-13B11897D998}" presName="rootComposite1" presStyleCnt="0"/>
      <dgm:spPr/>
    </dgm:pt>
    <dgm:pt modelId="{3159D1BE-E031-4B93-ADB6-79050F77E672}" type="pres">
      <dgm:prSet presAssocID="{2A6C3EF5-24BC-411D-9E23-13B11897D998}" presName="rootText1" presStyleLbl="alignAcc1" presStyleIdx="0" presStyleCnt="0">
        <dgm:presLayoutVars>
          <dgm:chPref val="3"/>
        </dgm:presLayoutVars>
      </dgm:prSet>
      <dgm:spPr/>
    </dgm:pt>
    <dgm:pt modelId="{75EC1E43-AC92-4E06-930D-2B4B62B5CFAD}" type="pres">
      <dgm:prSet presAssocID="{2A6C3EF5-24BC-411D-9E23-13B11897D998}" presName="topArc1" presStyleLbl="parChTrans1D1" presStyleIdx="0" presStyleCnt="8"/>
      <dgm:spPr/>
    </dgm:pt>
    <dgm:pt modelId="{FD26B35A-7AEC-4ED4-B6EF-5E2CFDBFA8A3}" type="pres">
      <dgm:prSet presAssocID="{2A6C3EF5-24BC-411D-9E23-13B11897D998}" presName="bottomArc1" presStyleLbl="parChTrans1D1" presStyleIdx="1" presStyleCnt="8"/>
      <dgm:spPr/>
    </dgm:pt>
    <dgm:pt modelId="{E2135C6B-1768-497C-A7CE-CA71FE372045}" type="pres">
      <dgm:prSet presAssocID="{2A6C3EF5-24BC-411D-9E23-13B11897D998}" presName="topConnNode1" presStyleLbl="node1" presStyleIdx="0" presStyleCnt="0"/>
      <dgm:spPr/>
    </dgm:pt>
    <dgm:pt modelId="{1AC695E1-8AAF-4189-B610-12FF5129A677}" type="pres">
      <dgm:prSet presAssocID="{2A6C3EF5-24BC-411D-9E23-13B11897D998}" presName="hierChild2" presStyleCnt="0"/>
      <dgm:spPr/>
    </dgm:pt>
    <dgm:pt modelId="{9019774F-53BF-4D02-8F56-93F84FC66B5B}" type="pres">
      <dgm:prSet presAssocID="{FCD53655-C64B-46E5-84E7-9F214E2FBDE9}" presName="Name28" presStyleLbl="parChTrans1D2" presStyleIdx="0" presStyleCnt="3"/>
      <dgm:spPr/>
    </dgm:pt>
    <dgm:pt modelId="{719D9626-6C71-4199-8F07-BD3880AD0F8B}" type="pres">
      <dgm:prSet presAssocID="{165C6A35-491A-4853-B0C4-5C06CE61D5D1}" presName="hierRoot2" presStyleCnt="0">
        <dgm:presLayoutVars>
          <dgm:hierBranch val="init"/>
        </dgm:presLayoutVars>
      </dgm:prSet>
      <dgm:spPr/>
    </dgm:pt>
    <dgm:pt modelId="{92272BDE-8B25-4BA2-A63C-8BE2FF203ECD}" type="pres">
      <dgm:prSet presAssocID="{165C6A35-491A-4853-B0C4-5C06CE61D5D1}" presName="rootComposite2" presStyleCnt="0"/>
      <dgm:spPr/>
    </dgm:pt>
    <dgm:pt modelId="{E23FD556-E108-4141-B8CF-C8F53B33413E}" type="pres">
      <dgm:prSet presAssocID="{165C6A35-491A-4853-B0C4-5C06CE61D5D1}" presName="rootText2" presStyleLbl="alignAcc1" presStyleIdx="0" presStyleCnt="0">
        <dgm:presLayoutVars>
          <dgm:chPref val="3"/>
        </dgm:presLayoutVars>
      </dgm:prSet>
      <dgm:spPr/>
    </dgm:pt>
    <dgm:pt modelId="{C11CD8D1-AF4E-4744-99BE-6B7FB3164FB8}" type="pres">
      <dgm:prSet presAssocID="{165C6A35-491A-4853-B0C4-5C06CE61D5D1}" presName="topArc2" presStyleLbl="parChTrans1D1" presStyleIdx="2" presStyleCnt="8"/>
      <dgm:spPr/>
    </dgm:pt>
    <dgm:pt modelId="{B3389C84-BDE7-4169-B87B-B9A49FB11234}" type="pres">
      <dgm:prSet presAssocID="{165C6A35-491A-4853-B0C4-5C06CE61D5D1}" presName="bottomArc2" presStyleLbl="parChTrans1D1" presStyleIdx="3" presStyleCnt="8"/>
      <dgm:spPr/>
    </dgm:pt>
    <dgm:pt modelId="{7EE6F66D-E09E-47ED-A1EA-08283F311AAC}" type="pres">
      <dgm:prSet presAssocID="{165C6A35-491A-4853-B0C4-5C06CE61D5D1}" presName="topConnNode2" presStyleLbl="node2" presStyleIdx="0" presStyleCnt="0"/>
      <dgm:spPr/>
    </dgm:pt>
    <dgm:pt modelId="{A15BAE8D-C552-4FED-9157-EC68E7FD1C43}" type="pres">
      <dgm:prSet presAssocID="{165C6A35-491A-4853-B0C4-5C06CE61D5D1}" presName="hierChild4" presStyleCnt="0"/>
      <dgm:spPr/>
    </dgm:pt>
    <dgm:pt modelId="{BF1A6D26-11DC-4143-83AE-774BC047421E}" type="pres">
      <dgm:prSet presAssocID="{165C6A35-491A-4853-B0C4-5C06CE61D5D1}" presName="hierChild5" presStyleCnt="0"/>
      <dgm:spPr/>
    </dgm:pt>
    <dgm:pt modelId="{B1891743-113A-4D7B-9E48-DB9749B2309B}" type="pres">
      <dgm:prSet presAssocID="{91B2EE6D-DD6E-4186-9AD2-632B1EEBA179}" presName="Name28" presStyleLbl="parChTrans1D2" presStyleIdx="1" presStyleCnt="3"/>
      <dgm:spPr/>
    </dgm:pt>
    <dgm:pt modelId="{EBFDFF9C-3B3A-4E1D-8CAC-314349380ECB}" type="pres">
      <dgm:prSet presAssocID="{36BE7C11-6089-467E-AC4F-A61AF9D0D30B}" presName="hierRoot2" presStyleCnt="0">
        <dgm:presLayoutVars>
          <dgm:hierBranch val="init"/>
        </dgm:presLayoutVars>
      </dgm:prSet>
      <dgm:spPr/>
    </dgm:pt>
    <dgm:pt modelId="{DACFE6D9-028B-47CB-9E5E-67E441FC656A}" type="pres">
      <dgm:prSet presAssocID="{36BE7C11-6089-467E-AC4F-A61AF9D0D30B}" presName="rootComposite2" presStyleCnt="0"/>
      <dgm:spPr/>
    </dgm:pt>
    <dgm:pt modelId="{CF44AF6F-4BC2-44BC-832E-4B7924C17912}" type="pres">
      <dgm:prSet presAssocID="{36BE7C11-6089-467E-AC4F-A61AF9D0D30B}" presName="rootText2" presStyleLbl="alignAcc1" presStyleIdx="0" presStyleCnt="0">
        <dgm:presLayoutVars>
          <dgm:chPref val="3"/>
        </dgm:presLayoutVars>
      </dgm:prSet>
      <dgm:spPr/>
    </dgm:pt>
    <dgm:pt modelId="{06C07A1C-02B5-44A3-B996-1AA750C0067F}" type="pres">
      <dgm:prSet presAssocID="{36BE7C11-6089-467E-AC4F-A61AF9D0D30B}" presName="topArc2" presStyleLbl="parChTrans1D1" presStyleIdx="4" presStyleCnt="8"/>
      <dgm:spPr/>
    </dgm:pt>
    <dgm:pt modelId="{B9273E5C-968E-4A45-B2DA-BA847B07EF7F}" type="pres">
      <dgm:prSet presAssocID="{36BE7C11-6089-467E-AC4F-A61AF9D0D30B}" presName="bottomArc2" presStyleLbl="parChTrans1D1" presStyleIdx="5" presStyleCnt="8"/>
      <dgm:spPr/>
    </dgm:pt>
    <dgm:pt modelId="{B808E076-225B-45CE-90A6-0850FD04BEB5}" type="pres">
      <dgm:prSet presAssocID="{36BE7C11-6089-467E-AC4F-A61AF9D0D30B}" presName="topConnNode2" presStyleLbl="node2" presStyleIdx="0" presStyleCnt="0"/>
      <dgm:spPr/>
    </dgm:pt>
    <dgm:pt modelId="{FDFDE596-7D24-4EE7-A2A5-FFC5A71EE634}" type="pres">
      <dgm:prSet presAssocID="{36BE7C11-6089-467E-AC4F-A61AF9D0D30B}" presName="hierChild4" presStyleCnt="0"/>
      <dgm:spPr/>
    </dgm:pt>
    <dgm:pt modelId="{2F16D267-10DA-4154-8636-39576AE94203}" type="pres">
      <dgm:prSet presAssocID="{36BE7C11-6089-467E-AC4F-A61AF9D0D30B}" presName="hierChild5" presStyleCnt="0"/>
      <dgm:spPr/>
    </dgm:pt>
    <dgm:pt modelId="{CF70E572-18AF-4385-8E2F-51054D5157B7}" type="pres">
      <dgm:prSet presAssocID="{D933E59D-035E-4D79-99AC-CD6E1806D4ED}" presName="Name28" presStyleLbl="parChTrans1D2" presStyleIdx="2" presStyleCnt="3"/>
      <dgm:spPr/>
    </dgm:pt>
    <dgm:pt modelId="{BBEAA4C3-FAB7-436F-88D6-7D642131C1DF}" type="pres">
      <dgm:prSet presAssocID="{83B91BED-5488-4320-A41E-73B622289951}" presName="hierRoot2" presStyleCnt="0">
        <dgm:presLayoutVars>
          <dgm:hierBranch val="init"/>
        </dgm:presLayoutVars>
      </dgm:prSet>
      <dgm:spPr/>
    </dgm:pt>
    <dgm:pt modelId="{A3B5A584-9BA1-4E98-AC77-23D13B5F3875}" type="pres">
      <dgm:prSet presAssocID="{83B91BED-5488-4320-A41E-73B622289951}" presName="rootComposite2" presStyleCnt="0"/>
      <dgm:spPr/>
    </dgm:pt>
    <dgm:pt modelId="{EA3EAC2E-1937-4A24-AB4F-7BA10791B7F0}" type="pres">
      <dgm:prSet presAssocID="{83B91BED-5488-4320-A41E-73B622289951}" presName="rootText2" presStyleLbl="alignAcc1" presStyleIdx="0" presStyleCnt="0">
        <dgm:presLayoutVars>
          <dgm:chPref val="3"/>
        </dgm:presLayoutVars>
      </dgm:prSet>
      <dgm:spPr/>
    </dgm:pt>
    <dgm:pt modelId="{96283687-5E9A-4399-8739-A113D06B3310}" type="pres">
      <dgm:prSet presAssocID="{83B91BED-5488-4320-A41E-73B622289951}" presName="topArc2" presStyleLbl="parChTrans1D1" presStyleIdx="6" presStyleCnt="8"/>
      <dgm:spPr/>
    </dgm:pt>
    <dgm:pt modelId="{622A8703-852A-47AB-BB9C-2BA4358EE6F8}" type="pres">
      <dgm:prSet presAssocID="{83B91BED-5488-4320-A41E-73B622289951}" presName="bottomArc2" presStyleLbl="parChTrans1D1" presStyleIdx="7" presStyleCnt="8"/>
      <dgm:spPr/>
    </dgm:pt>
    <dgm:pt modelId="{046127A2-C9DD-4E48-95B7-D4E58C47B7AA}" type="pres">
      <dgm:prSet presAssocID="{83B91BED-5488-4320-A41E-73B622289951}" presName="topConnNode2" presStyleLbl="node2" presStyleIdx="0" presStyleCnt="0"/>
      <dgm:spPr/>
    </dgm:pt>
    <dgm:pt modelId="{637558BE-C8E9-4B20-B47D-DC57175E8940}" type="pres">
      <dgm:prSet presAssocID="{83B91BED-5488-4320-A41E-73B622289951}" presName="hierChild4" presStyleCnt="0"/>
      <dgm:spPr/>
    </dgm:pt>
    <dgm:pt modelId="{64726C81-B473-49B0-AD66-36CB9997CE3D}" type="pres">
      <dgm:prSet presAssocID="{83B91BED-5488-4320-A41E-73B622289951}" presName="hierChild5" presStyleCnt="0"/>
      <dgm:spPr/>
    </dgm:pt>
    <dgm:pt modelId="{928BC5DB-5A30-4AC8-AEE3-CD3720AA3541}" type="pres">
      <dgm:prSet presAssocID="{2A6C3EF5-24BC-411D-9E23-13B11897D998}" presName="hierChild3" presStyleCnt="0"/>
      <dgm:spPr/>
    </dgm:pt>
  </dgm:ptLst>
  <dgm:cxnLst>
    <dgm:cxn modelId="{5319FC0F-208A-4AA1-BFEF-7BBBE4C42402}" type="presOf" srcId="{165C6A35-491A-4853-B0C4-5C06CE61D5D1}" destId="{E23FD556-E108-4141-B8CF-C8F53B33413E}" srcOrd="0" destOrd="0" presId="urn:microsoft.com/office/officeart/2008/layout/HalfCircleOrganizationChart"/>
    <dgm:cxn modelId="{2CB46810-A0EB-4B32-8416-5E152DB82503}" type="presOf" srcId="{36BE7C11-6089-467E-AC4F-A61AF9D0D30B}" destId="{B808E076-225B-45CE-90A6-0850FD04BEB5}" srcOrd="1" destOrd="0" presId="urn:microsoft.com/office/officeart/2008/layout/HalfCircleOrganizationChart"/>
    <dgm:cxn modelId="{DDFF8C2B-D224-4378-869B-1FD5261CC2E8}" type="presOf" srcId="{96A768B3-1E9F-4E36-B80A-8C51ACB6A015}" destId="{2477D3EE-A844-448B-B499-B8B921E83DD2}" srcOrd="0" destOrd="0" presId="urn:microsoft.com/office/officeart/2008/layout/HalfCircleOrganizationChart"/>
    <dgm:cxn modelId="{CA73914F-CE9D-43BC-9510-868A2742B2CE}" type="presOf" srcId="{165C6A35-491A-4853-B0C4-5C06CE61D5D1}" destId="{7EE6F66D-E09E-47ED-A1EA-08283F311AAC}" srcOrd="1" destOrd="0" presId="urn:microsoft.com/office/officeart/2008/layout/HalfCircleOrganizationChart"/>
    <dgm:cxn modelId="{4A78B783-F952-421F-87EA-5A5F3058D8D3}" srcId="{2A6C3EF5-24BC-411D-9E23-13B11897D998}" destId="{83B91BED-5488-4320-A41E-73B622289951}" srcOrd="2" destOrd="0" parTransId="{D933E59D-035E-4D79-99AC-CD6E1806D4ED}" sibTransId="{2ECE83B4-A768-4A17-8CF6-9DCF1CC53DE4}"/>
    <dgm:cxn modelId="{F5D45C85-3E5A-4186-9B00-532B75D7D6F6}" type="presOf" srcId="{83B91BED-5488-4320-A41E-73B622289951}" destId="{046127A2-C9DD-4E48-95B7-D4E58C47B7AA}" srcOrd="1" destOrd="0" presId="urn:microsoft.com/office/officeart/2008/layout/HalfCircleOrganizationChart"/>
    <dgm:cxn modelId="{6F83868B-C215-4773-BB8E-DD7CC5453F1C}" type="presOf" srcId="{FCD53655-C64B-46E5-84E7-9F214E2FBDE9}" destId="{9019774F-53BF-4D02-8F56-93F84FC66B5B}" srcOrd="0" destOrd="0" presId="urn:microsoft.com/office/officeart/2008/layout/HalfCircleOrganizationChart"/>
    <dgm:cxn modelId="{F50AE68F-5A94-4139-9E10-DB96CBAB1869}" srcId="{2A6C3EF5-24BC-411D-9E23-13B11897D998}" destId="{165C6A35-491A-4853-B0C4-5C06CE61D5D1}" srcOrd="0" destOrd="0" parTransId="{FCD53655-C64B-46E5-84E7-9F214E2FBDE9}" sibTransId="{2B9435EA-2396-4859-A41D-0F9D56CBD3CF}"/>
    <dgm:cxn modelId="{D0536197-E85C-4AC1-A870-C7D5EBFCE123}" type="presOf" srcId="{2A6C3EF5-24BC-411D-9E23-13B11897D998}" destId="{3159D1BE-E031-4B93-ADB6-79050F77E672}" srcOrd="0" destOrd="0" presId="urn:microsoft.com/office/officeart/2008/layout/HalfCircleOrganizationChart"/>
    <dgm:cxn modelId="{9D5BE79B-6C8A-4764-BB08-334E040D82FE}" type="presOf" srcId="{2A6C3EF5-24BC-411D-9E23-13B11897D998}" destId="{E2135C6B-1768-497C-A7CE-CA71FE372045}" srcOrd="1" destOrd="0" presId="urn:microsoft.com/office/officeart/2008/layout/HalfCircleOrganizationChart"/>
    <dgm:cxn modelId="{161FDAA9-B00F-4733-BFF3-336CCD2273B7}" type="presOf" srcId="{91B2EE6D-DD6E-4186-9AD2-632B1EEBA179}" destId="{B1891743-113A-4D7B-9E48-DB9749B2309B}" srcOrd="0" destOrd="0" presId="urn:microsoft.com/office/officeart/2008/layout/HalfCircleOrganizationChart"/>
    <dgm:cxn modelId="{202E69C6-ADAC-4FA5-8983-17B7D058DFB5}" type="presOf" srcId="{36BE7C11-6089-467E-AC4F-A61AF9D0D30B}" destId="{CF44AF6F-4BC2-44BC-832E-4B7924C17912}" srcOrd="0" destOrd="0" presId="urn:microsoft.com/office/officeart/2008/layout/HalfCircleOrganizationChart"/>
    <dgm:cxn modelId="{4CA7E2C7-39A5-48CB-BD51-6B7182C676A9}" srcId="{96A768B3-1E9F-4E36-B80A-8C51ACB6A015}" destId="{2A6C3EF5-24BC-411D-9E23-13B11897D998}" srcOrd="0" destOrd="0" parTransId="{4D24CA1C-F8D8-4834-A45A-EF27AD4A59EB}" sibTransId="{C56E16E6-593C-49B8-B6BE-73EA798DB3BC}"/>
    <dgm:cxn modelId="{B83056D4-92E5-4A13-94E3-012D7C6F2C4A}" type="presOf" srcId="{D933E59D-035E-4D79-99AC-CD6E1806D4ED}" destId="{CF70E572-18AF-4385-8E2F-51054D5157B7}" srcOrd="0" destOrd="0" presId="urn:microsoft.com/office/officeart/2008/layout/HalfCircleOrganizationChart"/>
    <dgm:cxn modelId="{60600BE2-D386-41A5-BEC7-CEC6AC759E8A}" srcId="{2A6C3EF5-24BC-411D-9E23-13B11897D998}" destId="{36BE7C11-6089-467E-AC4F-A61AF9D0D30B}" srcOrd="1" destOrd="0" parTransId="{91B2EE6D-DD6E-4186-9AD2-632B1EEBA179}" sibTransId="{5B6FBE30-41AE-4287-9B8C-DC6FD61259DF}"/>
    <dgm:cxn modelId="{A312F5E9-2DA5-43B2-9FA0-FFEE2ADB12A4}" type="presOf" srcId="{83B91BED-5488-4320-A41E-73B622289951}" destId="{EA3EAC2E-1937-4A24-AB4F-7BA10791B7F0}" srcOrd="0" destOrd="0" presId="urn:microsoft.com/office/officeart/2008/layout/HalfCircleOrganizationChart"/>
    <dgm:cxn modelId="{541EFCB9-6449-412A-A2B9-2092E3CA0224}" type="presParOf" srcId="{2477D3EE-A844-448B-B499-B8B921E83DD2}" destId="{4D42F56E-9C26-4C19-BE8D-7DBFC652F066}" srcOrd="0" destOrd="0" presId="urn:microsoft.com/office/officeart/2008/layout/HalfCircleOrganizationChart"/>
    <dgm:cxn modelId="{9137CE36-BC28-4007-9B2D-2318D877AF54}" type="presParOf" srcId="{4D42F56E-9C26-4C19-BE8D-7DBFC652F066}" destId="{9E42B509-DB83-4957-B77F-A20BFBCE17E1}" srcOrd="0" destOrd="0" presId="urn:microsoft.com/office/officeart/2008/layout/HalfCircleOrganizationChart"/>
    <dgm:cxn modelId="{441C89DB-27CA-43D6-BFBE-37F1C412F469}" type="presParOf" srcId="{9E42B509-DB83-4957-B77F-A20BFBCE17E1}" destId="{3159D1BE-E031-4B93-ADB6-79050F77E672}" srcOrd="0" destOrd="0" presId="urn:microsoft.com/office/officeart/2008/layout/HalfCircleOrganizationChart"/>
    <dgm:cxn modelId="{EF2FAD0C-29E7-4800-BB3A-E9A857E907FC}" type="presParOf" srcId="{9E42B509-DB83-4957-B77F-A20BFBCE17E1}" destId="{75EC1E43-AC92-4E06-930D-2B4B62B5CFAD}" srcOrd="1" destOrd="0" presId="urn:microsoft.com/office/officeart/2008/layout/HalfCircleOrganizationChart"/>
    <dgm:cxn modelId="{E17C6785-E4EB-4AB7-B94A-52F6503E04D0}" type="presParOf" srcId="{9E42B509-DB83-4957-B77F-A20BFBCE17E1}" destId="{FD26B35A-7AEC-4ED4-B6EF-5E2CFDBFA8A3}" srcOrd="2" destOrd="0" presId="urn:microsoft.com/office/officeart/2008/layout/HalfCircleOrganizationChart"/>
    <dgm:cxn modelId="{AAF88C11-A3F6-4F9C-82AD-CC32B6AE8E33}" type="presParOf" srcId="{9E42B509-DB83-4957-B77F-A20BFBCE17E1}" destId="{E2135C6B-1768-497C-A7CE-CA71FE372045}" srcOrd="3" destOrd="0" presId="urn:microsoft.com/office/officeart/2008/layout/HalfCircleOrganizationChart"/>
    <dgm:cxn modelId="{BA01C320-AE4B-4369-BD87-A1CE9A369F6E}" type="presParOf" srcId="{4D42F56E-9C26-4C19-BE8D-7DBFC652F066}" destId="{1AC695E1-8AAF-4189-B610-12FF5129A677}" srcOrd="1" destOrd="0" presId="urn:microsoft.com/office/officeart/2008/layout/HalfCircleOrganizationChart"/>
    <dgm:cxn modelId="{D411EAC5-BC7B-47A6-A8B3-A3A48E34D877}" type="presParOf" srcId="{1AC695E1-8AAF-4189-B610-12FF5129A677}" destId="{9019774F-53BF-4D02-8F56-93F84FC66B5B}" srcOrd="0" destOrd="0" presId="urn:microsoft.com/office/officeart/2008/layout/HalfCircleOrganizationChart"/>
    <dgm:cxn modelId="{6B812922-B892-446A-B111-9075D9A9E385}" type="presParOf" srcId="{1AC695E1-8AAF-4189-B610-12FF5129A677}" destId="{719D9626-6C71-4199-8F07-BD3880AD0F8B}" srcOrd="1" destOrd="0" presId="urn:microsoft.com/office/officeart/2008/layout/HalfCircleOrganizationChart"/>
    <dgm:cxn modelId="{65357CE5-AD91-440C-9E07-A00833B520AB}" type="presParOf" srcId="{719D9626-6C71-4199-8F07-BD3880AD0F8B}" destId="{92272BDE-8B25-4BA2-A63C-8BE2FF203ECD}" srcOrd="0" destOrd="0" presId="urn:microsoft.com/office/officeart/2008/layout/HalfCircleOrganizationChart"/>
    <dgm:cxn modelId="{0DD7F68F-5926-4195-9D7B-2E4CB1C175B7}" type="presParOf" srcId="{92272BDE-8B25-4BA2-A63C-8BE2FF203ECD}" destId="{E23FD556-E108-4141-B8CF-C8F53B33413E}" srcOrd="0" destOrd="0" presId="urn:microsoft.com/office/officeart/2008/layout/HalfCircleOrganizationChart"/>
    <dgm:cxn modelId="{A10D5BCD-4FE3-4D0E-B012-C95188939287}" type="presParOf" srcId="{92272BDE-8B25-4BA2-A63C-8BE2FF203ECD}" destId="{C11CD8D1-AF4E-4744-99BE-6B7FB3164FB8}" srcOrd="1" destOrd="0" presId="urn:microsoft.com/office/officeart/2008/layout/HalfCircleOrganizationChart"/>
    <dgm:cxn modelId="{4E6E17C2-208D-48C1-BE6F-A14CB5A00BA1}" type="presParOf" srcId="{92272BDE-8B25-4BA2-A63C-8BE2FF203ECD}" destId="{B3389C84-BDE7-4169-B87B-B9A49FB11234}" srcOrd="2" destOrd="0" presId="urn:microsoft.com/office/officeart/2008/layout/HalfCircleOrganizationChart"/>
    <dgm:cxn modelId="{1AEA7F92-6D53-419E-A680-15149FA1E2E6}" type="presParOf" srcId="{92272BDE-8B25-4BA2-A63C-8BE2FF203ECD}" destId="{7EE6F66D-E09E-47ED-A1EA-08283F311AAC}" srcOrd="3" destOrd="0" presId="urn:microsoft.com/office/officeart/2008/layout/HalfCircleOrganizationChart"/>
    <dgm:cxn modelId="{D750A521-2D43-470A-A5BC-ACC22DC08569}" type="presParOf" srcId="{719D9626-6C71-4199-8F07-BD3880AD0F8B}" destId="{A15BAE8D-C552-4FED-9157-EC68E7FD1C43}" srcOrd="1" destOrd="0" presId="urn:microsoft.com/office/officeart/2008/layout/HalfCircleOrganizationChart"/>
    <dgm:cxn modelId="{7BFBD0CF-DF6D-4C1A-83EA-406333ECD3D8}" type="presParOf" srcId="{719D9626-6C71-4199-8F07-BD3880AD0F8B}" destId="{BF1A6D26-11DC-4143-83AE-774BC047421E}" srcOrd="2" destOrd="0" presId="urn:microsoft.com/office/officeart/2008/layout/HalfCircleOrganizationChart"/>
    <dgm:cxn modelId="{C86334D3-ADFD-492D-B846-7F9F3D4D69CA}" type="presParOf" srcId="{1AC695E1-8AAF-4189-B610-12FF5129A677}" destId="{B1891743-113A-4D7B-9E48-DB9749B2309B}" srcOrd="2" destOrd="0" presId="urn:microsoft.com/office/officeart/2008/layout/HalfCircleOrganizationChart"/>
    <dgm:cxn modelId="{C4850F4B-E16B-4BF3-B36C-9917F87CCA35}" type="presParOf" srcId="{1AC695E1-8AAF-4189-B610-12FF5129A677}" destId="{EBFDFF9C-3B3A-4E1D-8CAC-314349380ECB}" srcOrd="3" destOrd="0" presId="urn:microsoft.com/office/officeart/2008/layout/HalfCircleOrganizationChart"/>
    <dgm:cxn modelId="{24FE4582-BC3A-4402-916D-B64664FEA324}" type="presParOf" srcId="{EBFDFF9C-3B3A-4E1D-8CAC-314349380ECB}" destId="{DACFE6D9-028B-47CB-9E5E-67E441FC656A}" srcOrd="0" destOrd="0" presId="urn:microsoft.com/office/officeart/2008/layout/HalfCircleOrganizationChart"/>
    <dgm:cxn modelId="{C0FEA0D5-6EAD-4660-8DD5-478D5B0F12C4}" type="presParOf" srcId="{DACFE6D9-028B-47CB-9E5E-67E441FC656A}" destId="{CF44AF6F-4BC2-44BC-832E-4B7924C17912}" srcOrd="0" destOrd="0" presId="urn:microsoft.com/office/officeart/2008/layout/HalfCircleOrganizationChart"/>
    <dgm:cxn modelId="{1BA7076C-C4D9-46F6-A97F-675511596B77}" type="presParOf" srcId="{DACFE6D9-028B-47CB-9E5E-67E441FC656A}" destId="{06C07A1C-02B5-44A3-B996-1AA750C0067F}" srcOrd="1" destOrd="0" presId="urn:microsoft.com/office/officeart/2008/layout/HalfCircleOrganizationChart"/>
    <dgm:cxn modelId="{747670E1-6B3D-47A8-8531-D76073F55B34}" type="presParOf" srcId="{DACFE6D9-028B-47CB-9E5E-67E441FC656A}" destId="{B9273E5C-968E-4A45-B2DA-BA847B07EF7F}" srcOrd="2" destOrd="0" presId="urn:microsoft.com/office/officeart/2008/layout/HalfCircleOrganizationChart"/>
    <dgm:cxn modelId="{32BD2AD2-E455-4526-8A98-FD6379410A1E}" type="presParOf" srcId="{DACFE6D9-028B-47CB-9E5E-67E441FC656A}" destId="{B808E076-225B-45CE-90A6-0850FD04BEB5}" srcOrd="3" destOrd="0" presId="urn:microsoft.com/office/officeart/2008/layout/HalfCircleOrganizationChart"/>
    <dgm:cxn modelId="{560A6B01-7F9A-4A5D-8CCC-7A144445BBF0}" type="presParOf" srcId="{EBFDFF9C-3B3A-4E1D-8CAC-314349380ECB}" destId="{FDFDE596-7D24-4EE7-A2A5-FFC5A71EE634}" srcOrd="1" destOrd="0" presId="urn:microsoft.com/office/officeart/2008/layout/HalfCircleOrganizationChart"/>
    <dgm:cxn modelId="{DD31995E-02B2-4E7D-BCFC-EB62DCBF0BCB}" type="presParOf" srcId="{EBFDFF9C-3B3A-4E1D-8CAC-314349380ECB}" destId="{2F16D267-10DA-4154-8636-39576AE94203}" srcOrd="2" destOrd="0" presId="urn:microsoft.com/office/officeart/2008/layout/HalfCircleOrganizationChart"/>
    <dgm:cxn modelId="{0056D306-6B5C-424D-99CB-B564B2FB824F}" type="presParOf" srcId="{1AC695E1-8AAF-4189-B610-12FF5129A677}" destId="{CF70E572-18AF-4385-8E2F-51054D5157B7}" srcOrd="4" destOrd="0" presId="urn:microsoft.com/office/officeart/2008/layout/HalfCircleOrganizationChart"/>
    <dgm:cxn modelId="{1079FB1E-7529-4C35-9A0E-BFDDC0A8C942}" type="presParOf" srcId="{1AC695E1-8AAF-4189-B610-12FF5129A677}" destId="{BBEAA4C3-FAB7-436F-88D6-7D642131C1DF}" srcOrd="5" destOrd="0" presId="urn:microsoft.com/office/officeart/2008/layout/HalfCircleOrganizationChart"/>
    <dgm:cxn modelId="{D109FD5A-4DEC-4A81-AD1B-8E4B7E3AC188}" type="presParOf" srcId="{BBEAA4C3-FAB7-436F-88D6-7D642131C1DF}" destId="{A3B5A584-9BA1-4E98-AC77-23D13B5F3875}" srcOrd="0" destOrd="0" presId="urn:microsoft.com/office/officeart/2008/layout/HalfCircleOrganizationChart"/>
    <dgm:cxn modelId="{84AA2307-99E1-4121-9D5B-E40443683A53}" type="presParOf" srcId="{A3B5A584-9BA1-4E98-AC77-23D13B5F3875}" destId="{EA3EAC2E-1937-4A24-AB4F-7BA10791B7F0}" srcOrd="0" destOrd="0" presId="urn:microsoft.com/office/officeart/2008/layout/HalfCircleOrganizationChart"/>
    <dgm:cxn modelId="{52AD2932-69EB-4BE1-84D9-4CA5A78D5EE0}" type="presParOf" srcId="{A3B5A584-9BA1-4E98-AC77-23D13B5F3875}" destId="{96283687-5E9A-4399-8739-A113D06B3310}" srcOrd="1" destOrd="0" presId="urn:microsoft.com/office/officeart/2008/layout/HalfCircleOrganizationChart"/>
    <dgm:cxn modelId="{563AA747-774D-4D38-B6A4-425B0748D0F6}" type="presParOf" srcId="{A3B5A584-9BA1-4E98-AC77-23D13B5F3875}" destId="{622A8703-852A-47AB-BB9C-2BA4358EE6F8}" srcOrd="2" destOrd="0" presId="urn:microsoft.com/office/officeart/2008/layout/HalfCircleOrganizationChart"/>
    <dgm:cxn modelId="{7DB6F063-617F-4091-A5E1-68E31964C722}" type="presParOf" srcId="{A3B5A584-9BA1-4E98-AC77-23D13B5F3875}" destId="{046127A2-C9DD-4E48-95B7-D4E58C47B7AA}" srcOrd="3" destOrd="0" presId="urn:microsoft.com/office/officeart/2008/layout/HalfCircleOrganizationChart"/>
    <dgm:cxn modelId="{3205D691-299F-481B-A00D-5B0C65E9A4CA}" type="presParOf" srcId="{BBEAA4C3-FAB7-436F-88D6-7D642131C1DF}" destId="{637558BE-C8E9-4B20-B47D-DC57175E8940}" srcOrd="1" destOrd="0" presId="urn:microsoft.com/office/officeart/2008/layout/HalfCircleOrganizationChart"/>
    <dgm:cxn modelId="{3B662348-D0F0-471D-805B-039845FFFD8B}" type="presParOf" srcId="{BBEAA4C3-FAB7-436F-88D6-7D642131C1DF}" destId="{64726C81-B473-49B0-AD66-36CB9997CE3D}" srcOrd="2" destOrd="0" presId="urn:microsoft.com/office/officeart/2008/layout/HalfCircleOrganizationChart"/>
    <dgm:cxn modelId="{42E243A5-DCC5-464E-B9FA-AD2D3141CA1C}" type="presParOf" srcId="{4D42F56E-9C26-4C19-BE8D-7DBFC652F066}" destId="{928BC5DB-5A30-4AC8-AEE3-CD3720AA3541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70E572-18AF-4385-8E2F-51054D5157B7}">
      <dsp:nvSpPr>
        <dsp:cNvPr id="0" name=""/>
        <dsp:cNvSpPr/>
      </dsp:nvSpPr>
      <dsp:spPr>
        <a:xfrm>
          <a:off x="5300662" y="1558473"/>
          <a:ext cx="3750257" cy="6508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5435"/>
              </a:lnTo>
              <a:lnTo>
                <a:pt x="3750257" y="325435"/>
              </a:lnTo>
              <a:lnTo>
                <a:pt x="3750257" y="65087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891743-113A-4D7B-9E48-DB9749B2309B}">
      <dsp:nvSpPr>
        <dsp:cNvPr id="0" name=""/>
        <dsp:cNvSpPr/>
      </dsp:nvSpPr>
      <dsp:spPr>
        <a:xfrm>
          <a:off x="5254941" y="1558473"/>
          <a:ext cx="91440" cy="65087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5087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19774F-53BF-4D02-8F56-93F84FC66B5B}">
      <dsp:nvSpPr>
        <dsp:cNvPr id="0" name=""/>
        <dsp:cNvSpPr/>
      </dsp:nvSpPr>
      <dsp:spPr>
        <a:xfrm>
          <a:off x="1550404" y="1558473"/>
          <a:ext cx="3750257" cy="650871"/>
        </a:xfrm>
        <a:custGeom>
          <a:avLst/>
          <a:gdLst/>
          <a:ahLst/>
          <a:cxnLst/>
          <a:rect l="0" t="0" r="0" b="0"/>
          <a:pathLst>
            <a:path>
              <a:moveTo>
                <a:pt x="3750257" y="0"/>
              </a:moveTo>
              <a:lnTo>
                <a:pt x="3750257" y="325435"/>
              </a:lnTo>
              <a:lnTo>
                <a:pt x="0" y="325435"/>
              </a:lnTo>
              <a:lnTo>
                <a:pt x="0" y="65087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EC1E43-AC92-4E06-930D-2B4B62B5CFAD}">
      <dsp:nvSpPr>
        <dsp:cNvPr id="0" name=""/>
        <dsp:cNvSpPr/>
      </dsp:nvSpPr>
      <dsp:spPr>
        <a:xfrm>
          <a:off x="4525815" y="8780"/>
          <a:ext cx="1549693" cy="1549693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26B35A-7AEC-4ED4-B6EF-5E2CFDBFA8A3}">
      <dsp:nvSpPr>
        <dsp:cNvPr id="0" name=""/>
        <dsp:cNvSpPr/>
      </dsp:nvSpPr>
      <dsp:spPr>
        <a:xfrm>
          <a:off x="4525815" y="8780"/>
          <a:ext cx="1549693" cy="1549693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59D1BE-E031-4B93-ADB6-79050F77E672}">
      <dsp:nvSpPr>
        <dsp:cNvPr id="0" name=""/>
        <dsp:cNvSpPr/>
      </dsp:nvSpPr>
      <dsp:spPr>
        <a:xfrm>
          <a:off x="3750968" y="287725"/>
          <a:ext cx="3099386" cy="99180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Constitution</a:t>
          </a:r>
        </a:p>
      </dsp:txBody>
      <dsp:txXfrm>
        <a:off x="3750968" y="287725"/>
        <a:ext cx="3099386" cy="991803"/>
      </dsp:txXfrm>
    </dsp:sp>
    <dsp:sp modelId="{C11CD8D1-AF4E-4744-99BE-6B7FB3164FB8}">
      <dsp:nvSpPr>
        <dsp:cNvPr id="0" name=""/>
        <dsp:cNvSpPr/>
      </dsp:nvSpPr>
      <dsp:spPr>
        <a:xfrm>
          <a:off x="775558" y="2209344"/>
          <a:ext cx="1549693" cy="1549693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389C84-BDE7-4169-B87B-B9A49FB11234}">
      <dsp:nvSpPr>
        <dsp:cNvPr id="0" name=""/>
        <dsp:cNvSpPr/>
      </dsp:nvSpPr>
      <dsp:spPr>
        <a:xfrm>
          <a:off x="775558" y="2209344"/>
          <a:ext cx="1549693" cy="1549693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3FD556-E108-4141-B8CF-C8F53B33413E}">
      <dsp:nvSpPr>
        <dsp:cNvPr id="0" name=""/>
        <dsp:cNvSpPr/>
      </dsp:nvSpPr>
      <dsp:spPr>
        <a:xfrm>
          <a:off x="711" y="2488289"/>
          <a:ext cx="3099386" cy="99180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Marriages Act 51 of 1961</a:t>
          </a:r>
        </a:p>
      </dsp:txBody>
      <dsp:txXfrm>
        <a:off x="711" y="2488289"/>
        <a:ext cx="3099386" cy="991803"/>
      </dsp:txXfrm>
    </dsp:sp>
    <dsp:sp modelId="{06C07A1C-02B5-44A3-B996-1AA750C0067F}">
      <dsp:nvSpPr>
        <dsp:cNvPr id="0" name=""/>
        <dsp:cNvSpPr/>
      </dsp:nvSpPr>
      <dsp:spPr>
        <a:xfrm>
          <a:off x="4525815" y="2209344"/>
          <a:ext cx="1549693" cy="1549693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273E5C-968E-4A45-B2DA-BA847B07EF7F}">
      <dsp:nvSpPr>
        <dsp:cNvPr id="0" name=""/>
        <dsp:cNvSpPr/>
      </dsp:nvSpPr>
      <dsp:spPr>
        <a:xfrm>
          <a:off x="4525815" y="2209344"/>
          <a:ext cx="1549693" cy="1549693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44AF6F-4BC2-44BC-832E-4B7924C17912}">
      <dsp:nvSpPr>
        <dsp:cNvPr id="0" name=""/>
        <dsp:cNvSpPr/>
      </dsp:nvSpPr>
      <dsp:spPr>
        <a:xfrm>
          <a:off x="3750968" y="2488289"/>
          <a:ext cx="3099386" cy="99180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Recognition of Customary Marriage Act 120 of 1998</a:t>
          </a:r>
        </a:p>
      </dsp:txBody>
      <dsp:txXfrm>
        <a:off x="3750968" y="2488289"/>
        <a:ext cx="3099386" cy="991803"/>
      </dsp:txXfrm>
    </dsp:sp>
    <dsp:sp modelId="{96283687-5E9A-4399-8739-A113D06B3310}">
      <dsp:nvSpPr>
        <dsp:cNvPr id="0" name=""/>
        <dsp:cNvSpPr/>
      </dsp:nvSpPr>
      <dsp:spPr>
        <a:xfrm>
          <a:off x="8276072" y="2209344"/>
          <a:ext cx="1549693" cy="1549693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2A8703-852A-47AB-BB9C-2BA4358EE6F8}">
      <dsp:nvSpPr>
        <dsp:cNvPr id="0" name=""/>
        <dsp:cNvSpPr/>
      </dsp:nvSpPr>
      <dsp:spPr>
        <a:xfrm>
          <a:off x="8276072" y="2209344"/>
          <a:ext cx="1549693" cy="1549693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3EAC2E-1937-4A24-AB4F-7BA10791B7F0}">
      <dsp:nvSpPr>
        <dsp:cNvPr id="0" name=""/>
        <dsp:cNvSpPr/>
      </dsp:nvSpPr>
      <dsp:spPr>
        <a:xfrm>
          <a:off x="7501226" y="2488289"/>
          <a:ext cx="3099386" cy="99180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Civil Union Act 17 of 2006</a:t>
          </a:r>
        </a:p>
      </dsp:txBody>
      <dsp:txXfrm>
        <a:off x="7501226" y="2488289"/>
        <a:ext cx="3099386" cy="9918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7DB045-E0D5-4F76-8D75-1B1420A7B86B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32DBDF-DABC-46E0-89F8-F735D360C2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42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74EE3-92A8-4E4C-8B1F-F558551C7B90}" type="datetime1">
              <a:rPr lang="en-US" smtClean="0"/>
              <a:t>10/26/2022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5DA1-D75A-4B7A-8C0A-943C0366E8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07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0563-E6E9-49CA-9E68-D55BE5ECE8F4}" type="datetime1">
              <a:rPr lang="en-US" smtClean="0"/>
              <a:t>10/26/2022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5DA1-D75A-4B7A-8C0A-943C0366E8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264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6B4C0-0DB8-4673-B6EE-D11B4CF9696A}" type="datetime1">
              <a:rPr lang="en-US" smtClean="0"/>
              <a:t>10/26/2022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5DA1-D75A-4B7A-8C0A-943C0366E8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444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200" y="1825625"/>
            <a:ext cx="11289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Content Placeholder 4">
            <a:extLst>
              <a:ext uri="{FF2B5EF4-FFF2-40B4-BE49-F238E27FC236}">
                <a16:creationId xmlns:a16="http://schemas.microsoft.com/office/drawing/2014/main" id="{5B475743-3A64-A74D-A307-659BB60BB78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4676"/>
          <a:stretch/>
        </p:blipFill>
        <p:spPr>
          <a:xfrm>
            <a:off x="0" y="6492874"/>
            <a:ext cx="12192000" cy="365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9756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outdoor object, solar cell&#10;&#10;Description automatically generated">
            <a:extLst>
              <a:ext uri="{FF2B5EF4-FFF2-40B4-BE49-F238E27FC236}">
                <a16:creationId xmlns:a16="http://schemas.microsoft.com/office/drawing/2014/main" id="{6307C092-7B1C-BC4F-8088-BBECA502B8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787900"/>
            <a:ext cx="12192000" cy="20701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AF345D1-61B6-1D40-8DFE-38133E869F4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b="8520"/>
          <a:stretch/>
        </p:blipFill>
        <p:spPr>
          <a:xfrm>
            <a:off x="4201132" y="277232"/>
            <a:ext cx="3789737" cy="1795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940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55788-91D2-49E8-BDAC-2D9FFCF0A6BA}" type="datetime1">
              <a:rPr lang="en-US" smtClean="0"/>
              <a:t>10/26/2022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5DA1-D75A-4B7A-8C0A-943C0366E8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365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2867-918B-4781-8475-A43A15BC67DA}" type="datetime1">
              <a:rPr lang="en-US" smtClean="0"/>
              <a:t>10/26/2022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5DA1-D75A-4B7A-8C0A-943C0366E8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852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BF54C-D74D-4B1C-9E4C-F60267121F17}" type="datetime1">
              <a:rPr lang="en-US" smtClean="0"/>
              <a:t>10/26/2022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5DA1-D75A-4B7A-8C0A-943C0366E8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114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ADBE8-9249-4623-85C2-86A7FEC29234}" type="datetime1">
              <a:rPr lang="en-US" smtClean="0"/>
              <a:t>10/26/2022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5DA1-D75A-4B7A-8C0A-943C0366E8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493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0A7AE-AC2F-4610-B03E-17150935D3BD}" type="datetime1">
              <a:rPr lang="en-US" smtClean="0"/>
              <a:t>10/26/2022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5DA1-D75A-4B7A-8C0A-943C0366E8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259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EAEA9-3DAD-4CDC-BB6E-2081F9E36A6F}" type="datetime1">
              <a:rPr lang="en-US" smtClean="0"/>
              <a:t>10/26/2022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5DA1-D75A-4B7A-8C0A-943C0366E8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174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13B9-2087-453A-B46B-F8E187E1F7C5}" type="datetime1">
              <a:rPr lang="en-US" smtClean="0"/>
              <a:t>10/26/2022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5DA1-D75A-4B7A-8C0A-943C0366E8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172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9BE21-168C-43DB-94A7-9CA65D8F7285}" type="datetime1">
              <a:rPr lang="en-US" smtClean="0"/>
              <a:t>10/26/2022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5DA1-D75A-4B7A-8C0A-943C0366E8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847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7938D-CEF5-435E-B3E6-C49B277AEBEA}" type="datetime1">
              <a:rPr lang="en-US" smtClean="0"/>
              <a:t>10/26/2022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75DA1-D75A-4B7A-8C0A-943C0366E8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157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  <p:sldLayoutId id="2147483674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A37E0289-8148-42E8-8835-AB53E5D0C6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05553" y="1849183"/>
            <a:ext cx="6251110" cy="2462022"/>
          </a:xfrm>
        </p:spPr>
        <p:txBody>
          <a:bodyPr anchor="b">
            <a:normAutofit/>
          </a:bodyPr>
          <a:lstStyle/>
          <a:p>
            <a:pPr algn="l"/>
            <a:r>
              <a:rPr lang="en-ZA" sz="2400" b="1" dirty="0">
                <a:latin typeface="Arial" panose="020B0604020202020204" pitchFamily="34" charset="0"/>
                <a:cs typeface="Arial" panose="020B0604020202020204" pitchFamily="34" charset="0"/>
              </a:rPr>
              <a:t>Marriage and divorce registration in RSA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Subtitle 10">
            <a:extLst>
              <a:ext uri="{FF2B5EF4-FFF2-40B4-BE49-F238E27FC236}">
                <a16:creationId xmlns:a16="http://schemas.microsoft.com/office/drawing/2014/main" id="{B0536619-C042-4C18-8263-C192E23C2C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05553" y="4857468"/>
            <a:ext cx="6251111" cy="1572768"/>
          </a:xfrm>
        </p:spPr>
        <p:txBody>
          <a:bodyPr>
            <a:normAutofit/>
          </a:bodyPr>
          <a:lstStyle/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Patrick Williams </a:t>
            </a:r>
          </a:p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Department of Home Affairs </a:t>
            </a:r>
          </a:p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South Africa 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24BF014-0B1A-4EB3-A3D8-2B73FA8AE99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274" r="6862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3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440926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36AE2AC-D5D4-4600-A046-3BC0985245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3072" y="713652"/>
            <a:ext cx="2914650" cy="120015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6BEA1D42-B17D-4C76-AB60-C396D478FB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31108" y="608877"/>
            <a:ext cx="3400425" cy="1304925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5DA1-D75A-4B7A-8C0A-943C0366E8C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4529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8">
            <a:extLst>
              <a:ext uri="{FF2B5EF4-FFF2-40B4-BE49-F238E27FC236}">
                <a16:creationId xmlns:a16="http://schemas.microsoft.com/office/drawing/2014/main" id="{C3862298-AF85-4572-BED3-52E573EBD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10">
            <a:extLst>
              <a:ext uri="{FF2B5EF4-FFF2-40B4-BE49-F238E27FC236}">
                <a16:creationId xmlns:a16="http://schemas.microsoft.com/office/drawing/2014/main" id="{7BE265E6-D012-42B3-A7DE-C8FEED40DB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24917" y="3131936"/>
            <a:ext cx="1240640" cy="1240638"/>
          </a:xfrm>
          <a:prstGeom prst="ellipse">
            <a:avLst/>
          </a:prstGeom>
          <a:solidFill>
            <a:schemeClr val="accent6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: Shape 12">
            <a:extLst>
              <a:ext uri="{FF2B5EF4-FFF2-40B4-BE49-F238E27FC236}">
                <a16:creationId xmlns:a16="http://schemas.microsoft.com/office/drawing/2014/main" id="{6EB9A5AE-0A9C-4EB1-9569-A44D89EFC5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70306" y="4546924"/>
            <a:ext cx="2369988" cy="2311077"/>
          </a:xfrm>
          <a:custGeom>
            <a:avLst/>
            <a:gdLst>
              <a:gd name="connsiteX0" fmla="*/ 0 w 2369988"/>
              <a:gd name="connsiteY0" fmla="*/ 0 h 2311077"/>
              <a:gd name="connsiteX1" fmla="*/ 1128071 w 2369988"/>
              <a:gd name="connsiteY1" fmla="*/ 0 h 2311077"/>
              <a:gd name="connsiteX2" fmla="*/ 1157716 w 2369988"/>
              <a:gd name="connsiteY2" fmla="*/ 128440 h 2311077"/>
              <a:gd name="connsiteX3" fmla="*/ 2316462 w 2369988"/>
              <a:gd name="connsiteY3" fmla="*/ 2257392 h 2311077"/>
              <a:gd name="connsiteX4" fmla="*/ 2369988 w 2369988"/>
              <a:gd name="connsiteY4" fmla="*/ 2311077 h 2311077"/>
              <a:gd name="connsiteX5" fmla="*/ 957894 w 2369988"/>
              <a:gd name="connsiteY5" fmla="*/ 2311077 h 2311077"/>
              <a:gd name="connsiteX6" fmla="*/ 777804 w 2369988"/>
              <a:gd name="connsiteY6" fmla="*/ 2040997 h 2311077"/>
              <a:gd name="connsiteX7" fmla="*/ 19614 w 2369988"/>
              <a:gd name="connsiteY7" fmla="*/ 109827 h 2311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69988" h="2311077">
                <a:moveTo>
                  <a:pt x="0" y="0"/>
                </a:moveTo>
                <a:lnTo>
                  <a:pt x="1128071" y="0"/>
                </a:lnTo>
                <a:lnTo>
                  <a:pt x="1157716" y="128440"/>
                </a:lnTo>
                <a:cubicBezTo>
                  <a:pt x="1365270" y="935139"/>
                  <a:pt x="1769588" y="1662859"/>
                  <a:pt x="2316462" y="2257392"/>
                </a:cubicBezTo>
                <a:lnTo>
                  <a:pt x="2369988" y="2311077"/>
                </a:lnTo>
                <a:lnTo>
                  <a:pt x="957894" y="2311077"/>
                </a:lnTo>
                <a:lnTo>
                  <a:pt x="777804" y="2040997"/>
                </a:lnTo>
                <a:cubicBezTo>
                  <a:pt x="421651" y="1454849"/>
                  <a:pt x="161627" y="803832"/>
                  <a:pt x="19614" y="109827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9949DBF7-D8C4-42EB-9EE9-7A7DFBF0FAE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prstClr val="white"/>
            </a:duotone>
          </a:blip>
          <a:stretch>
            <a:fillRect/>
          </a:stretch>
        </p:blipFill>
        <p:spPr>
          <a:xfrm>
            <a:off x="4324350" y="2265757"/>
            <a:ext cx="6896376" cy="2326487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5DA1-D75A-4B7A-8C0A-943C0366E8CA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507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A440A-985F-436B-923C-FE7F03786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B050"/>
                </a:solidFill>
              </a:rPr>
              <a:t>Content of presentation </a:t>
            </a:r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45EDA-0164-439F-9B2B-FB0DC1A880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ct val="90000"/>
              </a:spcBef>
              <a:buClr>
                <a:schemeClr val="tx2"/>
              </a:buClr>
              <a:buFont typeface="Wingdings" panose="05000000000000000000" pitchFamily="2" charset="2"/>
              <a:buChar char="q"/>
              <a:defRPr/>
            </a:pPr>
            <a:r>
              <a:rPr lang="en-US" altLang="en-US" kern="0" dirty="0">
                <a:solidFill>
                  <a:srgbClr val="000000"/>
                </a:solidFill>
              </a:rPr>
              <a:t>Purpose</a:t>
            </a:r>
          </a:p>
          <a:p>
            <a:pPr>
              <a:spcBef>
                <a:spcPct val="90000"/>
              </a:spcBef>
              <a:buClr>
                <a:schemeClr val="tx2"/>
              </a:buClr>
              <a:buFont typeface="Wingdings" panose="05000000000000000000" pitchFamily="2" charset="2"/>
              <a:buChar char="q"/>
              <a:defRPr/>
            </a:pPr>
            <a:r>
              <a:rPr lang="en-US" altLang="en-US" kern="0" dirty="0">
                <a:solidFill>
                  <a:srgbClr val="000000"/>
                </a:solidFill>
              </a:rPr>
              <a:t>Background</a:t>
            </a:r>
          </a:p>
          <a:p>
            <a:pPr>
              <a:spcBef>
                <a:spcPct val="90000"/>
              </a:spcBef>
              <a:buClr>
                <a:schemeClr val="tx2"/>
              </a:buClr>
              <a:buFont typeface="Wingdings" panose="05000000000000000000" pitchFamily="2" charset="2"/>
              <a:buChar char="q"/>
              <a:defRPr/>
            </a:pPr>
            <a:r>
              <a:rPr lang="en-US" altLang="en-US" kern="0" dirty="0">
                <a:solidFill>
                  <a:srgbClr val="000000"/>
                </a:solidFill>
              </a:rPr>
              <a:t>Marriage legal framework</a:t>
            </a:r>
          </a:p>
          <a:p>
            <a:pPr>
              <a:spcBef>
                <a:spcPct val="90000"/>
              </a:spcBef>
              <a:buClr>
                <a:schemeClr val="tx2"/>
              </a:buClr>
              <a:buFont typeface="Wingdings" panose="05000000000000000000" pitchFamily="2" charset="2"/>
              <a:buChar char="q"/>
              <a:defRPr/>
            </a:pPr>
            <a:r>
              <a:rPr lang="en-US" altLang="en-US" kern="0" dirty="0">
                <a:solidFill>
                  <a:srgbClr val="000000"/>
                </a:solidFill>
              </a:rPr>
              <a:t>Registration process</a:t>
            </a:r>
          </a:p>
          <a:p>
            <a:pPr>
              <a:spcBef>
                <a:spcPct val="90000"/>
              </a:spcBef>
              <a:buClr>
                <a:schemeClr val="tx2"/>
              </a:buClr>
              <a:buFont typeface="Wingdings" panose="05000000000000000000" pitchFamily="2" charset="2"/>
              <a:buChar char="q"/>
              <a:defRPr/>
            </a:pPr>
            <a:r>
              <a:rPr lang="en-US" altLang="en-US" kern="0" dirty="0">
                <a:solidFill>
                  <a:srgbClr val="000000"/>
                </a:solidFill>
              </a:rPr>
              <a:t>Benefits of legislating marriage</a:t>
            </a:r>
          </a:p>
          <a:p>
            <a:pPr>
              <a:spcBef>
                <a:spcPct val="90000"/>
              </a:spcBef>
              <a:buClr>
                <a:schemeClr val="tx2"/>
              </a:buClr>
              <a:buFont typeface="Wingdings" panose="05000000000000000000" pitchFamily="2" charset="2"/>
              <a:buChar char="q"/>
              <a:defRPr/>
            </a:pPr>
            <a:r>
              <a:rPr lang="en-US" altLang="en-US" kern="0" dirty="0">
                <a:solidFill>
                  <a:srgbClr val="000000"/>
                </a:solidFill>
              </a:rPr>
              <a:t>Divorce process</a:t>
            </a:r>
          </a:p>
          <a:p>
            <a:pPr>
              <a:spcBef>
                <a:spcPct val="90000"/>
              </a:spcBef>
              <a:buClr>
                <a:schemeClr val="tx2"/>
              </a:buClr>
              <a:buFont typeface="Wingdings" panose="05000000000000000000" pitchFamily="2" charset="2"/>
              <a:buChar char="q"/>
              <a:defRPr/>
            </a:pPr>
            <a:r>
              <a:rPr lang="en-US" altLang="en-US" kern="0" dirty="0">
                <a:solidFill>
                  <a:srgbClr val="000000"/>
                </a:solidFill>
              </a:rPr>
              <a:t>Strategies for accelerated divorce registration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5DA1-D75A-4B7A-8C0A-943C0366E8C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951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A440A-985F-436B-923C-FE7F03786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B050"/>
                </a:solidFill>
              </a:rPr>
              <a:t>Purpose</a:t>
            </a:r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45EDA-0164-439F-9B2B-FB0DC1A880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ct val="90000"/>
              </a:spcBef>
              <a:buClr>
                <a:srgbClr val="7D0900"/>
              </a:buClr>
              <a:buNone/>
              <a:defRPr/>
            </a:pPr>
            <a:endParaRPr lang="en-US" dirty="0"/>
          </a:p>
          <a:p>
            <a:pPr marL="0" indent="0">
              <a:spcBef>
                <a:spcPct val="90000"/>
              </a:spcBef>
              <a:buClr>
                <a:srgbClr val="7D0900"/>
              </a:buClr>
              <a:buNone/>
              <a:defRPr/>
            </a:pPr>
            <a:endParaRPr lang="en-US" dirty="0"/>
          </a:p>
          <a:p>
            <a:pPr marL="0" indent="0">
              <a:spcBef>
                <a:spcPct val="90000"/>
              </a:spcBef>
              <a:buClr>
                <a:srgbClr val="7D0900"/>
              </a:buClr>
              <a:buNone/>
              <a:defRPr/>
            </a:pPr>
            <a:r>
              <a:rPr lang="en-US" dirty="0"/>
              <a:t>To present South Africa’s practices and strategies to accelerate marriage and divorce registration”.</a:t>
            </a:r>
            <a:endParaRPr lang="en-US" altLang="en-US" kern="0" dirty="0">
              <a:solidFill>
                <a:srgbClr val="000000"/>
              </a:solidFill>
            </a:endParaRPr>
          </a:p>
          <a:p>
            <a:pPr marL="0" indent="0">
              <a:spcBef>
                <a:spcPct val="90000"/>
              </a:spcBef>
              <a:buClr>
                <a:srgbClr val="7D0900"/>
              </a:buClr>
              <a:buNone/>
              <a:defRPr/>
            </a:pPr>
            <a:endParaRPr lang="en-US" altLang="en-US" kern="0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5DA1-D75A-4B7A-8C0A-943C0366E8C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683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477610" y="522523"/>
            <a:ext cx="11321543" cy="5625192"/>
          </a:xfrm>
        </p:spPr>
        <p:txBody>
          <a:bodyPr>
            <a:noAutofit/>
          </a:bodyPr>
          <a:lstStyle/>
          <a:p>
            <a:pPr marL="342900" lvl="1" indent="-285750" algn="just">
              <a:lnSpc>
                <a:spcPts val="2200"/>
              </a:lnSpc>
              <a:spcBef>
                <a:spcPts val="60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q"/>
            </a:pPr>
            <a:endParaRPr lang="en-US" altLang="en-US" sz="1600" dirty="0"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342900" lvl="1" indent="-285750" algn="just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en-US" altLang="en-US" sz="1800" dirty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In 1994 South Africa inherited a marriage regime that was based on the Calvinist Christian and Western traditions which stemmed from the era where the State and church were mutually reinforcing if not synonymous.</a:t>
            </a:r>
          </a:p>
          <a:p>
            <a:pPr marL="228600" lvl="1" indent="-171450" algn="just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q"/>
            </a:pPr>
            <a:endParaRPr lang="en-US" altLang="en-US" sz="1050" dirty="0"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342900" lvl="1" indent="-285750" algn="just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en-US" altLang="en-US" sz="1800" dirty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Historically, monogamous marriages of heterosexual black persons were governed by the partly repealed Black Administration Act 38 of 1927, whilst white persons were governed by Marriages Act of 1961. </a:t>
            </a:r>
          </a:p>
          <a:p>
            <a:pPr marL="228600" lvl="1" indent="-171450" algn="just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q"/>
            </a:pPr>
            <a:endParaRPr lang="en-US" altLang="en-US" sz="1050" dirty="0"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342900" lvl="1" indent="-285750" algn="just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en-US" altLang="en-US" sz="1800" dirty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In addition, the democratic dispensation also inherited the marriage systems of the former homelands in which a woman would be entitled to </a:t>
            </a:r>
            <a:r>
              <a:rPr lang="en-US" altLang="en-US" sz="1800" b="1" dirty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NOTHING</a:t>
            </a:r>
            <a:r>
              <a:rPr lang="en-US" altLang="en-US" sz="1800" dirty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after divorce. </a:t>
            </a:r>
          </a:p>
          <a:p>
            <a:pPr marL="285750" lvl="1" algn="just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q"/>
            </a:pPr>
            <a:endParaRPr lang="en-US" altLang="en-US" sz="1050" dirty="0"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342900" lvl="1" indent="-285750" algn="just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en-US" altLang="en-US" sz="1800" dirty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South Africa as a country developed a constitution which establishes a society based on democratic values, social justice and fundamental human rights. </a:t>
            </a:r>
          </a:p>
          <a:p>
            <a:pPr marL="285750" lvl="1" algn="just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q"/>
            </a:pPr>
            <a:endParaRPr lang="en-US" altLang="en-US" sz="1050" dirty="0"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342900" lvl="1" indent="-285750" algn="just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en-US" altLang="en-US" sz="1800" dirty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During democratic dispensation, South Africa introduced various pieces of Marriage legislation, which strive to give effect to the spirit of the constitution.</a:t>
            </a:r>
          </a:p>
          <a:p>
            <a:pPr marL="228600" lvl="1" indent="-171450" algn="just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q"/>
            </a:pPr>
            <a:endParaRPr lang="en-US" altLang="en-US" sz="1050" dirty="0"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342900" lvl="1" indent="-285750" algn="just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en-US" altLang="en-US" sz="1800" dirty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All marriages if registered is recorded in the National Population Register against an individualized ID number.</a:t>
            </a:r>
            <a:endParaRPr lang="en-US" altLang="en-US" sz="2000" dirty="0"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7892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5040313" y="6232526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3DB0E2FC-398F-49EE-8663-ADBA962431E3}" type="slidenum">
              <a:rPr lang="en-US" altLang="en-US" sz="1200" b="1" smtClean="0">
                <a:solidFill>
                  <a:srgbClr val="898989"/>
                </a:solidFill>
                <a:latin typeface="Arial" panose="020B0604020202020204" pitchFamily="34" charset="0"/>
              </a:rPr>
              <a:pPr algn="ctr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1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7DA440A-985F-436B-923C-FE7F03786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225" y="145911"/>
            <a:ext cx="10454904" cy="583601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rgbClr val="00B050"/>
                </a:solidFill>
              </a:rPr>
              <a:t>Background </a:t>
            </a:r>
            <a:endParaRPr lang="en-GB" sz="4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2810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A440A-985F-436B-923C-FE7F03786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446" y="136526"/>
            <a:ext cx="10831286" cy="532946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00B050"/>
                </a:solidFill>
              </a:rPr>
              <a:t>Marriage Legal Framework</a:t>
            </a:r>
            <a:endParaRPr lang="en-GB" b="1" dirty="0">
              <a:solidFill>
                <a:srgbClr val="00B050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0602114"/>
              </p:ext>
            </p:extLst>
          </p:nvPr>
        </p:nvGraphicFramePr>
        <p:xfrm>
          <a:off x="526596" y="1012371"/>
          <a:ext cx="10601324" cy="3767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Rounded Rectangle 8"/>
          <p:cNvSpPr/>
          <p:nvPr/>
        </p:nvSpPr>
        <p:spPr>
          <a:xfrm>
            <a:off x="183696" y="5361383"/>
            <a:ext cx="1160961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0" name="TextBox 9"/>
          <p:cNvSpPr txBox="1"/>
          <p:nvPr/>
        </p:nvSpPr>
        <p:spPr>
          <a:xfrm>
            <a:off x="293233" y="5427149"/>
            <a:ext cx="11068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ZA" dirty="0">
                <a:solidFill>
                  <a:schemeClr val="bg1"/>
                </a:solidFill>
              </a:rPr>
              <a:t>Regulations: Detailed outline of requirements to be met by both Marriage Officers and Parties in marriage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ZA" dirty="0">
                <a:solidFill>
                  <a:schemeClr val="bg1"/>
                </a:solidFill>
              </a:rPr>
              <a:t>Standard Operating Procedures: Provide step-by-step procedure to be followed by a marriage registrar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2061482" y="4804682"/>
            <a:ext cx="4082" cy="541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5815693" y="4794990"/>
            <a:ext cx="4082" cy="541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9602560" y="4804682"/>
            <a:ext cx="4082" cy="541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3072493" y="6450240"/>
            <a:ext cx="2743200" cy="365125"/>
          </a:xfrm>
        </p:spPr>
        <p:txBody>
          <a:bodyPr/>
          <a:lstStyle/>
          <a:p>
            <a:fld id="{8B975DA1-D75A-4B7A-8C0A-943C0366E8C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508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FC2A6-CF09-F0F5-FA3B-8289E1D45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050" y="165101"/>
            <a:ext cx="10515600" cy="969736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Registration process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24557D-5B47-60E6-E6C8-71C3DD2CAC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050" y="1221468"/>
            <a:ext cx="10515600" cy="435133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In order to give effect to the legislated marriages and provide </a:t>
            </a:r>
            <a:r>
              <a:rPr lang="en-US" b="1" u="sng" dirty="0"/>
              <a:t>access</a:t>
            </a:r>
            <a:r>
              <a:rPr lang="en-US" dirty="0"/>
              <a:t> to persons who want to enter into a legal union, the following processes were implemented through regulations:</a:t>
            </a:r>
          </a:p>
          <a:p>
            <a:endParaRPr lang="en-US" dirty="0"/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en-US" dirty="0"/>
              <a:t>Appointment of Internal marriage officers to solemnize and register marriages immediately (i.e. 270 officials </a:t>
            </a:r>
            <a:r>
              <a:rPr lang="en-US" dirty="0" err="1"/>
              <a:t>soleminize</a:t>
            </a:r>
            <a:r>
              <a:rPr lang="en-US" dirty="0"/>
              <a:t> marriages countrywide in Home Affairs offices)</a:t>
            </a:r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q"/>
            </a:pPr>
            <a:endParaRPr lang="en-US" sz="1600" dirty="0"/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en-US" dirty="0"/>
              <a:t>Appointment of External marriage officers (13 504 countrywide)</a:t>
            </a:r>
          </a:p>
          <a:p>
            <a:pPr lvl="1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sz="2900" dirty="0"/>
              <a:t>apply, trained, examined, certificated </a:t>
            </a:r>
          </a:p>
          <a:p>
            <a:pPr lvl="1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sz="2900" dirty="0"/>
              <a:t>Marriage officer licenses are issued &amp; renewable after every 10 years </a:t>
            </a:r>
          </a:p>
          <a:p>
            <a:pPr lvl="1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sz="2900" dirty="0"/>
              <a:t>Submit marriage registers immediately after solemnization</a:t>
            </a:r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q"/>
            </a:pPr>
            <a:endParaRPr lang="en-US" sz="1600" dirty="0"/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en-US" dirty="0"/>
              <a:t>Magistrates can also solemnize marriages (as ex-officio members)</a:t>
            </a:r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q"/>
            </a:pPr>
            <a:endParaRPr lang="en-US" sz="1600" dirty="0"/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en-US" dirty="0"/>
              <a:t>Customary Marriage registration rely on evidence produced by individuals who wishes to register their marriage and their witnesses that such marriage was conducted in line with customary law.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197678" y="6201229"/>
            <a:ext cx="2743200" cy="365125"/>
          </a:xfrm>
        </p:spPr>
        <p:txBody>
          <a:bodyPr/>
          <a:lstStyle/>
          <a:p>
            <a:fld id="{8B975DA1-D75A-4B7A-8C0A-943C0366E8CA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006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FC2A6-CF09-F0F5-FA3B-8289E1D45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92D050"/>
                </a:solidFill>
              </a:rPr>
              <a:t>Benefits of legislating </a:t>
            </a:r>
            <a:r>
              <a:rPr lang="en-US" sz="4000" b="1" dirty="0">
                <a:solidFill>
                  <a:srgbClr val="92D050"/>
                </a:solidFill>
              </a:rPr>
              <a:t>marriages</a:t>
            </a:r>
            <a:r>
              <a:rPr lang="en-US" b="1" dirty="0">
                <a:solidFill>
                  <a:srgbClr val="92D050"/>
                </a:solidFill>
              </a:rPr>
              <a:t>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24557D-5B47-60E6-E6C8-71C3DD2CA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Promotion of democratic values of human dignity, equality and freedom. </a:t>
            </a:r>
          </a:p>
          <a:p>
            <a:endParaRPr lang="en-US" dirty="0"/>
          </a:p>
          <a:p>
            <a:r>
              <a:rPr lang="en-US" dirty="0"/>
              <a:t>Respect, protection of both parties entering into union, </a:t>
            </a:r>
          </a:p>
          <a:p>
            <a:endParaRPr lang="en-US" dirty="0"/>
          </a:p>
          <a:p>
            <a:r>
              <a:rPr lang="en-US" dirty="0"/>
              <a:t>Promotion  and fulfilment of the rights in the Bill of Rights. </a:t>
            </a:r>
          </a:p>
          <a:p>
            <a:endParaRPr lang="en-US" dirty="0"/>
          </a:p>
          <a:p>
            <a:r>
              <a:rPr lang="en-US" dirty="0"/>
              <a:t>Economic benefits (e.g. settlement of deceased estates)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5DA1-D75A-4B7A-8C0A-943C0366E8C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544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FC2A6-CF09-F0F5-FA3B-8289E1D45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0241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Divorce process (</a:t>
            </a:r>
            <a:r>
              <a:rPr lang="en-GB" altLang="en-US" sz="36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Divorce Act, Act 70 of 1979)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24557D-5B47-60E6-E6C8-71C3DD2CAC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1492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228600" lvl="2">
              <a:spcBef>
                <a:spcPts val="100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Divorce process is administered by Justice in a court of law </a:t>
            </a:r>
          </a:p>
          <a:p>
            <a:pPr marL="228600" lvl="2">
              <a:spcBef>
                <a:spcPts val="1000"/>
              </a:spcBef>
            </a:pP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lvl="2">
              <a:spcBef>
                <a:spcPts val="100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Justice </a:t>
            </a:r>
            <a:r>
              <a:rPr lang="en-US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regulates legal consequences of marriages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lvl="2">
              <a:spcBef>
                <a:spcPts val="1000"/>
              </a:spcBef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Competent court issues Decree of divorce </a:t>
            </a: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Decree of divorce handed to parties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Parties submit to Home Affairs to update marriage status</a:t>
            </a:r>
          </a:p>
          <a:p>
            <a:pPr marL="0" indent="0">
              <a:buNone/>
            </a:pP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For the period 2019 to 2022 a total number of 41 556 divorce decrees were submitted for status updates for the period)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This might not be all divorces that took place as many persons still assume that once divorced their status at Home Affairs is automatically updated.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634343" y="6233886"/>
            <a:ext cx="2743200" cy="365125"/>
          </a:xfrm>
        </p:spPr>
        <p:txBody>
          <a:bodyPr/>
          <a:lstStyle/>
          <a:p>
            <a:fld id="{8B975DA1-D75A-4B7A-8C0A-943C0366E8C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055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FC2A6-CF09-F0F5-FA3B-8289E1D45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783" y="365126"/>
            <a:ext cx="10551017" cy="982864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Challenges and mitigations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1204984"/>
              </p:ext>
            </p:extLst>
          </p:nvPr>
        </p:nvGraphicFramePr>
        <p:xfrm>
          <a:off x="548368" y="2462603"/>
          <a:ext cx="10515600" cy="281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832904546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893043044"/>
                    </a:ext>
                  </a:extLst>
                </a:gridCol>
              </a:tblGrid>
              <a:tr h="631828">
                <a:tc>
                  <a:txBody>
                    <a:bodyPr/>
                    <a:lstStyle/>
                    <a:p>
                      <a:r>
                        <a:rPr lang="en-US" dirty="0"/>
                        <a:t>Challenges</a:t>
                      </a:r>
                      <a:endParaRPr lang="en-Z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Mitigation</a:t>
                      </a:r>
                      <a:endParaRPr lang="en-Z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2079059"/>
                  </a:ext>
                </a:extLst>
              </a:tr>
              <a:tr h="631828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/>
                        <a:t>Multiple marriage regimes which are not inclusive </a:t>
                      </a:r>
                      <a:endParaRPr lang="en-ZA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lvl="0" indent="-228600">
                        <a:spcBef>
                          <a:spcPts val="1000"/>
                        </a:spcBef>
                      </a:pPr>
                      <a:r>
                        <a:rPr lang="en-US" dirty="0"/>
                        <a:t>Omnibus or Umbrella Marriage Policy</a:t>
                      </a:r>
                      <a:endParaRPr lang="en-ZA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3942530698"/>
                  </a:ext>
                </a:extLst>
              </a:tr>
              <a:tr h="9026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Delays in updates of divorce</a:t>
                      </a:r>
                      <a:r>
                        <a:rPr lang="en-US" baseline="0" dirty="0"/>
                        <a:t> status</a:t>
                      </a:r>
                      <a:endParaRPr lang="en-ZA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System interoperability/interface with DOJ</a:t>
                      </a:r>
                      <a:endParaRPr lang="en-ZA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2009777561"/>
                  </a:ext>
                </a:extLst>
              </a:tr>
              <a:tr h="6318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Delays in registration of customary marriages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  <a:p>
                      <a:r>
                        <a:rPr lang="en-ZA" dirty="0"/>
                        <a:t>Advocacy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5482734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704044" y="1385416"/>
            <a:ext cx="1074527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1">
              <a:spcBef>
                <a:spcPts val="1000"/>
              </a:spcBef>
            </a:pPr>
            <a:r>
              <a:rPr lang="en-US" altLang="en-US" sz="2400" dirty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The marriage registration regime has its fair share of challenges which requires harmonization.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07871" y="6237968"/>
            <a:ext cx="2743200" cy="365125"/>
          </a:xfrm>
        </p:spPr>
        <p:txBody>
          <a:bodyPr/>
          <a:lstStyle/>
          <a:p>
            <a:fld id="{8B975DA1-D75A-4B7A-8C0A-943C0366E8C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09692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630</TotalTime>
  <Words>605</Words>
  <Application>Microsoft Office PowerPoint</Application>
  <PresentationFormat>Widescreen</PresentationFormat>
  <Paragraphs>94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1_Office Theme</vt:lpstr>
      <vt:lpstr>Marriage and divorce registration in RSA</vt:lpstr>
      <vt:lpstr>Content of presentation </vt:lpstr>
      <vt:lpstr>Purpose</vt:lpstr>
      <vt:lpstr>Background </vt:lpstr>
      <vt:lpstr>Marriage Legal Framework</vt:lpstr>
      <vt:lpstr>Registration process </vt:lpstr>
      <vt:lpstr>Benefits of legislating marriages  </vt:lpstr>
      <vt:lpstr>Divorce process (Divorce Act, Act 70 of 1979)</vt:lpstr>
      <vt:lpstr>Challenges and mitigations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William Muhwava</dc:creator>
  <cp:lastModifiedBy>David Nzeyimana</cp:lastModifiedBy>
  <cp:revision>85</cp:revision>
  <dcterms:created xsi:type="dcterms:W3CDTF">2022-09-20T01:45:54Z</dcterms:created>
  <dcterms:modified xsi:type="dcterms:W3CDTF">2022-10-26T11:55:31Z</dcterms:modified>
</cp:coreProperties>
</file>