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80" r:id="rId2"/>
    <p:sldId id="384" r:id="rId3"/>
    <p:sldId id="390" r:id="rId4"/>
    <p:sldId id="387" r:id="rId5"/>
    <p:sldId id="391" r:id="rId6"/>
    <p:sldId id="386" r:id="rId7"/>
    <p:sldId id="3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56673-F842-9E27-9CC1-4D315327DE73}" name="James Mwanza" initials="JM" userId="James Mwanz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B045-E0D5-4F76-8D75-1B1420A7B86B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DBDF-DABC-46E0-89F8-F735D360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6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5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9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5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7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6C62-C2E3-40CE-BFD4-0FE416C82343}" type="datetimeFigureOut">
              <a:rPr lang="en-US" smtClean="0"/>
              <a:t>10/24/22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5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37E0289-8148-42E8-8835-AB53E5D0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554" y="2343715"/>
            <a:ext cx="6251110" cy="2462022"/>
          </a:xfrm>
        </p:spPr>
        <p:txBody>
          <a:bodyPr anchor="b">
            <a:noAutofit/>
          </a:bodyPr>
          <a:lstStyle/>
          <a:p>
            <a:r>
              <a:rPr lang="en-US" sz="3600" dirty="0"/>
              <a:t>Best practices and strategies for accelerated progress in birth registration</a:t>
            </a:r>
            <a:br>
              <a:rPr lang="en-US" sz="3600" dirty="0"/>
            </a:br>
            <a:endParaRPr lang="en-GB" sz="36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0536619-C042-4C18-8263-C192E23C2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553" y="4857468"/>
            <a:ext cx="6251111" cy="1572768"/>
          </a:xfrm>
        </p:spPr>
        <p:txBody>
          <a:bodyPr>
            <a:normAutofit/>
          </a:bodyPr>
          <a:lstStyle/>
          <a:p>
            <a:r>
              <a:rPr lang="en-US" dirty="0"/>
              <a:t>Ms. </a:t>
            </a:r>
            <a:r>
              <a:rPr lang="en-US" sz="2400" dirty="0"/>
              <a:t>Tulimeke Munyika</a:t>
            </a:r>
          </a:p>
          <a:p>
            <a:r>
              <a:rPr lang="en-US" sz="2000" dirty="0"/>
              <a:t>Ministry of Home Affairs, Immigration, Safety and Security</a:t>
            </a:r>
          </a:p>
          <a:p>
            <a:r>
              <a:rPr lang="en-US" sz="2400" dirty="0"/>
              <a:t>NAMIBIA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BF014-0B1A-4EB3-A3D8-2B73FA8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6AE2AC-D5D4-4600-A046-3BC09852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72" y="713652"/>
            <a:ext cx="2914650" cy="1200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EA1D42-B17D-4C76-AB60-C396D478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08" y="608877"/>
            <a:ext cx="34004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5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81" y="365125"/>
            <a:ext cx="1096257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Namibia’s birth registration journey of a decade (2012 – 2022)						         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4557D-5B47-60E6-E6C8-71C3DD2CA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81" y="1947166"/>
            <a:ext cx="11203174" cy="464924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2014: Comprehensive Assessment of the CRVS System in Namibia conducted (July – October 2014).</a:t>
            </a:r>
          </a:p>
          <a:p>
            <a:pPr lvl="1"/>
            <a:r>
              <a:rPr lang="en-US" u="sng" dirty="0"/>
              <a:t>Assess comprehensively</a:t>
            </a:r>
            <a:r>
              <a:rPr lang="en-US" dirty="0"/>
              <a:t> before you plan.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2015: CRVS </a:t>
            </a:r>
            <a:r>
              <a:rPr lang="en-US" b="1" i="1" dirty="0"/>
              <a:t>National</a:t>
            </a:r>
            <a:r>
              <a:rPr lang="en-US" b="1" dirty="0"/>
              <a:t> Strategic Plan (2015/16 – 2020/21) approved by Cabinet.</a:t>
            </a:r>
          </a:p>
          <a:p>
            <a:pPr lvl="1"/>
            <a:r>
              <a:rPr lang="en-US" dirty="0"/>
              <a:t>Adopt a </a:t>
            </a:r>
            <a:r>
              <a:rPr lang="en-US" u="sng" dirty="0"/>
              <a:t>multi-stakeholders’ approach</a:t>
            </a:r>
            <a:r>
              <a:rPr lang="en-US" dirty="0"/>
              <a:t> to managing CRVS.</a:t>
            </a:r>
          </a:p>
          <a:p>
            <a:pPr lvl="1"/>
            <a:r>
              <a:rPr lang="en-US" dirty="0"/>
              <a:t>Obtain </a:t>
            </a:r>
            <a:r>
              <a:rPr lang="en-US" u="sng" dirty="0"/>
              <a:t>high-level commitment</a:t>
            </a:r>
            <a:r>
              <a:rPr lang="en-US" dirty="0"/>
              <a:t> (political will) for CRVS SP.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2015: First Vital Statistics Report produced </a:t>
            </a:r>
          </a:p>
          <a:p>
            <a:pPr lvl="1"/>
            <a:r>
              <a:rPr lang="en-US" dirty="0"/>
              <a:t>Vital Statistics: Key for developmental planning and for diagnosing problems to improve CRVS System. </a:t>
            </a:r>
          </a:p>
          <a:p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4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F22F-DCFA-06A8-A320-7C728406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Namibia’s birth registration journey of a decade (2012 – 2022)						         /2</a:t>
            </a:r>
            <a:endParaRPr lang="en-N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C5E-3A36-3B96-90FB-40AEDF8D9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2017: Electronic birth notification system (in health facilities) introduced.</a:t>
            </a:r>
          </a:p>
          <a:p>
            <a:pPr lvl="1"/>
            <a:r>
              <a:rPr lang="en-US" dirty="0"/>
              <a:t>Introduce a system (electronic, interoperable) in health facility to notify births.</a:t>
            </a:r>
          </a:p>
          <a:p>
            <a:pPr lvl="1"/>
            <a:r>
              <a:rPr lang="en-US" i="1" dirty="0"/>
              <a:t>E-Death notification system was introduced in 2018.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2018: MoU between CR Authority &amp; Statistics Authority signed (collaboration to create system interface and produce VS Reports)</a:t>
            </a:r>
          </a:p>
          <a:p>
            <a:pPr lvl="1"/>
            <a:r>
              <a:rPr lang="en-US" dirty="0"/>
              <a:t>Formalize relationships with key stakeholders.</a:t>
            </a:r>
          </a:p>
          <a:p>
            <a:pPr lvl="1"/>
            <a:r>
              <a:rPr lang="en-US" i="1" dirty="0"/>
              <a:t>MoU between CR Authority &amp; Health Authority for </a:t>
            </a:r>
            <a:r>
              <a:rPr lang="en-US" i="1" u="sng" dirty="0"/>
              <a:t>opening of birth registration offices at health facilities</a:t>
            </a:r>
            <a:r>
              <a:rPr lang="en-US" i="1" dirty="0"/>
              <a:t> was signed in 2008; 21 offices opened between 2008 – 2012.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73321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E19D-D60D-0D07-3149-A344E694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956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Namibia’s birth registration journey of a decade (2012 – 2022)						         /3</a:t>
            </a:r>
            <a:endParaRPr lang="en-N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5F55-68D4-F6EC-31E0-4D83146C2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7" y="1339526"/>
            <a:ext cx="11353801" cy="5153349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2018: First hospital-based civil registration office </a:t>
            </a:r>
            <a:r>
              <a:rPr lang="en-US" b="1" i="1" dirty="0"/>
              <a:t>at private hospital</a:t>
            </a:r>
            <a:r>
              <a:rPr lang="en-US" b="1" dirty="0"/>
              <a:t> opened.</a:t>
            </a:r>
          </a:p>
          <a:p>
            <a:pPr lvl="1"/>
            <a:r>
              <a:rPr lang="en-US" dirty="0"/>
              <a:t>Shorten distance between hospitals (maternity wards) and registration offices to encourage timely birth registration. Involve private sector, if possible.</a:t>
            </a:r>
          </a:p>
          <a:p>
            <a:pPr lvl="1"/>
            <a:r>
              <a:rPr lang="en-US" i="1" dirty="0"/>
              <a:t>First hospital-based office opened at State hospital in 2008.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2019: MoU between CR Authority &amp; Health Authority updated in 2019 to include electronic notifications of births and deaths.</a:t>
            </a:r>
          </a:p>
          <a:p>
            <a:pPr lvl="1"/>
            <a:r>
              <a:rPr lang="en-US" dirty="0" err="1"/>
              <a:t>Formalise</a:t>
            </a:r>
            <a:r>
              <a:rPr lang="en-US" dirty="0"/>
              <a:t> collaborations.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2020: Research conducted on barriers and enablers to timely birth registration </a:t>
            </a:r>
          </a:p>
          <a:p>
            <a:pPr lvl="1"/>
            <a:r>
              <a:rPr lang="en-US" dirty="0"/>
              <a:t>Report produced in 2021</a:t>
            </a:r>
          </a:p>
          <a:p>
            <a:pPr lvl="1"/>
            <a:r>
              <a:rPr lang="en-US" dirty="0"/>
              <a:t>Ascertain access barriers to birth registration so that you devise fit for purpose solutions. </a:t>
            </a:r>
          </a:p>
          <a:p>
            <a:endParaRPr lang="en-US" b="1" dirty="0"/>
          </a:p>
          <a:p>
            <a:r>
              <a:rPr lang="en-US" b="1" dirty="0"/>
              <a:t>2020: </a:t>
            </a:r>
            <a:r>
              <a:rPr lang="en-US" dirty="0"/>
              <a:t>CRS used to validate applicant’s eligibility for emergency income grant during Covid19</a:t>
            </a:r>
          </a:p>
          <a:p>
            <a:pPr lvl="1"/>
            <a:r>
              <a:rPr lang="en-US" dirty="0"/>
              <a:t>Use system to enable service provision. Good systems ensure inclusivity.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406654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256E-C426-FA64-99F5-848D436F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Other Strategies &amp; Practices </a:t>
            </a:r>
            <a:endParaRPr lang="en-N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9F82B-2E93-2419-E4EC-F793CA4A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449659"/>
            <a:ext cx="10930054" cy="521877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Integrated approach to CR and Identity Management – </a:t>
            </a:r>
            <a:r>
              <a:rPr lang="en-US" b="1" u="sng" dirty="0"/>
              <a:t>life cycle approach</a:t>
            </a:r>
            <a:r>
              <a:rPr lang="en-US" b="1" dirty="0"/>
              <a:t>!</a:t>
            </a:r>
          </a:p>
          <a:p>
            <a:pPr lvl="1"/>
            <a:r>
              <a:rPr lang="en-US" i="1" dirty="0"/>
              <a:t>2010 – 2014: Namibia developed birth, marriage and death components in the National Population Registration System.</a:t>
            </a:r>
          </a:p>
          <a:p>
            <a:r>
              <a:rPr lang="en-US" u="sng" dirty="0"/>
              <a:t>Advocacy and information dissemination </a:t>
            </a:r>
            <a:r>
              <a:rPr lang="en-US" dirty="0"/>
              <a:t>on birth registration at ante-natal and post-natal visits.</a:t>
            </a:r>
          </a:p>
          <a:p>
            <a:r>
              <a:rPr lang="en-US" u="sng" dirty="0"/>
              <a:t>Integrated service outreach </a:t>
            </a:r>
            <a:r>
              <a:rPr lang="en-US" dirty="0" err="1"/>
              <a:t>programmes</a:t>
            </a:r>
            <a:r>
              <a:rPr lang="en-US" dirty="0"/>
              <a:t> with other stakeholders (three-in-one registration: </a:t>
            </a:r>
            <a:r>
              <a:rPr lang="en-US" i="1" dirty="0"/>
              <a:t>birth registration, immunization &amp; social grant registration</a:t>
            </a:r>
            <a:r>
              <a:rPr lang="en-US" dirty="0"/>
              <a:t>).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u="sng" dirty="0"/>
              <a:t>Mobile registrations </a:t>
            </a:r>
            <a:r>
              <a:rPr lang="en-US" dirty="0"/>
              <a:t>(target specific groups e.g. school going children, vulnerable, hard to reach places).</a:t>
            </a:r>
          </a:p>
          <a:p>
            <a:r>
              <a:rPr lang="en-GB" b="1" dirty="0"/>
              <a:t>ON-GOING for Namibia:</a:t>
            </a:r>
          </a:p>
          <a:p>
            <a:pPr lvl="1"/>
            <a:r>
              <a:rPr lang="en-GB" u="sng" dirty="0"/>
              <a:t>Review</a:t>
            </a:r>
            <a:r>
              <a:rPr lang="en-GB" dirty="0"/>
              <a:t> of Civil Registration and Identification </a:t>
            </a:r>
            <a:r>
              <a:rPr lang="en-GB" u="sng" dirty="0"/>
              <a:t>legislation</a:t>
            </a:r>
            <a:r>
              <a:rPr lang="en-GB" dirty="0"/>
              <a:t>. </a:t>
            </a:r>
          </a:p>
          <a:p>
            <a:pPr lvl="1"/>
            <a:r>
              <a:rPr lang="en-US" dirty="0"/>
              <a:t>Review of the first CRVS SP (&amp; develop CRVS SP II). </a:t>
            </a:r>
          </a:p>
        </p:txBody>
      </p:sp>
    </p:spTree>
    <p:extLst>
      <p:ext uri="{BB962C8B-B14F-4D97-AF65-F5344CB8AC3E}">
        <p14:creationId xmlns:p14="http://schemas.microsoft.com/office/powerpoint/2010/main" val="7900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10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2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949DBF7-D8C4-42EB-9EE9-7A7DFBF0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4324350" y="2265757"/>
            <a:ext cx="6896376" cy="23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0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24BF014-0B1A-4EB3-A3D8-2B73FA8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477012" y="451239"/>
            <a:ext cx="3973309" cy="58978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E96CB174-0B78-4A31-9EAA-4125AA1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4120055" y="451239"/>
            <a:ext cx="3260023" cy="5897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51155-118D-408A-B626-9634FD46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041" y="2721284"/>
            <a:ext cx="2656188" cy="398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27542-7EE4-4F0B-ADB4-4325DF4BD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011" y="5179457"/>
            <a:ext cx="1034893" cy="349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FC554-EEE8-4BC9-83E6-50F6AC07F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935" y="3909343"/>
            <a:ext cx="1936895" cy="379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0E5A7-DD49-42F7-A251-7A3ABDAF0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361" y="2117892"/>
            <a:ext cx="725930" cy="421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A8FC1-072E-4075-9824-9F5CEEAF8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7831" y="1489362"/>
            <a:ext cx="940529" cy="420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BF4B6-953B-41BA-B79C-01EA883B5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3363" y="5091848"/>
            <a:ext cx="1228229" cy="469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91BB5-2681-4B0D-BE06-1F0A51408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7011" y="4481126"/>
            <a:ext cx="1332419" cy="38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6404D-527F-47A0-BC19-14D9F07DBA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7157" y="2050510"/>
            <a:ext cx="1394598" cy="514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E1DB8-8EAE-409D-85AC-CCACE75A18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1923" y="1358116"/>
            <a:ext cx="2309979" cy="691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D67CAB-AD76-4308-85DB-555B9E4C8A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88981" y="1933558"/>
            <a:ext cx="844496" cy="746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451EF9-E6E0-4A0B-9DCB-775C277B8C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4144" y="808821"/>
            <a:ext cx="2119488" cy="5190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B35E08-E0A1-4AD5-B890-AE717BE8B2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1902" y="856135"/>
            <a:ext cx="1065681" cy="405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2C0C0-0D93-4812-ACED-5ABFA30A53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5642" y="4445080"/>
            <a:ext cx="1281520" cy="4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968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502</Words>
  <Application>Microsoft Macintosh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Best practices and strategies for accelerated progress in birth registration </vt:lpstr>
      <vt:lpstr>Namibia’s birth registration journey of a decade (2012 – 2022)               /1</vt:lpstr>
      <vt:lpstr>Namibia’s birth registration journey of a decade (2012 – 2022)               /2</vt:lpstr>
      <vt:lpstr>Namibia’s birth registration journey of a decade (2012 – 2022)               /3</vt:lpstr>
      <vt:lpstr>Other Strategies &amp; Practices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William Muhwava</dc:creator>
  <cp:lastModifiedBy>Tulimeke Munyika</cp:lastModifiedBy>
  <cp:revision>11</cp:revision>
  <dcterms:created xsi:type="dcterms:W3CDTF">2022-09-20T01:45:54Z</dcterms:created>
  <dcterms:modified xsi:type="dcterms:W3CDTF">2022-10-24T10:42:33Z</dcterms:modified>
</cp:coreProperties>
</file>