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80" r:id="rId2"/>
    <p:sldId id="381" r:id="rId3"/>
    <p:sldId id="388" r:id="rId4"/>
    <p:sldId id="384" r:id="rId5"/>
    <p:sldId id="267" r:id="rId6"/>
    <p:sldId id="272" r:id="rId7"/>
    <p:sldId id="271" r:id="rId8"/>
    <p:sldId id="385" r:id="rId9"/>
    <p:sldId id="475" r:id="rId10"/>
    <p:sldId id="386" r:id="rId11"/>
    <p:sldId id="383"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4660"/>
  </p:normalViewPr>
  <p:slideViewPr>
    <p:cSldViewPr snapToGrid="0">
      <p:cViewPr varScale="1">
        <p:scale>
          <a:sx n="61" d="100"/>
          <a:sy n="61" d="100"/>
        </p:scale>
        <p:origin x="696"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8AB112B-32EA-49AD-A8FF-ADBC313F6219}" type="datetimeFigureOut">
              <a:rPr lang="fr-FR" smtClean="0"/>
              <a:t>27/10/2022</a:t>
            </a:fld>
            <a:endParaRPr lang="fr-FR"/>
          </a:p>
        </p:txBody>
      </p:sp>
      <p:sp>
        <p:nvSpPr>
          <p:cNvPr id="4" name="Espace réservé du pied de pag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A35B63C-32E4-4909-B2D0-3DA24896BCC9}" type="slidenum">
              <a:rPr lang="fr-FR" smtClean="0"/>
              <a:t>‹N°›</a:t>
            </a:fld>
            <a:endParaRPr lang="fr-FR"/>
          </a:p>
        </p:txBody>
      </p:sp>
    </p:spTree>
    <p:extLst>
      <p:ext uri="{BB962C8B-B14F-4D97-AF65-F5344CB8AC3E}">
        <p14:creationId xmlns:p14="http://schemas.microsoft.com/office/powerpoint/2010/main" val="255142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77DB045-E0D5-4F76-8D75-1B1420A7B86B}" type="datetimeFigureOut">
              <a:rPr lang="en-US" smtClean="0"/>
              <a:t>10/27/2022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B32DBDF-DABC-46E0-89F8-F735D360C2E5}" type="slidenum">
              <a:rPr lang="en-US" smtClean="0"/>
              <a:t>‹N°›</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243D9B-05DB-974C-8CA4-8AA7511C0782}" type="slidenum">
              <a:rPr lang="en-US" smtClean="0"/>
              <a:t>3</a:t>
            </a:fld>
            <a:endParaRPr lang="en-US" dirty="0"/>
          </a:p>
        </p:txBody>
      </p:sp>
    </p:spTree>
    <p:extLst>
      <p:ext uri="{BB962C8B-B14F-4D97-AF65-F5344CB8AC3E}">
        <p14:creationId xmlns:p14="http://schemas.microsoft.com/office/powerpoint/2010/main" val="236881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029676"/>
                </a:solidFill>
              </a:defRPr>
            </a:lvl1pPr>
          </a:lstStyle>
          <a:p>
            <a:fld id="{3323031B-C3DA-FD4C-A3A3-401B403B0F60}" type="slidenum">
              <a:rPr lang="en-US" smtClean="0"/>
              <a:pPr/>
              <a:t>‹N°›</a:t>
            </a:fld>
            <a:endParaRPr lang="en-US" dirty="0"/>
          </a:p>
        </p:txBody>
      </p:sp>
      <p:sp>
        <p:nvSpPr>
          <p:cNvPr id="7" name="Title 1"/>
          <p:cNvSpPr>
            <a:spLocks noGrp="1"/>
          </p:cNvSpPr>
          <p:nvPr>
            <p:ph type="ctrTitle" hasCustomPrompt="1"/>
          </p:nvPr>
        </p:nvSpPr>
        <p:spPr>
          <a:xfrm>
            <a:off x="1564640" y="731521"/>
            <a:ext cx="9103360" cy="629919"/>
          </a:xfrm>
          <a:prstGeom prst="rect">
            <a:avLst/>
          </a:prstGeom>
        </p:spPr>
        <p:txBody>
          <a:bodyPr anchor="b"/>
          <a:lstStyle>
            <a:lvl1pPr algn="l">
              <a:defRPr sz="2800" b="1">
                <a:solidFill>
                  <a:schemeClr val="bg1"/>
                </a:solidFill>
              </a:defRPr>
            </a:lvl1pPr>
          </a:lstStyle>
          <a:p>
            <a:r>
              <a:rPr lang="en-US" dirty="0"/>
              <a:t>Title to go here</a:t>
            </a:r>
          </a:p>
        </p:txBody>
      </p:sp>
      <p:sp>
        <p:nvSpPr>
          <p:cNvPr id="10" name="Text Placeholder 9"/>
          <p:cNvSpPr>
            <a:spLocks noGrp="1"/>
          </p:cNvSpPr>
          <p:nvPr>
            <p:ph type="body" sz="quarter" idx="13" hasCustomPrompt="1"/>
          </p:nvPr>
        </p:nvSpPr>
        <p:spPr>
          <a:xfrm>
            <a:off x="1564640" y="4023360"/>
            <a:ext cx="6339840" cy="1828165"/>
          </a:xfrm>
          <a:prstGeom prst="rect">
            <a:avLst/>
          </a:prstGeom>
        </p:spPr>
        <p:txBody>
          <a:bodyPr/>
          <a:lstStyle>
            <a:lvl1pPr marL="228600" indent="-228600">
              <a:buClr>
                <a:schemeClr val="accent4"/>
              </a:buClr>
              <a:buSzPct val="150000"/>
              <a:buFont typeface="Wingdings" charset="2"/>
              <a:buChar char="§"/>
              <a:defRPr sz="1800"/>
            </a:lvl1pPr>
            <a:lvl2pPr marL="685800" marR="0" indent="-228600" algn="l" defTabSz="914400" rtl="0" eaLnBrk="1" fontAlgn="auto" latinLnBrk="0" hangingPunct="1">
              <a:lnSpc>
                <a:spcPct val="90000"/>
              </a:lnSpc>
              <a:spcBef>
                <a:spcPts val="500"/>
              </a:spcBef>
              <a:spcAft>
                <a:spcPts val="0"/>
              </a:spcAft>
              <a:buClr>
                <a:schemeClr val="tx1">
                  <a:lumMod val="50000"/>
                  <a:lumOff val="50000"/>
                </a:schemeClr>
              </a:buClr>
              <a:buSzPct val="75000"/>
              <a:buFont typeface="LucidaGrande" charset="0"/>
              <a:buChar char="▶︎"/>
              <a:tabLst/>
              <a:defRPr sz="1800"/>
            </a:lvl2pPr>
          </a:lstStyle>
          <a:p>
            <a:pPr lvl="0"/>
            <a:r>
              <a:rPr lang="en-US" dirty="0"/>
              <a:t>Bullet list, first level</a:t>
            </a:r>
          </a:p>
          <a:p>
            <a:pPr lvl="1"/>
            <a:r>
              <a:rPr lang="en-US" dirty="0"/>
              <a:t>Bullet list second level</a:t>
            </a:r>
          </a:p>
          <a:p>
            <a:pPr marL="685800" marR="0" lvl="1" indent="-228600" algn="l" defTabSz="914400" rtl="0" eaLnBrk="1" fontAlgn="auto" latinLnBrk="0" hangingPunct="1">
              <a:lnSpc>
                <a:spcPct val="90000"/>
              </a:lnSpc>
              <a:spcBef>
                <a:spcPts val="500"/>
              </a:spcBef>
              <a:spcAft>
                <a:spcPts val="0"/>
              </a:spcAft>
              <a:buClr>
                <a:schemeClr val="tx1">
                  <a:lumMod val="50000"/>
                  <a:lumOff val="50000"/>
                </a:schemeClr>
              </a:buClr>
              <a:buSzPct val="75000"/>
              <a:buFont typeface="LucidaGrande" charset="0"/>
              <a:buChar char="▶︎"/>
              <a:tabLst/>
              <a:defRPr/>
            </a:pPr>
            <a:r>
              <a:rPr lang="en-US" dirty="0"/>
              <a:t>Bullet list second level</a:t>
            </a:r>
          </a:p>
          <a:p>
            <a:pPr marL="685800" marR="0" lvl="1" indent="-228600" algn="l" defTabSz="914400" rtl="0" eaLnBrk="1" fontAlgn="auto" latinLnBrk="0" hangingPunct="1">
              <a:lnSpc>
                <a:spcPct val="90000"/>
              </a:lnSpc>
              <a:spcBef>
                <a:spcPts val="500"/>
              </a:spcBef>
              <a:spcAft>
                <a:spcPts val="0"/>
              </a:spcAft>
              <a:buClr>
                <a:schemeClr val="tx1">
                  <a:lumMod val="50000"/>
                  <a:lumOff val="50000"/>
                </a:schemeClr>
              </a:buClr>
              <a:buSzPct val="75000"/>
              <a:buFont typeface="LucidaGrande" charset="0"/>
              <a:buChar char="▶︎"/>
              <a:tabLst/>
              <a:defRPr/>
            </a:pPr>
            <a:r>
              <a:rPr lang="en-US" dirty="0"/>
              <a:t>Bullet list second level</a:t>
            </a:r>
          </a:p>
          <a:p>
            <a:pPr lvl="1"/>
            <a:endParaRPr lang="en-US" dirty="0"/>
          </a:p>
        </p:txBody>
      </p:sp>
      <p:sp>
        <p:nvSpPr>
          <p:cNvPr id="12" name="Text Placeholder 11"/>
          <p:cNvSpPr>
            <a:spLocks noGrp="1"/>
          </p:cNvSpPr>
          <p:nvPr>
            <p:ph type="body" sz="quarter" idx="14" hasCustomPrompt="1"/>
          </p:nvPr>
        </p:nvSpPr>
        <p:spPr>
          <a:xfrm>
            <a:off x="1564640" y="1989139"/>
            <a:ext cx="6339840" cy="15668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aseline="0"/>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800" dirty="0"/>
              <a:t>Paragraph text to go here. Paragraph text to go here. Paragraph text to go here. Paragraph text to go here. Paragraph text to go here. Paragraph text to go here. Paragraph text to go here. Paragraph text to go here.</a:t>
            </a:r>
            <a:endParaRPr lang="en-US" dirty="0"/>
          </a:p>
        </p:txBody>
      </p:sp>
      <p:sp>
        <p:nvSpPr>
          <p:cNvPr id="14" name="Picture Placeholder 13"/>
          <p:cNvSpPr>
            <a:spLocks noGrp="1"/>
          </p:cNvSpPr>
          <p:nvPr>
            <p:ph type="pic" sz="quarter" idx="15"/>
          </p:nvPr>
        </p:nvSpPr>
        <p:spPr>
          <a:xfrm>
            <a:off x="8209280" y="1989138"/>
            <a:ext cx="3530600" cy="3862387"/>
          </a:xfrm>
          <a:prstGeom prst="rect">
            <a:avLst/>
          </a:prstGeom>
        </p:spPr>
        <p:txBody>
          <a:bodyPr/>
          <a:lstStyle/>
          <a:p>
            <a:endParaRPr lang="en-US"/>
          </a:p>
        </p:txBody>
      </p:sp>
    </p:spTree>
    <p:extLst>
      <p:ext uri="{BB962C8B-B14F-4D97-AF65-F5344CB8AC3E}">
        <p14:creationId xmlns:p14="http://schemas.microsoft.com/office/powerpoint/2010/main" val="115631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‹N°›</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‹N°›</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5105553" y="2682308"/>
            <a:ext cx="6251110" cy="1628897"/>
          </a:xfrm>
        </p:spPr>
        <p:txBody>
          <a:bodyPr anchor="b">
            <a:normAutofit fontScale="90000"/>
          </a:bodyPr>
          <a:lstStyle/>
          <a:p>
            <a:pPr marL="0" marR="0">
              <a:spcBef>
                <a:spcPts val="0"/>
              </a:spcBef>
              <a:spcAft>
                <a:spcPts val="0"/>
              </a:spcAft>
            </a:pP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r>
              <a:rPr lang="fr-FR" sz="3600" b="1" dirty="0"/>
              <a:t>Enjeux de l’enregistrement des faits d’état civil chez les personnes déplacées internes au Burkina Faso</a:t>
            </a:r>
            <a:endParaRPr lang="en-GB" sz="3600"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251111" cy="1572768"/>
          </a:xfrm>
        </p:spPr>
        <p:txBody>
          <a:bodyPr>
            <a:normAutofit fontScale="92500" lnSpcReduction="20000"/>
          </a:bodyPr>
          <a:lstStyle/>
          <a:p>
            <a:r>
              <a:rPr lang="fr-FR" b="1" dirty="0"/>
              <a:t>Justin Omer BALIMA</a:t>
            </a:r>
            <a:endParaRPr lang="en-US" sz="2400" b="1" dirty="0"/>
          </a:p>
          <a:p>
            <a:r>
              <a:rPr lang="fr-FR" dirty="0"/>
              <a:t>Directeur général de la modernisation de l'état civil; Ministère de l'Administration Territoriale, de la Décentralisation et de la Sécurité (MATDS)</a:t>
            </a:r>
            <a:endParaRPr lang="en-US" sz="2400" dirty="0"/>
          </a:p>
          <a:p>
            <a:r>
              <a:rPr lang="en-US" sz="2400" b="1" dirty="0"/>
              <a:t>Burkina Faso</a:t>
            </a:r>
            <a:endParaRPr lang="en-GB" b="1"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49DBF7-D8C4-42EB-9EE9-7A7DFBF0F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416" y="2017643"/>
            <a:ext cx="5091277" cy="2604512"/>
          </a:xfrm>
          <a:prstGeom prst="rect">
            <a:avLst/>
          </a:prstGeom>
        </p:spPr>
      </p:pic>
    </p:spTree>
    <p:extLst>
      <p:ext uri="{BB962C8B-B14F-4D97-AF65-F5344CB8AC3E}">
        <p14:creationId xmlns:p14="http://schemas.microsoft.com/office/powerpoint/2010/main" val="93750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932793" y="198437"/>
            <a:ext cx="9514490" cy="1010253"/>
          </a:xfrm>
        </p:spPr>
        <p:txBody>
          <a:bodyPr/>
          <a:lstStyle/>
          <a:p>
            <a:pPr algn="ctr"/>
            <a:r>
              <a:rPr lang="en-US" b="1" dirty="0" err="1">
                <a:solidFill>
                  <a:srgbClr val="00B050"/>
                </a:solidFill>
              </a:rPr>
              <a:t>Contenu</a:t>
            </a:r>
            <a:r>
              <a:rPr lang="en-US" b="1" dirty="0">
                <a:solidFill>
                  <a:srgbClr val="00B050"/>
                </a:solidFill>
              </a:rPr>
              <a:t> de la pr</a:t>
            </a:r>
            <a:r>
              <a:rPr lang="fr-FR" b="1" dirty="0">
                <a:solidFill>
                  <a:srgbClr val="00B050"/>
                </a:solidFill>
              </a:rPr>
              <a:t>é</a:t>
            </a:r>
            <a:r>
              <a:rPr lang="en-US" b="1" dirty="0" err="1">
                <a:solidFill>
                  <a:srgbClr val="00B050"/>
                </a:solidFill>
              </a:rPr>
              <a:t>sentation</a:t>
            </a:r>
            <a:r>
              <a:rPr lang="en-US" b="1" dirty="0">
                <a:solidFill>
                  <a:srgbClr val="00B050"/>
                </a:solidFill>
              </a:rPr>
              <a:t> </a:t>
            </a:r>
            <a:endParaRPr lang="en-GB" b="1" dirty="0">
              <a:solidFill>
                <a:srgbClr val="00B050"/>
              </a:solidFill>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366345"/>
            <a:ext cx="10515600" cy="5213131"/>
          </a:xfrm>
        </p:spPr>
        <p:txBody>
          <a:bodyPr>
            <a:normAutofit fontScale="92500" lnSpcReduction="10000"/>
          </a:bodyPr>
          <a:lstStyle/>
          <a:p>
            <a:pPr>
              <a:buFont typeface="Wingdings" panose="05000000000000000000" pitchFamily="2" charset="2"/>
              <a:buChar char="v"/>
            </a:pPr>
            <a:r>
              <a:rPr lang="en-GB" sz="2600" b="1" dirty="0"/>
              <a:t> Aperçu de la population du Burkina Faso</a:t>
            </a:r>
          </a:p>
          <a:p>
            <a:pPr marL="0" indent="0">
              <a:buNone/>
            </a:pPr>
            <a:endParaRPr lang="en-GB" sz="2600" b="1" dirty="0"/>
          </a:p>
          <a:p>
            <a:pPr>
              <a:buFont typeface="Wingdings" panose="05000000000000000000" pitchFamily="2" charset="2"/>
              <a:buChar char="v"/>
            </a:pPr>
            <a:r>
              <a:rPr lang="en-GB" sz="2600" b="1" dirty="0"/>
              <a:t> Etat des </a:t>
            </a:r>
            <a:r>
              <a:rPr lang="en-GB" sz="2600" b="1" dirty="0" err="1"/>
              <a:t>lieux</a:t>
            </a:r>
            <a:r>
              <a:rPr lang="en-GB" sz="2600" b="1" dirty="0"/>
              <a:t> des </a:t>
            </a:r>
            <a:r>
              <a:rPr lang="en-GB" sz="2600" b="1" dirty="0" err="1"/>
              <a:t>personnes</a:t>
            </a:r>
            <a:r>
              <a:rPr lang="en-GB" sz="2600" b="1" dirty="0"/>
              <a:t> </a:t>
            </a:r>
            <a:r>
              <a:rPr lang="en-GB" sz="2600" b="1" dirty="0" err="1"/>
              <a:t>déplacées</a:t>
            </a:r>
            <a:r>
              <a:rPr lang="en-GB" sz="2600" b="1" dirty="0"/>
              <a:t> internes (PDI)</a:t>
            </a:r>
          </a:p>
          <a:p>
            <a:pPr marL="0" indent="0">
              <a:buNone/>
            </a:pPr>
            <a:endParaRPr lang="en-GB" sz="2600" b="1" dirty="0"/>
          </a:p>
          <a:p>
            <a:pPr>
              <a:buFont typeface="Wingdings" panose="05000000000000000000" pitchFamily="2" charset="2"/>
              <a:buChar char="v"/>
            </a:pPr>
            <a:r>
              <a:rPr lang="fr-FR" sz="2600" b="1" dirty="0"/>
              <a:t> Niveaux de possession des documents d’</a:t>
            </a:r>
            <a:r>
              <a:rPr lang="fr-FR" sz="2600" b="1" dirty="0" err="1"/>
              <a:t>identitification</a:t>
            </a:r>
            <a:r>
              <a:rPr lang="fr-FR" sz="2600" b="1" dirty="0"/>
              <a:t> par les PDI</a:t>
            </a:r>
          </a:p>
          <a:p>
            <a:endParaRPr lang="fr-FR" sz="2600" b="1" dirty="0"/>
          </a:p>
          <a:p>
            <a:pPr>
              <a:buFont typeface="Wingdings" panose="05000000000000000000" pitchFamily="2" charset="2"/>
              <a:buChar char="v"/>
            </a:pPr>
            <a:r>
              <a:rPr lang="en-CA" sz="2600" b="1" kern="0" dirty="0"/>
              <a:t> Obstacles à la possession des documents </a:t>
            </a:r>
            <a:r>
              <a:rPr lang="en-CA" sz="2600" b="1" kern="0" dirty="0" err="1"/>
              <a:t>d’identification</a:t>
            </a:r>
            <a:r>
              <a:rPr lang="en-CA" sz="2600" b="1" kern="0" dirty="0"/>
              <a:t> par les PDI</a:t>
            </a:r>
          </a:p>
          <a:p>
            <a:endParaRPr lang="en-CA" sz="2600" b="1" kern="0" dirty="0"/>
          </a:p>
          <a:p>
            <a:pPr>
              <a:buFont typeface="Wingdings" panose="05000000000000000000" pitchFamily="2" charset="2"/>
              <a:buChar char="v"/>
            </a:pPr>
            <a:r>
              <a:rPr lang="en-CA" sz="2600" b="1" kern="0" dirty="0"/>
              <a:t> Solutions aux </a:t>
            </a:r>
            <a:r>
              <a:rPr lang="en-CA" sz="2600" b="1" kern="0" dirty="0" err="1"/>
              <a:t>difficultés</a:t>
            </a:r>
            <a:r>
              <a:rPr lang="en-CA" sz="2600" b="1" kern="0" dirty="0"/>
              <a:t> </a:t>
            </a:r>
            <a:r>
              <a:rPr lang="en-CA" sz="2600" b="1" kern="0" dirty="0" err="1"/>
              <a:t>d’accès</a:t>
            </a:r>
            <a:r>
              <a:rPr lang="en-CA" sz="2600" b="1" kern="0" dirty="0"/>
              <a:t> des PDI aux documents </a:t>
            </a:r>
            <a:r>
              <a:rPr lang="en-CA" sz="2600" b="1" kern="0" dirty="0" err="1"/>
              <a:t>d’identification</a:t>
            </a:r>
            <a:endParaRPr lang="en-CA" sz="2600" b="1" kern="0" dirty="0"/>
          </a:p>
          <a:p>
            <a:pPr marL="0" indent="0">
              <a:buNone/>
            </a:pPr>
            <a:endParaRPr lang="en-CA" sz="2600" b="1" kern="0" dirty="0"/>
          </a:p>
          <a:p>
            <a:pPr>
              <a:buFont typeface="Wingdings" panose="05000000000000000000" pitchFamily="2" charset="2"/>
              <a:buChar char="v"/>
            </a:pPr>
            <a:r>
              <a:rPr lang="en-CA" sz="2600" b="1" kern="0" dirty="0"/>
              <a:t>Perspectives </a:t>
            </a:r>
            <a:br>
              <a:rPr lang="fr-FR" sz="2600" b="1" dirty="0"/>
            </a:br>
            <a:endParaRPr lang="en-GB" dirty="0"/>
          </a:p>
          <a:p>
            <a:endParaRPr lang="en-GB" dirty="0"/>
          </a:p>
        </p:txBody>
      </p:sp>
    </p:spTree>
    <p:extLst>
      <p:ext uri="{BB962C8B-B14F-4D97-AF65-F5344CB8AC3E}">
        <p14:creationId xmlns:p14="http://schemas.microsoft.com/office/powerpoint/2010/main" val="246082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47">
            <a:extLst>
              <a:ext uri="{FF2B5EF4-FFF2-40B4-BE49-F238E27FC236}">
                <a16:creationId xmlns:a16="http://schemas.microsoft.com/office/drawing/2014/main" id="{B46B19F2-9E20-4B4E-8672-65FD68981ACD}"/>
              </a:ext>
            </a:extLst>
          </p:cNvPr>
          <p:cNvSpPr>
            <a:spLocks noGrp="1"/>
          </p:cNvSpPr>
          <p:nvPr>
            <p:ph type="ctrTitle"/>
          </p:nvPr>
        </p:nvSpPr>
        <p:spPr>
          <a:xfrm>
            <a:off x="1182414" y="107705"/>
            <a:ext cx="9827172" cy="1040524"/>
          </a:xfrm>
          <a:prstGeom prst="rect">
            <a:avLst/>
          </a:prstGeom>
        </p:spPr>
        <p:txBody>
          <a:bodyPr/>
          <a:lstStyle>
            <a:lvl1pPr>
              <a:defRPr sz="2800"/>
            </a:lvl1pPr>
          </a:lstStyle>
          <a:p>
            <a:r>
              <a:rPr lang="en-CA" dirty="0"/>
              <a:t>Plan</a:t>
            </a:r>
            <a:endParaRPr dirty="0"/>
          </a:p>
        </p:txBody>
      </p:sp>
      <p:sp>
        <p:nvSpPr>
          <p:cNvPr id="3" name="Rectangle 2">
            <a:extLst>
              <a:ext uri="{FF2B5EF4-FFF2-40B4-BE49-F238E27FC236}">
                <a16:creationId xmlns:a16="http://schemas.microsoft.com/office/drawing/2014/main" id="{D14143C5-F797-4485-AE85-7D40BBD81295}"/>
              </a:ext>
            </a:extLst>
          </p:cNvPr>
          <p:cNvSpPr/>
          <p:nvPr/>
        </p:nvSpPr>
        <p:spPr>
          <a:xfrm>
            <a:off x="339235" y="1025651"/>
            <a:ext cx="11723736" cy="5724644"/>
          </a:xfrm>
          <a:prstGeom prst="rect">
            <a:avLst/>
          </a:prstGeom>
        </p:spPr>
        <p:txBody>
          <a:bodyPr wrap="square">
            <a:spAutoFit/>
          </a:bodyPr>
          <a:lstStyle/>
          <a:p>
            <a:r>
              <a:rPr lang="fr-FR" sz="2200" dirty="0"/>
              <a:t>- </a:t>
            </a:r>
            <a:r>
              <a:rPr lang="fr-FR" sz="2200" b="1" dirty="0"/>
              <a:t>Population totale en 2019: 20 505 155 hbts</a:t>
            </a:r>
            <a:endParaRPr lang="en-US" sz="2200" b="1" dirty="0"/>
          </a:p>
          <a:p>
            <a:endParaRPr lang="en-US" sz="2800" b="1" dirty="0"/>
          </a:p>
          <a:p>
            <a:endParaRPr lang="en-US" sz="2800" b="1" dirty="0"/>
          </a:p>
          <a:p>
            <a:pPr indent="-285750">
              <a:buFontTx/>
              <a:buChar char="-"/>
            </a:pPr>
            <a:r>
              <a:rPr lang="en-US" sz="2200" b="1" dirty="0"/>
              <a:t>Femmes: 10 604 308 (</a:t>
            </a:r>
            <a:r>
              <a:rPr lang="en-US" sz="2200" b="1" dirty="0" err="1"/>
              <a:t>soit</a:t>
            </a:r>
            <a:r>
              <a:rPr lang="en-US" sz="2200" b="1" dirty="0"/>
              <a:t> 51,7%)</a:t>
            </a:r>
          </a:p>
          <a:p>
            <a:endParaRPr lang="en-US" sz="2200" b="1" dirty="0"/>
          </a:p>
          <a:p>
            <a:pPr indent="-285750">
              <a:buFontTx/>
              <a:buChar char="-"/>
            </a:pPr>
            <a:endParaRPr lang="en-US" sz="2200" b="1" dirty="0"/>
          </a:p>
          <a:p>
            <a:pPr indent="-285750">
              <a:buFontTx/>
              <a:buChar char="-"/>
            </a:pPr>
            <a:r>
              <a:rPr lang="en-US" sz="2200" b="1" dirty="0"/>
              <a:t>Augmentation </a:t>
            </a:r>
            <a:r>
              <a:rPr lang="en-US" sz="2200" b="1" dirty="0" err="1"/>
              <a:t>annuelle</a:t>
            </a:r>
            <a:r>
              <a:rPr lang="en-US" sz="2200" b="1" dirty="0"/>
              <a:t> de 2,94%</a:t>
            </a:r>
          </a:p>
          <a:p>
            <a:endParaRPr lang="en-US" sz="2200" b="1" dirty="0"/>
          </a:p>
          <a:p>
            <a:pPr indent="-285750">
              <a:buFontTx/>
              <a:buChar char="-"/>
            </a:pPr>
            <a:endParaRPr lang="en-US" sz="2200" b="1" dirty="0"/>
          </a:p>
          <a:p>
            <a:pPr indent="-285750">
              <a:buFontTx/>
              <a:buChar char="-"/>
            </a:pPr>
            <a:r>
              <a:rPr lang="en-US" sz="2200" b="1" dirty="0"/>
              <a:t>Population </a:t>
            </a:r>
            <a:r>
              <a:rPr lang="en-US" sz="2200" b="1" dirty="0" err="1"/>
              <a:t>extrêmement</a:t>
            </a:r>
            <a:r>
              <a:rPr lang="en-US" sz="2200" b="1" dirty="0"/>
              <a:t> </a:t>
            </a:r>
            <a:r>
              <a:rPr lang="en-US" sz="2200" b="1" dirty="0" err="1"/>
              <a:t>jeune</a:t>
            </a:r>
            <a:r>
              <a:rPr lang="en-US" sz="2200" b="1" dirty="0"/>
              <a:t>: 45,3% </a:t>
            </a:r>
          </a:p>
          <a:p>
            <a:r>
              <a:rPr lang="en-US" sz="2200" b="1" dirty="0"/>
              <a:t>     </a:t>
            </a:r>
            <a:r>
              <a:rPr lang="en-US" sz="2200" b="1" dirty="0" err="1"/>
              <a:t>ont</a:t>
            </a:r>
            <a:r>
              <a:rPr lang="en-US" sz="2200" b="1" dirty="0"/>
              <a:t> </a:t>
            </a:r>
            <a:r>
              <a:rPr lang="en-US" sz="2200" b="1" dirty="0" err="1"/>
              <a:t>moins</a:t>
            </a:r>
            <a:r>
              <a:rPr lang="en-US" sz="2200" b="1" dirty="0"/>
              <a:t> de 15 </a:t>
            </a:r>
            <a:r>
              <a:rPr lang="en-US" sz="2200" b="1" dirty="0" err="1"/>
              <a:t>ans</a:t>
            </a:r>
            <a:endParaRPr lang="en-US" sz="2200" b="1" dirty="0"/>
          </a:p>
          <a:p>
            <a:endParaRPr lang="en-US" sz="2200" b="1" dirty="0"/>
          </a:p>
          <a:p>
            <a:pPr marL="342900" indent="-342900">
              <a:buFontTx/>
              <a:buChar char="-"/>
            </a:pPr>
            <a:r>
              <a:rPr lang="en-US" sz="2200" b="1" dirty="0"/>
              <a:t>Population à </a:t>
            </a:r>
            <a:r>
              <a:rPr lang="en-US" sz="2200" b="1" dirty="0" err="1"/>
              <a:t>majorité</a:t>
            </a:r>
            <a:r>
              <a:rPr lang="en-US" sz="2200" b="1" dirty="0"/>
              <a:t> </a:t>
            </a:r>
            <a:r>
              <a:rPr lang="en-US" sz="2200" b="1" dirty="0" err="1"/>
              <a:t>rurale</a:t>
            </a:r>
            <a:r>
              <a:rPr lang="en-US" sz="2200" b="1" dirty="0"/>
              <a:t>: 15 145 043</a:t>
            </a:r>
          </a:p>
          <a:p>
            <a:r>
              <a:rPr lang="en-US" sz="2200" b="1" dirty="0"/>
              <a:t> (3/4 de la population </a:t>
            </a:r>
            <a:r>
              <a:rPr lang="en-US" sz="2200" b="1" dirty="0" err="1"/>
              <a:t>totale</a:t>
            </a:r>
            <a:r>
              <a:rPr lang="en-US" sz="2200" b="1" dirty="0"/>
              <a:t>)</a:t>
            </a:r>
            <a:endParaRPr lang="en-US" sz="2800" b="1" dirty="0"/>
          </a:p>
          <a:p>
            <a:endParaRPr lang="en-US" sz="2800" dirty="0"/>
          </a:p>
          <a:p>
            <a:r>
              <a:rPr lang="en-CA" dirty="0"/>
              <a:t>                                                                                                                                                                                     </a:t>
            </a:r>
            <a:r>
              <a:rPr lang="en-CA" b="1" i="1" dirty="0"/>
              <a:t>Source: RGPH 2019</a:t>
            </a:r>
          </a:p>
        </p:txBody>
      </p:sp>
      <p:pic>
        <p:nvPicPr>
          <p:cNvPr id="1026" name="Picture 2" descr="Carte afrique burkina Faso - CoopTerre">
            <a:extLst>
              <a:ext uri="{FF2B5EF4-FFF2-40B4-BE49-F238E27FC236}">
                <a16:creationId xmlns:a16="http://schemas.microsoft.com/office/drawing/2014/main" id="{C73FBC5D-1527-35FE-3A54-56585F9EA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824" y="1345324"/>
            <a:ext cx="5442944" cy="482636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9B39CA6-2F42-672A-7F17-16E9AA0F6027}"/>
              </a:ext>
            </a:extLst>
          </p:cNvPr>
          <p:cNvSpPr txBox="1"/>
          <p:nvPr/>
        </p:nvSpPr>
        <p:spPr>
          <a:xfrm>
            <a:off x="2091559" y="258635"/>
            <a:ext cx="9228082" cy="646331"/>
          </a:xfrm>
          <a:prstGeom prst="rect">
            <a:avLst/>
          </a:prstGeom>
          <a:noFill/>
        </p:spPr>
        <p:txBody>
          <a:bodyPr wrap="square">
            <a:spAutoFit/>
          </a:bodyPr>
          <a:lstStyle/>
          <a:p>
            <a:pPr>
              <a:lnSpc>
                <a:spcPct val="90000"/>
              </a:lnSpc>
              <a:spcBef>
                <a:spcPct val="0"/>
              </a:spcBef>
            </a:pPr>
            <a:r>
              <a:rPr lang="en-GB" sz="4000" b="1" dirty="0">
                <a:solidFill>
                  <a:schemeClr val="accent2"/>
                </a:solidFill>
                <a:latin typeface="+mj-lt"/>
                <a:ea typeface="+mj-ea"/>
                <a:cs typeface="+mj-cs"/>
              </a:rPr>
              <a:t>Aperçu de la population du Burkina Faso</a:t>
            </a:r>
          </a:p>
        </p:txBody>
      </p:sp>
    </p:spTree>
    <p:extLst>
      <p:ext uri="{BB962C8B-B14F-4D97-AF65-F5344CB8AC3E}">
        <p14:creationId xmlns:p14="http://schemas.microsoft.com/office/powerpoint/2010/main" val="296642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1187668" y="154919"/>
            <a:ext cx="10166132" cy="760105"/>
          </a:xfrm>
        </p:spPr>
        <p:txBody>
          <a:bodyPr>
            <a:normAutofit fontScale="90000"/>
          </a:bodyPr>
          <a:lstStyle/>
          <a:p>
            <a:r>
              <a:rPr lang="en-US" b="1" dirty="0">
                <a:solidFill>
                  <a:schemeClr val="accent2"/>
                </a:solidFill>
              </a:rPr>
              <a:t>Etat des </a:t>
            </a:r>
            <a:r>
              <a:rPr lang="en-US" b="1" dirty="0" err="1">
                <a:solidFill>
                  <a:schemeClr val="accent2"/>
                </a:solidFill>
              </a:rPr>
              <a:t>lieux</a:t>
            </a:r>
            <a:r>
              <a:rPr lang="en-US" b="1" dirty="0">
                <a:solidFill>
                  <a:schemeClr val="accent2"/>
                </a:solidFill>
              </a:rPr>
              <a:t> des </a:t>
            </a:r>
            <a:r>
              <a:rPr lang="en-US" b="1" dirty="0" err="1">
                <a:solidFill>
                  <a:schemeClr val="accent2"/>
                </a:solidFill>
              </a:rPr>
              <a:t>personnes</a:t>
            </a:r>
            <a:r>
              <a:rPr lang="en-US" b="1" dirty="0">
                <a:solidFill>
                  <a:schemeClr val="accent2"/>
                </a:solidFill>
              </a:rPr>
              <a:t> </a:t>
            </a:r>
            <a:r>
              <a:rPr lang="en-US" b="1" dirty="0" err="1">
                <a:solidFill>
                  <a:schemeClr val="accent2"/>
                </a:solidFill>
              </a:rPr>
              <a:t>déplacées</a:t>
            </a:r>
            <a:r>
              <a:rPr lang="en-US" b="1" dirty="0">
                <a:solidFill>
                  <a:schemeClr val="accent2"/>
                </a:solidFill>
              </a:rPr>
              <a:t> internes</a:t>
            </a:r>
          </a:p>
        </p:txBody>
      </p:sp>
      <p:pic>
        <p:nvPicPr>
          <p:cNvPr id="5" name="Espace réservé du contenu 4">
            <a:extLst>
              <a:ext uri="{FF2B5EF4-FFF2-40B4-BE49-F238E27FC236}">
                <a16:creationId xmlns:a16="http://schemas.microsoft.com/office/drawing/2014/main" id="{CF4250FC-EA66-B24C-4E83-8EA590549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68" y="915024"/>
            <a:ext cx="9816664" cy="5869758"/>
          </a:xfrm>
        </p:spPr>
      </p:pic>
    </p:spTree>
    <p:extLst>
      <p:ext uri="{BB962C8B-B14F-4D97-AF65-F5344CB8AC3E}">
        <p14:creationId xmlns:p14="http://schemas.microsoft.com/office/powerpoint/2010/main" val="259607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1707" y="231228"/>
            <a:ext cx="9287313" cy="893379"/>
          </a:xfrm>
        </p:spPr>
        <p:txBody>
          <a:bodyPr>
            <a:noAutofit/>
          </a:bodyPr>
          <a:lstStyle/>
          <a:p>
            <a:pPr algn="ctr"/>
            <a:br>
              <a:rPr lang="fr-FR" sz="3200" b="1" dirty="0"/>
            </a:br>
            <a:r>
              <a:rPr lang="fr-FR" sz="3200" b="1" dirty="0">
                <a:solidFill>
                  <a:schemeClr val="accent2"/>
                </a:solidFill>
              </a:rPr>
              <a:t>Niveaux de possession des actes de naissances chez les PDI et dans la population générale</a:t>
            </a:r>
            <a:br>
              <a:rPr lang="fr-FR" sz="3200" b="1" dirty="0"/>
            </a:br>
            <a:endParaRPr lang="fr-FR" sz="3200" dirty="0"/>
          </a:p>
        </p:txBody>
      </p:sp>
      <p:graphicFrame>
        <p:nvGraphicFramePr>
          <p:cNvPr id="5" name="Espace réservé du contenu 4">
            <a:extLst>
              <a:ext uri="{FF2B5EF4-FFF2-40B4-BE49-F238E27FC236}">
                <a16:creationId xmlns:a16="http://schemas.microsoft.com/office/drawing/2014/main" id="{46E4ED83-6E30-DF43-B4CF-769E6704F134}"/>
              </a:ext>
            </a:extLst>
          </p:cNvPr>
          <p:cNvGraphicFramePr>
            <a:graphicFrameLocks noGrp="1"/>
          </p:cNvGraphicFramePr>
          <p:nvPr>
            <p:ph idx="1"/>
            <p:extLst>
              <p:ext uri="{D42A27DB-BD31-4B8C-83A1-F6EECF244321}">
                <p14:modId xmlns:p14="http://schemas.microsoft.com/office/powerpoint/2010/main" val="2344885501"/>
              </p:ext>
            </p:extLst>
          </p:nvPr>
        </p:nvGraphicFramePr>
        <p:xfrm>
          <a:off x="1744718" y="1209603"/>
          <a:ext cx="8723585" cy="5399645"/>
        </p:xfrm>
        <a:graphic>
          <a:graphicData uri="http://schemas.openxmlformats.org/drawingml/2006/table">
            <a:tbl>
              <a:tblPr firstRow="1" firstCol="1" bandRow="1">
                <a:tableStyleId>{5C22544A-7EE6-4342-B048-85BDC9FD1C3A}</a:tableStyleId>
              </a:tblPr>
              <a:tblGrid>
                <a:gridCol w="2410332">
                  <a:extLst>
                    <a:ext uri="{9D8B030D-6E8A-4147-A177-3AD203B41FA5}">
                      <a16:colId xmlns:a16="http://schemas.microsoft.com/office/drawing/2014/main" val="4038864717"/>
                    </a:ext>
                  </a:extLst>
                </a:gridCol>
                <a:gridCol w="3065861">
                  <a:extLst>
                    <a:ext uri="{9D8B030D-6E8A-4147-A177-3AD203B41FA5}">
                      <a16:colId xmlns:a16="http://schemas.microsoft.com/office/drawing/2014/main" val="2434209241"/>
                    </a:ext>
                  </a:extLst>
                </a:gridCol>
                <a:gridCol w="3247392">
                  <a:extLst>
                    <a:ext uri="{9D8B030D-6E8A-4147-A177-3AD203B41FA5}">
                      <a16:colId xmlns:a16="http://schemas.microsoft.com/office/drawing/2014/main" val="704516820"/>
                    </a:ext>
                  </a:extLst>
                </a:gridCol>
              </a:tblGrid>
              <a:tr h="1178307">
                <a:tc>
                  <a:txBody>
                    <a:bodyPr/>
                    <a:lstStyle/>
                    <a:p>
                      <a:pPr algn="ctr">
                        <a:lnSpc>
                          <a:spcPct val="115000"/>
                        </a:lnSpc>
                        <a:spcAft>
                          <a:spcPts val="0"/>
                        </a:spcAft>
                      </a:pPr>
                      <a:r>
                        <a:rPr lang="fr-FR" sz="1600" dirty="0">
                          <a:effectLst/>
                          <a:highlight>
                            <a:srgbClr val="000080"/>
                          </a:highlight>
                          <a:latin typeface="+mn-lt"/>
                          <a:cs typeface="Arial" panose="020B0604020202020204" pitchFamily="34" charset="0"/>
                        </a:rPr>
                        <a:t>Région</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nchor="ctr"/>
                </a:tc>
                <a:tc>
                  <a:txBody>
                    <a:bodyPr/>
                    <a:lstStyle/>
                    <a:p>
                      <a:pPr>
                        <a:lnSpc>
                          <a:spcPct val="115000"/>
                        </a:lnSpc>
                        <a:spcAft>
                          <a:spcPts val="0"/>
                        </a:spcAft>
                      </a:pPr>
                      <a:r>
                        <a:rPr lang="fr-FR" sz="1600" dirty="0">
                          <a:highlight>
                            <a:srgbClr val="000080"/>
                          </a:highlight>
                        </a:rPr>
                        <a:t>Proportion de possession d’acte de naissance/jugement supplétif selon les régions  en 2019</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Proportion de possession des actes de naissances par les personnes déplacées internes au 31 mars 2022 </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extLst>
                  <a:ext uri="{0D108BD9-81ED-4DB2-BD59-A6C34878D82A}">
                    <a16:rowId xmlns:a16="http://schemas.microsoft.com/office/drawing/2014/main" val="2636796920"/>
                  </a:ext>
                </a:extLst>
              </a:tr>
              <a:tr h="281426">
                <a:tc>
                  <a:txBody>
                    <a:bodyPr/>
                    <a:lstStyle/>
                    <a:p>
                      <a:pPr>
                        <a:lnSpc>
                          <a:spcPct val="115000"/>
                        </a:lnSpc>
                        <a:spcAft>
                          <a:spcPts val="0"/>
                        </a:spcAft>
                      </a:pPr>
                      <a:r>
                        <a:rPr lang="fr-FR" sz="1600" b="1" kern="1200" dirty="0">
                          <a:solidFill>
                            <a:schemeClr val="lt1"/>
                          </a:solidFill>
                          <a:effectLst/>
                          <a:highlight>
                            <a:srgbClr val="000080"/>
                          </a:highlight>
                          <a:latin typeface="+mn-lt"/>
                          <a:ea typeface="+mn-ea"/>
                          <a:cs typeface="Arial" panose="020B0604020202020204" pitchFamily="34" charset="0"/>
                        </a:rPr>
                        <a:t>Boucle</a:t>
                      </a:r>
                      <a:r>
                        <a:rPr lang="fr-FR" sz="1600" dirty="0">
                          <a:effectLst/>
                          <a:highlight>
                            <a:srgbClr val="000080"/>
                          </a:highlight>
                          <a:latin typeface="+mn-lt"/>
                          <a:cs typeface="Arial" panose="020B0604020202020204" pitchFamily="34" charset="0"/>
                        </a:rPr>
                        <a:t> du Mouhoun</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84,8</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cs typeface="Arial" panose="020B0604020202020204" pitchFamily="34" charset="0"/>
                        </a:rPr>
                        <a:t>06,6</a:t>
                      </a:r>
                      <a:endParaRPr lang="fr-FR" sz="1600" dirty="0">
                        <a:solidFill>
                          <a:schemeClr val="tx1"/>
                        </a:solidFill>
                        <a:effectLst/>
                        <a:latin typeface="+mn-lt"/>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3051858537"/>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Cascades</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86,8</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07,7</a:t>
                      </a:r>
                    </a:p>
                  </a:txBody>
                  <a:tcPr marL="35207" marR="35207" marT="0" marB="0" anchor="b"/>
                </a:tc>
                <a:extLst>
                  <a:ext uri="{0D108BD9-81ED-4DB2-BD59-A6C34878D82A}">
                    <a16:rowId xmlns:a16="http://schemas.microsoft.com/office/drawing/2014/main" val="2613942033"/>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Centre</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97,9</a:t>
                      </a:r>
                    </a:p>
                  </a:txBody>
                  <a:tcPr marL="35207" marR="35207" marT="0" marB="0" anchor="b"/>
                </a:tc>
                <a:tc>
                  <a:txBody>
                    <a:bodyPr/>
                    <a:lstStyle/>
                    <a:p>
                      <a:pPr algn="ctr">
                        <a:lnSpc>
                          <a:spcPct val="115000"/>
                        </a:lnSpc>
                        <a:spcAft>
                          <a:spcPts val="0"/>
                        </a:spcAft>
                      </a:pPr>
                      <a:endParaRPr lang="fr-FR" sz="1600" dirty="0">
                        <a:solidFill>
                          <a:schemeClr val="tx1"/>
                        </a:solidFill>
                        <a:effectLst/>
                        <a:latin typeface="+mn-lt"/>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2027586409"/>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Centre-Est</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88,1</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04,9</a:t>
                      </a:r>
                    </a:p>
                  </a:txBody>
                  <a:tcPr marL="35207" marR="35207" marT="0" marB="0" anchor="b"/>
                </a:tc>
                <a:extLst>
                  <a:ext uri="{0D108BD9-81ED-4DB2-BD59-A6C34878D82A}">
                    <a16:rowId xmlns:a16="http://schemas.microsoft.com/office/drawing/2014/main" val="2625500010"/>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Centre-Nord</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85,2</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03,6</a:t>
                      </a:r>
                    </a:p>
                  </a:txBody>
                  <a:tcPr marL="35207" marR="35207" marT="0" marB="0" anchor="b"/>
                </a:tc>
                <a:extLst>
                  <a:ext uri="{0D108BD9-81ED-4DB2-BD59-A6C34878D82A}">
                    <a16:rowId xmlns:a16="http://schemas.microsoft.com/office/drawing/2014/main" val="12937490"/>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Centre-Ouest</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83,5</a:t>
                      </a:r>
                    </a:p>
                  </a:txBody>
                  <a:tcPr marL="35207" marR="35207" marT="0" marB="0" anchor="b"/>
                </a:tc>
                <a:tc>
                  <a:txBody>
                    <a:bodyPr/>
                    <a:lstStyle/>
                    <a:p>
                      <a:pPr algn="ctr">
                        <a:lnSpc>
                          <a:spcPct val="115000"/>
                        </a:lnSpc>
                        <a:spcAft>
                          <a:spcPts val="0"/>
                        </a:spcAft>
                      </a:pPr>
                      <a:endParaRPr lang="fr-FR" sz="1600" dirty="0">
                        <a:solidFill>
                          <a:schemeClr val="tx1"/>
                        </a:solidFill>
                        <a:effectLst/>
                        <a:latin typeface="+mn-lt"/>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2868564008"/>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Centre-Sud</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87,4</a:t>
                      </a:r>
                    </a:p>
                  </a:txBody>
                  <a:tcPr marL="35207" marR="35207" marT="0" marB="0" anchor="b"/>
                </a:tc>
                <a:tc>
                  <a:txBody>
                    <a:bodyPr/>
                    <a:lstStyle/>
                    <a:p>
                      <a:pPr algn="ctr">
                        <a:lnSpc>
                          <a:spcPct val="115000"/>
                        </a:lnSpc>
                        <a:spcAft>
                          <a:spcPts val="0"/>
                        </a:spcAft>
                      </a:pPr>
                      <a:endParaRPr lang="fr-FR" sz="1600" dirty="0">
                        <a:solidFill>
                          <a:schemeClr val="tx1"/>
                        </a:solidFill>
                        <a:effectLst/>
                        <a:latin typeface="+mn-lt"/>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3405574629"/>
                  </a:ext>
                </a:extLst>
              </a:tr>
              <a:tr h="172067">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Est</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64,7</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02,4</a:t>
                      </a:r>
                    </a:p>
                  </a:txBody>
                  <a:tcPr marL="35207" marR="35207" marT="0" marB="0" anchor="b"/>
                </a:tc>
                <a:extLst>
                  <a:ext uri="{0D108BD9-81ED-4DB2-BD59-A6C34878D82A}">
                    <a16:rowId xmlns:a16="http://schemas.microsoft.com/office/drawing/2014/main" val="1520263295"/>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Hauts-Bassins</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91,7</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06,3</a:t>
                      </a:r>
                    </a:p>
                  </a:txBody>
                  <a:tcPr marL="35207" marR="35207" marT="0" marB="0" anchor="b"/>
                </a:tc>
                <a:extLst>
                  <a:ext uri="{0D108BD9-81ED-4DB2-BD59-A6C34878D82A}">
                    <a16:rowId xmlns:a16="http://schemas.microsoft.com/office/drawing/2014/main" val="1967011701"/>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Nord</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87,9</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04,0</a:t>
                      </a:r>
                    </a:p>
                  </a:txBody>
                  <a:tcPr marL="35207" marR="35207" marT="0" marB="0" anchor="b"/>
                </a:tc>
                <a:extLst>
                  <a:ext uri="{0D108BD9-81ED-4DB2-BD59-A6C34878D82A}">
                    <a16:rowId xmlns:a16="http://schemas.microsoft.com/office/drawing/2014/main" val="1238960746"/>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Plateau-Central</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86,2</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12,5</a:t>
                      </a:r>
                    </a:p>
                  </a:txBody>
                  <a:tcPr marL="35207" marR="35207" marT="0" marB="0" anchor="b"/>
                </a:tc>
                <a:extLst>
                  <a:ext uri="{0D108BD9-81ED-4DB2-BD59-A6C34878D82A}">
                    <a16:rowId xmlns:a16="http://schemas.microsoft.com/office/drawing/2014/main" val="3208042096"/>
                  </a:ext>
                </a:extLst>
              </a:tr>
              <a:tr h="281426">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Sahel</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b="0" dirty="0">
                          <a:solidFill>
                            <a:schemeClr val="tx1"/>
                          </a:solidFill>
                          <a:effectLst/>
                          <a:latin typeface="+mn-lt"/>
                          <a:ea typeface="Calibri" panose="020F0502020204030204" pitchFamily="34" charset="0"/>
                          <a:cs typeface="Arial" panose="020B0604020202020204" pitchFamily="34" charset="0"/>
                        </a:rPr>
                        <a:t>71,5</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01,4</a:t>
                      </a:r>
                    </a:p>
                  </a:txBody>
                  <a:tcPr marL="35207" marR="35207" marT="0" marB="0" anchor="b"/>
                </a:tc>
                <a:extLst>
                  <a:ext uri="{0D108BD9-81ED-4DB2-BD59-A6C34878D82A}">
                    <a16:rowId xmlns:a16="http://schemas.microsoft.com/office/drawing/2014/main" val="4242889775"/>
                  </a:ext>
                </a:extLst>
              </a:tr>
              <a:tr h="580387">
                <a:tc>
                  <a:txBody>
                    <a:bodyPr/>
                    <a:lstStyle/>
                    <a:p>
                      <a:pPr>
                        <a:lnSpc>
                          <a:spcPct val="115000"/>
                        </a:lnSpc>
                        <a:spcAft>
                          <a:spcPts val="0"/>
                        </a:spcAft>
                      </a:pPr>
                      <a:r>
                        <a:rPr lang="fr-FR" sz="1600" dirty="0">
                          <a:effectLst/>
                          <a:highlight>
                            <a:srgbClr val="000080"/>
                          </a:highlight>
                          <a:latin typeface="+mn-lt"/>
                          <a:cs typeface="Arial" panose="020B0604020202020204" pitchFamily="34" charset="0"/>
                        </a:rPr>
                        <a:t>Sud-Ouest</a:t>
                      </a:r>
                    </a:p>
                    <a:p>
                      <a:pPr>
                        <a:lnSpc>
                          <a:spcPct val="115000"/>
                        </a:lnSpc>
                        <a:spcAft>
                          <a:spcPts val="0"/>
                        </a:spcAft>
                      </a:pPr>
                      <a:r>
                        <a:rPr lang="fr-FR" sz="1600" dirty="0">
                          <a:effectLst/>
                          <a:highlight>
                            <a:srgbClr val="000080"/>
                          </a:highlight>
                          <a:latin typeface="+mn-lt"/>
                          <a:ea typeface="Calibri" panose="020F0502020204030204" pitchFamily="34" charset="0"/>
                          <a:cs typeface="Arial" panose="020B0604020202020204" pitchFamily="34" charset="0"/>
                        </a:rPr>
                        <a:t>National</a:t>
                      </a:r>
                    </a:p>
                  </a:txBody>
                  <a:tcPr marL="35207" marR="35207" marT="0" marB="0"/>
                </a:tc>
                <a:tc>
                  <a:txBody>
                    <a:bodyPr/>
                    <a:lstStyle/>
                    <a:p>
                      <a:pPr algn="ctr">
                        <a:lnSpc>
                          <a:spcPct val="115000"/>
                        </a:lnSpc>
                        <a:spcAft>
                          <a:spcPts val="0"/>
                        </a:spcAft>
                      </a:pPr>
                      <a:r>
                        <a:rPr lang="fr-FR" sz="1600" dirty="0">
                          <a:effectLst/>
                          <a:latin typeface="+mn-lt"/>
                          <a:cs typeface="Arial" panose="020B0604020202020204" pitchFamily="34" charset="0"/>
                        </a:rPr>
                        <a:t>71,4</a:t>
                      </a:r>
                    </a:p>
                    <a:p>
                      <a:pPr algn="ctr">
                        <a:lnSpc>
                          <a:spcPct val="115000"/>
                        </a:lnSpc>
                        <a:spcAft>
                          <a:spcPts val="0"/>
                        </a:spcAft>
                      </a:pPr>
                      <a:r>
                        <a:rPr lang="fr-FR" sz="1600" dirty="0">
                          <a:solidFill>
                            <a:srgbClr val="FF0000"/>
                          </a:solidFill>
                          <a:effectLst/>
                          <a:latin typeface="+mn-lt"/>
                          <a:ea typeface="Calibri" panose="020F0502020204030204" pitchFamily="34" charset="0"/>
                          <a:cs typeface="Arial" panose="020B0604020202020204" pitchFamily="34" charset="0"/>
                        </a:rPr>
                        <a:t>85,3</a:t>
                      </a:r>
                    </a:p>
                  </a:txBody>
                  <a:tcPr marL="35207" marR="35207" marT="0" marB="0" anchor="b"/>
                </a:tc>
                <a:tc>
                  <a:txBody>
                    <a:bodyPr/>
                    <a:lstStyle/>
                    <a:p>
                      <a:pPr algn="ctr">
                        <a:lnSpc>
                          <a:spcPct val="115000"/>
                        </a:lnSpc>
                        <a:spcAft>
                          <a:spcPts val="0"/>
                        </a:spcAft>
                      </a:pPr>
                      <a:r>
                        <a:rPr lang="fr-FR" sz="1600" dirty="0">
                          <a:solidFill>
                            <a:srgbClr val="FF0000"/>
                          </a:solidFill>
                          <a:effectLst/>
                          <a:latin typeface="+mn-lt"/>
                          <a:ea typeface="Calibri" panose="020F0502020204030204" pitchFamily="34" charset="0"/>
                          <a:cs typeface="Arial" panose="020B0604020202020204" pitchFamily="34" charset="0"/>
                        </a:rPr>
                        <a:t>05,5</a:t>
                      </a:r>
                    </a:p>
                  </a:txBody>
                  <a:tcPr marL="35207" marR="35207" marT="0" marB="0" anchor="b"/>
                </a:tc>
                <a:extLst>
                  <a:ext uri="{0D108BD9-81ED-4DB2-BD59-A6C34878D82A}">
                    <a16:rowId xmlns:a16="http://schemas.microsoft.com/office/drawing/2014/main" val="2719074853"/>
                  </a:ext>
                </a:extLst>
              </a:tr>
              <a:tr h="281359">
                <a:tc gridSpan="3">
                  <a:txBody>
                    <a:bodyPr/>
                    <a:lstStyle/>
                    <a:p>
                      <a:pPr algn="ctr">
                        <a:lnSpc>
                          <a:spcPct val="115000"/>
                        </a:lnSpc>
                        <a:spcAft>
                          <a:spcPts val="0"/>
                        </a:spcAft>
                      </a:pPr>
                      <a:r>
                        <a:rPr lang="fr-FR" sz="1000" i="1" dirty="0">
                          <a:effectLst/>
                          <a:highlight>
                            <a:srgbClr val="000080"/>
                          </a:highlight>
                          <a:latin typeface="+mn-lt"/>
                          <a:ea typeface="Calibri" panose="020F0502020204030204" pitchFamily="34" charset="0"/>
                          <a:cs typeface="Arial" panose="020B0604020202020204" pitchFamily="34" charset="0"/>
                        </a:rPr>
                        <a:t>SOURCES: RGPH 2019 et CONASUR</a:t>
                      </a:r>
                    </a:p>
                  </a:txBody>
                  <a:tcPr marL="35207" marR="35207" marT="0" marB="0"/>
                </a:tc>
                <a:tc hMerge="1">
                  <a:txBody>
                    <a:bodyPr/>
                    <a:lstStyle/>
                    <a:p>
                      <a:pPr algn="ctr">
                        <a:lnSpc>
                          <a:spcPct val="115000"/>
                        </a:lnSpc>
                        <a:spcAft>
                          <a:spcPts val="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35207" marR="35207" marT="0" marB="0" anchor="b"/>
                </a:tc>
                <a:tc hMerge="1">
                  <a:txBody>
                    <a:bodyPr/>
                    <a:lstStyle/>
                    <a:p>
                      <a:pPr algn="ctr">
                        <a:lnSpc>
                          <a:spcPct val="115000"/>
                        </a:lnSpc>
                        <a:spcAft>
                          <a:spcPts val="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1719957564"/>
                  </a:ext>
                </a:extLst>
              </a:tr>
            </a:tbl>
          </a:graphicData>
        </a:graphic>
      </p:graphicFrame>
    </p:spTree>
    <p:extLst>
      <p:ext uri="{BB962C8B-B14F-4D97-AF65-F5344CB8AC3E}">
        <p14:creationId xmlns:p14="http://schemas.microsoft.com/office/powerpoint/2010/main" val="59569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2626" y="0"/>
            <a:ext cx="7869582" cy="848139"/>
          </a:xfrm>
        </p:spPr>
        <p:txBody>
          <a:bodyPr>
            <a:noAutofit/>
          </a:bodyPr>
          <a:lstStyle/>
          <a:p>
            <a:pPr algn="ctr"/>
            <a:br>
              <a:rPr lang="fr-FR" sz="3500" b="1" dirty="0"/>
            </a:br>
            <a:r>
              <a:rPr lang="fr-FR" sz="3200" b="1" dirty="0">
                <a:solidFill>
                  <a:schemeClr val="accent2"/>
                </a:solidFill>
              </a:rPr>
              <a:t>Niveaux de possession des CNIB chez les PDI et dans la population générale</a:t>
            </a:r>
            <a:br>
              <a:rPr lang="fr-FR" sz="3500" b="1" dirty="0"/>
            </a:br>
            <a:endParaRPr lang="fr-FR" sz="3500" dirty="0"/>
          </a:p>
        </p:txBody>
      </p:sp>
      <p:graphicFrame>
        <p:nvGraphicFramePr>
          <p:cNvPr id="5" name="Espace réservé du contenu 4">
            <a:extLst>
              <a:ext uri="{FF2B5EF4-FFF2-40B4-BE49-F238E27FC236}">
                <a16:creationId xmlns:a16="http://schemas.microsoft.com/office/drawing/2014/main" id="{46E4ED83-6E30-DF43-B4CF-769E6704F134}"/>
              </a:ext>
            </a:extLst>
          </p:cNvPr>
          <p:cNvGraphicFramePr>
            <a:graphicFrameLocks noGrp="1"/>
          </p:cNvGraphicFramePr>
          <p:nvPr>
            <p:ph idx="1"/>
            <p:extLst>
              <p:ext uri="{D42A27DB-BD31-4B8C-83A1-F6EECF244321}">
                <p14:modId xmlns:p14="http://schemas.microsoft.com/office/powerpoint/2010/main" val="1350936761"/>
              </p:ext>
            </p:extLst>
          </p:nvPr>
        </p:nvGraphicFramePr>
        <p:xfrm>
          <a:off x="1471448" y="963751"/>
          <a:ext cx="9070428" cy="5747159"/>
        </p:xfrm>
        <a:graphic>
          <a:graphicData uri="http://schemas.openxmlformats.org/drawingml/2006/table">
            <a:tbl>
              <a:tblPr firstRow="1" firstCol="1" bandRow="1">
                <a:tableStyleId>{5C22544A-7EE6-4342-B048-85BDC9FD1C3A}</a:tableStyleId>
              </a:tblPr>
              <a:tblGrid>
                <a:gridCol w="2506165">
                  <a:extLst>
                    <a:ext uri="{9D8B030D-6E8A-4147-A177-3AD203B41FA5}">
                      <a16:colId xmlns:a16="http://schemas.microsoft.com/office/drawing/2014/main" val="4038864717"/>
                    </a:ext>
                  </a:extLst>
                </a:gridCol>
                <a:gridCol w="3187758">
                  <a:extLst>
                    <a:ext uri="{9D8B030D-6E8A-4147-A177-3AD203B41FA5}">
                      <a16:colId xmlns:a16="http://schemas.microsoft.com/office/drawing/2014/main" val="2434209241"/>
                    </a:ext>
                  </a:extLst>
                </a:gridCol>
                <a:gridCol w="3376505">
                  <a:extLst>
                    <a:ext uri="{9D8B030D-6E8A-4147-A177-3AD203B41FA5}">
                      <a16:colId xmlns:a16="http://schemas.microsoft.com/office/drawing/2014/main" val="3440076925"/>
                    </a:ext>
                  </a:extLst>
                </a:gridCol>
              </a:tblGrid>
              <a:tr h="1698849">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Région</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nchor="ctr"/>
                </a:tc>
                <a:tc>
                  <a:txBody>
                    <a:bodyPr/>
                    <a:lstStyle/>
                    <a:p>
                      <a:pPr algn="ctr">
                        <a:lnSpc>
                          <a:spcPct val="115000"/>
                        </a:lnSpc>
                        <a:spcAft>
                          <a:spcPts val="0"/>
                        </a:spcAft>
                      </a:pPr>
                      <a:r>
                        <a:rPr lang="fr-FR" sz="1600" dirty="0">
                          <a:highlight>
                            <a:srgbClr val="000080"/>
                          </a:highlight>
                        </a:rPr>
                        <a:t>Proportion de possession de </a:t>
                      </a:r>
                      <a:r>
                        <a:rPr lang="fr-FR" sz="1600" dirty="0">
                          <a:effectLst/>
                          <a:highlight>
                            <a:srgbClr val="000080"/>
                          </a:highlight>
                          <a:latin typeface="+mn-lt"/>
                          <a:cs typeface="Arial" panose="020B0604020202020204" pitchFamily="34" charset="0"/>
                        </a:rPr>
                        <a:t>cartes nationales d’identité Burkinabé dans la population générale</a:t>
                      </a:r>
                      <a:r>
                        <a:rPr lang="fr-FR" sz="1600" dirty="0">
                          <a:highlight>
                            <a:srgbClr val="000080"/>
                          </a:highlight>
                        </a:rPr>
                        <a:t> selon les régions en 2019</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marL="0" marR="0" lvl="0" indent="0" algn="ctr" defTabSz="781213" rtl="0" eaLnBrk="1" fontAlgn="auto" latinLnBrk="0" hangingPunct="1">
                        <a:lnSpc>
                          <a:spcPct val="115000"/>
                        </a:lnSpc>
                        <a:spcBef>
                          <a:spcPts val="0"/>
                        </a:spcBef>
                        <a:spcAft>
                          <a:spcPts val="0"/>
                        </a:spcAft>
                        <a:buClrTx/>
                        <a:buSzTx/>
                        <a:buFontTx/>
                        <a:buNone/>
                        <a:tabLst/>
                        <a:defRPr/>
                      </a:pPr>
                      <a:r>
                        <a:rPr lang="fr-FR" sz="1600" dirty="0">
                          <a:effectLst/>
                          <a:highlight>
                            <a:srgbClr val="000080"/>
                          </a:highlight>
                          <a:latin typeface="+mn-lt"/>
                          <a:cs typeface="Arial" panose="020B0604020202020204" pitchFamily="34" charset="0"/>
                        </a:rPr>
                        <a:t>Proposition de possession des cartes nationales d’identité Burkinabé par les personnes déplacées internes au 31 mars 2022</a:t>
                      </a:r>
                      <a:endParaRPr lang="fr-FR" sz="1600" dirty="0">
                        <a:effectLst/>
                        <a:highlight>
                          <a:srgbClr val="000080"/>
                        </a:highlight>
                        <a:latin typeface="+mn-lt"/>
                        <a:ea typeface="Calibri" panose="020F0502020204030204" pitchFamily="34" charset="0"/>
                        <a:cs typeface="Arial" panose="020B0604020202020204" pitchFamily="34" charset="0"/>
                      </a:endParaRPr>
                    </a:p>
                    <a:p>
                      <a:pPr algn="ctr">
                        <a:lnSpc>
                          <a:spcPct val="115000"/>
                        </a:lnSpc>
                        <a:spcAft>
                          <a:spcPts val="0"/>
                        </a:spcAft>
                      </a:pP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extLst>
                  <a:ext uri="{0D108BD9-81ED-4DB2-BD59-A6C34878D82A}">
                    <a16:rowId xmlns:a16="http://schemas.microsoft.com/office/drawing/2014/main" val="2636796920"/>
                  </a:ext>
                </a:extLst>
              </a:tr>
              <a:tr h="269112">
                <a:tc>
                  <a:txBody>
                    <a:bodyPr/>
                    <a:lstStyle/>
                    <a:p>
                      <a:pPr algn="l">
                        <a:lnSpc>
                          <a:spcPct val="115000"/>
                        </a:lnSpc>
                        <a:spcAft>
                          <a:spcPts val="0"/>
                        </a:spcAft>
                      </a:pPr>
                      <a:r>
                        <a:rPr lang="fr-FR" sz="1600" b="1" kern="1200" dirty="0">
                          <a:solidFill>
                            <a:schemeClr val="lt1"/>
                          </a:solidFill>
                          <a:effectLst/>
                          <a:highlight>
                            <a:srgbClr val="000080"/>
                          </a:highlight>
                          <a:latin typeface="+mn-lt"/>
                          <a:ea typeface="+mn-ea"/>
                          <a:cs typeface="Arial" panose="020B0604020202020204" pitchFamily="34" charset="0"/>
                        </a:rPr>
                        <a:t>Boucle</a:t>
                      </a:r>
                      <a:r>
                        <a:rPr lang="fr-FR" sz="1600" dirty="0">
                          <a:effectLst/>
                          <a:highlight>
                            <a:srgbClr val="000080"/>
                          </a:highlight>
                          <a:latin typeface="+mn-lt"/>
                          <a:cs typeface="Arial" panose="020B0604020202020204" pitchFamily="34" charset="0"/>
                        </a:rPr>
                        <a:t> du Mouhoun</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84,8</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07,6</a:t>
                      </a:r>
                    </a:p>
                  </a:txBody>
                  <a:tcPr marL="35207" marR="35207" marT="0" marB="0" anchor="b"/>
                </a:tc>
                <a:extLst>
                  <a:ext uri="{0D108BD9-81ED-4DB2-BD59-A6C34878D82A}">
                    <a16:rowId xmlns:a16="http://schemas.microsoft.com/office/drawing/2014/main" val="3051858537"/>
                  </a:ext>
                </a:extLst>
              </a:tr>
              <a:tr h="179350">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Cascades</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86,8</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07,2</a:t>
                      </a:r>
                    </a:p>
                  </a:txBody>
                  <a:tcPr marL="35207" marR="35207" marT="0" marB="0" anchor="b"/>
                </a:tc>
                <a:extLst>
                  <a:ext uri="{0D108BD9-81ED-4DB2-BD59-A6C34878D82A}">
                    <a16:rowId xmlns:a16="http://schemas.microsoft.com/office/drawing/2014/main" val="2613942033"/>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Centre</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97,9</a:t>
                      </a:r>
                    </a:p>
                  </a:txBody>
                  <a:tcPr marL="35207" marR="35207" marT="0" marB="0" anchor="b"/>
                </a:tc>
                <a:tc>
                  <a:txBody>
                    <a:bodyPr/>
                    <a:lstStyle/>
                    <a:p>
                      <a:pPr algn="ctr">
                        <a:lnSpc>
                          <a:spcPct val="115000"/>
                        </a:lnSpc>
                        <a:spcAft>
                          <a:spcPts val="0"/>
                        </a:spcAft>
                      </a:pPr>
                      <a:endParaRPr lang="fr-FR" sz="1600" dirty="0">
                        <a:solidFill>
                          <a:schemeClr val="tx1"/>
                        </a:solidFill>
                        <a:effectLst/>
                        <a:latin typeface="+mn-lt"/>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2027586409"/>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Centre-Est</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88,1</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06,5</a:t>
                      </a:r>
                    </a:p>
                  </a:txBody>
                  <a:tcPr marL="35207" marR="35207" marT="0" marB="0" anchor="b"/>
                </a:tc>
                <a:extLst>
                  <a:ext uri="{0D108BD9-81ED-4DB2-BD59-A6C34878D82A}">
                    <a16:rowId xmlns:a16="http://schemas.microsoft.com/office/drawing/2014/main" val="2625500010"/>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Centre-Nord</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85,2</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04,7</a:t>
                      </a:r>
                    </a:p>
                  </a:txBody>
                  <a:tcPr marL="35207" marR="35207" marT="0" marB="0" anchor="b"/>
                </a:tc>
                <a:extLst>
                  <a:ext uri="{0D108BD9-81ED-4DB2-BD59-A6C34878D82A}">
                    <a16:rowId xmlns:a16="http://schemas.microsoft.com/office/drawing/2014/main" val="12937490"/>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Centre-Ouest</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83,5</a:t>
                      </a:r>
                    </a:p>
                  </a:txBody>
                  <a:tcPr marL="35207" marR="35207" marT="0" marB="0" anchor="b"/>
                </a:tc>
                <a:tc>
                  <a:txBody>
                    <a:bodyPr/>
                    <a:lstStyle/>
                    <a:p>
                      <a:pPr algn="ctr">
                        <a:lnSpc>
                          <a:spcPct val="115000"/>
                        </a:lnSpc>
                        <a:spcAft>
                          <a:spcPts val="0"/>
                        </a:spcAft>
                      </a:pPr>
                      <a:endParaRPr lang="fr-FR" sz="1600" dirty="0">
                        <a:solidFill>
                          <a:schemeClr val="tx1"/>
                        </a:solidFill>
                        <a:effectLst/>
                        <a:latin typeface="+mn-lt"/>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2868564008"/>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Centre-Sud</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87,4</a:t>
                      </a:r>
                    </a:p>
                  </a:txBody>
                  <a:tcPr marL="35207" marR="35207" marT="0" marB="0" anchor="b"/>
                </a:tc>
                <a:tc>
                  <a:txBody>
                    <a:bodyPr/>
                    <a:lstStyle/>
                    <a:p>
                      <a:pPr algn="ctr">
                        <a:lnSpc>
                          <a:spcPct val="115000"/>
                        </a:lnSpc>
                        <a:spcAft>
                          <a:spcPts val="0"/>
                        </a:spcAft>
                      </a:pPr>
                      <a:endParaRPr lang="fr-FR" sz="1600" dirty="0">
                        <a:solidFill>
                          <a:schemeClr val="tx1"/>
                        </a:solidFill>
                        <a:effectLst/>
                        <a:latin typeface="+mn-lt"/>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3405574629"/>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Est</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64,7</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04,8</a:t>
                      </a:r>
                    </a:p>
                  </a:txBody>
                  <a:tcPr marL="35207" marR="35207" marT="0" marB="0" anchor="b"/>
                </a:tc>
                <a:extLst>
                  <a:ext uri="{0D108BD9-81ED-4DB2-BD59-A6C34878D82A}">
                    <a16:rowId xmlns:a16="http://schemas.microsoft.com/office/drawing/2014/main" val="1520263295"/>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Hauts-Bassins</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91,7</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09,5</a:t>
                      </a:r>
                    </a:p>
                  </a:txBody>
                  <a:tcPr marL="35207" marR="35207" marT="0" marB="0" anchor="b"/>
                </a:tc>
                <a:extLst>
                  <a:ext uri="{0D108BD9-81ED-4DB2-BD59-A6C34878D82A}">
                    <a16:rowId xmlns:a16="http://schemas.microsoft.com/office/drawing/2014/main" val="1967011701"/>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Nord</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87,9</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07,4</a:t>
                      </a:r>
                    </a:p>
                  </a:txBody>
                  <a:tcPr marL="35207" marR="35207" marT="0" marB="0" anchor="b"/>
                </a:tc>
                <a:extLst>
                  <a:ext uri="{0D108BD9-81ED-4DB2-BD59-A6C34878D82A}">
                    <a16:rowId xmlns:a16="http://schemas.microsoft.com/office/drawing/2014/main" val="1238960746"/>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Plateau-Central</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86,2</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11,5</a:t>
                      </a:r>
                    </a:p>
                  </a:txBody>
                  <a:tcPr marL="35207" marR="35207" marT="0" marB="0" anchor="b"/>
                </a:tc>
                <a:extLst>
                  <a:ext uri="{0D108BD9-81ED-4DB2-BD59-A6C34878D82A}">
                    <a16:rowId xmlns:a16="http://schemas.microsoft.com/office/drawing/2014/main" val="3208042096"/>
                  </a:ext>
                </a:extLst>
              </a:tr>
              <a:tr h="269112">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Sahel</a:t>
                      </a:r>
                      <a:endParaRPr lang="fr-FR" sz="1600" dirty="0">
                        <a:effectLst/>
                        <a:highlight>
                          <a:srgbClr val="000080"/>
                        </a:highlight>
                        <a:latin typeface="+mn-lt"/>
                        <a:ea typeface="Calibri" panose="020F0502020204030204" pitchFamily="34" charset="0"/>
                        <a:cs typeface="Arial" panose="020B0604020202020204" pitchFamily="34" charset="0"/>
                      </a:endParaRPr>
                    </a:p>
                  </a:txBody>
                  <a:tcPr marL="35207" marR="35207" marT="0" marB="0"/>
                </a:tc>
                <a:tc>
                  <a:txBody>
                    <a:bodyPr/>
                    <a:lstStyle/>
                    <a:p>
                      <a:pPr algn="ctr">
                        <a:lnSpc>
                          <a:spcPct val="115000"/>
                        </a:lnSpc>
                        <a:spcAft>
                          <a:spcPts val="0"/>
                        </a:spcAft>
                      </a:pPr>
                      <a:r>
                        <a:rPr lang="fr-FR" sz="1600" kern="1200" dirty="0">
                          <a:solidFill>
                            <a:schemeClr val="tx1"/>
                          </a:solidFill>
                          <a:effectLst/>
                          <a:latin typeface="+mn-lt"/>
                          <a:ea typeface="Calibri" panose="020F0502020204030204" pitchFamily="34" charset="0"/>
                          <a:cs typeface="Arial" panose="020B0604020202020204" pitchFamily="34" charset="0"/>
                        </a:rPr>
                        <a:t>71,5</a:t>
                      </a:r>
                    </a:p>
                  </a:txBody>
                  <a:tcPr marL="35207" marR="35207" marT="0" marB="0" anchor="b"/>
                </a:tc>
                <a:tc>
                  <a:txBody>
                    <a:bodyPr/>
                    <a:lstStyle/>
                    <a:p>
                      <a:pPr algn="ctr">
                        <a:lnSpc>
                          <a:spcPct val="115000"/>
                        </a:lnSpc>
                        <a:spcAft>
                          <a:spcPts val="0"/>
                        </a:spcAft>
                      </a:pPr>
                      <a:r>
                        <a:rPr lang="fr-FR" sz="1600" dirty="0">
                          <a:solidFill>
                            <a:schemeClr val="tx1"/>
                          </a:solidFill>
                          <a:effectLst/>
                          <a:latin typeface="+mn-lt"/>
                          <a:ea typeface="Calibri" panose="020F0502020204030204" pitchFamily="34" charset="0"/>
                          <a:cs typeface="Arial" panose="020B0604020202020204" pitchFamily="34" charset="0"/>
                        </a:rPr>
                        <a:t>05,1</a:t>
                      </a:r>
                    </a:p>
                  </a:txBody>
                  <a:tcPr marL="35207" marR="35207" marT="0" marB="0" anchor="b"/>
                </a:tc>
                <a:extLst>
                  <a:ext uri="{0D108BD9-81ED-4DB2-BD59-A6C34878D82A}">
                    <a16:rowId xmlns:a16="http://schemas.microsoft.com/office/drawing/2014/main" val="4242889775"/>
                  </a:ext>
                </a:extLst>
              </a:tr>
              <a:tr h="555060">
                <a:tc>
                  <a:txBody>
                    <a:bodyPr/>
                    <a:lstStyle/>
                    <a:p>
                      <a:pPr algn="l">
                        <a:lnSpc>
                          <a:spcPct val="115000"/>
                        </a:lnSpc>
                        <a:spcAft>
                          <a:spcPts val="0"/>
                        </a:spcAft>
                      </a:pPr>
                      <a:r>
                        <a:rPr lang="fr-FR" sz="1600" dirty="0">
                          <a:effectLst/>
                          <a:highlight>
                            <a:srgbClr val="000080"/>
                          </a:highlight>
                          <a:latin typeface="+mn-lt"/>
                          <a:cs typeface="Arial" panose="020B0604020202020204" pitchFamily="34" charset="0"/>
                        </a:rPr>
                        <a:t>Sud-Ouest</a:t>
                      </a:r>
                    </a:p>
                    <a:p>
                      <a:pPr algn="l">
                        <a:lnSpc>
                          <a:spcPct val="115000"/>
                        </a:lnSpc>
                        <a:spcAft>
                          <a:spcPts val="0"/>
                        </a:spcAft>
                      </a:pPr>
                      <a:r>
                        <a:rPr lang="fr-FR" sz="1600" dirty="0">
                          <a:effectLst/>
                          <a:highlight>
                            <a:srgbClr val="000080"/>
                          </a:highlight>
                          <a:latin typeface="+mn-lt"/>
                          <a:ea typeface="Calibri" panose="020F0502020204030204" pitchFamily="34" charset="0"/>
                          <a:cs typeface="Arial" panose="020B0604020202020204" pitchFamily="34" charset="0"/>
                        </a:rPr>
                        <a:t>National</a:t>
                      </a:r>
                    </a:p>
                  </a:txBody>
                  <a:tcPr marL="35207" marR="35207" marT="0" marB="0"/>
                </a:tc>
                <a:tc>
                  <a:txBody>
                    <a:bodyPr/>
                    <a:lstStyle/>
                    <a:p>
                      <a:pPr algn="ctr">
                        <a:lnSpc>
                          <a:spcPct val="115000"/>
                        </a:lnSpc>
                        <a:spcAft>
                          <a:spcPts val="0"/>
                        </a:spcAft>
                      </a:pPr>
                      <a:r>
                        <a:rPr lang="fr-FR" sz="1600" dirty="0">
                          <a:effectLst/>
                          <a:latin typeface="+mn-lt"/>
                          <a:cs typeface="Arial" panose="020B0604020202020204" pitchFamily="34" charset="0"/>
                        </a:rPr>
                        <a:t>71,4</a:t>
                      </a:r>
                    </a:p>
                    <a:p>
                      <a:pPr algn="ctr">
                        <a:lnSpc>
                          <a:spcPct val="115000"/>
                        </a:lnSpc>
                        <a:spcAft>
                          <a:spcPts val="0"/>
                        </a:spcAft>
                      </a:pPr>
                      <a:r>
                        <a:rPr lang="fr-FR" sz="1600" dirty="0">
                          <a:solidFill>
                            <a:srgbClr val="FF0000"/>
                          </a:solidFill>
                          <a:effectLst/>
                          <a:latin typeface="+mn-lt"/>
                          <a:ea typeface="Calibri" panose="020F0502020204030204" pitchFamily="34" charset="0"/>
                          <a:cs typeface="Arial" panose="020B0604020202020204" pitchFamily="34" charset="0"/>
                        </a:rPr>
                        <a:t>85,3</a:t>
                      </a:r>
                    </a:p>
                  </a:txBody>
                  <a:tcPr marL="35207" marR="35207" marT="0" marB="0" anchor="b"/>
                </a:tc>
                <a:tc>
                  <a:txBody>
                    <a:bodyPr/>
                    <a:lstStyle/>
                    <a:p>
                      <a:pPr algn="ctr">
                        <a:lnSpc>
                          <a:spcPct val="115000"/>
                        </a:lnSpc>
                        <a:spcAft>
                          <a:spcPts val="0"/>
                        </a:spcAft>
                      </a:pPr>
                      <a:r>
                        <a:rPr lang="fr-FR" sz="1600" kern="1200" dirty="0">
                          <a:solidFill>
                            <a:srgbClr val="FF0000"/>
                          </a:solidFill>
                          <a:effectLst/>
                          <a:latin typeface="+mn-lt"/>
                          <a:ea typeface="+mn-ea"/>
                          <a:cs typeface="Arial" panose="020B0604020202020204" pitchFamily="34" charset="0"/>
                        </a:rPr>
                        <a:t>07,1</a:t>
                      </a:r>
                    </a:p>
                  </a:txBody>
                  <a:tcPr marL="35207" marR="35207" marT="0" marB="0" anchor="b"/>
                </a:tc>
                <a:extLst>
                  <a:ext uri="{0D108BD9-81ED-4DB2-BD59-A6C34878D82A}">
                    <a16:rowId xmlns:a16="http://schemas.microsoft.com/office/drawing/2014/main" val="2719074853"/>
                  </a:ext>
                </a:extLst>
              </a:tr>
              <a:tr h="269112">
                <a:tc gridSpan="3">
                  <a:txBody>
                    <a:bodyPr/>
                    <a:lstStyle/>
                    <a:p>
                      <a:pPr algn="ctr">
                        <a:lnSpc>
                          <a:spcPct val="115000"/>
                        </a:lnSpc>
                        <a:spcAft>
                          <a:spcPts val="0"/>
                        </a:spcAft>
                      </a:pPr>
                      <a:r>
                        <a:rPr lang="fr-FR" sz="1100" i="1" dirty="0">
                          <a:effectLst/>
                          <a:highlight>
                            <a:srgbClr val="000080"/>
                          </a:highlight>
                          <a:latin typeface="+mn-lt"/>
                          <a:ea typeface="Calibri" panose="020F0502020204030204" pitchFamily="34" charset="0"/>
                          <a:cs typeface="Arial" panose="020B0604020202020204" pitchFamily="34" charset="0"/>
                        </a:rPr>
                        <a:t>Sources: RGPH 2019 et CONASUR</a:t>
                      </a:r>
                    </a:p>
                  </a:txBody>
                  <a:tcPr marL="35207" marR="35207" marT="0" marB="0"/>
                </a:tc>
                <a:tc hMerge="1">
                  <a:txBody>
                    <a:bodyPr/>
                    <a:lstStyle/>
                    <a:p>
                      <a:pPr algn="ctr">
                        <a:lnSpc>
                          <a:spcPct val="115000"/>
                        </a:lnSpc>
                        <a:spcAft>
                          <a:spcPts val="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35207" marR="35207" marT="0" marB="0" anchor="b"/>
                </a:tc>
                <a:tc hMerge="1">
                  <a:txBody>
                    <a:bodyPr/>
                    <a:lstStyle/>
                    <a:p>
                      <a:pPr algn="ctr">
                        <a:lnSpc>
                          <a:spcPct val="115000"/>
                        </a:lnSpc>
                        <a:spcAft>
                          <a:spcPts val="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35207" marR="35207" marT="0" marB="0" anchor="b"/>
                </a:tc>
                <a:extLst>
                  <a:ext uri="{0D108BD9-81ED-4DB2-BD59-A6C34878D82A}">
                    <a16:rowId xmlns:a16="http://schemas.microsoft.com/office/drawing/2014/main" val="1719957564"/>
                  </a:ext>
                </a:extLst>
              </a:tr>
            </a:tbl>
          </a:graphicData>
        </a:graphic>
      </p:graphicFrame>
    </p:spTree>
    <p:extLst>
      <p:ext uri="{BB962C8B-B14F-4D97-AF65-F5344CB8AC3E}">
        <p14:creationId xmlns:p14="http://schemas.microsoft.com/office/powerpoint/2010/main" val="38722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807" y="304800"/>
            <a:ext cx="10993821" cy="1385887"/>
          </a:xfrm>
        </p:spPr>
        <p:txBody>
          <a:bodyPr>
            <a:noAutofit/>
          </a:bodyPr>
          <a:lstStyle/>
          <a:p>
            <a:r>
              <a:rPr lang="en-CA" sz="4000" b="1" dirty="0" err="1">
                <a:solidFill>
                  <a:schemeClr val="accent2"/>
                </a:solidFill>
              </a:rPr>
              <a:t>Quelques</a:t>
            </a:r>
            <a:r>
              <a:rPr lang="en-CA" sz="4000" b="1" dirty="0">
                <a:solidFill>
                  <a:schemeClr val="accent2"/>
                </a:solidFill>
              </a:rPr>
              <a:t> raisons </a:t>
            </a:r>
            <a:r>
              <a:rPr lang="en-CA" sz="4000" b="1" dirty="0" err="1">
                <a:solidFill>
                  <a:schemeClr val="accent2"/>
                </a:solidFill>
              </a:rPr>
              <a:t>spécifiques</a:t>
            </a:r>
            <a:r>
              <a:rPr lang="en-CA" sz="4000" b="1" dirty="0">
                <a:solidFill>
                  <a:schemeClr val="accent2"/>
                </a:solidFill>
              </a:rPr>
              <a:t> </a:t>
            </a:r>
            <a:r>
              <a:rPr lang="en-CA" sz="4000" b="1" dirty="0" err="1">
                <a:solidFill>
                  <a:schemeClr val="accent2"/>
                </a:solidFill>
              </a:rPr>
              <a:t>expliquant</a:t>
            </a:r>
            <a:r>
              <a:rPr lang="en-CA" sz="4000" b="1" dirty="0">
                <a:solidFill>
                  <a:schemeClr val="accent2"/>
                </a:solidFill>
              </a:rPr>
              <a:t> </a:t>
            </a:r>
            <a:r>
              <a:rPr lang="en-CA" sz="4000" b="1" dirty="0" err="1">
                <a:solidFill>
                  <a:schemeClr val="accent2"/>
                </a:solidFill>
              </a:rPr>
              <a:t>en</a:t>
            </a:r>
            <a:r>
              <a:rPr lang="en-CA" sz="4000" b="1" dirty="0">
                <a:solidFill>
                  <a:schemeClr val="accent2"/>
                </a:solidFill>
              </a:rPr>
              <a:t> </a:t>
            </a:r>
            <a:r>
              <a:rPr lang="en-CA" sz="4000" b="1" dirty="0" err="1">
                <a:solidFill>
                  <a:schemeClr val="accent2"/>
                </a:solidFill>
              </a:rPr>
              <a:t>partie</a:t>
            </a:r>
            <a:r>
              <a:rPr lang="en-CA" sz="4000" b="1" dirty="0">
                <a:solidFill>
                  <a:schemeClr val="accent2"/>
                </a:solidFill>
              </a:rPr>
              <a:t> la non possession des documents </a:t>
            </a:r>
            <a:r>
              <a:rPr lang="en-CA" sz="4000" b="1" dirty="0" err="1">
                <a:solidFill>
                  <a:schemeClr val="accent2"/>
                </a:solidFill>
              </a:rPr>
              <a:t>d’identité</a:t>
            </a:r>
            <a:r>
              <a:rPr lang="en-CA" sz="4000" b="1" dirty="0">
                <a:solidFill>
                  <a:schemeClr val="accent2"/>
                </a:solidFill>
              </a:rPr>
              <a:t> chez les PDI </a:t>
            </a:r>
          </a:p>
        </p:txBody>
      </p:sp>
      <p:sp>
        <p:nvSpPr>
          <p:cNvPr id="3" name="Espace réservé du contenu 2"/>
          <p:cNvSpPr>
            <a:spLocks noGrp="1"/>
          </p:cNvSpPr>
          <p:nvPr>
            <p:ph idx="1"/>
          </p:nvPr>
        </p:nvSpPr>
        <p:spPr>
          <a:xfrm>
            <a:off x="1583140" y="1815152"/>
            <a:ext cx="10350444" cy="4935272"/>
          </a:xfrm>
        </p:spPr>
        <p:txBody>
          <a:bodyPr>
            <a:noAutofit/>
          </a:bodyPr>
          <a:lstStyle/>
          <a:p>
            <a:pPr algn="just">
              <a:buFont typeface="Wingdings" panose="05000000000000000000" pitchFamily="2" charset="2"/>
              <a:buChar char="ü"/>
            </a:pPr>
            <a:r>
              <a:rPr lang="fr-FR" sz="2400" b="1" dirty="0"/>
              <a:t>Mouvements des populations liés à la dégradation sécuritaire;</a:t>
            </a:r>
          </a:p>
          <a:p>
            <a:pPr algn="just">
              <a:buFont typeface="Wingdings" panose="05000000000000000000" pitchFamily="2" charset="2"/>
              <a:buChar char="ü"/>
            </a:pPr>
            <a:r>
              <a:rPr lang="fr-FR" sz="2400" b="1" dirty="0"/>
              <a:t>Abandon, perte, confiscation ou destruction des documents d’état civil et identitaires;</a:t>
            </a:r>
          </a:p>
          <a:p>
            <a:pPr algn="just">
              <a:buFont typeface="Wingdings" panose="05000000000000000000" pitchFamily="2" charset="2"/>
              <a:buChar char="ü"/>
            </a:pPr>
            <a:r>
              <a:rPr lang="fr-CM" sz="2400" b="1" dirty="0"/>
              <a:t>Absence ou restrictions des prestations des services de l’état civil  notamment: </a:t>
            </a:r>
            <a:endParaRPr lang="fr-FR" sz="2400" b="1" dirty="0"/>
          </a:p>
          <a:p>
            <a:pPr lvl="2" algn="just">
              <a:lnSpc>
                <a:spcPct val="120000"/>
              </a:lnSpc>
              <a:spcBef>
                <a:spcPts val="0"/>
              </a:spcBef>
              <a:buFont typeface="Wingdings" pitchFamily="2" charset="2"/>
              <a:buChar char="Ø"/>
            </a:pPr>
            <a:r>
              <a:rPr lang="fr-CM" sz="1800" b="1" dirty="0"/>
              <a:t>Destruction des  mairies  abritant les services de l’état civil,</a:t>
            </a:r>
          </a:p>
          <a:p>
            <a:pPr lvl="2" algn="just">
              <a:lnSpc>
                <a:spcPct val="120000"/>
              </a:lnSpc>
              <a:spcBef>
                <a:spcPts val="0"/>
              </a:spcBef>
              <a:buFont typeface="Wingdings" pitchFamily="2" charset="2"/>
              <a:buChar char="Ø"/>
            </a:pPr>
            <a:r>
              <a:rPr lang="fr-CM" sz="1800" b="1" dirty="0"/>
              <a:t> Destruction des préfectures abritant les tribunaux départementaux,</a:t>
            </a:r>
          </a:p>
          <a:p>
            <a:pPr lvl="2" algn="just">
              <a:lnSpc>
                <a:spcPct val="120000"/>
              </a:lnSpc>
              <a:spcBef>
                <a:spcPts val="0"/>
              </a:spcBef>
              <a:buFont typeface="Wingdings" pitchFamily="2" charset="2"/>
              <a:buChar char="Ø"/>
            </a:pPr>
            <a:r>
              <a:rPr lang="fr-CM" sz="1800" b="1" dirty="0"/>
              <a:t>Destruction des registres de l’état civil dans les mairies et les préfectures,</a:t>
            </a:r>
          </a:p>
          <a:p>
            <a:pPr lvl="2" algn="just">
              <a:lnSpc>
                <a:spcPct val="120000"/>
              </a:lnSpc>
              <a:spcBef>
                <a:spcPts val="0"/>
              </a:spcBef>
              <a:buFont typeface="Wingdings" pitchFamily="2" charset="2"/>
              <a:buChar char="Ø"/>
            </a:pPr>
            <a:r>
              <a:rPr lang="fr-CM" sz="1800" b="1" dirty="0"/>
              <a:t>Fermeture des mairies et des préfectures abritant les services de l’état civil et les tribunaux départementaux ,</a:t>
            </a:r>
          </a:p>
          <a:p>
            <a:pPr algn="just">
              <a:buFont typeface="Wingdings" panose="05000000000000000000" pitchFamily="2" charset="2"/>
              <a:buChar char="ü"/>
            </a:pPr>
            <a:r>
              <a:rPr lang="fr-CM" sz="2400" b="1" dirty="0"/>
              <a:t>Insuffisance  du cadre juridique ne permettant pas aux tribunaux départementaux ou d’arrondissement des zones d’accueil de rendre des jugements  déclaratifs ou supplétifs d’actes de naissance au profit des PDI.</a:t>
            </a:r>
          </a:p>
        </p:txBody>
      </p:sp>
    </p:spTree>
    <p:extLst>
      <p:ext uri="{BB962C8B-B14F-4D97-AF65-F5344CB8AC3E}">
        <p14:creationId xmlns:p14="http://schemas.microsoft.com/office/powerpoint/2010/main" val="328361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pPr algn="ctr"/>
            <a:r>
              <a:rPr lang="en-CA" sz="4000" b="1" dirty="0">
                <a:solidFill>
                  <a:schemeClr val="accent2"/>
                </a:solidFill>
              </a:rPr>
              <a:t>Solutions </a:t>
            </a:r>
            <a:r>
              <a:rPr lang="en-CA" sz="4000" b="1" dirty="0" err="1">
                <a:solidFill>
                  <a:schemeClr val="accent2"/>
                </a:solidFill>
              </a:rPr>
              <a:t>ponctuelles</a:t>
            </a:r>
            <a:r>
              <a:rPr lang="en-CA" sz="4000" b="1" dirty="0">
                <a:solidFill>
                  <a:schemeClr val="accent2"/>
                </a:solidFill>
              </a:rPr>
              <a:t> aux </a:t>
            </a:r>
            <a:r>
              <a:rPr lang="en-CA" sz="4000" b="1" dirty="0" err="1">
                <a:solidFill>
                  <a:schemeClr val="accent2"/>
                </a:solidFill>
              </a:rPr>
              <a:t>difficultés</a:t>
            </a:r>
            <a:r>
              <a:rPr lang="en-CA" sz="4000" b="1" dirty="0">
                <a:solidFill>
                  <a:schemeClr val="accent2"/>
                </a:solidFill>
              </a:rPr>
              <a:t> </a:t>
            </a:r>
            <a:r>
              <a:rPr lang="en-CA" sz="4000" b="1" dirty="0" err="1">
                <a:solidFill>
                  <a:schemeClr val="accent2"/>
                </a:solidFill>
              </a:rPr>
              <a:t>d’accès</a:t>
            </a:r>
            <a:r>
              <a:rPr lang="en-CA" sz="4000" b="1" dirty="0">
                <a:solidFill>
                  <a:schemeClr val="accent2"/>
                </a:solidFill>
              </a:rPr>
              <a:t> des PDI aux documents </a:t>
            </a:r>
            <a:r>
              <a:rPr lang="en-CA" sz="4000" b="1" dirty="0" err="1">
                <a:solidFill>
                  <a:schemeClr val="accent2"/>
                </a:solidFill>
              </a:rPr>
              <a:t>d’identification</a:t>
            </a:r>
            <a:endParaRPr lang="en-US" sz="4000" b="1" dirty="0">
              <a:solidFill>
                <a:schemeClr val="accent2"/>
              </a:solidFill>
            </a:endParaRP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p:txBody>
          <a:bodyPr/>
          <a:lstStyle/>
          <a:p>
            <a:pPr>
              <a:buFont typeface="Wingdings" panose="05000000000000000000" pitchFamily="2" charset="2"/>
              <a:buChar char="ü"/>
            </a:pPr>
            <a:endParaRPr lang="en-US" sz="2400" dirty="0">
              <a:solidFill>
                <a:srgbClr val="0070C0"/>
              </a:solidFill>
            </a:endParaRPr>
          </a:p>
          <a:p>
            <a:pPr algn="just">
              <a:buFont typeface="Wingdings" panose="05000000000000000000" pitchFamily="2" charset="2"/>
              <a:buChar char="ü"/>
            </a:pPr>
            <a:r>
              <a:rPr lang="en-US" b="1" dirty="0" err="1"/>
              <a:t>Organisation</a:t>
            </a:r>
            <a:r>
              <a:rPr lang="en-US" b="1" dirty="0"/>
              <a:t> des audiences </a:t>
            </a:r>
            <a:r>
              <a:rPr lang="en-US" b="1" dirty="0" err="1"/>
              <a:t>foraines</a:t>
            </a:r>
            <a:r>
              <a:rPr lang="en-US" b="1" dirty="0"/>
              <a:t> </a:t>
            </a:r>
            <a:r>
              <a:rPr lang="en-US" b="1" dirty="0" err="1"/>
              <a:t>délocalisées</a:t>
            </a:r>
            <a:r>
              <a:rPr lang="en-US" b="1" dirty="0"/>
              <a:t>  </a:t>
            </a:r>
            <a:r>
              <a:rPr lang="en-US" b="1" dirty="0" err="1"/>
              <a:t>d’établissement</a:t>
            </a:r>
            <a:r>
              <a:rPr lang="en-US" b="1" dirty="0"/>
              <a:t> des </a:t>
            </a:r>
            <a:r>
              <a:rPr lang="en-US" b="1" dirty="0" err="1"/>
              <a:t>jugements</a:t>
            </a:r>
            <a:r>
              <a:rPr lang="en-US" b="1" dirty="0"/>
              <a:t> </a:t>
            </a:r>
            <a:r>
              <a:rPr lang="en-US" b="1" dirty="0" err="1"/>
              <a:t>déclaratifs</a:t>
            </a:r>
            <a:r>
              <a:rPr lang="en-US" b="1" dirty="0"/>
              <a:t> </a:t>
            </a:r>
            <a:r>
              <a:rPr lang="en-US" b="1" dirty="0" err="1"/>
              <a:t>ou</a:t>
            </a:r>
            <a:r>
              <a:rPr lang="en-US" b="1" dirty="0"/>
              <a:t> </a:t>
            </a:r>
            <a:r>
              <a:rPr lang="en-US" b="1" dirty="0" err="1"/>
              <a:t>supplétifs</a:t>
            </a:r>
            <a:r>
              <a:rPr lang="en-US" b="1" dirty="0"/>
              <a:t> </a:t>
            </a:r>
            <a:r>
              <a:rPr lang="en-US" b="1" dirty="0" err="1"/>
              <a:t>d’actes</a:t>
            </a:r>
            <a:r>
              <a:rPr lang="en-US" b="1" dirty="0"/>
              <a:t> de naissance au profit des PDI de concert avec les </a:t>
            </a:r>
            <a:r>
              <a:rPr lang="en-US" b="1" dirty="0" err="1"/>
              <a:t>acteurs</a:t>
            </a:r>
            <a:r>
              <a:rPr lang="en-US" b="1" dirty="0"/>
              <a:t> de la justice;</a:t>
            </a:r>
          </a:p>
          <a:p>
            <a:pPr marL="0" indent="0">
              <a:buNone/>
            </a:pPr>
            <a:endParaRPr lang="en-US" b="1" dirty="0"/>
          </a:p>
          <a:p>
            <a:pPr algn="just">
              <a:buFont typeface="Wingdings" panose="05000000000000000000" pitchFamily="2" charset="2"/>
              <a:buChar char="ü"/>
            </a:pPr>
            <a:r>
              <a:rPr lang="en-US" b="1" dirty="0"/>
              <a:t>Mise </a:t>
            </a:r>
            <a:r>
              <a:rPr lang="en-US" b="1" dirty="0" err="1"/>
              <a:t>en</a:t>
            </a:r>
            <a:r>
              <a:rPr lang="en-US" b="1" dirty="0"/>
              <a:t> place des services de </a:t>
            </a:r>
            <a:r>
              <a:rPr lang="en-US" b="1" dirty="0" err="1"/>
              <a:t>l’état</a:t>
            </a:r>
            <a:r>
              <a:rPr lang="en-US" b="1" dirty="0"/>
              <a:t> civil et des </a:t>
            </a:r>
            <a:r>
              <a:rPr lang="en-US" b="1" dirty="0" err="1"/>
              <a:t>tribunaux</a:t>
            </a:r>
            <a:r>
              <a:rPr lang="en-US" b="1" dirty="0"/>
              <a:t> </a:t>
            </a:r>
            <a:r>
              <a:rPr lang="en-US" b="1" dirty="0" err="1"/>
              <a:t>départementaux</a:t>
            </a:r>
            <a:r>
              <a:rPr lang="en-US" b="1" dirty="0"/>
              <a:t> dans les chefs-</a:t>
            </a:r>
            <a:r>
              <a:rPr lang="en-US" b="1" dirty="0" err="1"/>
              <a:t>lieux</a:t>
            </a:r>
            <a:r>
              <a:rPr lang="en-US" b="1" dirty="0"/>
              <a:t> de province et de region pour assurer la </a:t>
            </a:r>
            <a:r>
              <a:rPr lang="en-US" b="1" dirty="0" err="1"/>
              <a:t>délivrance</a:t>
            </a:r>
            <a:r>
              <a:rPr lang="en-US" b="1" dirty="0"/>
              <a:t> des </a:t>
            </a:r>
            <a:r>
              <a:rPr lang="en-US" b="1" dirty="0" err="1"/>
              <a:t>actes</a:t>
            </a:r>
            <a:r>
              <a:rPr lang="en-US" b="1" dirty="0"/>
              <a:t> de </a:t>
            </a:r>
            <a:r>
              <a:rPr lang="en-US" b="1" dirty="0" err="1"/>
              <a:t>l’état</a:t>
            </a:r>
            <a:r>
              <a:rPr lang="en-US" b="1" dirty="0"/>
              <a:t> civil aux PDI  de </a:t>
            </a:r>
            <a:r>
              <a:rPr lang="en-US" b="1" dirty="0" err="1"/>
              <a:t>leurs</a:t>
            </a:r>
            <a:r>
              <a:rPr lang="en-US" b="1" dirty="0"/>
              <a:t> competences </a:t>
            </a:r>
            <a:r>
              <a:rPr lang="en-US" b="1" dirty="0" err="1"/>
              <a:t>territoriales</a:t>
            </a:r>
            <a:r>
              <a:rPr lang="en-US" b="1" dirty="0"/>
              <a:t>.</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7815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65125"/>
            <a:ext cx="10515600" cy="717441"/>
          </a:xfrm>
        </p:spPr>
        <p:txBody>
          <a:bodyPr>
            <a:normAutofit/>
          </a:bodyPr>
          <a:lstStyle/>
          <a:p>
            <a:pPr algn="ctr"/>
            <a:r>
              <a:rPr lang="en-CA" sz="4000" b="1" dirty="0">
                <a:solidFill>
                  <a:schemeClr val="accent2"/>
                </a:solidFill>
              </a:rPr>
              <a:t>Perspectives</a:t>
            </a:r>
            <a:endParaRPr lang="en-US" sz="4000" b="1" dirty="0">
              <a:solidFill>
                <a:schemeClr val="accent2"/>
              </a:solidFill>
            </a:endParaRP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838200" y="1082566"/>
            <a:ext cx="10515600" cy="5094397"/>
          </a:xfrm>
        </p:spPr>
        <p:txBody>
          <a:bodyPr>
            <a:normAutofit/>
          </a:bodyPr>
          <a:lstStyle/>
          <a:p>
            <a:pPr>
              <a:buFont typeface="Wingdings" panose="05000000000000000000" pitchFamily="2" charset="2"/>
              <a:buChar char="ü"/>
            </a:pPr>
            <a:endParaRPr lang="fr-FR" sz="2800" b="1" dirty="0">
              <a:solidFill>
                <a:srgbClr val="0070C0"/>
              </a:solidFill>
            </a:endParaRPr>
          </a:p>
          <a:p>
            <a:pPr>
              <a:buFont typeface="Wingdings" panose="05000000000000000000" pitchFamily="2" charset="2"/>
              <a:buChar char="ü"/>
            </a:pPr>
            <a:r>
              <a:rPr lang="fr-FR" sz="3200" b="1" dirty="0"/>
              <a:t>L’élaboration d’une loi spécifique sur l’état civil prenant en compte l’enregistrement des faits d’état civil en situation d’urgence;</a:t>
            </a:r>
          </a:p>
          <a:p>
            <a:pPr marL="0" indent="0">
              <a:buNone/>
            </a:pPr>
            <a:endParaRPr lang="fr-FR" sz="3200" b="1" dirty="0"/>
          </a:p>
          <a:p>
            <a:pPr>
              <a:buFont typeface="Wingdings" panose="05000000000000000000" pitchFamily="2" charset="2"/>
              <a:buChar char="ü"/>
            </a:pPr>
            <a:r>
              <a:rPr lang="fr-FR" sz="3200" b="1" dirty="0"/>
              <a:t>Nécessité d’une solution pérenne: informatisation de l’état civil avec l’institution d’un registre numérique national de l’état  civil.</a:t>
            </a:r>
          </a:p>
          <a:p>
            <a:pPr marL="0" indent="0">
              <a:buNone/>
            </a:pPr>
            <a:endParaRPr lang="fr-FR" sz="2800" dirty="0"/>
          </a:p>
        </p:txBody>
      </p:sp>
    </p:spTree>
    <p:extLst>
      <p:ext uri="{BB962C8B-B14F-4D97-AF65-F5344CB8AC3E}">
        <p14:creationId xmlns:p14="http://schemas.microsoft.com/office/powerpoint/2010/main" val="29759792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634</Words>
  <Application>Microsoft Office PowerPoint</Application>
  <PresentationFormat>Grand écran</PresentationFormat>
  <Paragraphs>141</Paragraphs>
  <Slides>11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LucidaGrande</vt:lpstr>
      <vt:lpstr>Wingdings</vt:lpstr>
      <vt:lpstr>1_Office Theme</vt:lpstr>
      <vt:lpstr>                            Enjeux de l’enregistrement des faits d’état civil chez les personnes déplacées internes au Burkina Faso</vt:lpstr>
      <vt:lpstr>Contenu de la présentation </vt:lpstr>
      <vt:lpstr>Plan</vt:lpstr>
      <vt:lpstr>Etat des lieux des personnes déplacées internes</vt:lpstr>
      <vt:lpstr> Niveaux de possession des actes de naissances chez les PDI et dans la population générale </vt:lpstr>
      <vt:lpstr> Niveaux de possession des CNIB chez les PDI et dans la population générale </vt:lpstr>
      <vt:lpstr>Quelques raisons spécifiques expliquant en partie la non possession des documents d’identité chez les PDI </vt:lpstr>
      <vt:lpstr>Solutions ponctuelles aux difficultés d’accès des PDI aux documents d’identification</vt:lpstr>
      <vt:lpstr>Perspectives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Louis Niamba</cp:lastModifiedBy>
  <cp:revision>49</cp:revision>
  <cp:lastPrinted>2022-10-19T16:48:34Z</cp:lastPrinted>
  <dcterms:created xsi:type="dcterms:W3CDTF">2022-09-20T01:45:54Z</dcterms:created>
  <dcterms:modified xsi:type="dcterms:W3CDTF">2022-10-27T04:34:15Z</dcterms:modified>
</cp:coreProperties>
</file>