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81" r:id="rId3"/>
    <p:sldId id="384" r:id="rId4"/>
    <p:sldId id="385" r:id="rId5"/>
    <p:sldId id="387" r:id="rId6"/>
    <p:sldId id="388" r:id="rId7"/>
    <p:sldId id="389" r:id="rId8"/>
    <p:sldId id="390" r:id="rId9"/>
    <p:sldId id="386" r:id="rId10"/>
    <p:sldId id="3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108" d="100"/>
          <a:sy n="108" d="100"/>
        </p:scale>
        <p:origin x="3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1849183"/>
            <a:ext cx="6251110" cy="2462022"/>
          </a:xfrm>
        </p:spPr>
        <p:txBody>
          <a:bodyPr anchor="b">
            <a:normAutofit/>
          </a:bodyPr>
          <a:lstStyle/>
          <a:p>
            <a:pPr algn="l"/>
            <a:r>
              <a:rPr lang="en-US" sz="3600" b="1" dirty="0"/>
              <a:t>United Nations Guidelines on the legislative framework for civil registration, vital statistics and identity management systems</a:t>
            </a:r>
            <a:endParaRPr lang="en-GB" sz="3600" b="1"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972747"/>
            <a:ext cx="6251111" cy="1232016"/>
          </a:xfrm>
        </p:spPr>
        <p:txBody>
          <a:bodyPr>
            <a:normAutofit/>
          </a:bodyPr>
          <a:lstStyle/>
          <a:p>
            <a:pPr>
              <a:spcBef>
                <a:spcPts val="0"/>
              </a:spcBef>
            </a:pPr>
            <a:r>
              <a:rPr lang="en-US" sz="1800" b="1" dirty="0"/>
              <a:t>Srdjan Mrkić</a:t>
            </a:r>
          </a:p>
          <a:p>
            <a:pPr>
              <a:spcBef>
                <a:spcPts val="0"/>
              </a:spcBef>
            </a:pPr>
            <a:r>
              <a:rPr lang="en-US" sz="1800" b="1" dirty="0"/>
              <a:t>United Nations Statistics Division</a:t>
            </a:r>
          </a:p>
          <a:p>
            <a:pPr>
              <a:spcBef>
                <a:spcPts val="0"/>
              </a:spcBef>
            </a:pPr>
            <a:r>
              <a:rPr lang="en-US" sz="1800" b="1" dirty="0"/>
              <a:t>Co-chair of the United Nations Legal Identity Agenda Secretariat </a:t>
            </a:r>
          </a:p>
          <a:p>
            <a:pPr>
              <a:spcBef>
                <a:spcPts val="0"/>
              </a:spcBef>
            </a:pPr>
            <a:r>
              <a:rPr lang="en-US" sz="1800" b="1" dirty="0"/>
              <a:t>United Nations, New York</a:t>
            </a:r>
          </a:p>
          <a:p>
            <a:pPr algn="l"/>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normAutofit/>
          </a:bodyPr>
          <a:lstStyle/>
          <a:p>
            <a:r>
              <a:rPr lang="en-US" sz="3200" b="1" dirty="0">
                <a:solidFill>
                  <a:srgbClr val="00B050"/>
                </a:solidFill>
              </a:rPr>
              <a:t>Content of presentation </a:t>
            </a:r>
            <a:endParaRPr lang="en-GB" sz="3200"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p:txBody>
          <a:bodyPr>
            <a:normAutofit/>
          </a:bodyPr>
          <a:lstStyle/>
          <a:p>
            <a:endParaRPr lang="en-GB" dirty="0"/>
          </a:p>
          <a:p>
            <a:endParaRPr lang="en-GB" dirty="0"/>
          </a:p>
          <a:p>
            <a:r>
              <a:rPr lang="en-GB" dirty="0"/>
              <a:t>What is United Nations Legal Identity Agenda</a:t>
            </a:r>
          </a:p>
          <a:p>
            <a:r>
              <a:rPr lang="en-GB" dirty="0"/>
              <a:t>UN LIA methodological framework	</a:t>
            </a:r>
          </a:p>
          <a:p>
            <a:r>
              <a:rPr lang="en-GB" dirty="0"/>
              <a:t>Guidelines on legislative framework</a:t>
            </a:r>
          </a:p>
          <a:p>
            <a:endParaRPr lang="en-GB" dirty="0"/>
          </a:p>
        </p:txBody>
      </p:sp>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sz="3600" b="1" dirty="0">
                <a:solidFill>
                  <a:schemeClr val="accent2"/>
                </a:solidFill>
              </a:rPr>
              <a:t>UN Legal Identity Agenda </a:t>
            </a:r>
          </a:p>
        </p:txBody>
      </p:sp>
      <p:sp>
        <p:nvSpPr>
          <p:cNvPr id="4" name="Content Placeholder 3">
            <a:extLst>
              <a:ext uri="{FF2B5EF4-FFF2-40B4-BE49-F238E27FC236}">
                <a16:creationId xmlns:a16="http://schemas.microsoft.com/office/drawing/2014/main" id="{8C78D6C9-4C54-DFF1-9A69-95A632F36D8B}"/>
              </a:ext>
            </a:extLst>
          </p:cNvPr>
          <p:cNvSpPr txBox="1">
            <a:spLocks noGrp="1" noChangeArrowheads="1"/>
          </p:cNvSpPr>
          <p:nvPr>
            <p:ph idx="1"/>
          </p:nvPr>
        </p:nvSpPr>
        <p:spPr bwMode="auto">
          <a:xfrm>
            <a:off x="838200" y="2141537"/>
            <a:ext cx="105156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9pPr>
          </a:lstStyle>
          <a:p>
            <a:pPr>
              <a:buClr>
                <a:srgbClr val="CC0000"/>
              </a:buClr>
              <a:buSzTx/>
              <a:buFont typeface="Wingdings" pitchFamily="2" charset="2"/>
              <a:buChar char="q"/>
              <a:defRPr/>
            </a:pPr>
            <a:r>
              <a:rPr lang="en-US" altLang="en-US" sz="1800" b="0" kern="0" dirty="0">
                <a:solidFill>
                  <a:schemeClr val="tx1"/>
                </a:solidFill>
              </a:rPr>
              <a:t> </a:t>
            </a:r>
            <a:r>
              <a:rPr lang="en-US" altLang="en-US" sz="1600" b="0" kern="0" dirty="0">
                <a:solidFill>
                  <a:schemeClr val="tx1"/>
                </a:solidFill>
              </a:rPr>
              <a:t>Everyone has the right to be recognized as a person before the law, as enshrined in Article 6 of the Universal Declaration on Human Rights and a number of international human rights instruments</a:t>
            </a:r>
          </a:p>
          <a:p>
            <a:pPr>
              <a:buClr>
                <a:srgbClr val="CC0000"/>
              </a:buClr>
              <a:buSzTx/>
              <a:defRPr/>
            </a:pPr>
            <a:endParaRPr lang="en-US" altLang="en-US" sz="1600" b="0" kern="0" dirty="0">
              <a:solidFill>
                <a:schemeClr val="tx1"/>
              </a:solidFill>
            </a:endParaRPr>
          </a:p>
          <a:p>
            <a:pPr>
              <a:buClr>
                <a:srgbClr val="CC0000"/>
              </a:buClr>
              <a:buSzTx/>
              <a:buFont typeface="Wingdings" pitchFamily="2" charset="2"/>
              <a:buChar char="q"/>
              <a:defRPr/>
            </a:pPr>
            <a:r>
              <a:rPr lang="en-US" altLang="en-US" sz="1600" b="0" kern="0" dirty="0">
                <a:solidFill>
                  <a:schemeClr val="tx1"/>
                </a:solidFill>
              </a:rPr>
              <a:t> To address this, the 2030 Agenda for Sustainable Development established SDG Target 16.9 – legal identity for all, including birth registration</a:t>
            </a:r>
          </a:p>
          <a:p>
            <a:pPr>
              <a:buClr>
                <a:srgbClr val="CC0000"/>
              </a:buClr>
              <a:buSzTx/>
              <a:defRPr/>
            </a:pPr>
            <a:endParaRPr lang="en-US" altLang="en-US" sz="1600" b="0" kern="0" dirty="0">
              <a:solidFill>
                <a:schemeClr val="tx1"/>
              </a:solidFill>
            </a:endParaRPr>
          </a:p>
          <a:p>
            <a:pPr>
              <a:buClr>
                <a:srgbClr val="CC0000"/>
              </a:buClr>
              <a:buSzTx/>
              <a:buFont typeface="Wingdings" pitchFamily="2" charset="2"/>
              <a:buChar char="q"/>
              <a:defRPr/>
            </a:pPr>
            <a:r>
              <a:rPr lang="en-US" altLang="en-US" sz="1600" b="0" kern="0" dirty="0">
                <a:solidFill>
                  <a:schemeClr val="tx1"/>
                </a:solidFill>
              </a:rPr>
              <a:t> Civil registration establishes the existence of a person under the law and is fundamental to granting legal identity</a:t>
            </a:r>
          </a:p>
          <a:p>
            <a:pPr marL="0" indent="0">
              <a:buClr>
                <a:srgbClr val="CC0000"/>
              </a:buClr>
              <a:buSzTx/>
              <a:buNone/>
              <a:defRPr/>
            </a:pPr>
            <a:endParaRPr lang="en-US" altLang="en-US" sz="1600" b="0" kern="0" dirty="0">
              <a:solidFill>
                <a:schemeClr val="tx1"/>
              </a:solidFill>
            </a:endParaRPr>
          </a:p>
          <a:p>
            <a:pPr lvl="1">
              <a:buClr>
                <a:srgbClr val="CC0000"/>
              </a:buClr>
              <a:buSzTx/>
              <a:buFont typeface="Wingdings" pitchFamily="2" charset="2"/>
              <a:buChar char="q"/>
              <a:defRPr/>
            </a:pPr>
            <a:r>
              <a:rPr lang="en-US" altLang="en-US" sz="1400" kern="0" dirty="0">
                <a:solidFill>
                  <a:schemeClr val="tx1"/>
                </a:solidFill>
              </a:rPr>
              <a:t>It is recognized as the ultimate source for production of comprehensive, regular and reliable vital statistics</a:t>
            </a:r>
          </a:p>
          <a:p>
            <a:pPr marL="457200" lvl="1" indent="0">
              <a:buClr>
                <a:srgbClr val="CC0000"/>
              </a:buClr>
              <a:buSzTx/>
              <a:defRPr/>
            </a:pPr>
            <a:endParaRPr lang="en-US" altLang="en-US" sz="1600" kern="0" dirty="0">
              <a:solidFill>
                <a:schemeClr val="tx1"/>
              </a:solidFill>
            </a:endParaRPr>
          </a:p>
          <a:p>
            <a:pPr>
              <a:buClr>
                <a:srgbClr val="CC0000"/>
              </a:buClr>
              <a:buSzTx/>
              <a:buFont typeface="Wingdings" pitchFamily="2" charset="2"/>
              <a:buChar char="q"/>
              <a:defRPr/>
            </a:pPr>
            <a:r>
              <a:rPr lang="en-US" altLang="en-US" sz="1600" b="0" kern="0" dirty="0">
                <a:solidFill>
                  <a:schemeClr val="tx1"/>
                </a:solidFill>
              </a:rPr>
              <a:t> In an effort to increase civil registration coverage worldwide the 2030 Agenda for Sustainable Development established SDG Indicator 17.19.2 – proportion of countries that have achieved 100% birth registration and 80% death registration</a:t>
            </a:r>
          </a:p>
          <a:p>
            <a:pPr marL="0" indent="0">
              <a:buClr>
                <a:srgbClr val="CC0000"/>
              </a:buClr>
              <a:buSzTx/>
              <a:defRPr/>
            </a:pPr>
            <a:endParaRPr lang="en-US" altLang="en-US" sz="1800" b="0" kern="0" dirty="0">
              <a:solidFill>
                <a:schemeClr val="tx1"/>
              </a:solidFill>
            </a:endParaRPr>
          </a:p>
        </p:txBody>
      </p:sp>
    </p:spTree>
    <p:extLst>
      <p:ext uri="{BB962C8B-B14F-4D97-AF65-F5344CB8AC3E}">
        <p14:creationId xmlns:p14="http://schemas.microsoft.com/office/powerpoint/2010/main" val="37050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F0BD1-7AA9-41AA-892D-D80C7290212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2"/>
                </a:solidFill>
              </a:rPr>
              <a:t>UN Legal Identity Agenda </a:t>
            </a:r>
          </a:p>
        </p:txBody>
      </p:sp>
      <p:sp>
        <p:nvSpPr>
          <p:cNvPr id="8" name="TextBox 7">
            <a:extLst>
              <a:ext uri="{FF2B5EF4-FFF2-40B4-BE49-F238E27FC236}">
                <a16:creationId xmlns:a16="http://schemas.microsoft.com/office/drawing/2014/main" id="{417B4036-A46E-B908-D326-9155FBD0868D}"/>
              </a:ext>
            </a:extLst>
          </p:cNvPr>
          <p:cNvSpPr txBox="1">
            <a:spLocks noChangeArrowheads="1"/>
          </p:cNvSpPr>
          <p:nvPr/>
        </p:nvSpPr>
        <p:spPr bwMode="auto">
          <a:xfrm>
            <a:off x="2013112" y="1809361"/>
            <a:ext cx="7997825"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9pPr>
          </a:lstStyle>
          <a:p>
            <a:pPr>
              <a:buClr>
                <a:srgbClr val="CC0000"/>
              </a:buClr>
              <a:buSzTx/>
              <a:buFont typeface="Wingdings" pitchFamily="2" charset="2"/>
              <a:buChar char="q"/>
              <a:defRPr/>
            </a:pPr>
            <a:r>
              <a:rPr lang="en-US" altLang="en-US" sz="1800" b="0" kern="0" dirty="0">
                <a:solidFill>
                  <a:schemeClr val="tx1"/>
                </a:solidFill>
              </a:rPr>
              <a:t> The UN operational definition of legal identity</a:t>
            </a:r>
          </a:p>
          <a:p>
            <a:pPr marL="0" indent="0">
              <a:buClr>
                <a:srgbClr val="CC0000"/>
              </a:buClr>
              <a:buSzTx/>
              <a:defRPr/>
            </a:pPr>
            <a:endParaRPr lang="en-US" altLang="en-US" sz="1800" b="0" kern="0" dirty="0">
              <a:solidFill>
                <a:schemeClr val="tx1"/>
              </a:solidFill>
            </a:endParaRPr>
          </a:p>
          <a:p>
            <a:pPr lvl="1">
              <a:buClr>
                <a:srgbClr val="CC0000"/>
              </a:buClr>
              <a:buSzTx/>
              <a:buFont typeface="Wingdings" pitchFamily="2" charset="2"/>
              <a:buChar char="q"/>
              <a:defRPr/>
            </a:pPr>
            <a:r>
              <a:rPr lang="en-US" altLang="en-US" sz="1600" kern="0" dirty="0">
                <a:solidFill>
                  <a:schemeClr val="tx1"/>
                </a:solidFill>
              </a:rPr>
              <a:t>Legal identity is defined as the basic characteristics of an individual’s identity, e.g. name, sex, place and date of birth conferred through registration and the issuance of a certificate by an authorized civil registration authority following the occurrence of birth.  In the absence of birth registration, legal identity may be conferred by a legally-recognized identification authority; this system should be linked to the civil registration system to ensure a holistic approach to legal identity from birth to death.  Legal identity is retired by the issuance of a death certificate by the civil registration authority upon registration of death</a:t>
            </a:r>
          </a:p>
          <a:p>
            <a:pPr marL="457200" lvl="1" indent="0">
              <a:buClr>
                <a:srgbClr val="CC0000"/>
              </a:buClr>
              <a:buSzTx/>
              <a:defRPr/>
            </a:pPr>
            <a:endParaRPr lang="en-US" altLang="en-US" sz="1600" kern="0" dirty="0">
              <a:solidFill>
                <a:schemeClr val="tx1"/>
              </a:solidFill>
            </a:endParaRPr>
          </a:p>
          <a:p>
            <a:pPr lvl="1">
              <a:buClr>
                <a:srgbClr val="CC0000"/>
              </a:buClr>
              <a:buSzTx/>
              <a:buFont typeface="Wingdings" pitchFamily="2" charset="2"/>
              <a:buChar char="q"/>
              <a:defRPr/>
            </a:pPr>
            <a:r>
              <a:rPr lang="en-US" altLang="en-US" sz="1600" kern="0" dirty="0">
                <a:solidFill>
                  <a:schemeClr val="tx1"/>
                </a:solidFill>
              </a:rPr>
              <a:t>In the case of refugees, Member States are primarily responsible for issuing proof of legal identity. The issuance of proof of legal identity to refugees may also be administered by an internationally recognized and mandated authority</a:t>
            </a:r>
            <a:endParaRPr lang="en-US" altLang="en-US" sz="1600" b="0" kern="0" dirty="0">
              <a:solidFill>
                <a:schemeClr val="tx1"/>
              </a:solidFill>
            </a:endParaRPr>
          </a:p>
          <a:p>
            <a:pPr marL="0" indent="0">
              <a:buClr>
                <a:srgbClr val="CC0000"/>
              </a:buClr>
              <a:buSzTx/>
              <a:defRPr/>
            </a:pPr>
            <a:endParaRPr lang="en-US" altLang="en-US" sz="1800" b="0" kern="0" dirty="0">
              <a:solidFill>
                <a:schemeClr val="tx1"/>
              </a:solidFill>
            </a:endParaRPr>
          </a:p>
        </p:txBody>
      </p:sp>
    </p:spTree>
    <p:extLst>
      <p:ext uri="{BB962C8B-B14F-4D97-AF65-F5344CB8AC3E}">
        <p14:creationId xmlns:p14="http://schemas.microsoft.com/office/powerpoint/2010/main" val="378154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F952A-FFF4-0C13-37BD-E0934DFBF50B}"/>
              </a:ext>
            </a:extLst>
          </p:cNvPr>
          <p:cNvSpPr txBox="1">
            <a:spLocks noChangeArrowheads="1"/>
          </p:cNvSpPr>
          <p:nvPr/>
        </p:nvSpPr>
        <p:spPr bwMode="auto">
          <a:xfrm>
            <a:off x="1007706" y="1752600"/>
            <a:ext cx="10142376"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宋体" panose="02010600030101010101" pitchFamily="2" charset="-122"/>
                <a:cs typeface="+mn-cs"/>
              </a:defRPr>
            </a:lvl9pPr>
          </a:lstStyle>
          <a:p>
            <a:pPr>
              <a:buClr>
                <a:srgbClr val="CC0000"/>
              </a:buClr>
              <a:buSzTx/>
              <a:buFont typeface="Wingdings" pitchFamily="2" charset="2"/>
              <a:buChar char="q"/>
              <a:defRPr/>
            </a:pPr>
            <a:r>
              <a:rPr lang="en-US" altLang="en-US" sz="1800" b="0" kern="0" dirty="0">
                <a:solidFill>
                  <a:schemeClr val="tx1"/>
                </a:solidFill>
              </a:rPr>
              <a:t> </a:t>
            </a:r>
            <a:r>
              <a:rPr lang="en-US" altLang="en-US" sz="1600" b="0" kern="0" dirty="0">
                <a:solidFill>
                  <a:schemeClr val="tx1"/>
                </a:solidFill>
              </a:rPr>
              <a:t>The UN Legal Identity Agenda consists of the holistic approach to complete and universal civil registration of all vital events, production of vital statistics, the establishment and maintenance of population registers and identity management apparatus from birth to death, and there should be full interoperability between these functions in a simultaneous manner, according to international standards and recommendations, thus ensuring legal identity for all from birth to death</a:t>
            </a:r>
          </a:p>
          <a:p>
            <a:pPr>
              <a:buClr>
                <a:srgbClr val="CC0000"/>
              </a:buClr>
              <a:buSzTx/>
              <a:defRPr/>
            </a:pPr>
            <a:endParaRPr lang="en-US" altLang="en-US" sz="1600" b="0" kern="0" dirty="0">
              <a:solidFill>
                <a:schemeClr val="tx1"/>
              </a:solidFill>
            </a:endParaRPr>
          </a:p>
          <a:p>
            <a:pPr>
              <a:buClr>
                <a:srgbClr val="CC0000"/>
              </a:buClr>
              <a:buSzTx/>
              <a:buFont typeface="Wingdings" pitchFamily="2" charset="2"/>
              <a:buChar char="q"/>
              <a:defRPr/>
            </a:pPr>
            <a:r>
              <a:rPr lang="en-US" altLang="en-US" sz="1600" b="0" kern="0" dirty="0">
                <a:solidFill>
                  <a:schemeClr val="tx1"/>
                </a:solidFill>
              </a:rPr>
              <a:t> All Member States should adopt and implement this agenda as a systematic and perpetual mechanism for ensuring legal identity for all</a:t>
            </a:r>
          </a:p>
          <a:p>
            <a:pPr>
              <a:buClr>
                <a:srgbClr val="CC0000"/>
              </a:buClr>
              <a:buSzTx/>
              <a:buFont typeface="Wingdings" pitchFamily="2" charset="2"/>
              <a:buChar char="q"/>
              <a:defRPr/>
            </a:pPr>
            <a:endParaRPr lang="en-US" altLang="en-US" sz="1600" kern="0" dirty="0">
              <a:solidFill>
                <a:schemeClr val="tx1"/>
              </a:solidFill>
            </a:endParaRPr>
          </a:p>
          <a:p>
            <a:pPr>
              <a:buClr>
                <a:srgbClr val="CC0000"/>
              </a:buClr>
              <a:buSzTx/>
              <a:buFont typeface="Wingdings" pitchFamily="2" charset="2"/>
              <a:buChar char="q"/>
              <a:defRPr/>
            </a:pPr>
            <a:r>
              <a:rPr lang="en-US" altLang="en-US" sz="1600" b="0" kern="0" dirty="0">
                <a:solidFill>
                  <a:schemeClr val="tx1"/>
                </a:solidFill>
              </a:rPr>
              <a:t> UN LIA was launched in Rome, May 2019 at a conference dedicated to MDG 16</a:t>
            </a:r>
          </a:p>
          <a:p>
            <a:pPr>
              <a:buClr>
                <a:srgbClr val="CC0000"/>
              </a:buClr>
              <a:buSzTx/>
              <a:defRPr/>
            </a:pPr>
            <a:endParaRPr lang="en-US" altLang="en-US" sz="1600" b="0" kern="0" dirty="0">
              <a:solidFill>
                <a:schemeClr val="tx1"/>
              </a:solidFill>
            </a:endParaRPr>
          </a:p>
          <a:p>
            <a:pPr>
              <a:buClr>
                <a:srgbClr val="CC0000"/>
              </a:buClr>
              <a:buSzTx/>
              <a:buFont typeface="Wingdings" pitchFamily="2" charset="2"/>
              <a:buChar char="q"/>
              <a:defRPr/>
            </a:pPr>
            <a:r>
              <a:rPr lang="en-US" altLang="en-US" sz="1600" kern="0" dirty="0">
                <a:solidFill>
                  <a:schemeClr val="tx1"/>
                </a:solidFill>
              </a:rPr>
              <a:t> Officially adopted as internationally recommended model by UN Statistical Commission in March 2020, and subsequently by ECOSOC in June 2020</a:t>
            </a:r>
            <a:endParaRPr lang="en-US" altLang="en-US" sz="1600" b="0" kern="0" dirty="0">
              <a:solidFill>
                <a:schemeClr val="tx1"/>
              </a:solidFill>
            </a:endParaRPr>
          </a:p>
        </p:txBody>
      </p:sp>
      <p:sp>
        <p:nvSpPr>
          <p:cNvPr id="5" name="Title 1">
            <a:extLst>
              <a:ext uri="{FF2B5EF4-FFF2-40B4-BE49-F238E27FC236}">
                <a16:creationId xmlns:a16="http://schemas.microsoft.com/office/drawing/2014/main" id="{F1436278-BB20-810D-7AC5-F0CD4015442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2"/>
                </a:solidFill>
              </a:rPr>
              <a:t>UN Legal Identity Agenda </a:t>
            </a:r>
          </a:p>
        </p:txBody>
      </p:sp>
    </p:spTree>
    <p:extLst>
      <p:ext uri="{BB962C8B-B14F-4D97-AF65-F5344CB8AC3E}">
        <p14:creationId xmlns:p14="http://schemas.microsoft.com/office/powerpoint/2010/main" val="239840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ECCE3F36-B05A-C8C4-8FE9-C78A37C3DEC5}"/>
              </a:ext>
            </a:extLst>
          </p:cNvPr>
          <p:cNvGrpSpPr/>
          <p:nvPr/>
        </p:nvGrpSpPr>
        <p:grpSpPr>
          <a:xfrm>
            <a:off x="-86988" y="-152940"/>
            <a:ext cx="12217375" cy="6831678"/>
            <a:chOff x="9525" y="15011"/>
            <a:chExt cx="12217375" cy="6831678"/>
          </a:xfrm>
        </p:grpSpPr>
        <p:sp>
          <p:nvSpPr>
            <p:cNvPr id="123" name="Text Box 16">
              <a:extLst>
                <a:ext uri="{FF2B5EF4-FFF2-40B4-BE49-F238E27FC236}">
                  <a16:creationId xmlns:a16="http://schemas.microsoft.com/office/drawing/2014/main" id="{ADF36EA2-D93E-87D8-8DB4-FE50B2B16DB7}"/>
                </a:ext>
              </a:extLst>
            </p:cNvPr>
            <p:cNvSpPr txBox="1">
              <a:spLocks noChangeArrowheads="1"/>
            </p:cNvSpPr>
            <p:nvPr/>
          </p:nvSpPr>
          <p:spPr bwMode="auto">
            <a:xfrm>
              <a:off x="672592" y="1035616"/>
              <a:ext cx="947848"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1000" b="1" dirty="0"/>
                <a:t>Live birth</a:t>
              </a:r>
              <a:endParaRPr lang="en-GB" altLang="en-US" sz="1000" b="1" dirty="0"/>
            </a:p>
          </p:txBody>
        </p:sp>
        <p:sp>
          <p:nvSpPr>
            <p:cNvPr id="124" name="Text Box 17">
              <a:extLst>
                <a:ext uri="{FF2B5EF4-FFF2-40B4-BE49-F238E27FC236}">
                  <a16:creationId xmlns:a16="http://schemas.microsoft.com/office/drawing/2014/main" id="{6C469BB3-D382-63B3-2E1C-DC928E951330}"/>
                </a:ext>
              </a:extLst>
            </p:cNvPr>
            <p:cNvSpPr txBox="1">
              <a:spLocks noChangeArrowheads="1"/>
            </p:cNvSpPr>
            <p:nvPr/>
          </p:nvSpPr>
          <p:spPr bwMode="auto">
            <a:xfrm>
              <a:off x="684836" y="1317459"/>
              <a:ext cx="800742"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Death</a:t>
              </a:r>
              <a:endParaRPr lang="en-GB" altLang="en-US" sz="1000" b="1" dirty="0"/>
            </a:p>
          </p:txBody>
        </p:sp>
        <p:sp>
          <p:nvSpPr>
            <p:cNvPr id="125" name="Text Box 18">
              <a:extLst>
                <a:ext uri="{FF2B5EF4-FFF2-40B4-BE49-F238E27FC236}">
                  <a16:creationId xmlns:a16="http://schemas.microsoft.com/office/drawing/2014/main" id="{1C6D9DD3-0D25-1D85-7D32-2BC55954684A}"/>
                </a:ext>
              </a:extLst>
            </p:cNvPr>
            <p:cNvSpPr txBox="1">
              <a:spLocks noChangeArrowheads="1"/>
            </p:cNvSpPr>
            <p:nvPr/>
          </p:nvSpPr>
          <p:spPr bwMode="auto">
            <a:xfrm>
              <a:off x="639821" y="1669232"/>
              <a:ext cx="946331" cy="246221"/>
            </a:xfrm>
            <a:prstGeom prst="rect">
              <a:avLst/>
            </a:prstGeom>
            <a:solidFill>
              <a:schemeClr val="bg1"/>
            </a:solidFill>
            <a:ln>
              <a:noFill/>
            </a:ln>
            <a:effectLst/>
            <a:extLs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Fetal death</a:t>
              </a:r>
              <a:endParaRPr lang="en-GB" altLang="en-US" sz="1000" b="1" dirty="0"/>
            </a:p>
          </p:txBody>
        </p:sp>
        <p:sp>
          <p:nvSpPr>
            <p:cNvPr id="126" name="Text Box 19">
              <a:extLst>
                <a:ext uri="{FF2B5EF4-FFF2-40B4-BE49-F238E27FC236}">
                  <a16:creationId xmlns:a16="http://schemas.microsoft.com/office/drawing/2014/main" id="{D70030BB-B662-8186-16AF-DE789A11B4F0}"/>
                </a:ext>
              </a:extLst>
            </p:cNvPr>
            <p:cNvSpPr txBox="1">
              <a:spLocks noChangeArrowheads="1"/>
            </p:cNvSpPr>
            <p:nvPr/>
          </p:nvSpPr>
          <p:spPr bwMode="auto">
            <a:xfrm>
              <a:off x="673294" y="2331423"/>
              <a:ext cx="860824"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1000" b="1" dirty="0"/>
                <a:t>Marriage</a:t>
              </a:r>
              <a:endParaRPr lang="en-GB" altLang="en-US" sz="1000" b="1" dirty="0"/>
            </a:p>
          </p:txBody>
        </p:sp>
        <p:sp>
          <p:nvSpPr>
            <p:cNvPr id="127" name="Text Box 20">
              <a:extLst>
                <a:ext uri="{FF2B5EF4-FFF2-40B4-BE49-F238E27FC236}">
                  <a16:creationId xmlns:a16="http://schemas.microsoft.com/office/drawing/2014/main" id="{D4D8186F-0D3B-79F1-BD72-DF8A7F689ACB}"/>
                </a:ext>
              </a:extLst>
            </p:cNvPr>
            <p:cNvSpPr txBox="1">
              <a:spLocks noChangeArrowheads="1"/>
            </p:cNvSpPr>
            <p:nvPr/>
          </p:nvSpPr>
          <p:spPr bwMode="auto">
            <a:xfrm>
              <a:off x="673294" y="3041588"/>
              <a:ext cx="800742"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Divorce</a:t>
              </a:r>
              <a:endParaRPr lang="en-GB" altLang="en-US" sz="1000" b="1" dirty="0"/>
            </a:p>
          </p:txBody>
        </p:sp>
        <p:sp>
          <p:nvSpPr>
            <p:cNvPr id="128" name="Text Box 21">
              <a:extLst>
                <a:ext uri="{FF2B5EF4-FFF2-40B4-BE49-F238E27FC236}">
                  <a16:creationId xmlns:a16="http://schemas.microsoft.com/office/drawing/2014/main" id="{9FBC4EC9-8FFC-34D4-FBEF-384A298F6BD1}"/>
                </a:ext>
              </a:extLst>
            </p:cNvPr>
            <p:cNvSpPr txBox="1">
              <a:spLocks noChangeArrowheads="1"/>
            </p:cNvSpPr>
            <p:nvPr/>
          </p:nvSpPr>
          <p:spPr bwMode="auto">
            <a:xfrm>
              <a:off x="662679" y="3382409"/>
              <a:ext cx="946330" cy="2196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Annulments</a:t>
              </a:r>
              <a:endParaRPr lang="en-GB" altLang="en-US" sz="1000" b="1" dirty="0"/>
            </a:p>
          </p:txBody>
        </p:sp>
        <p:sp>
          <p:nvSpPr>
            <p:cNvPr id="129" name="Text Box 22">
              <a:extLst>
                <a:ext uri="{FF2B5EF4-FFF2-40B4-BE49-F238E27FC236}">
                  <a16:creationId xmlns:a16="http://schemas.microsoft.com/office/drawing/2014/main" id="{0BFFAC21-7E64-99C9-96F4-9D92A293F02B}"/>
                </a:ext>
              </a:extLst>
            </p:cNvPr>
            <p:cNvSpPr txBox="1">
              <a:spLocks noChangeArrowheads="1"/>
            </p:cNvSpPr>
            <p:nvPr/>
          </p:nvSpPr>
          <p:spPr bwMode="auto">
            <a:xfrm>
              <a:off x="623249" y="3636245"/>
              <a:ext cx="99541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1000" b="1" dirty="0"/>
                <a:t>Judicial</a:t>
              </a:r>
            </a:p>
            <a:p>
              <a:pPr eaLnBrk="1" hangingPunct="1">
                <a:defRPr/>
              </a:pPr>
              <a:r>
                <a:rPr lang="en-US" altLang="en-US" sz="1000" b="1" dirty="0"/>
                <a:t>separation</a:t>
              </a:r>
              <a:endParaRPr lang="en-GB" altLang="en-US" sz="1000" b="1" dirty="0"/>
            </a:p>
          </p:txBody>
        </p:sp>
        <p:sp>
          <p:nvSpPr>
            <p:cNvPr id="130" name="Text Box 23">
              <a:extLst>
                <a:ext uri="{FF2B5EF4-FFF2-40B4-BE49-F238E27FC236}">
                  <a16:creationId xmlns:a16="http://schemas.microsoft.com/office/drawing/2014/main" id="{B6607F1D-C633-3869-FA76-23FA4391E3F2}"/>
                </a:ext>
              </a:extLst>
            </p:cNvPr>
            <p:cNvSpPr txBox="1">
              <a:spLocks noChangeArrowheads="1"/>
            </p:cNvSpPr>
            <p:nvPr/>
          </p:nvSpPr>
          <p:spPr bwMode="auto">
            <a:xfrm>
              <a:off x="618698" y="4172433"/>
              <a:ext cx="878306"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1000" b="1" dirty="0"/>
                <a:t>Adoption</a:t>
              </a:r>
              <a:endParaRPr lang="en-GB" altLang="en-US" sz="1000" b="1" dirty="0"/>
            </a:p>
          </p:txBody>
        </p:sp>
        <p:sp>
          <p:nvSpPr>
            <p:cNvPr id="131" name="Text Box 24">
              <a:extLst>
                <a:ext uri="{FF2B5EF4-FFF2-40B4-BE49-F238E27FC236}">
                  <a16:creationId xmlns:a16="http://schemas.microsoft.com/office/drawing/2014/main" id="{F2F20ECA-51DC-8834-D360-7B34CC0A2BE9}"/>
                </a:ext>
              </a:extLst>
            </p:cNvPr>
            <p:cNvSpPr txBox="1">
              <a:spLocks noChangeArrowheads="1"/>
            </p:cNvSpPr>
            <p:nvPr/>
          </p:nvSpPr>
          <p:spPr bwMode="auto">
            <a:xfrm>
              <a:off x="618699" y="4493291"/>
              <a:ext cx="1019126" cy="322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Legitimation</a:t>
              </a:r>
              <a:endParaRPr lang="en-GB" altLang="en-US" sz="1000" b="1" dirty="0"/>
            </a:p>
          </p:txBody>
        </p:sp>
        <p:sp>
          <p:nvSpPr>
            <p:cNvPr id="132" name="Text Box 25">
              <a:extLst>
                <a:ext uri="{FF2B5EF4-FFF2-40B4-BE49-F238E27FC236}">
                  <a16:creationId xmlns:a16="http://schemas.microsoft.com/office/drawing/2014/main" id="{8D2C4A30-1B2A-7C2A-6C20-CB8890B70DB2}"/>
                </a:ext>
              </a:extLst>
            </p:cNvPr>
            <p:cNvSpPr txBox="1">
              <a:spLocks noChangeArrowheads="1"/>
            </p:cNvSpPr>
            <p:nvPr/>
          </p:nvSpPr>
          <p:spPr bwMode="auto">
            <a:xfrm>
              <a:off x="609600" y="4842669"/>
              <a:ext cx="1091919" cy="2196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00" b="1" dirty="0"/>
                <a:t>Recognition</a:t>
              </a:r>
              <a:endParaRPr lang="en-GB" altLang="en-US" sz="1000" b="1" dirty="0"/>
            </a:p>
          </p:txBody>
        </p:sp>
        <p:sp>
          <p:nvSpPr>
            <p:cNvPr id="133" name="Oval 6">
              <a:extLst>
                <a:ext uri="{FF2B5EF4-FFF2-40B4-BE49-F238E27FC236}">
                  <a16:creationId xmlns:a16="http://schemas.microsoft.com/office/drawing/2014/main" id="{91F5F5BD-C5E6-F221-015C-EE20F623C212}"/>
                </a:ext>
              </a:extLst>
            </p:cNvPr>
            <p:cNvSpPr>
              <a:spLocks noChangeArrowheads="1"/>
            </p:cNvSpPr>
            <p:nvPr/>
          </p:nvSpPr>
          <p:spPr bwMode="auto">
            <a:xfrm>
              <a:off x="1537732" y="1086496"/>
              <a:ext cx="172886" cy="136899"/>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highlight>
                  <a:srgbClr val="0000FF"/>
                </a:highlight>
              </a:endParaRPr>
            </a:p>
          </p:txBody>
        </p:sp>
        <p:sp>
          <p:nvSpPr>
            <p:cNvPr id="134" name="Oval 6">
              <a:extLst>
                <a:ext uri="{FF2B5EF4-FFF2-40B4-BE49-F238E27FC236}">
                  <a16:creationId xmlns:a16="http://schemas.microsoft.com/office/drawing/2014/main" id="{A7684B03-C4C8-BD65-8708-D3DF50134D52}"/>
                </a:ext>
              </a:extLst>
            </p:cNvPr>
            <p:cNvSpPr>
              <a:spLocks noChangeArrowheads="1"/>
            </p:cNvSpPr>
            <p:nvPr/>
          </p:nvSpPr>
          <p:spPr bwMode="auto">
            <a:xfrm>
              <a:off x="1534118" y="1727619"/>
              <a:ext cx="172886" cy="136899"/>
            </a:xfrm>
            <a:prstGeom prst="ellipse">
              <a:avLst/>
            </a:prstGeom>
            <a:solidFill>
              <a:srgbClr val="FF1515"/>
            </a:solidFill>
            <a:ln w="1905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5" name="Oval 6">
              <a:extLst>
                <a:ext uri="{FF2B5EF4-FFF2-40B4-BE49-F238E27FC236}">
                  <a16:creationId xmlns:a16="http://schemas.microsoft.com/office/drawing/2014/main" id="{299A959F-6B73-0011-BF89-06334E148ECA}"/>
                </a:ext>
              </a:extLst>
            </p:cNvPr>
            <p:cNvSpPr>
              <a:spLocks noChangeArrowheads="1"/>
            </p:cNvSpPr>
            <p:nvPr/>
          </p:nvSpPr>
          <p:spPr bwMode="auto">
            <a:xfrm>
              <a:off x="1549857" y="2399980"/>
              <a:ext cx="172886" cy="136899"/>
            </a:xfrm>
            <a:prstGeom prst="ellipse">
              <a:avLst/>
            </a:prstGeom>
            <a:solidFill>
              <a:srgbClr val="9900CC"/>
            </a:solidFill>
            <a:ln w="1905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6" name="Oval 8">
              <a:extLst>
                <a:ext uri="{FF2B5EF4-FFF2-40B4-BE49-F238E27FC236}">
                  <a16:creationId xmlns:a16="http://schemas.microsoft.com/office/drawing/2014/main" id="{CA5A9313-AC96-57C6-F742-7ACDE1099361}"/>
                </a:ext>
              </a:extLst>
            </p:cNvPr>
            <p:cNvSpPr>
              <a:spLocks noChangeArrowheads="1"/>
            </p:cNvSpPr>
            <p:nvPr/>
          </p:nvSpPr>
          <p:spPr bwMode="auto">
            <a:xfrm>
              <a:off x="1582131" y="3751752"/>
              <a:ext cx="157722" cy="136899"/>
            </a:xfrm>
            <a:prstGeom prst="ellipse">
              <a:avLst/>
            </a:prstGeom>
            <a:solidFill>
              <a:srgbClr val="800000"/>
            </a:solidFill>
            <a:ln w="19050">
              <a:solidFill>
                <a:schemeClr val="tx1"/>
              </a:solid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7" name="Oval 12">
              <a:extLst>
                <a:ext uri="{FF2B5EF4-FFF2-40B4-BE49-F238E27FC236}">
                  <a16:creationId xmlns:a16="http://schemas.microsoft.com/office/drawing/2014/main" id="{3979C8A6-B381-28DE-57E7-535D8916A3BE}"/>
                </a:ext>
              </a:extLst>
            </p:cNvPr>
            <p:cNvSpPr>
              <a:spLocks noChangeArrowheads="1"/>
            </p:cNvSpPr>
            <p:nvPr/>
          </p:nvSpPr>
          <p:spPr bwMode="auto">
            <a:xfrm>
              <a:off x="1581282" y="4534756"/>
              <a:ext cx="147107" cy="136899"/>
            </a:xfrm>
            <a:prstGeom prst="ellipse">
              <a:avLst/>
            </a:prstGeom>
            <a:solidFill>
              <a:srgbClr val="800000"/>
            </a:solidFill>
            <a:ln w="19050">
              <a:solidFill>
                <a:schemeClr val="tx1"/>
              </a:solid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8" name="Oval 8">
              <a:extLst>
                <a:ext uri="{FF2B5EF4-FFF2-40B4-BE49-F238E27FC236}">
                  <a16:creationId xmlns:a16="http://schemas.microsoft.com/office/drawing/2014/main" id="{BD128C34-2E32-BF12-366C-EF46E647FED2}"/>
                </a:ext>
              </a:extLst>
            </p:cNvPr>
            <p:cNvSpPr>
              <a:spLocks noChangeArrowheads="1"/>
            </p:cNvSpPr>
            <p:nvPr/>
          </p:nvSpPr>
          <p:spPr bwMode="auto">
            <a:xfrm>
              <a:off x="1584744" y="3095885"/>
              <a:ext cx="157722" cy="136899"/>
            </a:xfrm>
            <a:prstGeom prst="ellipse">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9" name="Oval 6">
              <a:extLst>
                <a:ext uri="{FF2B5EF4-FFF2-40B4-BE49-F238E27FC236}">
                  <a16:creationId xmlns:a16="http://schemas.microsoft.com/office/drawing/2014/main" id="{C8CFFC3C-BC34-7BF0-54C1-A6E9E31880A6}"/>
                </a:ext>
              </a:extLst>
            </p:cNvPr>
            <p:cNvSpPr>
              <a:spLocks noChangeArrowheads="1"/>
            </p:cNvSpPr>
            <p:nvPr/>
          </p:nvSpPr>
          <p:spPr bwMode="auto">
            <a:xfrm>
              <a:off x="1528366" y="1364681"/>
              <a:ext cx="172886" cy="136899"/>
            </a:xfrm>
            <a:prstGeom prst="ellipse">
              <a:avLst/>
            </a:prstGeom>
            <a:solidFill>
              <a:srgbClr val="FF1515"/>
            </a:solidFill>
            <a:ln w="1905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0" name="Oval 8">
              <a:extLst>
                <a:ext uri="{FF2B5EF4-FFF2-40B4-BE49-F238E27FC236}">
                  <a16:creationId xmlns:a16="http://schemas.microsoft.com/office/drawing/2014/main" id="{6E293FED-DDB3-BC7D-C005-496B34D451D2}"/>
                </a:ext>
              </a:extLst>
            </p:cNvPr>
            <p:cNvSpPr>
              <a:spLocks noChangeArrowheads="1"/>
            </p:cNvSpPr>
            <p:nvPr/>
          </p:nvSpPr>
          <p:spPr bwMode="auto">
            <a:xfrm>
              <a:off x="1580193" y="3425299"/>
              <a:ext cx="157722" cy="136899"/>
            </a:xfrm>
            <a:prstGeom prst="ellipse">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1" name="Oval 12">
              <a:extLst>
                <a:ext uri="{FF2B5EF4-FFF2-40B4-BE49-F238E27FC236}">
                  <a16:creationId xmlns:a16="http://schemas.microsoft.com/office/drawing/2014/main" id="{B1DFDEB2-5A6B-FB5C-19FD-84A2B529E196}"/>
                </a:ext>
              </a:extLst>
            </p:cNvPr>
            <p:cNvSpPr>
              <a:spLocks noChangeArrowheads="1"/>
            </p:cNvSpPr>
            <p:nvPr/>
          </p:nvSpPr>
          <p:spPr bwMode="auto">
            <a:xfrm>
              <a:off x="1592326" y="4218066"/>
              <a:ext cx="147105" cy="136899"/>
            </a:xfrm>
            <a:prstGeom prst="ellipse">
              <a:avLst/>
            </a:prstGeom>
            <a:solidFill>
              <a:srgbClr val="800000"/>
            </a:solidFill>
            <a:ln w="19050">
              <a:solidFill>
                <a:schemeClr val="tx1"/>
              </a:solidFill>
              <a:round/>
              <a:headEnd/>
              <a:tailEnd/>
            </a:ln>
            <a:effectLst/>
          </p:spPr>
          <p:txBody>
            <a:bodyPr wrap="none" anchor="ctr"/>
            <a:lstStyle/>
            <a:p>
              <a:pPr eaLnBrk="1" hangingPunct="1">
                <a:defRPr/>
              </a:pPr>
              <a:endParaRPr lang="en-US"/>
            </a:p>
          </p:txBody>
        </p:sp>
        <p:sp>
          <p:nvSpPr>
            <p:cNvPr id="142" name="Oval 12">
              <a:extLst>
                <a:ext uri="{FF2B5EF4-FFF2-40B4-BE49-F238E27FC236}">
                  <a16:creationId xmlns:a16="http://schemas.microsoft.com/office/drawing/2014/main" id="{92394A80-7055-3A9F-8B03-3378BF2608B3}"/>
                </a:ext>
              </a:extLst>
            </p:cNvPr>
            <p:cNvSpPr>
              <a:spLocks noChangeArrowheads="1"/>
            </p:cNvSpPr>
            <p:nvPr/>
          </p:nvSpPr>
          <p:spPr bwMode="auto">
            <a:xfrm>
              <a:off x="1582468" y="4878001"/>
              <a:ext cx="147107" cy="150589"/>
            </a:xfrm>
            <a:prstGeom prst="ellipse">
              <a:avLst/>
            </a:prstGeom>
            <a:solidFill>
              <a:srgbClr val="800000"/>
            </a:solidFill>
            <a:ln w="19050">
              <a:solidFill>
                <a:schemeClr val="tx1"/>
              </a:solid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43" name="AutoShape 31">
              <a:extLst>
                <a:ext uri="{FF2B5EF4-FFF2-40B4-BE49-F238E27FC236}">
                  <a16:creationId xmlns:a16="http://schemas.microsoft.com/office/drawing/2014/main" id="{8A259722-CE7E-D3D6-4702-965E9AF10414}"/>
                </a:ext>
              </a:extLst>
            </p:cNvPr>
            <p:cNvCxnSpPr>
              <a:cxnSpLocks noChangeShapeType="1"/>
            </p:cNvCxnSpPr>
            <p:nvPr/>
          </p:nvCxnSpPr>
          <p:spPr bwMode="auto">
            <a:xfrm>
              <a:off x="1685938" y="1428744"/>
              <a:ext cx="832316" cy="4385"/>
            </a:xfrm>
            <a:prstGeom prst="straightConnector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36">
              <a:extLst>
                <a:ext uri="{FF2B5EF4-FFF2-40B4-BE49-F238E27FC236}">
                  <a16:creationId xmlns:a16="http://schemas.microsoft.com/office/drawing/2014/main" id="{1AC75DC0-CFE6-C13D-8724-8818058E99DE}"/>
                </a:ext>
              </a:extLst>
            </p:cNvPr>
            <p:cNvCxnSpPr>
              <a:cxnSpLocks noChangeShapeType="1"/>
              <a:stCxn id="135" idx="6"/>
              <a:endCxn id="223" idx="1"/>
            </p:cNvCxnSpPr>
            <p:nvPr/>
          </p:nvCxnSpPr>
          <p:spPr bwMode="auto">
            <a:xfrm flipV="1">
              <a:off x="1722743" y="2461774"/>
              <a:ext cx="741338" cy="6656"/>
            </a:xfrm>
            <a:prstGeom prst="straightConnector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AutoShape 64">
              <a:extLst>
                <a:ext uri="{FF2B5EF4-FFF2-40B4-BE49-F238E27FC236}">
                  <a16:creationId xmlns:a16="http://schemas.microsoft.com/office/drawing/2014/main" id="{EB969C8E-66D3-269C-05AA-7F99044ACF4C}"/>
                </a:ext>
              </a:extLst>
            </p:cNvPr>
            <p:cNvCxnSpPr>
              <a:cxnSpLocks noChangeShapeType="1"/>
            </p:cNvCxnSpPr>
            <p:nvPr/>
          </p:nvCxnSpPr>
          <p:spPr bwMode="auto">
            <a:xfrm>
              <a:off x="1701092" y="1154946"/>
              <a:ext cx="764319" cy="275225"/>
            </a:xfrm>
            <a:prstGeom prst="bentConnector3">
              <a:avLst>
                <a:gd name="adj1"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AutoShape 65">
              <a:extLst>
                <a:ext uri="{FF2B5EF4-FFF2-40B4-BE49-F238E27FC236}">
                  <a16:creationId xmlns:a16="http://schemas.microsoft.com/office/drawing/2014/main" id="{34DA6126-7A76-53AD-EF03-21B90F86537F}"/>
                </a:ext>
              </a:extLst>
            </p:cNvPr>
            <p:cNvCxnSpPr>
              <a:cxnSpLocks noChangeShapeType="1"/>
            </p:cNvCxnSpPr>
            <p:nvPr/>
          </p:nvCxnSpPr>
          <p:spPr bwMode="auto">
            <a:xfrm flipV="1">
              <a:off x="1698831" y="1431733"/>
              <a:ext cx="766256" cy="353191"/>
            </a:xfrm>
            <a:prstGeom prst="bentConnector3">
              <a:avLst>
                <a:gd name="adj1"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onnector: Elbow 146">
              <a:extLst>
                <a:ext uri="{FF2B5EF4-FFF2-40B4-BE49-F238E27FC236}">
                  <a16:creationId xmlns:a16="http://schemas.microsoft.com/office/drawing/2014/main" id="{AEE5759B-E524-ED0B-6457-9C7F8DAB1651}"/>
                </a:ext>
              </a:extLst>
            </p:cNvPr>
            <p:cNvCxnSpPr>
              <a:cxnSpLocks/>
              <a:stCxn id="138" idx="6"/>
            </p:cNvCxnSpPr>
            <p:nvPr/>
          </p:nvCxnSpPr>
          <p:spPr bwMode="auto">
            <a:xfrm>
              <a:off x="1742466" y="3164334"/>
              <a:ext cx="406020" cy="6556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9CFD58A-52C9-BC89-3025-B02D1B00F9EC}"/>
                </a:ext>
              </a:extLst>
            </p:cNvPr>
            <p:cNvCxnSpPr>
              <a:cxnSpLocks/>
              <a:stCxn id="136" idx="6"/>
            </p:cNvCxnSpPr>
            <p:nvPr/>
          </p:nvCxnSpPr>
          <p:spPr bwMode="auto">
            <a:xfrm flipV="1">
              <a:off x="1739853" y="3814500"/>
              <a:ext cx="399778" cy="5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A2D7BB0-C97F-7268-568B-4EBA5D5775B2}"/>
                </a:ext>
              </a:extLst>
            </p:cNvPr>
            <p:cNvCxnSpPr>
              <a:cxnSpLocks/>
              <a:stCxn id="140" idx="6"/>
            </p:cNvCxnSpPr>
            <p:nvPr/>
          </p:nvCxnSpPr>
          <p:spPr bwMode="auto">
            <a:xfrm>
              <a:off x="1737915" y="3493749"/>
              <a:ext cx="727172" cy="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D18A8643-6151-F962-86EF-81FDAF3168C4}"/>
                </a:ext>
              </a:extLst>
            </p:cNvPr>
            <p:cNvCxnSpPr>
              <a:cxnSpLocks/>
              <a:stCxn id="141" idx="6"/>
            </p:cNvCxnSpPr>
            <p:nvPr/>
          </p:nvCxnSpPr>
          <p:spPr bwMode="auto">
            <a:xfrm>
              <a:off x="1739432" y="4286516"/>
              <a:ext cx="400199" cy="68348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B91571B-C8A3-30FE-E6E1-CA6289772DDC}"/>
                </a:ext>
              </a:extLst>
            </p:cNvPr>
            <p:cNvCxnSpPr>
              <a:cxnSpLocks/>
              <a:stCxn id="142" idx="6"/>
            </p:cNvCxnSpPr>
            <p:nvPr/>
          </p:nvCxnSpPr>
          <p:spPr bwMode="auto">
            <a:xfrm flipV="1">
              <a:off x="1729575" y="4952474"/>
              <a:ext cx="410057" cy="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C92E10-D7C4-6702-6F0D-124B3E37DA4F}"/>
                </a:ext>
              </a:extLst>
            </p:cNvPr>
            <p:cNvCxnSpPr>
              <a:cxnSpLocks/>
            </p:cNvCxnSpPr>
            <p:nvPr/>
          </p:nvCxnSpPr>
          <p:spPr bwMode="auto">
            <a:xfrm flipV="1">
              <a:off x="1731552" y="4603204"/>
              <a:ext cx="732529" cy="4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AutoShape 50">
              <a:extLst>
                <a:ext uri="{FF2B5EF4-FFF2-40B4-BE49-F238E27FC236}">
                  <a16:creationId xmlns:a16="http://schemas.microsoft.com/office/drawing/2014/main" id="{48C7635F-4676-5CE1-5567-1475F4436DB3}"/>
                </a:ext>
              </a:extLst>
            </p:cNvPr>
            <p:cNvSpPr>
              <a:spLocks noChangeArrowheads="1"/>
            </p:cNvSpPr>
            <p:nvPr/>
          </p:nvSpPr>
          <p:spPr bwMode="auto">
            <a:xfrm>
              <a:off x="3653059" y="1237182"/>
              <a:ext cx="636953" cy="410697"/>
            </a:xfrm>
            <a:prstGeom prst="rightArrow">
              <a:avLst>
                <a:gd name="adj1" fmla="val 50000"/>
                <a:gd name="adj2" fmla="val 43750"/>
              </a:avLst>
            </a:prstGeom>
            <a:solidFill>
              <a:srgbClr val="FF0000"/>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54" name="AutoShape 51">
              <a:extLst>
                <a:ext uri="{FF2B5EF4-FFF2-40B4-BE49-F238E27FC236}">
                  <a16:creationId xmlns:a16="http://schemas.microsoft.com/office/drawing/2014/main" id="{E51924BB-8375-F37C-05D4-2410E7F1633A}"/>
                </a:ext>
              </a:extLst>
            </p:cNvPr>
            <p:cNvSpPr>
              <a:spLocks noChangeArrowheads="1"/>
            </p:cNvSpPr>
            <p:nvPr/>
          </p:nvSpPr>
          <p:spPr bwMode="auto">
            <a:xfrm>
              <a:off x="3653059" y="2284513"/>
              <a:ext cx="636953" cy="410697"/>
            </a:xfrm>
            <a:prstGeom prst="rightArrow">
              <a:avLst>
                <a:gd name="adj1" fmla="val 50000"/>
                <a:gd name="adj2" fmla="val 43750"/>
              </a:avLst>
            </a:prstGeom>
            <a:solidFill>
              <a:srgbClr val="9900CC"/>
            </a:solidFill>
            <a:ln w="25400">
              <a:solidFill>
                <a:schemeClr val="bg2"/>
              </a:solidFill>
              <a:miter lim="800000"/>
              <a:headEnd/>
              <a:tailEnd/>
            </a:ln>
            <a:effectLst/>
          </p:spPr>
          <p:txBody>
            <a:bodyPr wrap="none" anchor="ctr"/>
            <a:lstStyle/>
            <a:p>
              <a:pPr eaLnBrk="1" hangingPunct="1">
                <a:defRPr/>
              </a:pPr>
              <a:endParaRPr lang="en-US"/>
            </a:p>
          </p:txBody>
        </p:sp>
        <p:sp>
          <p:nvSpPr>
            <p:cNvPr id="155" name="AutoShape 52">
              <a:extLst>
                <a:ext uri="{FF2B5EF4-FFF2-40B4-BE49-F238E27FC236}">
                  <a16:creationId xmlns:a16="http://schemas.microsoft.com/office/drawing/2014/main" id="{6FC01A0D-DF82-70EF-115D-D82BA6A0D596}"/>
                </a:ext>
              </a:extLst>
            </p:cNvPr>
            <p:cNvSpPr>
              <a:spLocks noChangeArrowheads="1"/>
            </p:cNvSpPr>
            <p:nvPr/>
          </p:nvSpPr>
          <p:spPr bwMode="auto">
            <a:xfrm>
              <a:off x="3648511" y="2988350"/>
              <a:ext cx="636953" cy="410697"/>
            </a:xfrm>
            <a:prstGeom prst="rightArrow">
              <a:avLst>
                <a:gd name="adj1" fmla="val 50000"/>
                <a:gd name="adj2" fmla="val 35000"/>
              </a:avLst>
            </a:prstGeom>
            <a:solidFill>
              <a:srgbClr val="800000"/>
            </a:solidFill>
            <a:ln w="25400">
              <a:solidFill>
                <a:schemeClr val="bg2"/>
              </a:solidFill>
              <a:miter lim="800000"/>
              <a:headEnd/>
              <a:tailEnd/>
            </a:ln>
            <a:effectLst/>
          </p:spPr>
          <p:txBody>
            <a:bodyPr wrap="none" anchor="ctr"/>
            <a:lstStyle/>
            <a:p>
              <a:pPr eaLnBrk="1" hangingPunct="1">
                <a:defRPr/>
              </a:pPr>
              <a:endParaRPr lang="en-US"/>
            </a:p>
          </p:txBody>
        </p:sp>
        <p:grpSp>
          <p:nvGrpSpPr>
            <p:cNvPr id="156" name="Group 155">
              <a:extLst>
                <a:ext uri="{FF2B5EF4-FFF2-40B4-BE49-F238E27FC236}">
                  <a16:creationId xmlns:a16="http://schemas.microsoft.com/office/drawing/2014/main" id="{281281B7-9EC0-3002-3E58-B5CDEBB9E582}"/>
                </a:ext>
              </a:extLst>
            </p:cNvPr>
            <p:cNvGrpSpPr/>
            <p:nvPr/>
          </p:nvGrpSpPr>
          <p:grpSpPr>
            <a:xfrm>
              <a:off x="2249671" y="888461"/>
              <a:ext cx="1525921" cy="4448564"/>
              <a:chOff x="2249671" y="888461"/>
              <a:chExt cx="1525921" cy="4448564"/>
            </a:xfrm>
          </p:grpSpPr>
          <p:sp>
            <p:nvSpPr>
              <p:cNvPr id="229" name="Rectangle 228">
                <a:extLst>
                  <a:ext uri="{FF2B5EF4-FFF2-40B4-BE49-F238E27FC236}">
                    <a16:creationId xmlns:a16="http://schemas.microsoft.com/office/drawing/2014/main" id="{3B60FA73-B2D6-B7D6-6E06-B4775082552A}"/>
                  </a:ext>
                </a:extLst>
              </p:cNvPr>
              <p:cNvSpPr/>
              <p:nvPr/>
            </p:nvSpPr>
            <p:spPr>
              <a:xfrm>
                <a:off x="2249671" y="888461"/>
                <a:ext cx="1525921" cy="4448564"/>
              </a:xfrm>
              <a:prstGeom prst="rect">
                <a:avLst/>
              </a:prstGeom>
              <a:noFill/>
              <a:ln w="25400">
                <a:solidFill>
                  <a:srgbClr val="33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0" name="TextBox 66">
                <a:extLst>
                  <a:ext uri="{FF2B5EF4-FFF2-40B4-BE49-F238E27FC236}">
                    <a16:creationId xmlns:a16="http://schemas.microsoft.com/office/drawing/2014/main" id="{94674A2B-630C-A14B-A197-E1DB262388AD}"/>
                  </a:ext>
                </a:extLst>
              </p:cNvPr>
              <p:cNvSpPr txBox="1">
                <a:spLocks noChangeArrowheads="1"/>
              </p:cNvSpPr>
              <p:nvPr/>
            </p:nvSpPr>
            <p:spPr bwMode="auto">
              <a:xfrm>
                <a:off x="2448722" y="4954531"/>
                <a:ext cx="1164714" cy="28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3399FF"/>
                    </a:solidFill>
                  </a:rPr>
                  <a:t>Informants</a:t>
                </a:r>
              </a:p>
            </p:txBody>
          </p:sp>
        </p:grpSp>
        <p:grpSp>
          <p:nvGrpSpPr>
            <p:cNvPr id="157" name="Group 156">
              <a:extLst>
                <a:ext uri="{FF2B5EF4-FFF2-40B4-BE49-F238E27FC236}">
                  <a16:creationId xmlns:a16="http://schemas.microsoft.com/office/drawing/2014/main" id="{17653399-4C32-0E22-8216-790CC59DF3B1}"/>
                </a:ext>
              </a:extLst>
            </p:cNvPr>
            <p:cNvGrpSpPr/>
            <p:nvPr/>
          </p:nvGrpSpPr>
          <p:grpSpPr>
            <a:xfrm>
              <a:off x="2468630" y="2912771"/>
              <a:ext cx="1164714" cy="1943684"/>
              <a:chOff x="2468630" y="2912771"/>
              <a:chExt cx="1164714" cy="1943684"/>
            </a:xfrm>
          </p:grpSpPr>
          <p:sp>
            <p:nvSpPr>
              <p:cNvPr id="227" name="AutoShape 37">
                <a:extLst>
                  <a:ext uri="{FF2B5EF4-FFF2-40B4-BE49-F238E27FC236}">
                    <a16:creationId xmlns:a16="http://schemas.microsoft.com/office/drawing/2014/main" id="{57B7A928-1C36-F7FC-B26E-00A138FC1E16}"/>
                  </a:ext>
                </a:extLst>
              </p:cNvPr>
              <p:cNvSpPr>
                <a:spLocks noChangeArrowheads="1"/>
              </p:cNvSpPr>
              <p:nvPr/>
            </p:nvSpPr>
            <p:spPr bwMode="auto">
              <a:xfrm>
                <a:off x="2468630" y="2912771"/>
                <a:ext cx="1164714" cy="1943684"/>
              </a:xfrm>
              <a:prstGeom prst="roundRect">
                <a:avLst>
                  <a:gd name="adj" fmla="val 16667"/>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8" name="Text Box 38">
                <a:extLst>
                  <a:ext uri="{FF2B5EF4-FFF2-40B4-BE49-F238E27FC236}">
                    <a16:creationId xmlns:a16="http://schemas.microsoft.com/office/drawing/2014/main" id="{C2D93541-B682-FE6A-0715-5B885210E25A}"/>
                  </a:ext>
                </a:extLst>
              </p:cNvPr>
              <p:cNvSpPr txBox="1">
                <a:spLocks noChangeArrowheads="1"/>
              </p:cNvSpPr>
              <p:nvPr/>
            </p:nvSpPr>
            <p:spPr bwMode="auto">
              <a:xfrm>
                <a:off x="2659715" y="3622935"/>
                <a:ext cx="829555" cy="6303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Courts</a:t>
                </a:r>
              </a:p>
              <a:p>
                <a:pPr eaLnBrk="1" hangingPunct="1">
                  <a:defRPr/>
                </a:pPr>
                <a:endParaRPr lang="en-US" altLang="en-US" sz="1000" b="1" dirty="0"/>
              </a:p>
              <a:p>
                <a:pPr eaLnBrk="1" hangingPunct="1">
                  <a:defRPr/>
                </a:pPr>
                <a:r>
                  <a:rPr lang="en-US" altLang="en-US" sz="1000" b="1" dirty="0"/>
                  <a:t>Judicial</a:t>
                </a:r>
              </a:p>
              <a:p>
                <a:pPr eaLnBrk="1" hangingPunct="1">
                  <a:defRPr/>
                </a:pPr>
                <a:r>
                  <a:rPr lang="en-US" altLang="en-US" sz="1000" b="1" dirty="0"/>
                  <a:t>institutions</a:t>
                </a:r>
                <a:endParaRPr lang="en-GB" altLang="en-US" sz="1000" b="1" dirty="0"/>
              </a:p>
            </p:txBody>
          </p:sp>
        </p:grpSp>
        <p:grpSp>
          <p:nvGrpSpPr>
            <p:cNvPr id="158" name="Group 157">
              <a:extLst>
                <a:ext uri="{FF2B5EF4-FFF2-40B4-BE49-F238E27FC236}">
                  <a16:creationId xmlns:a16="http://schemas.microsoft.com/office/drawing/2014/main" id="{2E1358EC-A881-8EBD-B052-01AE393C3D4F}"/>
                </a:ext>
              </a:extLst>
            </p:cNvPr>
            <p:cNvGrpSpPr/>
            <p:nvPr/>
          </p:nvGrpSpPr>
          <p:grpSpPr>
            <a:xfrm>
              <a:off x="2458015" y="990478"/>
              <a:ext cx="1164714" cy="1020298"/>
              <a:chOff x="2458015" y="990478"/>
              <a:chExt cx="1164714" cy="1020298"/>
            </a:xfrm>
          </p:grpSpPr>
          <p:sp>
            <p:nvSpPr>
              <p:cNvPr id="225" name="AutoShape 27">
                <a:extLst>
                  <a:ext uri="{FF2B5EF4-FFF2-40B4-BE49-F238E27FC236}">
                    <a16:creationId xmlns:a16="http://schemas.microsoft.com/office/drawing/2014/main" id="{F385359F-6046-BB28-8B54-54AE59A1BCEA}"/>
                  </a:ext>
                </a:extLst>
              </p:cNvPr>
              <p:cNvSpPr>
                <a:spLocks noChangeArrowheads="1"/>
              </p:cNvSpPr>
              <p:nvPr/>
            </p:nvSpPr>
            <p:spPr bwMode="auto">
              <a:xfrm>
                <a:off x="2458015" y="990478"/>
                <a:ext cx="1164714" cy="1020298"/>
              </a:xfrm>
              <a:prstGeom prst="roundRect">
                <a:avLst>
                  <a:gd name="adj" fmla="val 16667"/>
                </a:avLst>
              </a:prstGeom>
              <a:solidFill>
                <a:schemeClr val="bg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26" name="Text Box 28">
                <a:extLst>
                  <a:ext uri="{FF2B5EF4-FFF2-40B4-BE49-F238E27FC236}">
                    <a16:creationId xmlns:a16="http://schemas.microsoft.com/office/drawing/2014/main" id="{F058BF10-285B-C453-FACD-41806DFA73F6}"/>
                  </a:ext>
                </a:extLst>
              </p:cNvPr>
              <p:cNvSpPr txBox="1">
                <a:spLocks noChangeArrowheads="1"/>
              </p:cNvSpPr>
              <p:nvPr/>
            </p:nvSpPr>
            <p:spPr bwMode="auto">
              <a:xfrm>
                <a:off x="2554957" y="1131175"/>
                <a:ext cx="977578"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en-US" altLang="en-US" sz="1000" b="1" dirty="0"/>
                  <a:t>Health services</a:t>
                </a:r>
              </a:p>
              <a:p>
                <a:pPr eaLnBrk="1" hangingPunct="1">
                  <a:defRPr/>
                </a:pPr>
                <a:r>
                  <a:rPr lang="en-US" altLang="en-US" sz="1000" dirty="0"/>
                  <a:t>Certification of</a:t>
                </a:r>
              </a:p>
              <a:p>
                <a:pPr eaLnBrk="1" hangingPunct="1">
                  <a:defRPr/>
                </a:pPr>
                <a:r>
                  <a:rPr lang="en-US" altLang="en-US" sz="1000" dirty="0"/>
                  <a:t>cause of death</a:t>
                </a:r>
              </a:p>
              <a:p>
                <a:pPr eaLnBrk="1" hangingPunct="1">
                  <a:defRPr/>
                </a:pPr>
                <a:r>
                  <a:rPr lang="en-US" altLang="en-US" sz="1000" b="1" dirty="0"/>
                  <a:t>Relatives, midwifes</a:t>
                </a:r>
              </a:p>
            </p:txBody>
          </p:sp>
        </p:grpSp>
        <p:grpSp>
          <p:nvGrpSpPr>
            <p:cNvPr id="159" name="Group 158">
              <a:extLst>
                <a:ext uri="{FF2B5EF4-FFF2-40B4-BE49-F238E27FC236}">
                  <a16:creationId xmlns:a16="http://schemas.microsoft.com/office/drawing/2014/main" id="{1AC42A33-BC5B-61E3-BBB1-08F79DE0CB04}"/>
                </a:ext>
              </a:extLst>
            </p:cNvPr>
            <p:cNvGrpSpPr/>
            <p:nvPr/>
          </p:nvGrpSpPr>
          <p:grpSpPr>
            <a:xfrm>
              <a:off x="2464081" y="2222200"/>
              <a:ext cx="1164714" cy="479147"/>
              <a:chOff x="2464081" y="2222200"/>
              <a:chExt cx="1164714" cy="479147"/>
            </a:xfrm>
          </p:grpSpPr>
          <p:sp>
            <p:nvSpPr>
              <p:cNvPr id="223" name="AutoShape 33">
                <a:extLst>
                  <a:ext uri="{FF2B5EF4-FFF2-40B4-BE49-F238E27FC236}">
                    <a16:creationId xmlns:a16="http://schemas.microsoft.com/office/drawing/2014/main" id="{BD9B7C4C-BECE-CA34-799D-5BAFAF48E33D}"/>
                  </a:ext>
                </a:extLst>
              </p:cNvPr>
              <p:cNvSpPr>
                <a:spLocks noChangeArrowheads="1"/>
              </p:cNvSpPr>
              <p:nvPr/>
            </p:nvSpPr>
            <p:spPr bwMode="auto">
              <a:xfrm>
                <a:off x="2464081" y="2222200"/>
                <a:ext cx="1164714" cy="479147"/>
              </a:xfrm>
              <a:prstGeom prst="roundRect">
                <a:avLst>
                  <a:gd name="adj" fmla="val 16667"/>
                </a:avLst>
              </a:prstGeom>
              <a:solidFill>
                <a:schemeClr val="bg1"/>
              </a:solidFill>
              <a:ln w="254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4" name="Text Box 34">
                <a:extLst>
                  <a:ext uri="{FF2B5EF4-FFF2-40B4-BE49-F238E27FC236}">
                    <a16:creationId xmlns:a16="http://schemas.microsoft.com/office/drawing/2014/main" id="{79EB4110-F4E0-4898-F6CF-892D874E052C}"/>
                  </a:ext>
                </a:extLst>
              </p:cNvPr>
              <p:cNvSpPr txBox="1">
                <a:spLocks noChangeArrowheads="1"/>
              </p:cNvSpPr>
              <p:nvPr/>
            </p:nvSpPr>
            <p:spPr bwMode="auto">
              <a:xfrm>
                <a:off x="2654952" y="2293553"/>
                <a:ext cx="829555" cy="3565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000" b="1" dirty="0"/>
                  <a:t>Authorized</a:t>
                </a:r>
              </a:p>
              <a:p>
                <a:pPr eaLnBrk="1" hangingPunct="1">
                  <a:defRPr/>
                </a:pPr>
                <a:r>
                  <a:rPr lang="en-US" altLang="en-US" sz="1000" b="1" dirty="0"/>
                  <a:t>institutions</a:t>
                </a:r>
                <a:endParaRPr lang="en-GB" altLang="en-US" sz="1000" b="1" dirty="0"/>
              </a:p>
            </p:txBody>
          </p:sp>
        </p:grpSp>
        <p:grpSp>
          <p:nvGrpSpPr>
            <p:cNvPr id="160" name="Group 159">
              <a:extLst>
                <a:ext uri="{FF2B5EF4-FFF2-40B4-BE49-F238E27FC236}">
                  <a16:creationId xmlns:a16="http://schemas.microsoft.com/office/drawing/2014/main" id="{B85CFF32-370C-917F-54CD-330B076BC7FB}"/>
                </a:ext>
              </a:extLst>
            </p:cNvPr>
            <p:cNvGrpSpPr/>
            <p:nvPr/>
          </p:nvGrpSpPr>
          <p:grpSpPr>
            <a:xfrm>
              <a:off x="4288496" y="945847"/>
              <a:ext cx="1378878" cy="2403289"/>
              <a:chOff x="4288496" y="945847"/>
              <a:chExt cx="1378878" cy="2403289"/>
            </a:xfrm>
          </p:grpSpPr>
          <p:sp>
            <p:nvSpPr>
              <p:cNvPr id="221" name="AutoShape 40">
                <a:extLst>
                  <a:ext uri="{FF2B5EF4-FFF2-40B4-BE49-F238E27FC236}">
                    <a16:creationId xmlns:a16="http://schemas.microsoft.com/office/drawing/2014/main" id="{BC117117-4DD7-6F77-9F3A-8F8FE4F6A66F}"/>
                  </a:ext>
                </a:extLst>
              </p:cNvPr>
              <p:cNvSpPr>
                <a:spLocks noChangeArrowheads="1"/>
              </p:cNvSpPr>
              <p:nvPr/>
            </p:nvSpPr>
            <p:spPr bwMode="auto">
              <a:xfrm>
                <a:off x="4288496" y="945847"/>
                <a:ext cx="1378878" cy="2403289"/>
              </a:xfrm>
              <a:prstGeom prst="roundRect">
                <a:avLst>
                  <a:gd name="adj" fmla="val 16667"/>
                </a:avLst>
              </a:prstGeom>
              <a:solidFill>
                <a:schemeClr val="bg1"/>
              </a:solidFill>
              <a:ln w="25400">
                <a:solidFill>
                  <a:schemeClr val="tx1">
                    <a:lumMod val="50000"/>
                    <a:lumOff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dirty="0"/>
              </a:p>
            </p:txBody>
          </p:sp>
          <p:sp>
            <p:nvSpPr>
              <p:cNvPr id="222" name="Text Box 41">
                <a:extLst>
                  <a:ext uri="{FF2B5EF4-FFF2-40B4-BE49-F238E27FC236}">
                    <a16:creationId xmlns:a16="http://schemas.microsoft.com/office/drawing/2014/main" id="{87994389-2068-CB0E-20B9-87D4CE8CEB72}"/>
                  </a:ext>
                </a:extLst>
              </p:cNvPr>
              <p:cNvSpPr txBox="1">
                <a:spLocks noChangeArrowheads="1"/>
              </p:cNvSpPr>
              <p:nvPr/>
            </p:nvSpPr>
            <p:spPr bwMode="auto">
              <a:xfrm>
                <a:off x="4356416" y="1057921"/>
                <a:ext cx="1166347" cy="1785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000" b="1" dirty="0"/>
                  <a:t>Civil </a:t>
                </a:r>
              </a:p>
              <a:p>
                <a:pPr eaLnBrk="1" hangingPunct="1">
                  <a:defRPr/>
                </a:pPr>
                <a:r>
                  <a:rPr lang="en-US" altLang="en-US" sz="1000" b="1" dirty="0"/>
                  <a:t>Registration</a:t>
                </a:r>
              </a:p>
              <a:p>
                <a:pPr eaLnBrk="1" hangingPunct="1">
                  <a:defRPr/>
                </a:pPr>
                <a:endParaRPr lang="en-US" altLang="en-US" sz="1000" dirty="0"/>
              </a:p>
              <a:p>
                <a:pPr eaLnBrk="1" hangingPunct="1">
                  <a:buFontTx/>
                  <a:buAutoNum type="arabicPeriod"/>
                  <a:defRPr/>
                </a:pPr>
                <a:r>
                  <a:rPr lang="en-US" altLang="en-US" sz="1000" dirty="0"/>
                  <a:t>Compulsory</a:t>
                </a:r>
              </a:p>
              <a:p>
                <a:pPr eaLnBrk="1" hangingPunct="1">
                  <a:buFontTx/>
                  <a:buAutoNum type="arabicPeriod"/>
                  <a:defRPr/>
                </a:pPr>
                <a:r>
                  <a:rPr lang="en-US" altLang="en-US" sz="1000" dirty="0"/>
                  <a:t>Universal</a:t>
                </a:r>
              </a:p>
              <a:p>
                <a:pPr eaLnBrk="1" hangingPunct="1">
                  <a:buFontTx/>
                  <a:buAutoNum type="arabicPeriod"/>
                  <a:defRPr/>
                </a:pPr>
                <a:r>
                  <a:rPr lang="en-US" altLang="en-US" sz="1000" dirty="0"/>
                  <a:t>Continuous/            Permanent</a:t>
                </a:r>
              </a:p>
              <a:p>
                <a:pPr eaLnBrk="1" hangingPunct="1">
                  <a:buFontTx/>
                  <a:buAutoNum type="arabicPeriod"/>
                  <a:defRPr/>
                </a:pPr>
                <a:r>
                  <a:rPr lang="en-US" altLang="en-US" sz="1000" dirty="0"/>
                  <a:t>Confidential</a:t>
                </a:r>
              </a:p>
              <a:p>
                <a:pPr eaLnBrk="1" hangingPunct="1">
                  <a:buFontTx/>
                  <a:buAutoNum type="arabicPeriod"/>
                  <a:defRPr/>
                </a:pPr>
                <a:endParaRPr lang="en-US" altLang="en-US" sz="1000" b="1" dirty="0"/>
              </a:p>
              <a:p>
                <a:pPr eaLnBrk="1" hangingPunct="1">
                  <a:defRPr/>
                </a:pPr>
                <a:r>
                  <a:rPr lang="en-US" altLang="en-US" sz="1000" b="1" dirty="0"/>
                  <a:t>Confers legal identity</a:t>
                </a:r>
              </a:p>
            </p:txBody>
          </p:sp>
        </p:grpSp>
        <p:grpSp>
          <p:nvGrpSpPr>
            <p:cNvPr id="161" name="Group 160">
              <a:extLst>
                <a:ext uri="{FF2B5EF4-FFF2-40B4-BE49-F238E27FC236}">
                  <a16:creationId xmlns:a16="http://schemas.microsoft.com/office/drawing/2014/main" id="{20B461C3-629A-6353-D5ED-D4E120FFC64F}"/>
                </a:ext>
              </a:extLst>
            </p:cNvPr>
            <p:cNvGrpSpPr/>
            <p:nvPr/>
          </p:nvGrpSpPr>
          <p:grpSpPr>
            <a:xfrm>
              <a:off x="5826282" y="945848"/>
              <a:ext cx="1164714" cy="2397585"/>
              <a:chOff x="5826282" y="945848"/>
              <a:chExt cx="1164714" cy="2397585"/>
            </a:xfrm>
          </p:grpSpPr>
          <p:sp>
            <p:nvSpPr>
              <p:cNvPr id="219" name="AutoShape 42">
                <a:extLst>
                  <a:ext uri="{FF2B5EF4-FFF2-40B4-BE49-F238E27FC236}">
                    <a16:creationId xmlns:a16="http://schemas.microsoft.com/office/drawing/2014/main" id="{CF058205-52ED-180C-3AE1-42A96D6F433A}"/>
                  </a:ext>
                </a:extLst>
              </p:cNvPr>
              <p:cNvSpPr>
                <a:spLocks noChangeArrowheads="1"/>
              </p:cNvSpPr>
              <p:nvPr/>
            </p:nvSpPr>
            <p:spPr bwMode="auto">
              <a:xfrm>
                <a:off x="5826282" y="945848"/>
                <a:ext cx="1164714" cy="2397585"/>
              </a:xfrm>
              <a:prstGeom prst="roundRect">
                <a:avLst>
                  <a:gd name="adj" fmla="val 16667"/>
                </a:avLst>
              </a:prstGeom>
              <a:solidFill>
                <a:schemeClr val="bg1"/>
              </a:solidFill>
              <a:ln w="25400">
                <a:solidFill>
                  <a:schemeClr val="tx1">
                    <a:lumMod val="50000"/>
                    <a:lumOff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20" name="Text Box 43">
                <a:extLst>
                  <a:ext uri="{FF2B5EF4-FFF2-40B4-BE49-F238E27FC236}">
                    <a16:creationId xmlns:a16="http://schemas.microsoft.com/office/drawing/2014/main" id="{4A993F98-F0D0-0BC0-6186-A16F3577BE4A}"/>
                  </a:ext>
                </a:extLst>
              </p:cNvPr>
              <p:cNvSpPr txBox="1">
                <a:spLocks noChangeArrowheads="1"/>
              </p:cNvSpPr>
              <p:nvPr/>
            </p:nvSpPr>
            <p:spPr bwMode="auto">
              <a:xfrm>
                <a:off x="5880878" y="1067424"/>
                <a:ext cx="1046422" cy="14773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000" b="1" dirty="0"/>
                  <a:t>NSO - Vital</a:t>
                </a:r>
              </a:p>
              <a:p>
                <a:pPr eaLnBrk="1" hangingPunct="1">
                  <a:defRPr/>
                </a:pPr>
                <a:r>
                  <a:rPr lang="en-US" altLang="en-US" sz="1000" b="1" dirty="0"/>
                  <a:t>Statistics</a:t>
                </a:r>
              </a:p>
              <a:p>
                <a:pPr eaLnBrk="1" hangingPunct="1">
                  <a:defRPr/>
                </a:pPr>
                <a:endParaRPr lang="en-US" altLang="en-US" sz="1000" dirty="0"/>
              </a:p>
              <a:p>
                <a:pPr eaLnBrk="1" hangingPunct="1">
                  <a:defRPr/>
                </a:pPr>
                <a:r>
                  <a:rPr lang="en-US" altLang="en-US" sz="1000" dirty="0"/>
                  <a:t>Compilation</a:t>
                </a:r>
              </a:p>
              <a:p>
                <a:pPr eaLnBrk="1" hangingPunct="1">
                  <a:defRPr/>
                </a:pPr>
                <a:r>
                  <a:rPr lang="en-US" altLang="en-US" sz="1000" dirty="0"/>
                  <a:t>Processing</a:t>
                </a:r>
              </a:p>
              <a:p>
                <a:pPr eaLnBrk="1" hangingPunct="1">
                  <a:defRPr/>
                </a:pPr>
                <a:r>
                  <a:rPr lang="en-US" altLang="en-US" sz="1000" dirty="0"/>
                  <a:t>Validation</a:t>
                </a:r>
              </a:p>
              <a:p>
                <a:pPr eaLnBrk="1" hangingPunct="1">
                  <a:defRPr/>
                </a:pPr>
                <a:r>
                  <a:rPr lang="en-US" altLang="en-US" sz="1000" dirty="0"/>
                  <a:t>Quality control</a:t>
                </a:r>
              </a:p>
              <a:p>
                <a:pPr eaLnBrk="1" hangingPunct="1">
                  <a:defRPr/>
                </a:pPr>
                <a:r>
                  <a:rPr lang="en-US" altLang="en-US" sz="1000" dirty="0"/>
                  <a:t>Dissemination</a:t>
                </a:r>
              </a:p>
              <a:p>
                <a:pPr eaLnBrk="1" hangingPunct="1">
                  <a:buFontTx/>
                  <a:buAutoNum type="arabicPeriod"/>
                  <a:defRPr/>
                </a:pPr>
                <a:endParaRPr lang="en-US" altLang="en-US" sz="1000" b="1" dirty="0"/>
              </a:p>
            </p:txBody>
          </p:sp>
        </p:grpSp>
        <p:grpSp>
          <p:nvGrpSpPr>
            <p:cNvPr id="162" name="Group 161">
              <a:extLst>
                <a:ext uri="{FF2B5EF4-FFF2-40B4-BE49-F238E27FC236}">
                  <a16:creationId xmlns:a16="http://schemas.microsoft.com/office/drawing/2014/main" id="{ECA747D4-2C0C-B324-9EAF-D8532C4280D5}"/>
                </a:ext>
              </a:extLst>
            </p:cNvPr>
            <p:cNvGrpSpPr/>
            <p:nvPr/>
          </p:nvGrpSpPr>
          <p:grpSpPr>
            <a:xfrm>
              <a:off x="7218480" y="869265"/>
              <a:ext cx="1410395" cy="1163643"/>
              <a:chOff x="7218480" y="869265"/>
              <a:chExt cx="1410395" cy="1163643"/>
            </a:xfrm>
          </p:grpSpPr>
          <p:sp>
            <p:nvSpPr>
              <p:cNvPr id="217" name="AutoShape 54">
                <a:extLst>
                  <a:ext uri="{FF2B5EF4-FFF2-40B4-BE49-F238E27FC236}">
                    <a16:creationId xmlns:a16="http://schemas.microsoft.com/office/drawing/2014/main" id="{855BEF21-4184-2D0A-957E-CC617DFF4178}"/>
                  </a:ext>
                </a:extLst>
              </p:cNvPr>
              <p:cNvSpPr>
                <a:spLocks noChangeArrowheads="1"/>
              </p:cNvSpPr>
              <p:nvPr/>
            </p:nvSpPr>
            <p:spPr bwMode="auto">
              <a:xfrm>
                <a:off x="7218480" y="869265"/>
                <a:ext cx="1410395" cy="1163643"/>
              </a:xfrm>
              <a:prstGeom prst="roundRect">
                <a:avLst>
                  <a:gd name="adj" fmla="val 16667"/>
                </a:avLst>
              </a:prstGeom>
              <a:solidFill>
                <a:schemeClr val="bg1"/>
              </a:solidFill>
              <a:ln w="25400">
                <a:solidFill>
                  <a:schemeClr val="bg2">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18" name="Text Box 55">
                <a:extLst>
                  <a:ext uri="{FF2B5EF4-FFF2-40B4-BE49-F238E27FC236}">
                    <a16:creationId xmlns:a16="http://schemas.microsoft.com/office/drawing/2014/main" id="{F35690E5-FBEA-5E0D-BBE2-51907F9E8D1D}"/>
                  </a:ext>
                </a:extLst>
              </p:cNvPr>
              <p:cNvSpPr txBox="1">
                <a:spLocks noChangeArrowheads="1"/>
              </p:cNvSpPr>
              <p:nvPr/>
            </p:nvSpPr>
            <p:spPr bwMode="auto">
              <a:xfrm>
                <a:off x="7292383" y="931266"/>
                <a:ext cx="1249721" cy="10352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1000" dirty="0"/>
                  <a:t>Complementary and Interim sources</a:t>
                </a:r>
              </a:p>
              <a:p>
                <a:pPr marL="171450" indent="-171450" eaLnBrk="1" hangingPunct="1">
                  <a:buFont typeface="Arial" panose="020B0604020202020204" pitchFamily="34" charset="0"/>
                  <a:buChar char="•"/>
                  <a:defRPr/>
                </a:pPr>
                <a:r>
                  <a:rPr lang="en-US" altLang="en-US" sz="1000" dirty="0"/>
                  <a:t>Population census</a:t>
                </a:r>
              </a:p>
              <a:p>
                <a:pPr marL="171450" indent="-171450" eaLnBrk="1" hangingPunct="1">
                  <a:buFont typeface="Arial" panose="020B0604020202020204" pitchFamily="34" charset="0"/>
                  <a:buChar char="•"/>
                  <a:defRPr/>
                </a:pPr>
                <a:r>
                  <a:rPr lang="en-US" altLang="en-US" sz="1000" dirty="0"/>
                  <a:t>Surveys</a:t>
                </a:r>
              </a:p>
            </p:txBody>
          </p:sp>
        </p:grpSp>
        <p:grpSp>
          <p:nvGrpSpPr>
            <p:cNvPr id="163" name="Group 162">
              <a:extLst>
                <a:ext uri="{FF2B5EF4-FFF2-40B4-BE49-F238E27FC236}">
                  <a16:creationId xmlns:a16="http://schemas.microsoft.com/office/drawing/2014/main" id="{6736124F-A032-EC25-DF4D-558A98D94C6C}"/>
                </a:ext>
              </a:extLst>
            </p:cNvPr>
            <p:cNvGrpSpPr/>
            <p:nvPr/>
          </p:nvGrpSpPr>
          <p:grpSpPr>
            <a:xfrm>
              <a:off x="7865558" y="2183594"/>
              <a:ext cx="1386948" cy="1207851"/>
              <a:chOff x="7865558" y="2183594"/>
              <a:chExt cx="1386948" cy="1207851"/>
            </a:xfrm>
          </p:grpSpPr>
          <p:sp>
            <p:nvSpPr>
              <p:cNvPr id="215" name="AutoShape 58">
                <a:extLst>
                  <a:ext uri="{FF2B5EF4-FFF2-40B4-BE49-F238E27FC236}">
                    <a16:creationId xmlns:a16="http://schemas.microsoft.com/office/drawing/2014/main" id="{353B0A68-8E15-AF6A-3098-5021744A74BE}"/>
                  </a:ext>
                </a:extLst>
              </p:cNvPr>
              <p:cNvSpPr>
                <a:spLocks noChangeArrowheads="1"/>
              </p:cNvSpPr>
              <p:nvPr/>
            </p:nvSpPr>
            <p:spPr bwMode="auto">
              <a:xfrm>
                <a:off x="7865558" y="2183594"/>
                <a:ext cx="1386948" cy="1207851"/>
              </a:xfrm>
              <a:prstGeom prst="roundRect">
                <a:avLst>
                  <a:gd name="adj" fmla="val 16667"/>
                </a:avLst>
              </a:prstGeom>
              <a:solidFill>
                <a:schemeClr val="bg1"/>
              </a:solidFill>
              <a:ln w="25400">
                <a:solidFill>
                  <a:schemeClr val="bg2">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16" name="Text Box 57">
                <a:extLst>
                  <a:ext uri="{FF2B5EF4-FFF2-40B4-BE49-F238E27FC236}">
                    <a16:creationId xmlns:a16="http://schemas.microsoft.com/office/drawing/2014/main" id="{1C98508E-1F99-D332-C5AA-89A6E4531084}"/>
                  </a:ext>
                </a:extLst>
              </p:cNvPr>
              <p:cNvSpPr txBox="1">
                <a:spLocks noChangeArrowheads="1"/>
              </p:cNvSpPr>
              <p:nvPr/>
            </p:nvSpPr>
            <p:spPr bwMode="auto">
              <a:xfrm>
                <a:off x="7995386" y="2468604"/>
                <a:ext cx="1093435"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1000" dirty="0"/>
                  <a:t>Additional</a:t>
                </a:r>
              </a:p>
              <a:p>
                <a:pPr eaLnBrk="1" hangingPunct="1">
                  <a:defRPr/>
                </a:pPr>
                <a:r>
                  <a:rPr lang="en-US" altLang="en-US" sz="1000" dirty="0"/>
                  <a:t>Sources</a:t>
                </a:r>
              </a:p>
              <a:p>
                <a:pPr marL="171450" indent="-171450" eaLnBrk="1" hangingPunct="1">
                  <a:buFont typeface="Arial" panose="020B0604020202020204" pitchFamily="34" charset="0"/>
                  <a:buChar char="•"/>
                  <a:defRPr/>
                </a:pPr>
                <a:r>
                  <a:rPr lang="en-US" altLang="en-US" sz="1000" dirty="0"/>
                  <a:t>Coronary</a:t>
                </a:r>
              </a:p>
              <a:p>
                <a:pPr marL="171450" indent="-171450" eaLnBrk="1" hangingPunct="1">
                  <a:buFont typeface="Arial" panose="020B0604020202020204" pitchFamily="34" charset="0"/>
                  <a:buChar char="•"/>
                  <a:defRPr/>
                </a:pPr>
                <a:r>
                  <a:rPr lang="en-US" altLang="en-US" sz="1000" dirty="0"/>
                  <a:t>Police</a:t>
                </a:r>
              </a:p>
            </p:txBody>
          </p:sp>
        </p:grpSp>
        <p:sp>
          <p:nvSpPr>
            <p:cNvPr id="164" name="AutoShape 53">
              <a:extLst>
                <a:ext uri="{FF2B5EF4-FFF2-40B4-BE49-F238E27FC236}">
                  <a16:creationId xmlns:a16="http://schemas.microsoft.com/office/drawing/2014/main" id="{F875B284-8D65-32D3-3698-A80DC7B129BC}"/>
                </a:ext>
              </a:extLst>
            </p:cNvPr>
            <p:cNvSpPr>
              <a:spLocks noChangeArrowheads="1"/>
            </p:cNvSpPr>
            <p:nvPr/>
          </p:nvSpPr>
          <p:spPr bwMode="auto">
            <a:xfrm>
              <a:off x="5508331" y="1994597"/>
              <a:ext cx="436768" cy="410697"/>
            </a:xfrm>
            <a:prstGeom prst="rightArrow">
              <a:avLst>
                <a:gd name="adj1" fmla="val 50000"/>
                <a:gd name="adj2" fmla="val 25000"/>
              </a:avLst>
            </a:prstGeom>
            <a:solidFill>
              <a:schemeClr val="bg1"/>
            </a:solidFill>
            <a:ln w="254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nvGrpSpPr>
            <p:cNvPr id="165" name="Group 164">
              <a:extLst>
                <a:ext uri="{FF2B5EF4-FFF2-40B4-BE49-F238E27FC236}">
                  <a16:creationId xmlns:a16="http://schemas.microsoft.com/office/drawing/2014/main" id="{E3C141B2-478E-162D-9990-8D634F8CBEC1}"/>
                </a:ext>
              </a:extLst>
            </p:cNvPr>
            <p:cNvGrpSpPr/>
            <p:nvPr/>
          </p:nvGrpSpPr>
          <p:grpSpPr>
            <a:xfrm>
              <a:off x="5956237" y="2923284"/>
              <a:ext cx="1055959" cy="316739"/>
              <a:chOff x="5956237" y="2923284"/>
              <a:chExt cx="1055959" cy="316739"/>
            </a:xfrm>
          </p:grpSpPr>
          <p:sp>
            <p:nvSpPr>
              <p:cNvPr id="213" name="Flowchart: Magnetic Disk 212">
                <a:extLst>
                  <a:ext uri="{FF2B5EF4-FFF2-40B4-BE49-F238E27FC236}">
                    <a16:creationId xmlns:a16="http://schemas.microsoft.com/office/drawing/2014/main" id="{0FA37965-7FF1-BBAA-E5C3-9B822FF5F930}"/>
                  </a:ext>
                </a:extLst>
              </p:cNvPr>
              <p:cNvSpPr/>
              <p:nvPr/>
            </p:nvSpPr>
            <p:spPr bwMode="auto">
              <a:xfrm>
                <a:off x="5994537" y="2923284"/>
                <a:ext cx="858900" cy="316739"/>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C000"/>
                  </a:solidFill>
                </a:endParaRPr>
              </a:p>
            </p:txBody>
          </p:sp>
          <p:sp>
            <p:nvSpPr>
              <p:cNvPr id="214" name="TextBox 148">
                <a:extLst>
                  <a:ext uri="{FF2B5EF4-FFF2-40B4-BE49-F238E27FC236}">
                    <a16:creationId xmlns:a16="http://schemas.microsoft.com/office/drawing/2014/main" id="{3A748335-7D81-301C-FBC4-25F060BDEB8F}"/>
                  </a:ext>
                </a:extLst>
              </p:cNvPr>
              <p:cNvSpPr txBox="1">
                <a:spLocks noChangeArrowheads="1"/>
              </p:cNvSpPr>
              <p:nvPr/>
            </p:nvSpPr>
            <p:spPr bwMode="auto">
              <a:xfrm>
                <a:off x="5956237" y="3006370"/>
                <a:ext cx="1055959" cy="22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Vital St. DB</a:t>
                </a:r>
              </a:p>
            </p:txBody>
          </p:sp>
        </p:grpSp>
        <p:grpSp>
          <p:nvGrpSpPr>
            <p:cNvPr id="166" name="Group 165">
              <a:extLst>
                <a:ext uri="{FF2B5EF4-FFF2-40B4-BE49-F238E27FC236}">
                  <a16:creationId xmlns:a16="http://schemas.microsoft.com/office/drawing/2014/main" id="{5A5621B3-5EB9-3603-2EE1-351E611044AC}"/>
                </a:ext>
              </a:extLst>
            </p:cNvPr>
            <p:cNvGrpSpPr/>
            <p:nvPr/>
          </p:nvGrpSpPr>
          <p:grpSpPr>
            <a:xfrm>
              <a:off x="4535567" y="2902216"/>
              <a:ext cx="871447" cy="311753"/>
              <a:chOff x="7300107" y="5653114"/>
              <a:chExt cx="871447" cy="311753"/>
            </a:xfrm>
          </p:grpSpPr>
          <p:sp>
            <p:nvSpPr>
              <p:cNvPr id="211" name="Flowchart: Magnetic Disk 210">
                <a:extLst>
                  <a:ext uri="{FF2B5EF4-FFF2-40B4-BE49-F238E27FC236}">
                    <a16:creationId xmlns:a16="http://schemas.microsoft.com/office/drawing/2014/main" id="{F0B00E34-914B-DDD0-B09A-19791DB1A429}"/>
                  </a:ext>
                </a:extLst>
              </p:cNvPr>
              <p:cNvSpPr/>
              <p:nvPr/>
            </p:nvSpPr>
            <p:spPr>
              <a:xfrm>
                <a:off x="7300107" y="5653114"/>
                <a:ext cx="763697" cy="311753"/>
              </a:xfrm>
              <a:prstGeom prst="flowChartMagneticDisk">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2" name="TextBox 180">
                <a:extLst>
                  <a:ext uri="{FF2B5EF4-FFF2-40B4-BE49-F238E27FC236}">
                    <a16:creationId xmlns:a16="http://schemas.microsoft.com/office/drawing/2014/main" id="{944BC875-3F35-7A7A-E9AB-F4F65F359D71}"/>
                  </a:ext>
                </a:extLst>
              </p:cNvPr>
              <p:cNvSpPr txBox="1">
                <a:spLocks noChangeArrowheads="1"/>
              </p:cNvSpPr>
              <p:nvPr/>
            </p:nvSpPr>
            <p:spPr bwMode="auto">
              <a:xfrm>
                <a:off x="7332817" y="5711921"/>
                <a:ext cx="8387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CR DB</a:t>
                </a:r>
              </a:p>
            </p:txBody>
          </p:sp>
        </p:grpSp>
        <p:grpSp>
          <p:nvGrpSpPr>
            <p:cNvPr id="167" name="Group 166">
              <a:extLst>
                <a:ext uri="{FF2B5EF4-FFF2-40B4-BE49-F238E27FC236}">
                  <a16:creationId xmlns:a16="http://schemas.microsoft.com/office/drawing/2014/main" id="{4E78BA04-C3BF-D65A-8B07-5A3AC65A5B7F}"/>
                </a:ext>
              </a:extLst>
            </p:cNvPr>
            <p:cNvGrpSpPr/>
            <p:nvPr/>
          </p:nvGrpSpPr>
          <p:grpSpPr>
            <a:xfrm>
              <a:off x="6283146" y="3893016"/>
              <a:ext cx="2329799" cy="1652167"/>
              <a:chOff x="6283146" y="3893016"/>
              <a:chExt cx="2329799" cy="1652167"/>
            </a:xfrm>
          </p:grpSpPr>
          <p:sp>
            <p:nvSpPr>
              <p:cNvPr id="209" name="AutoShape 27">
                <a:extLst>
                  <a:ext uri="{FF2B5EF4-FFF2-40B4-BE49-F238E27FC236}">
                    <a16:creationId xmlns:a16="http://schemas.microsoft.com/office/drawing/2014/main" id="{C81D70EE-11A5-4D31-7288-F2861330E882}"/>
                  </a:ext>
                </a:extLst>
              </p:cNvPr>
              <p:cNvSpPr>
                <a:spLocks noChangeArrowheads="1"/>
              </p:cNvSpPr>
              <p:nvPr/>
            </p:nvSpPr>
            <p:spPr bwMode="auto">
              <a:xfrm>
                <a:off x="6283146" y="3893016"/>
                <a:ext cx="2329799" cy="1652167"/>
              </a:xfrm>
              <a:prstGeom prst="roundRect">
                <a:avLst>
                  <a:gd name="adj" fmla="val 16667"/>
                </a:avLst>
              </a:prstGeom>
              <a:solidFill>
                <a:schemeClr val="bg1"/>
              </a:solidFill>
              <a:ln w="25400">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10" name="Text Box 28">
                <a:extLst>
                  <a:ext uri="{FF2B5EF4-FFF2-40B4-BE49-F238E27FC236}">
                    <a16:creationId xmlns:a16="http://schemas.microsoft.com/office/drawing/2014/main" id="{723BEB01-5603-E845-F195-9363B6566164}"/>
                  </a:ext>
                </a:extLst>
              </p:cNvPr>
              <p:cNvSpPr txBox="1">
                <a:spLocks noChangeArrowheads="1"/>
              </p:cNvSpPr>
              <p:nvPr/>
            </p:nvSpPr>
            <p:spPr bwMode="auto">
              <a:xfrm>
                <a:off x="6458433" y="4026743"/>
                <a:ext cx="1990350" cy="13495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1000" b="1" dirty="0"/>
                  <a:t>Administrative/Functional registers</a:t>
                </a:r>
              </a:p>
              <a:p>
                <a:pPr marL="171450" indent="-171450" eaLnBrk="1" hangingPunct="1">
                  <a:buFont typeface="Arial" panose="020B0604020202020204" pitchFamily="34" charset="0"/>
                  <a:buChar char="•"/>
                  <a:defRPr/>
                </a:pPr>
                <a:r>
                  <a:rPr lang="en-US" altLang="en-US" sz="1000" b="1" dirty="0"/>
                  <a:t>Education</a:t>
                </a:r>
              </a:p>
              <a:p>
                <a:pPr marL="171450" indent="-171450" eaLnBrk="1" hangingPunct="1">
                  <a:buFont typeface="Arial" panose="020B0604020202020204" pitchFamily="34" charset="0"/>
                  <a:buChar char="•"/>
                  <a:defRPr/>
                </a:pPr>
                <a:r>
                  <a:rPr lang="en-US" altLang="en-US" sz="1000" b="1" dirty="0"/>
                  <a:t>Employment</a:t>
                </a:r>
              </a:p>
              <a:p>
                <a:pPr marL="171450" indent="-171450" eaLnBrk="1" hangingPunct="1">
                  <a:buFont typeface="Arial" panose="020B0604020202020204" pitchFamily="34" charset="0"/>
                  <a:buChar char="•"/>
                  <a:defRPr/>
                </a:pPr>
                <a:r>
                  <a:rPr lang="en-US" altLang="en-US" sz="1000" b="1" dirty="0"/>
                  <a:t>Tax</a:t>
                </a:r>
              </a:p>
              <a:p>
                <a:pPr marL="171450" indent="-171450" eaLnBrk="1" hangingPunct="1">
                  <a:buFont typeface="Arial" panose="020B0604020202020204" pitchFamily="34" charset="0"/>
                  <a:buChar char="•"/>
                  <a:defRPr/>
                </a:pPr>
                <a:r>
                  <a:rPr lang="en-US" altLang="en-US" sz="1000" b="1" dirty="0"/>
                  <a:t>Social assistance</a:t>
                </a:r>
              </a:p>
              <a:p>
                <a:pPr marL="171450" indent="-171450" eaLnBrk="1" hangingPunct="1">
                  <a:buFont typeface="Arial" panose="020B0604020202020204" pitchFamily="34" charset="0"/>
                  <a:buChar char="•"/>
                  <a:defRPr/>
                </a:pPr>
                <a:r>
                  <a:rPr lang="en-US" altLang="en-US" sz="1000" b="1" dirty="0"/>
                  <a:t>Pensions</a:t>
                </a:r>
              </a:p>
              <a:p>
                <a:pPr marL="171450" indent="-171450" eaLnBrk="1" hangingPunct="1">
                  <a:buFont typeface="Arial" panose="020B0604020202020204" pitchFamily="34" charset="0"/>
                  <a:buChar char="•"/>
                  <a:defRPr/>
                </a:pPr>
                <a:r>
                  <a:rPr lang="en-US" altLang="en-US" sz="1000" b="1" dirty="0"/>
                  <a:t>Voters</a:t>
                </a:r>
              </a:p>
              <a:p>
                <a:pPr marL="171450" indent="-171450" eaLnBrk="1" hangingPunct="1">
                  <a:buFont typeface="Arial" panose="020B0604020202020204" pitchFamily="34" charset="0"/>
                  <a:buChar char="•"/>
                  <a:defRPr/>
                </a:pPr>
                <a:r>
                  <a:rPr lang="en-US" altLang="en-US" sz="1000" b="1" dirty="0"/>
                  <a:t>….</a:t>
                </a:r>
              </a:p>
            </p:txBody>
          </p:sp>
        </p:grpSp>
        <p:grpSp>
          <p:nvGrpSpPr>
            <p:cNvPr id="168" name="Group 167">
              <a:extLst>
                <a:ext uri="{FF2B5EF4-FFF2-40B4-BE49-F238E27FC236}">
                  <a16:creationId xmlns:a16="http://schemas.microsoft.com/office/drawing/2014/main" id="{25ECF70A-03A1-D7B9-083F-D790906D3844}"/>
                </a:ext>
              </a:extLst>
            </p:cNvPr>
            <p:cNvGrpSpPr/>
            <p:nvPr/>
          </p:nvGrpSpPr>
          <p:grpSpPr>
            <a:xfrm>
              <a:off x="3886413" y="3671003"/>
              <a:ext cx="1991488" cy="901621"/>
              <a:chOff x="3886413" y="3671003"/>
              <a:chExt cx="1991488" cy="1048328"/>
            </a:xfrm>
          </p:grpSpPr>
          <p:sp>
            <p:nvSpPr>
              <p:cNvPr id="207" name="AutoShape 27">
                <a:extLst>
                  <a:ext uri="{FF2B5EF4-FFF2-40B4-BE49-F238E27FC236}">
                    <a16:creationId xmlns:a16="http://schemas.microsoft.com/office/drawing/2014/main" id="{A4A6B4F5-8B71-0658-BE01-091BFAE429C6}"/>
                  </a:ext>
                </a:extLst>
              </p:cNvPr>
              <p:cNvSpPr>
                <a:spLocks noChangeArrowheads="1"/>
              </p:cNvSpPr>
              <p:nvPr/>
            </p:nvSpPr>
            <p:spPr bwMode="auto">
              <a:xfrm>
                <a:off x="3886413" y="3671003"/>
                <a:ext cx="1991488" cy="1048328"/>
              </a:xfrm>
              <a:prstGeom prst="roundRect">
                <a:avLst>
                  <a:gd name="adj" fmla="val 16667"/>
                </a:avLst>
              </a:prstGeom>
              <a:solidFill>
                <a:schemeClr val="bg1"/>
              </a:solidFill>
              <a:ln w="25400">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dirty="0"/>
              </a:p>
            </p:txBody>
          </p:sp>
          <p:sp>
            <p:nvSpPr>
              <p:cNvPr id="208" name="Text Box 28">
                <a:extLst>
                  <a:ext uri="{FF2B5EF4-FFF2-40B4-BE49-F238E27FC236}">
                    <a16:creationId xmlns:a16="http://schemas.microsoft.com/office/drawing/2014/main" id="{475F0D42-55B3-293A-0EBE-50C3EE3137F2}"/>
                  </a:ext>
                </a:extLst>
              </p:cNvPr>
              <p:cNvSpPr txBox="1">
                <a:spLocks noChangeArrowheads="1"/>
              </p:cNvSpPr>
              <p:nvPr/>
            </p:nvSpPr>
            <p:spPr bwMode="auto">
              <a:xfrm>
                <a:off x="4275210" y="3711633"/>
                <a:ext cx="1432829" cy="5539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1000" b="1" dirty="0"/>
                  <a:t>Population Register</a:t>
                </a:r>
              </a:p>
              <a:p>
                <a:pPr marL="171450" indent="-171450" eaLnBrk="1" hangingPunct="1">
                  <a:buFont typeface="Arial" panose="020B0604020202020204" pitchFamily="34" charset="0"/>
                  <a:buChar char="•"/>
                  <a:defRPr/>
                </a:pPr>
                <a:r>
                  <a:rPr lang="en-US" altLang="en-US" sz="1000" b="1" dirty="0"/>
                  <a:t>Unique ID</a:t>
                </a:r>
              </a:p>
              <a:p>
                <a:pPr marL="171450" indent="-171450" eaLnBrk="1" hangingPunct="1">
                  <a:buFont typeface="Arial" panose="020B0604020202020204" pitchFamily="34" charset="0"/>
                  <a:buChar char="•"/>
                  <a:defRPr/>
                </a:pPr>
                <a:r>
                  <a:rPr lang="en-US" altLang="en-US" sz="1000" b="1" dirty="0"/>
                  <a:t>Access protocols</a:t>
                </a:r>
              </a:p>
            </p:txBody>
          </p:sp>
        </p:grpSp>
        <p:grpSp>
          <p:nvGrpSpPr>
            <p:cNvPr id="169" name="Group 168">
              <a:extLst>
                <a:ext uri="{FF2B5EF4-FFF2-40B4-BE49-F238E27FC236}">
                  <a16:creationId xmlns:a16="http://schemas.microsoft.com/office/drawing/2014/main" id="{20572800-1737-C98D-83EA-78CBEF441144}"/>
                </a:ext>
              </a:extLst>
            </p:cNvPr>
            <p:cNvGrpSpPr/>
            <p:nvPr/>
          </p:nvGrpSpPr>
          <p:grpSpPr>
            <a:xfrm>
              <a:off x="3896522" y="4988014"/>
              <a:ext cx="1981378" cy="1484223"/>
              <a:chOff x="3896522" y="4988014"/>
              <a:chExt cx="1981378" cy="1484223"/>
            </a:xfrm>
          </p:grpSpPr>
          <p:sp>
            <p:nvSpPr>
              <p:cNvPr id="205" name="AutoShape 27">
                <a:extLst>
                  <a:ext uri="{FF2B5EF4-FFF2-40B4-BE49-F238E27FC236}">
                    <a16:creationId xmlns:a16="http://schemas.microsoft.com/office/drawing/2014/main" id="{8E8A8840-BCD1-BCF2-F0B9-EF410F6BDB26}"/>
                  </a:ext>
                </a:extLst>
              </p:cNvPr>
              <p:cNvSpPr>
                <a:spLocks noChangeArrowheads="1"/>
              </p:cNvSpPr>
              <p:nvPr/>
            </p:nvSpPr>
            <p:spPr bwMode="auto">
              <a:xfrm>
                <a:off x="3896522" y="4988014"/>
                <a:ext cx="1981378" cy="1484223"/>
              </a:xfrm>
              <a:prstGeom prst="roundRect">
                <a:avLst>
                  <a:gd name="adj" fmla="val 16667"/>
                </a:avLst>
              </a:prstGeom>
              <a:solidFill>
                <a:schemeClr val="bg1"/>
              </a:solidFill>
              <a:ln w="25400">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206" name="Text Box 28">
                <a:extLst>
                  <a:ext uri="{FF2B5EF4-FFF2-40B4-BE49-F238E27FC236}">
                    <a16:creationId xmlns:a16="http://schemas.microsoft.com/office/drawing/2014/main" id="{9BA57245-A7BD-3D14-1D6F-DD5792612CFE}"/>
                  </a:ext>
                </a:extLst>
              </p:cNvPr>
              <p:cNvSpPr txBox="1">
                <a:spLocks noChangeArrowheads="1"/>
              </p:cNvSpPr>
              <p:nvPr/>
            </p:nvSpPr>
            <p:spPr bwMode="auto">
              <a:xfrm>
                <a:off x="3981730" y="5155525"/>
                <a:ext cx="1825143" cy="11695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1000" b="1" dirty="0"/>
                  <a:t>Identity Management Agency and Services</a:t>
                </a:r>
              </a:p>
              <a:p>
                <a:pPr marL="171450" indent="-171450" eaLnBrk="1" hangingPunct="1">
                  <a:buFont typeface="Arial" panose="020B0604020202020204" pitchFamily="34" charset="0"/>
                  <a:buChar char="•"/>
                  <a:defRPr/>
                </a:pPr>
                <a:r>
                  <a:rPr lang="en-US" altLang="en-US" sz="1000" b="1" dirty="0"/>
                  <a:t>Biometric ID, passports</a:t>
                </a:r>
              </a:p>
              <a:p>
                <a:pPr marL="171450" indent="-171450" eaLnBrk="1" hangingPunct="1">
                  <a:buFont typeface="Arial" panose="020B0604020202020204" pitchFamily="34" charset="0"/>
                  <a:buChar char="•"/>
                  <a:defRPr/>
                </a:pPr>
                <a:r>
                  <a:rPr lang="en-US" altLang="en-US" sz="1000" b="1" dirty="0"/>
                  <a:t>Capture (enrolment)</a:t>
                </a:r>
              </a:p>
              <a:p>
                <a:pPr marL="171450" indent="-171450" eaLnBrk="1" hangingPunct="1">
                  <a:buFont typeface="Arial" panose="020B0604020202020204" pitchFamily="34" charset="0"/>
                  <a:buChar char="•"/>
                  <a:defRPr/>
                </a:pPr>
                <a:r>
                  <a:rPr lang="en-US" altLang="en-US" sz="1000" b="1" dirty="0"/>
                  <a:t>Identification </a:t>
                </a:r>
              </a:p>
              <a:p>
                <a:pPr marL="171450" indent="-171450" eaLnBrk="1" hangingPunct="1">
                  <a:buFont typeface="Arial" panose="020B0604020202020204" pitchFamily="34" charset="0"/>
                  <a:buChar char="•"/>
                  <a:defRPr/>
                </a:pPr>
                <a:r>
                  <a:rPr lang="en-US" altLang="en-US" sz="1000" b="1" dirty="0"/>
                  <a:t>Verification</a:t>
                </a:r>
              </a:p>
              <a:p>
                <a:pPr marL="171450" indent="-171450" eaLnBrk="1" hangingPunct="1">
                  <a:buFont typeface="Arial" panose="020B0604020202020204" pitchFamily="34" charset="0"/>
                  <a:buChar char="•"/>
                  <a:defRPr/>
                </a:pPr>
                <a:r>
                  <a:rPr lang="en-US" altLang="en-US" sz="1000" b="1" dirty="0"/>
                  <a:t>Online and e-services</a:t>
                </a:r>
              </a:p>
            </p:txBody>
          </p:sp>
        </p:grpSp>
        <p:sp>
          <p:nvSpPr>
            <p:cNvPr id="170" name="Arrow: Left-Right 169">
              <a:extLst>
                <a:ext uri="{FF2B5EF4-FFF2-40B4-BE49-F238E27FC236}">
                  <a16:creationId xmlns:a16="http://schemas.microsoft.com/office/drawing/2014/main" id="{2B2FAD6E-2D9E-2AB6-B987-DB908562DD16}"/>
                </a:ext>
              </a:extLst>
            </p:cNvPr>
            <p:cNvSpPr/>
            <p:nvPr/>
          </p:nvSpPr>
          <p:spPr bwMode="auto">
            <a:xfrm rot="20103198">
              <a:off x="5816587" y="4963929"/>
              <a:ext cx="605629" cy="336656"/>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1" name="TextBox 170">
              <a:extLst>
                <a:ext uri="{FF2B5EF4-FFF2-40B4-BE49-F238E27FC236}">
                  <a16:creationId xmlns:a16="http://schemas.microsoft.com/office/drawing/2014/main" id="{207C9FC6-6418-E5C6-8B4E-C75D261B418C}"/>
                </a:ext>
              </a:extLst>
            </p:cNvPr>
            <p:cNvSpPr txBox="1"/>
            <p:nvPr/>
          </p:nvSpPr>
          <p:spPr>
            <a:xfrm rot="1971784">
              <a:off x="9839511" y="2828547"/>
              <a:ext cx="1395515" cy="264949"/>
            </a:xfrm>
            <a:prstGeom prst="rect">
              <a:avLst/>
            </a:prstGeom>
            <a:solidFill>
              <a:schemeClr val="bg2">
                <a:lumMod val="90000"/>
              </a:schemeClr>
            </a:solidFill>
            <a:ln>
              <a:solidFill>
                <a:srgbClr val="C00000"/>
              </a:solidFill>
            </a:ln>
          </p:spPr>
          <p:txBody>
            <a:bodyPr wrap="square" rtlCol="0">
              <a:spAutoFit/>
            </a:bodyPr>
            <a:lstStyle/>
            <a:p>
              <a:pPr algn="ctr"/>
              <a:r>
                <a:rPr lang="en-US" sz="1200" b="1" dirty="0">
                  <a:solidFill>
                    <a:srgbClr val="FF0000"/>
                  </a:solidFill>
                </a:rPr>
                <a:t>Simplified flow</a:t>
              </a:r>
            </a:p>
          </p:txBody>
        </p:sp>
        <p:sp>
          <p:nvSpPr>
            <p:cNvPr id="172" name="Text Box 60">
              <a:extLst>
                <a:ext uri="{FF2B5EF4-FFF2-40B4-BE49-F238E27FC236}">
                  <a16:creationId xmlns:a16="http://schemas.microsoft.com/office/drawing/2014/main" id="{E8F185EA-E84B-FC11-A3DB-A531488D64DB}"/>
                </a:ext>
              </a:extLst>
            </p:cNvPr>
            <p:cNvSpPr txBox="1">
              <a:spLocks noChangeArrowheads="1"/>
            </p:cNvSpPr>
            <p:nvPr/>
          </p:nvSpPr>
          <p:spPr bwMode="auto">
            <a:xfrm>
              <a:off x="9525" y="6259115"/>
              <a:ext cx="3436520" cy="587574"/>
            </a:xfrm>
            <a:prstGeom prst="rect">
              <a:avLst/>
            </a:prstGeom>
            <a:solidFill>
              <a:schemeClr val="bg1">
                <a:lumMod val="75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b="1" dirty="0"/>
                <a:t>Civil Registration, Vital Statistics and Identity Management System</a:t>
              </a:r>
              <a:endParaRPr lang="en-GB" altLang="en-US" b="1" dirty="0"/>
            </a:p>
          </p:txBody>
        </p:sp>
        <p:grpSp>
          <p:nvGrpSpPr>
            <p:cNvPr id="173" name="Group 172">
              <a:extLst>
                <a:ext uri="{FF2B5EF4-FFF2-40B4-BE49-F238E27FC236}">
                  <a16:creationId xmlns:a16="http://schemas.microsoft.com/office/drawing/2014/main" id="{559ABDDD-3F67-1243-4DDA-5C44DD4B3D24}"/>
                </a:ext>
              </a:extLst>
            </p:cNvPr>
            <p:cNvGrpSpPr/>
            <p:nvPr/>
          </p:nvGrpSpPr>
          <p:grpSpPr>
            <a:xfrm>
              <a:off x="8669216" y="15011"/>
              <a:ext cx="3557684" cy="1055367"/>
              <a:chOff x="8847120" y="113160"/>
              <a:chExt cx="2947157" cy="1055367"/>
            </a:xfrm>
          </p:grpSpPr>
          <p:sp>
            <p:nvSpPr>
              <p:cNvPr id="203" name="AutoShape 27">
                <a:extLst>
                  <a:ext uri="{FF2B5EF4-FFF2-40B4-BE49-F238E27FC236}">
                    <a16:creationId xmlns:a16="http://schemas.microsoft.com/office/drawing/2014/main" id="{192C96C1-13E8-E599-A106-0858090CC72B}"/>
                  </a:ext>
                </a:extLst>
              </p:cNvPr>
              <p:cNvSpPr>
                <a:spLocks noChangeArrowheads="1"/>
              </p:cNvSpPr>
              <p:nvPr/>
            </p:nvSpPr>
            <p:spPr bwMode="auto">
              <a:xfrm>
                <a:off x="8847120" y="113160"/>
                <a:ext cx="2890443" cy="1055367"/>
              </a:xfrm>
              <a:prstGeom prst="roundRect">
                <a:avLst>
                  <a:gd name="adj" fmla="val 16667"/>
                </a:avLst>
              </a:prstGeom>
              <a:solidFill>
                <a:schemeClr val="bg1">
                  <a:lumMod val="85000"/>
                </a:schemeClr>
              </a:solidFill>
              <a:ln w="25400">
                <a:solidFill>
                  <a:schemeClr val="tx1">
                    <a:lumMod val="75000"/>
                    <a:lumOff val="25000"/>
                  </a:schemeClr>
                </a:solidFill>
                <a:round/>
                <a:headEnd/>
                <a:tailEnd/>
              </a:ln>
              <a:effectLst/>
            </p:spPr>
            <p:txBody>
              <a:bodyPr wrap="none" anchor="ctr"/>
              <a:lstStyle/>
              <a:p>
                <a:pPr algn="ctr" eaLnBrk="1" hangingPunct="1">
                  <a:defRPr/>
                </a:pPr>
                <a:endParaRPr lang="en-US" altLang="en-US"/>
              </a:p>
            </p:txBody>
          </p:sp>
          <p:sp>
            <p:nvSpPr>
              <p:cNvPr id="204" name="TextBox 62">
                <a:extLst>
                  <a:ext uri="{FF2B5EF4-FFF2-40B4-BE49-F238E27FC236}">
                    <a16:creationId xmlns:a16="http://schemas.microsoft.com/office/drawing/2014/main" id="{6103179E-F174-C407-2A62-67C0E8C19C9E}"/>
                  </a:ext>
                </a:extLst>
              </p:cNvPr>
              <p:cNvSpPr txBox="1">
                <a:spLocks noChangeArrowheads="1"/>
              </p:cNvSpPr>
              <p:nvPr/>
            </p:nvSpPr>
            <p:spPr bwMode="auto">
              <a:xfrm>
                <a:off x="8895343" y="204484"/>
                <a:ext cx="289893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This model represents a holistic approach to civil registration, vital statistics and identity management recommended by the United Nations, adapted from the United Nations </a:t>
                </a:r>
                <a:r>
                  <a:rPr lang="en-US" altLang="en-US" sz="900" i="1" dirty="0"/>
                  <a:t>Principles and Recommendations for a Vital Statistics System, Revision 3.</a:t>
                </a:r>
                <a:r>
                  <a:rPr lang="en-US" altLang="en-US" sz="900" dirty="0"/>
                  <a:t>; it can be adjusted to national circumstances and governing structures as necessary</a:t>
                </a:r>
                <a:r>
                  <a:rPr lang="en-US" altLang="en-US" sz="1000" dirty="0"/>
                  <a:t>. </a:t>
                </a:r>
              </a:p>
            </p:txBody>
          </p:sp>
        </p:grpSp>
        <p:sp>
          <p:nvSpPr>
            <p:cNvPr id="174" name="AutoShape 53">
              <a:extLst>
                <a:ext uri="{FF2B5EF4-FFF2-40B4-BE49-F238E27FC236}">
                  <a16:creationId xmlns:a16="http://schemas.microsoft.com/office/drawing/2014/main" id="{78674788-F4E5-0666-DB59-4ADC96E3EDB4}"/>
                </a:ext>
              </a:extLst>
            </p:cNvPr>
            <p:cNvSpPr>
              <a:spLocks noChangeArrowheads="1"/>
            </p:cNvSpPr>
            <p:nvPr/>
          </p:nvSpPr>
          <p:spPr bwMode="auto">
            <a:xfrm rot="5400000">
              <a:off x="4709526" y="4564622"/>
              <a:ext cx="407558" cy="436768"/>
            </a:xfrm>
            <a:prstGeom prst="rightArrow">
              <a:avLst>
                <a:gd name="adj1" fmla="val 50000"/>
                <a:gd name="adj2" fmla="val 25000"/>
              </a:avLst>
            </a:prstGeom>
            <a:noFill/>
            <a:ln w="254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5" name="Picture 174">
              <a:extLst>
                <a:ext uri="{FF2B5EF4-FFF2-40B4-BE49-F238E27FC236}">
                  <a16:creationId xmlns:a16="http://schemas.microsoft.com/office/drawing/2014/main" id="{44C5F7E6-45E6-780D-254D-60110D2ED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01" y="5341933"/>
              <a:ext cx="959085" cy="830427"/>
            </a:xfrm>
            <a:prstGeom prst="rect">
              <a:avLst/>
            </a:prstGeom>
          </p:spPr>
        </p:pic>
        <p:grpSp>
          <p:nvGrpSpPr>
            <p:cNvPr id="176" name="Group 175">
              <a:extLst>
                <a:ext uri="{FF2B5EF4-FFF2-40B4-BE49-F238E27FC236}">
                  <a16:creationId xmlns:a16="http://schemas.microsoft.com/office/drawing/2014/main" id="{208C1C0A-DBCF-A5F5-EDC6-8A1A2FB970D5}"/>
                </a:ext>
              </a:extLst>
            </p:cNvPr>
            <p:cNvGrpSpPr/>
            <p:nvPr/>
          </p:nvGrpSpPr>
          <p:grpSpPr>
            <a:xfrm>
              <a:off x="9811214" y="1165809"/>
              <a:ext cx="1858147" cy="2123522"/>
              <a:chOff x="9297811" y="1627899"/>
              <a:chExt cx="1858147" cy="2123522"/>
            </a:xfrm>
          </p:grpSpPr>
          <p:sp>
            <p:nvSpPr>
              <p:cNvPr id="189" name="Arrow: Curved Up 188">
                <a:extLst>
                  <a:ext uri="{FF2B5EF4-FFF2-40B4-BE49-F238E27FC236}">
                    <a16:creationId xmlns:a16="http://schemas.microsoft.com/office/drawing/2014/main" id="{149F892A-ADDF-3D4C-1D7C-D0647BB8F057}"/>
                  </a:ext>
                </a:extLst>
              </p:cNvPr>
              <p:cNvSpPr/>
              <p:nvPr/>
            </p:nvSpPr>
            <p:spPr>
              <a:xfrm rot="16029942">
                <a:off x="10838880" y="2518657"/>
                <a:ext cx="383941" cy="191560"/>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0" name="Group 189">
                <a:extLst>
                  <a:ext uri="{FF2B5EF4-FFF2-40B4-BE49-F238E27FC236}">
                    <a16:creationId xmlns:a16="http://schemas.microsoft.com/office/drawing/2014/main" id="{B4115FD2-4CD3-D0E5-09AE-91E5120ABED8}"/>
                  </a:ext>
                </a:extLst>
              </p:cNvPr>
              <p:cNvGrpSpPr/>
              <p:nvPr/>
            </p:nvGrpSpPr>
            <p:grpSpPr>
              <a:xfrm rot="5400000">
                <a:off x="9165124" y="1760586"/>
                <a:ext cx="2123522" cy="1858147"/>
                <a:chOff x="9629972" y="1579109"/>
                <a:chExt cx="1550938" cy="1260168"/>
              </a:xfrm>
            </p:grpSpPr>
            <p:sp>
              <p:nvSpPr>
                <p:cNvPr id="191" name="Isosceles Triangle 190">
                  <a:extLst>
                    <a:ext uri="{FF2B5EF4-FFF2-40B4-BE49-F238E27FC236}">
                      <a16:creationId xmlns:a16="http://schemas.microsoft.com/office/drawing/2014/main" id="{B61351D4-3EB8-B0D0-37E4-82F292A0BDF5}"/>
                    </a:ext>
                  </a:extLst>
                </p:cNvPr>
                <p:cNvSpPr/>
                <p:nvPr/>
              </p:nvSpPr>
              <p:spPr bwMode="auto">
                <a:xfrm rot="10800000">
                  <a:off x="10403110" y="1745627"/>
                  <a:ext cx="777800" cy="5567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92" name="Group 191">
                  <a:extLst>
                    <a:ext uri="{FF2B5EF4-FFF2-40B4-BE49-F238E27FC236}">
                      <a16:creationId xmlns:a16="http://schemas.microsoft.com/office/drawing/2014/main" id="{2A87C5F8-3C0F-2F55-11F5-52BE397E90F6}"/>
                    </a:ext>
                  </a:extLst>
                </p:cNvPr>
                <p:cNvGrpSpPr/>
                <p:nvPr/>
              </p:nvGrpSpPr>
              <p:grpSpPr>
                <a:xfrm>
                  <a:off x="9629972" y="1579109"/>
                  <a:ext cx="1335134" cy="1260168"/>
                  <a:chOff x="6939647" y="5335291"/>
                  <a:chExt cx="1335134" cy="1260168"/>
                </a:xfrm>
              </p:grpSpPr>
              <p:sp>
                <p:nvSpPr>
                  <p:cNvPr id="193" name="Isosceles Triangle 192">
                    <a:extLst>
                      <a:ext uri="{FF2B5EF4-FFF2-40B4-BE49-F238E27FC236}">
                        <a16:creationId xmlns:a16="http://schemas.microsoft.com/office/drawing/2014/main" id="{D3352455-44CF-6E0B-B545-A9AAD22F8C70}"/>
                      </a:ext>
                    </a:extLst>
                  </p:cNvPr>
                  <p:cNvSpPr/>
                  <p:nvPr/>
                </p:nvSpPr>
                <p:spPr bwMode="auto">
                  <a:xfrm rot="10800000">
                    <a:off x="7317494" y="6038685"/>
                    <a:ext cx="777800" cy="556774"/>
                  </a:xfrm>
                  <a:prstGeom prst="triangl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 name="Isosceles Triangle 193">
                    <a:extLst>
                      <a:ext uri="{FF2B5EF4-FFF2-40B4-BE49-F238E27FC236}">
                        <a16:creationId xmlns:a16="http://schemas.microsoft.com/office/drawing/2014/main" id="{3F67A02A-09E9-D2DA-4EA9-61453434FB25}"/>
                      </a:ext>
                    </a:extLst>
                  </p:cNvPr>
                  <p:cNvSpPr/>
                  <p:nvPr/>
                </p:nvSpPr>
                <p:spPr bwMode="auto">
                  <a:xfrm rot="10800000">
                    <a:off x="6939647" y="5491188"/>
                    <a:ext cx="778138" cy="567396"/>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C000"/>
                      </a:solidFill>
                    </a:endParaRPr>
                  </a:p>
                </p:txBody>
              </p:sp>
              <p:sp>
                <p:nvSpPr>
                  <p:cNvPr id="195" name="TextBox 194">
                    <a:extLst>
                      <a:ext uri="{FF2B5EF4-FFF2-40B4-BE49-F238E27FC236}">
                        <a16:creationId xmlns:a16="http://schemas.microsoft.com/office/drawing/2014/main" id="{7ED1DEB5-3C88-249D-5A7D-A5B748DB983F}"/>
                      </a:ext>
                    </a:extLst>
                  </p:cNvPr>
                  <p:cNvSpPr txBox="1">
                    <a:spLocks noChangeArrowheads="1"/>
                  </p:cNvSpPr>
                  <p:nvPr/>
                </p:nvSpPr>
                <p:spPr bwMode="auto">
                  <a:xfrm rot="16200000">
                    <a:off x="7413582" y="6137272"/>
                    <a:ext cx="493190" cy="17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rPr>
                      <a:t>Informants</a:t>
                    </a:r>
                  </a:p>
                </p:txBody>
              </p:sp>
              <p:sp>
                <p:nvSpPr>
                  <p:cNvPr id="196" name="TextBox 167">
                    <a:extLst>
                      <a:ext uri="{FF2B5EF4-FFF2-40B4-BE49-F238E27FC236}">
                        <a16:creationId xmlns:a16="http://schemas.microsoft.com/office/drawing/2014/main" id="{6432B2FD-81DE-0CE2-F34C-ED28EEE2E4BE}"/>
                      </a:ext>
                    </a:extLst>
                  </p:cNvPr>
                  <p:cNvSpPr txBox="1">
                    <a:spLocks noChangeArrowheads="1"/>
                  </p:cNvSpPr>
                  <p:nvPr/>
                </p:nvSpPr>
                <p:spPr bwMode="auto">
                  <a:xfrm rot="16200000">
                    <a:off x="7057233" y="5535815"/>
                    <a:ext cx="512578" cy="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rPr>
                      <a:t>Vital Statistics</a:t>
                    </a:r>
                  </a:p>
                </p:txBody>
              </p:sp>
              <p:sp>
                <p:nvSpPr>
                  <p:cNvPr id="197" name="Isosceles Triangle 196">
                    <a:extLst>
                      <a:ext uri="{FF2B5EF4-FFF2-40B4-BE49-F238E27FC236}">
                        <a16:creationId xmlns:a16="http://schemas.microsoft.com/office/drawing/2014/main" id="{E1C06DD6-78AE-6C29-E731-566BECB4AB8C}"/>
                      </a:ext>
                    </a:extLst>
                  </p:cNvPr>
                  <p:cNvSpPr/>
                  <p:nvPr/>
                </p:nvSpPr>
                <p:spPr bwMode="auto">
                  <a:xfrm>
                    <a:off x="7317495" y="5486574"/>
                    <a:ext cx="779426" cy="558292"/>
                  </a:xfrm>
                  <a:prstGeom prst="triangle">
                    <a:avLst/>
                  </a:prstGeom>
                  <a:solidFill>
                    <a:srgbClr val="CC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8" name="TextBox 168">
                    <a:extLst>
                      <a:ext uri="{FF2B5EF4-FFF2-40B4-BE49-F238E27FC236}">
                        <a16:creationId xmlns:a16="http://schemas.microsoft.com/office/drawing/2014/main" id="{0BA6C663-7A83-9109-2FD6-AE24F48410EC}"/>
                      </a:ext>
                    </a:extLst>
                  </p:cNvPr>
                  <p:cNvSpPr txBox="1">
                    <a:spLocks noChangeArrowheads="1"/>
                  </p:cNvSpPr>
                  <p:nvPr/>
                </p:nvSpPr>
                <p:spPr bwMode="auto">
                  <a:xfrm rot="16200000">
                    <a:off x="7330559" y="5628774"/>
                    <a:ext cx="672705" cy="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dirty="0">
                        <a:solidFill>
                          <a:schemeClr val="bg1"/>
                        </a:solidFill>
                      </a:rPr>
                      <a:t>Civil</a:t>
                    </a:r>
                    <a:r>
                      <a:rPr lang="en-US" altLang="en-US" sz="700" dirty="0">
                        <a:solidFill>
                          <a:schemeClr val="bg1"/>
                        </a:solidFill>
                      </a:rPr>
                      <a:t> </a:t>
                    </a:r>
                  </a:p>
                  <a:p>
                    <a:pPr algn="ctr" eaLnBrk="1" hangingPunct="1"/>
                    <a:r>
                      <a:rPr lang="en-US" altLang="en-US" sz="1000" dirty="0">
                        <a:solidFill>
                          <a:schemeClr val="bg1"/>
                        </a:solidFill>
                      </a:rPr>
                      <a:t>Registration</a:t>
                    </a:r>
                  </a:p>
                </p:txBody>
              </p:sp>
              <p:sp>
                <p:nvSpPr>
                  <p:cNvPr id="199" name="Arrow: Right 2092">
                    <a:extLst>
                      <a:ext uri="{FF2B5EF4-FFF2-40B4-BE49-F238E27FC236}">
                        <a16:creationId xmlns:a16="http://schemas.microsoft.com/office/drawing/2014/main" id="{AF0EABF9-DCD3-665C-ED23-D21C6276263C}"/>
                      </a:ext>
                    </a:extLst>
                  </p:cNvPr>
                  <p:cNvSpPr/>
                  <p:nvPr/>
                </p:nvSpPr>
                <p:spPr bwMode="auto">
                  <a:xfrm rot="13545824">
                    <a:off x="7443103" y="5706189"/>
                    <a:ext cx="114832" cy="95818"/>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0" name="Arrow: Right 199">
                    <a:extLst>
                      <a:ext uri="{FF2B5EF4-FFF2-40B4-BE49-F238E27FC236}">
                        <a16:creationId xmlns:a16="http://schemas.microsoft.com/office/drawing/2014/main" id="{0032282E-18ED-3B5D-4627-7EB9BF098E0F}"/>
                      </a:ext>
                    </a:extLst>
                  </p:cNvPr>
                  <p:cNvSpPr/>
                  <p:nvPr/>
                </p:nvSpPr>
                <p:spPr bwMode="auto">
                  <a:xfrm rot="19654480">
                    <a:off x="7847528" y="5720416"/>
                    <a:ext cx="123666" cy="88973"/>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1" name="Arrow: Right 200">
                    <a:extLst>
                      <a:ext uri="{FF2B5EF4-FFF2-40B4-BE49-F238E27FC236}">
                        <a16:creationId xmlns:a16="http://schemas.microsoft.com/office/drawing/2014/main" id="{49CDAD21-46A6-0954-75C8-C1BFFC9AA60E}"/>
                      </a:ext>
                    </a:extLst>
                  </p:cNvPr>
                  <p:cNvSpPr/>
                  <p:nvPr/>
                </p:nvSpPr>
                <p:spPr bwMode="auto">
                  <a:xfrm rot="16200000">
                    <a:off x="7706539" y="6018705"/>
                    <a:ext cx="118631" cy="92061"/>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2" name="TextBox 169">
                    <a:extLst>
                      <a:ext uri="{FF2B5EF4-FFF2-40B4-BE49-F238E27FC236}">
                        <a16:creationId xmlns:a16="http://schemas.microsoft.com/office/drawing/2014/main" id="{BAFAD302-7DDB-41A6-B854-ADA24B70E2A1}"/>
                      </a:ext>
                    </a:extLst>
                  </p:cNvPr>
                  <p:cNvSpPr txBox="1">
                    <a:spLocks noChangeArrowheads="1"/>
                  </p:cNvSpPr>
                  <p:nvPr/>
                </p:nvSpPr>
                <p:spPr bwMode="auto">
                  <a:xfrm rot="16200000">
                    <a:off x="7767394" y="5550453"/>
                    <a:ext cx="722550" cy="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a:solidFill>
                          <a:schemeClr val="bg1"/>
                        </a:solidFill>
                      </a:rPr>
                      <a:t>Pop.Register</a:t>
                    </a:r>
                    <a:endParaRPr lang="en-US" altLang="en-US" sz="1000" dirty="0">
                      <a:solidFill>
                        <a:schemeClr val="bg1"/>
                      </a:solidFill>
                    </a:endParaRPr>
                  </a:p>
                  <a:p>
                    <a:pPr eaLnBrk="1" hangingPunct="1"/>
                    <a:r>
                      <a:rPr lang="en-US" altLang="en-US" sz="1000" dirty="0">
                        <a:solidFill>
                          <a:schemeClr val="bg1"/>
                        </a:solidFill>
                      </a:rPr>
                      <a:t>   ID Mgmt.</a:t>
                    </a:r>
                  </a:p>
                </p:txBody>
              </p:sp>
            </p:grpSp>
          </p:grpSp>
        </p:grpSp>
        <p:grpSp>
          <p:nvGrpSpPr>
            <p:cNvPr id="177" name="Group 176">
              <a:extLst>
                <a:ext uri="{FF2B5EF4-FFF2-40B4-BE49-F238E27FC236}">
                  <a16:creationId xmlns:a16="http://schemas.microsoft.com/office/drawing/2014/main" id="{3B962F90-D7B9-0526-F546-7A9117CE665B}"/>
                </a:ext>
              </a:extLst>
            </p:cNvPr>
            <p:cNvGrpSpPr/>
            <p:nvPr/>
          </p:nvGrpSpPr>
          <p:grpSpPr>
            <a:xfrm>
              <a:off x="4275210" y="58723"/>
              <a:ext cx="1392163" cy="827933"/>
              <a:chOff x="4275210" y="58723"/>
              <a:chExt cx="1392163" cy="827933"/>
            </a:xfrm>
          </p:grpSpPr>
          <p:sp>
            <p:nvSpPr>
              <p:cNvPr id="187" name="AutoShape 54">
                <a:extLst>
                  <a:ext uri="{FF2B5EF4-FFF2-40B4-BE49-F238E27FC236}">
                    <a16:creationId xmlns:a16="http://schemas.microsoft.com/office/drawing/2014/main" id="{AAF87A54-CB1C-F2AB-5992-D6A9EEDCC2CC}"/>
                  </a:ext>
                </a:extLst>
              </p:cNvPr>
              <p:cNvSpPr>
                <a:spLocks noChangeArrowheads="1"/>
              </p:cNvSpPr>
              <p:nvPr/>
            </p:nvSpPr>
            <p:spPr bwMode="auto">
              <a:xfrm>
                <a:off x="4275210" y="58723"/>
                <a:ext cx="1392163" cy="827933"/>
              </a:xfrm>
              <a:prstGeom prst="roundRect">
                <a:avLst>
                  <a:gd name="adj" fmla="val 16667"/>
                </a:avLst>
              </a:prstGeom>
              <a:solidFill>
                <a:schemeClr val="bg1"/>
              </a:solidFill>
              <a:ln w="25400">
                <a:solidFill>
                  <a:schemeClr val="bg2">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ltLang="en-US"/>
              </a:p>
            </p:txBody>
          </p:sp>
          <p:sp>
            <p:nvSpPr>
              <p:cNvPr id="188" name="Text Box 55">
                <a:extLst>
                  <a:ext uri="{FF2B5EF4-FFF2-40B4-BE49-F238E27FC236}">
                    <a16:creationId xmlns:a16="http://schemas.microsoft.com/office/drawing/2014/main" id="{4FD3B0A9-42D1-83A3-8712-2A99B5863421}"/>
                  </a:ext>
                </a:extLst>
              </p:cNvPr>
              <p:cNvSpPr txBox="1">
                <a:spLocks noChangeArrowheads="1"/>
              </p:cNvSpPr>
              <p:nvPr/>
            </p:nvSpPr>
            <p:spPr bwMode="auto">
              <a:xfrm>
                <a:off x="4316907" y="112971"/>
                <a:ext cx="1308768"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1000" b="1" dirty="0"/>
                  <a:t>Ministry of Health</a:t>
                </a:r>
              </a:p>
              <a:p>
                <a:pPr>
                  <a:defRPr/>
                </a:pPr>
                <a:r>
                  <a:rPr lang="en-US" altLang="en-US" sz="1000" dirty="0"/>
                  <a:t>Public health reports</a:t>
                </a:r>
              </a:p>
              <a:p>
                <a:pPr>
                  <a:defRPr/>
                </a:pPr>
                <a:r>
                  <a:rPr lang="en-US" altLang="en-US" sz="1000" dirty="0"/>
                  <a:t>Statistics – morbidity</a:t>
                </a:r>
              </a:p>
              <a:p>
                <a:pPr>
                  <a:defRPr/>
                </a:pPr>
                <a:r>
                  <a:rPr lang="en-US" altLang="en-US" sz="1000" dirty="0"/>
                  <a:t>Health Inf. System</a:t>
                </a:r>
              </a:p>
            </p:txBody>
          </p:sp>
        </p:grpSp>
        <p:cxnSp>
          <p:nvCxnSpPr>
            <p:cNvPr id="178" name="Connector: Elbow 177">
              <a:extLst>
                <a:ext uri="{FF2B5EF4-FFF2-40B4-BE49-F238E27FC236}">
                  <a16:creationId xmlns:a16="http://schemas.microsoft.com/office/drawing/2014/main" id="{6F85D23A-757C-8813-8566-A55590D5A7DB}"/>
                </a:ext>
              </a:extLst>
            </p:cNvPr>
            <p:cNvCxnSpPr>
              <a:cxnSpLocks/>
              <a:stCxn id="225" idx="0"/>
              <a:endCxn id="187" idx="1"/>
            </p:cNvCxnSpPr>
            <p:nvPr/>
          </p:nvCxnSpPr>
          <p:spPr>
            <a:xfrm rot="5400000" flipH="1" flipV="1">
              <a:off x="3398897" y="114165"/>
              <a:ext cx="517788" cy="1234838"/>
            </a:xfrm>
            <a:prstGeom prst="bentConnector2">
              <a:avLst/>
            </a:prstGeom>
            <a:ln w="63500" cmpd="thickThin">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4F0DF01E-CF79-6FB0-58E0-B98BF6F65A3C}"/>
                </a:ext>
              </a:extLst>
            </p:cNvPr>
            <p:cNvCxnSpPr>
              <a:cxnSpLocks/>
            </p:cNvCxnSpPr>
            <p:nvPr/>
          </p:nvCxnSpPr>
          <p:spPr>
            <a:xfrm>
              <a:off x="5667373" y="446950"/>
              <a:ext cx="741266" cy="473158"/>
            </a:xfrm>
            <a:prstGeom prst="bentConnector2">
              <a:avLst/>
            </a:prstGeom>
            <a:ln w="60325" cmpd="thickThi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0" name="AutoShape 53">
              <a:extLst>
                <a:ext uri="{FF2B5EF4-FFF2-40B4-BE49-F238E27FC236}">
                  <a16:creationId xmlns:a16="http://schemas.microsoft.com/office/drawing/2014/main" id="{9C96C58B-9DCA-AA44-1221-44C0EBD41E94}"/>
                </a:ext>
              </a:extLst>
            </p:cNvPr>
            <p:cNvSpPr>
              <a:spLocks noChangeArrowheads="1"/>
            </p:cNvSpPr>
            <p:nvPr/>
          </p:nvSpPr>
          <p:spPr bwMode="auto">
            <a:xfrm rot="5400000">
              <a:off x="4748982" y="3292424"/>
              <a:ext cx="334746" cy="436768"/>
            </a:xfrm>
            <a:prstGeom prst="rightArrow">
              <a:avLst>
                <a:gd name="adj1" fmla="val 50000"/>
                <a:gd name="adj2" fmla="val 25000"/>
              </a:avLst>
            </a:prstGeom>
            <a:noFill/>
            <a:ln w="254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81" name="Connector: Elbow 180">
              <a:extLst>
                <a:ext uri="{FF2B5EF4-FFF2-40B4-BE49-F238E27FC236}">
                  <a16:creationId xmlns:a16="http://schemas.microsoft.com/office/drawing/2014/main" id="{B45CD879-A969-EBDA-D4E8-BE9183E85356}"/>
                </a:ext>
              </a:extLst>
            </p:cNvPr>
            <p:cNvCxnSpPr>
              <a:cxnSpLocks/>
              <a:stCxn id="215" idx="3"/>
            </p:cNvCxnSpPr>
            <p:nvPr/>
          </p:nvCxnSpPr>
          <p:spPr>
            <a:xfrm flipH="1">
              <a:off x="5009026" y="2787520"/>
              <a:ext cx="4243480" cy="697716"/>
            </a:xfrm>
            <a:prstGeom prst="bentConnector3">
              <a:avLst>
                <a:gd name="adj1" fmla="val -5387"/>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2" name="Connector: Elbow 181">
              <a:extLst>
                <a:ext uri="{FF2B5EF4-FFF2-40B4-BE49-F238E27FC236}">
                  <a16:creationId xmlns:a16="http://schemas.microsoft.com/office/drawing/2014/main" id="{2E420F01-50D1-362A-1D02-A4480CE74804}"/>
                </a:ext>
              </a:extLst>
            </p:cNvPr>
            <p:cNvCxnSpPr>
              <a:stCxn id="217" idx="0"/>
              <a:endCxn id="219" idx="3"/>
            </p:cNvCxnSpPr>
            <p:nvPr/>
          </p:nvCxnSpPr>
          <p:spPr>
            <a:xfrm rot="16200000" flipH="1" flipV="1">
              <a:off x="6819649" y="1040612"/>
              <a:ext cx="1275376" cy="932682"/>
            </a:xfrm>
            <a:prstGeom prst="bentConnector4">
              <a:avLst>
                <a:gd name="adj1" fmla="val -17924"/>
                <a:gd name="adj2" fmla="val 87805"/>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55E682E6-44F8-BD54-03BB-4FEE2A296641}"/>
                </a:ext>
              </a:extLst>
            </p:cNvPr>
            <p:cNvGrpSpPr/>
            <p:nvPr/>
          </p:nvGrpSpPr>
          <p:grpSpPr>
            <a:xfrm>
              <a:off x="4551227" y="4217360"/>
              <a:ext cx="855342" cy="345089"/>
              <a:chOff x="4528259" y="4276042"/>
              <a:chExt cx="855342" cy="345089"/>
            </a:xfrm>
          </p:grpSpPr>
          <p:sp>
            <p:nvSpPr>
              <p:cNvPr id="185" name="Flowchart: Magnetic Disk 184">
                <a:extLst>
                  <a:ext uri="{FF2B5EF4-FFF2-40B4-BE49-F238E27FC236}">
                    <a16:creationId xmlns:a16="http://schemas.microsoft.com/office/drawing/2014/main" id="{DF78D1C0-F723-0305-9CD3-F33DE609008D}"/>
                  </a:ext>
                </a:extLst>
              </p:cNvPr>
              <p:cNvSpPr/>
              <p:nvPr/>
            </p:nvSpPr>
            <p:spPr bwMode="auto">
              <a:xfrm>
                <a:off x="4528259" y="4276042"/>
                <a:ext cx="776102" cy="301829"/>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6" name="TextBox 57">
                <a:extLst>
                  <a:ext uri="{FF2B5EF4-FFF2-40B4-BE49-F238E27FC236}">
                    <a16:creationId xmlns:a16="http://schemas.microsoft.com/office/drawing/2014/main" id="{6D7FECD1-DAD3-F9F3-612B-C74B65418B19}"/>
                  </a:ext>
                </a:extLst>
              </p:cNvPr>
              <p:cNvSpPr txBox="1">
                <a:spLocks noChangeArrowheads="1"/>
              </p:cNvSpPr>
              <p:nvPr/>
            </p:nvSpPr>
            <p:spPr bwMode="auto">
              <a:xfrm>
                <a:off x="4599646" y="4370982"/>
                <a:ext cx="783955" cy="2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PR DB</a:t>
                </a:r>
              </a:p>
            </p:txBody>
          </p:sp>
        </p:grpSp>
        <p:sp>
          <p:nvSpPr>
            <p:cNvPr id="184" name="Arrow: Left-Right 183">
              <a:extLst>
                <a:ext uri="{FF2B5EF4-FFF2-40B4-BE49-F238E27FC236}">
                  <a16:creationId xmlns:a16="http://schemas.microsoft.com/office/drawing/2014/main" id="{7DB64A4F-8A4D-E5D2-800A-4EE1704EF306}"/>
                </a:ext>
              </a:extLst>
            </p:cNvPr>
            <p:cNvSpPr/>
            <p:nvPr/>
          </p:nvSpPr>
          <p:spPr bwMode="auto">
            <a:xfrm rot="1289017">
              <a:off x="5806121" y="4054089"/>
              <a:ext cx="604134" cy="33955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extLst>
      <p:ext uri="{BB962C8B-B14F-4D97-AF65-F5344CB8AC3E}">
        <p14:creationId xmlns:p14="http://schemas.microsoft.com/office/powerpoint/2010/main" val="39780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04B8B7-8A36-E848-FF25-271D32448CC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2"/>
                </a:solidFill>
              </a:rPr>
              <a:t>UN Legal Identity Agenda Methodological Framework </a:t>
            </a:r>
          </a:p>
        </p:txBody>
      </p:sp>
      <p:sp>
        <p:nvSpPr>
          <p:cNvPr id="5" name="TextBox 4">
            <a:extLst>
              <a:ext uri="{FF2B5EF4-FFF2-40B4-BE49-F238E27FC236}">
                <a16:creationId xmlns:a16="http://schemas.microsoft.com/office/drawing/2014/main" id="{0A9EAAA2-0C1C-4EEC-89F6-31A4B9D3E3F4}"/>
              </a:ext>
            </a:extLst>
          </p:cNvPr>
          <p:cNvSpPr txBox="1"/>
          <p:nvPr/>
        </p:nvSpPr>
        <p:spPr>
          <a:xfrm>
            <a:off x="3663244" y="2645914"/>
            <a:ext cx="3708400" cy="646331"/>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SzTx/>
              <a:buFont typeface="Wingdings" pitchFamily="2" charset="2"/>
              <a:buChar char="q"/>
              <a:defRPr/>
            </a:pPr>
            <a:r>
              <a:rPr lang="en-US" altLang="en-US" sz="1200" kern="0" dirty="0"/>
              <a:t> Handbook on Civil Registration and Vital Statistics Systems: Management, Operation and Maintenance, Revision 1, United Nations, 2018</a:t>
            </a:r>
          </a:p>
        </p:txBody>
      </p:sp>
      <p:sp>
        <p:nvSpPr>
          <p:cNvPr id="6" name="TextBox 5">
            <a:extLst>
              <a:ext uri="{FF2B5EF4-FFF2-40B4-BE49-F238E27FC236}">
                <a16:creationId xmlns:a16="http://schemas.microsoft.com/office/drawing/2014/main" id="{7FF25F99-5CA8-51F3-2B12-E70CC697450C}"/>
              </a:ext>
            </a:extLst>
          </p:cNvPr>
          <p:cNvSpPr txBox="1"/>
          <p:nvPr/>
        </p:nvSpPr>
        <p:spPr>
          <a:xfrm>
            <a:off x="3663244" y="1985051"/>
            <a:ext cx="3708400" cy="461665"/>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SzTx/>
              <a:buFont typeface="Wingdings" pitchFamily="2" charset="2"/>
              <a:buChar char="q"/>
              <a:defRPr/>
            </a:pPr>
            <a:r>
              <a:rPr lang="en-US" altLang="en-US" sz="1200" kern="0" dirty="0"/>
              <a:t> Principles and Recommendations for a Vital Statistics Systems, Revision 3, United Nations, 2014</a:t>
            </a:r>
          </a:p>
        </p:txBody>
      </p:sp>
      <p:sp>
        <p:nvSpPr>
          <p:cNvPr id="7" name="TextBox 6">
            <a:extLst>
              <a:ext uri="{FF2B5EF4-FFF2-40B4-BE49-F238E27FC236}">
                <a16:creationId xmlns:a16="http://schemas.microsoft.com/office/drawing/2014/main" id="{1BCC68FF-3855-67D4-8B6E-DB9C6C62D584}"/>
              </a:ext>
            </a:extLst>
          </p:cNvPr>
          <p:cNvSpPr txBox="1"/>
          <p:nvPr/>
        </p:nvSpPr>
        <p:spPr>
          <a:xfrm>
            <a:off x="3663244" y="3495960"/>
            <a:ext cx="3708400" cy="646331"/>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Font typeface="Wingdings" pitchFamily="2" charset="2"/>
              <a:buChar char="q"/>
              <a:defRPr/>
            </a:pPr>
            <a:r>
              <a:rPr lang="en-US" altLang="en-US" sz="1200" kern="0" dirty="0"/>
              <a:t> Guidelines on the Legislative Framework for Civil Registration, Vital Statistics and Identity Management, United Nations, 2019</a:t>
            </a:r>
          </a:p>
        </p:txBody>
      </p:sp>
      <p:sp>
        <p:nvSpPr>
          <p:cNvPr id="8" name="TextBox 7">
            <a:extLst>
              <a:ext uri="{FF2B5EF4-FFF2-40B4-BE49-F238E27FC236}">
                <a16:creationId xmlns:a16="http://schemas.microsoft.com/office/drawing/2014/main" id="{1D59C031-420B-3627-0AB8-4FE4268093F7}"/>
              </a:ext>
            </a:extLst>
          </p:cNvPr>
          <p:cNvSpPr txBox="1"/>
          <p:nvPr/>
        </p:nvSpPr>
        <p:spPr>
          <a:xfrm>
            <a:off x="3663244" y="4328333"/>
            <a:ext cx="3708400" cy="646331"/>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Font typeface="Wingdings" pitchFamily="2" charset="2"/>
              <a:buChar char="q"/>
              <a:defRPr/>
            </a:pPr>
            <a:r>
              <a:rPr lang="en-US" altLang="en-US" sz="1200" kern="0" dirty="0"/>
              <a:t> Handbook on civil registration, vital statistics and identity management systems: Communication for development, United Nations, 2019</a:t>
            </a:r>
          </a:p>
        </p:txBody>
      </p:sp>
      <p:sp>
        <p:nvSpPr>
          <p:cNvPr id="9" name="TextBox 8">
            <a:extLst>
              <a:ext uri="{FF2B5EF4-FFF2-40B4-BE49-F238E27FC236}">
                <a16:creationId xmlns:a16="http://schemas.microsoft.com/office/drawing/2014/main" id="{093FA217-3BE4-5413-AE06-CC38F0B32AF6}"/>
              </a:ext>
            </a:extLst>
          </p:cNvPr>
          <p:cNvSpPr txBox="1"/>
          <p:nvPr/>
        </p:nvSpPr>
        <p:spPr>
          <a:xfrm>
            <a:off x="3663244" y="5153702"/>
            <a:ext cx="3708400" cy="646331"/>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Font typeface="Wingdings" pitchFamily="2" charset="2"/>
              <a:buChar char="q"/>
              <a:defRPr/>
            </a:pPr>
            <a:r>
              <a:rPr lang="en-US" altLang="en-US" sz="1200" kern="0" dirty="0"/>
              <a:t> </a:t>
            </a:r>
            <a:r>
              <a:rPr lang="en-US" sz="1200" dirty="0"/>
              <a:t>Implementation of the United Nations Legal Identity Agenda: United Nations Country Team Operational Guidelines, United Nations, 2020</a:t>
            </a:r>
            <a:endParaRPr lang="en-US" altLang="en-US" sz="1200" kern="0" dirty="0"/>
          </a:p>
        </p:txBody>
      </p:sp>
    </p:spTree>
    <p:extLst>
      <p:ext uri="{BB962C8B-B14F-4D97-AF65-F5344CB8AC3E}">
        <p14:creationId xmlns:p14="http://schemas.microsoft.com/office/powerpoint/2010/main" val="20850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F8C71B-5D10-AEDE-A86C-F8356C45B19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2"/>
                </a:solidFill>
              </a:rPr>
              <a:t>Legislative guidelines </a:t>
            </a:r>
          </a:p>
        </p:txBody>
      </p:sp>
      <p:sp>
        <p:nvSpPr>
          <p:cNvPr id="5" name="TextBox 4">
            <a:extLst>
              <a:ext uri="{FF2B5EF4-FFF2-40B4-BE49-F238E27FC236}">
                <a16:creationId xmlns:a16="http://schemas.microsoft.com/office/drawing/2014/main" id="{07170040-A87F-088A-F9C0-3DD95F96C393}"/>
              </a:ext>
            </a:extLst>
          </p:cNvPr>
          <p:cNvSpPr txBox="1"/>
          <p:nvPr/>
        </p:nvSpPr>
        <p:spPr>
          <a:xfrm>
            <a:off x="990600" y="3386831"/>
            <a:ext cx="3708400" cy="646331"/>
          </a:xfrm>
          <a:prstGeom prst="rect">
            <a:avLst/>
          </a:prstGeom>
          <a:solidFill>
            <a:schemeClr val="accent6">
              <a:lumMod val="75000"/>
              <a:alpha val="66000"/>
            </a:schemeClr>
          </a:solidFill>
          <a:ln>
            <a:solidFill>
              <a:schemeClr val="tx1"/>
            </a:solidFill>
          </a:ln>
        </p:spPr>
        <p:txBody>
          <a:bodyPr wrap="square" rtlCol="0">
            <a:spAutoFit/>
          </a:bodyPr>
          <a:lstStyle/>
          <a:p>
            <a:pPr>
              <a:buClr>
                <a:srgbClr val="CC0000"/>
              </a:buClr>
              <a:buFont typeface="Wingdings" pitchFamily="2" charset="2"/>
              <a:buChar char="q"/>
              <a:defRPr/>
            </a:pPr>
            <a:r>
              <a:rPr lang="en-US" altLang="en-US" sz="1200" kern="0" dirty="0"/>
              <a:t> Guidelines on the Legislative Framework for Civil Registration, Vital Statistics and Identity Management, United Nations, 2019</a:t>
            </a:r>
          </a:p>
        </p:txBody>
      </p:sp>
      <p:sp>
        <p:nvSpPr>
          <p:cNvPr id="7" name="TextBox 6">
            <a:extLst>
              <a:ext uri="{FF2B5EF4-FFF2-40B4-BE49-F238E27FC236}">
                <a16:creationId xmlns:a16="http://schemas.microsoft.com/office/drawing/2014/main" id="{25322009-A7A7-1952-A111-52E4F6F9052F}"/>
              </a:ext>
            </a:extLst>
          </p:cNvPr>
          <p:cNvSpPr txBox="1"/>
          <p:nvPr/>
        </p:nvSpPr>
        <p:spPr>
          <a:xfrm>
            <a:off x="5998089" y="1843088"/>
            <a:ext cx="4095822" cy="3749744"/>
          </a:xfrm>
          <a:prstGeom prst="rect">
            <a:avLst/>
          </a:prstGeom>
          <a:noFill/>
          <a:ln w="44450">
            <a:solidFill>
              <a:schemeClr val="accent4">
                <a:lumMod val="75000"/>
              </a:schemeClr>
            </a:solidFill>
            <a:prstDash val="sysDot"/>
          </a:ln>
        </p:spPr>
        <p:txBody>
          <a:bodyPr wrap="square" lIns="0" rIns="0" rtlCol="0">
            <a:spAutoFit/>
          </a:bodyPr>
          <a:lstStyle/>
          <a:p>
            <a:pPr lvl="1">
              <a:spcBef>
                <a:spcPts val="0"/>
              </a:spcBef>
              <a:spcAft>
                <a:spcPts val="200"/>
              </a:spcAft>
              <a:buClr>
                <a:srgbClr val="CC0000"/>
              </a:buClr>
              <a:buSzTx/>
              <a:buFont typeface="Wingdings" pitchFamily="2" charset="2"/>
              <a:buChar char="q"/>
              <a:defRPr/>
            </a:pPr>
            <a:r>
              <a:rPr lang="en-US" altLang="en-US" sz="1200" kern="0" dirty="0"/>
              <a:t> Overview of Civil Registration, Vital Statistics and Identity Management Systems</a:t>
            </a:r>
          </a:p>
          <a:p>
            <a:pPr lvl="1">
              <a:spcBef>
                <a:spcPts val="0"/>
              </a:spcBef>
              <a:spcAft>
                <a:spcPts val="200"/>
              </a:spcAft>
              <a:buClr>
                <a:srgbClr val="CC0000"/>
              </a:buClr>
              <a:buSzTx/>
              <a:buFont typeface="Wingdings" pitchFamily="2" charset="2"/>
              <a:buChar char="q"/>
              <a:defRPr/>
            </a:pPr>
            <a:r>
              <a:rPr lang="en-US" altLang="en-US" sz="1200" kern="0" dirty="0"/>
              <a:t> Human Rights and Civil Registration, Vital Statistics and Identity Management Systems</a:t>
            </a:r>
          </a:p>
          <a:p>
            <a:pPr lvl="1">
              <a:spcBef>
                <a:spcPts val="0"/>
              </a:spcBef>
              <a:spcAft>
                <a:spcPts val="200"/>
              </a:spcAft>
              <a:buClr>
                <a:srgbClr val="CC0000"/>
              </a:buClr>
              <a:buSzTx/>
              <a:buFont typeface="Wingdings" pitchFamily="2" charset="2"/>
              <a:buChar char="q"/>
              <a:defRPr/>
            </a:pPr>
            <a:r>
              <a:rPr lang="en-US" altLang="en-US" sz="1200" kern="0" dirty="0"/>
              <a:t> Institutional Arrangements for Civil Registration, Vital Statistics and Identity Management Systems</a:t>
            </a:r>
          </a:p>
          <a:p>
            <a:pPr lvl="1">
              <a:spcBef>
                <a:spcPts val="0"/>
              </a:spcBef>
              <a:spcAft>
                <a:spcPts val="200"/>
              </a:spcAft>
              <a:buClr>
                <a:srgbClr val="CC0000"/>
              </a:buClr>
              <a:buSzTx/>
              <a:buFont typeface="Wingdings" pitchFamily="2" charset="2"/>
              <a:buChar char="q"/>
              <a:defRPr/>
            </a:pPr>
            <a:r>
              <a:rPr lang="en-US" altLang="en-US" sz="1200" kern="0" dirty="0"/>
              <a:t> Legislative Framework</a:t>
            </a:r>
          </a:p>
          <a:p>
            <a:pPr lvl="1">
              <a:spcBef>
                <a:spcPts val="0"/>
              </a:spcBef>
              <a:spcAft>
                <a:spcPts val="200"/>
              </a:spcAft>
              <a:buClr>
                <a:srgbClr val="CC0000"/>
              </a:buClr>
              <a:buSzTx/>
              <a:defRPr/>
            </a:pPr>
            <a:endParaRPr lang="en-US" altLang="en-US" sz="1200" kern="0" dirty="0"/>
          </a:p>
          <a:p>
            <a:pPr lvl="2">
              <a:spcBef>
                <a:spcPts val="0"/>
              </a:spcBef>
              <a:spcAft>
                <a:spcPts val="200"/>
              </a:spcAft>
              <a:buClr>
                <a:srgbClr val="CC0000"/>
              </a:buClr>
              <a:buSzTx/>
              <a:buFont typeface="Wingdings" pitchFamily="2" charset="2"/>
              <a:buChar char="q"/>
              <a:defRPr/>
            </a:pPr>
            <a:r>
              <a:rPr lang="en-US" altLang="en-US" sz="1200" kern="0" dirty="0"/>
              <a:t>General provisions</a:t>
            </a:r>
          </a:p>
          <a:p>
            <a:pPr lvl="2">
              <a:spcBef>
                <a:spcPts val="0"/>
              </a:spcBef>
              <a:spcAft>
                <a:spcPts val="200"/>
              </a:spcAft>
              <a:buClr>
                <a:srgbClr val="CC0000"/>
              </a:buClr>
              <a:buSzTx/>
              <a:buFont typeface="Wingdings" pitchFamily="2" charset="2"/>
              <a:buChar char="q"/>
              <a:defRPr/>
            </a:pPr>
            <a:r>
              <a:rPr lang="en-US" altLang="en-US" sz="1200" kern="0" dirty="0"/>
              <a:t>Civil Registration</a:t>
            </a:r>
          </a:p>
          <a:p>
            <a:pPr lvl="2">
              <a:spcBef>
                <a:spcPts val="0"/>
              </a:spcBef>
              <a:spcAft>
                <a:spcPts val="200"/>
              </a:spcAft>
              <a:buClr>
                <a:srgbClr val="CC0000"/>
              </a:buClr>
              <a:buSzTx/>
              <a:buFont typeface="Wingdings" pitchFamily="2" charset="2"/>
              <a:buChar char="q"/>
              <a:defRPr/>
            </a:pPr>
            <a:r>
              <a:rPr lang="en-US" altLang="en-US" sz="1200" kern="0" dirty="0"/>
              <a:t>Identity Management</a:t>
            </a:r>
          </a:p>
          <a:p>
            <a:pPr lvl="2">
              <a:spcBef>
                <a:spcPts val="0"/>
              </a:spcBef>
              <a:spcAft>
                <a:spcPts val="200"/>
              </a:spcAft>
              <a:buClr>
                <a:srgbClr val="CC0000"/>
              </a:buClr>
              <a:buSzTx/>
              <a:buFont typeface="Wingdings" pitchFamily="2" charset="2"/>
              <a:buChar char="q"/>
              <a:defRPr/>
            </a:pPr>
            <a:r>
              <a:rPr lang="en-US" altLang="en-US" sz="1200" kern="0" dirty="0"/>
              <a:t>The Population Register</a:t>
            </a:r>
          </a:p>
          <a:p>
            <a:pPr lvl="2">
              <a:spcBef>
                <a:spcPts val="0"/>
              </a:spcBef>
              <a:spcAft>
                <a:spcPts val="200"/>
              </a:spcAft>
              <a:buClr>
                <a:srgbClr val="CC0000"/>
              </a:buClr>
              <a:buSzTx/>
              <a:buFont typeface="Wingdings" pitchFamily="2" charset="2"/>
              <a:buChar char="q"/>
              <a:defRPr/>
            </a:pPr>
            <a:r>
              <a:rPr lang="en-US" altLang="en-US" sz="1200" kern="0" dirty="0"/>
              <a:t>Vital Statistics</a:t>
            </a:r>
          </a:p>
          <a:p>
            <a:pPr lvl="2">
              <a:spcBef>
                <a:spcPts val="0"/>
              </a:spcBef>
              <a:spcAft>
                <a:spcPts val="200"/>
              </a:spcAft>
              <a:buClr>
                <a:srgbClr val="CC0000"/>
              </a:buClr>
              <a:buSzTx/>
              <a:buFont typeface="Wingdings" pitchFamily="2" charset="2"/>
              <a:buChar char="q"/>
              <a:defRPr/>
            </a:pPr>
            <a:r>
              <a:rPr lang="en-US" altLang="en-US" sz="1200" kern="0" dirty="0"/>
              <a:t>Data Protection, Privacy and Security</a:t>
            </a:r>
          </a:p>
          <a:p>
            <a:pPr lvl="2">
              <a:spcBef>
                <a:spcPts val="0"/>
              </a:spcBef>
              <a:spcAft>
                <a:spcPts val="200"/>
              </a:spcAft>
              <a:buClr>
                <a:srgbClr val="CC0000"/>
              </a:buClr>
              <a:buSzTx/>
              <a:buFont typeface="Wingdings" pitchFamily="2" charset="2"/>
              <a:buChar char="q"/>
              <a:defRPr/>
            </a:pPr>
            <a:r>
              <a:rPr lang="en-US" altLang="en-US" sz="1200" kern="0" dirty="0"/>
              <a:t>Compliance, Enforcement, Rights and Remedies</a:t>
            </a:r>
          </a:p>
          <a:p>
            <a:pPr lvl="2">
              <a:spcBef>
                <a:spcPts val="0"/>
              </a:spcBef>
              <a:spcAft>
                <a:spcPts val="200"/>
              </a:spcAft>
              <a:buClr>
                <a:srgbClr val="CC0000"/>
              </a:buClr>
              <a:buSzTx/>
              <a:defRPr/>
            </a:pPr>
            <a:endParaRPr lang="en-US" altLang="en-US" sz="1200" kern="0" dirty="0"/>
          </a:p>
          <a:p>
            <a:pPr lvl="1">
              <a:spcBef>
                <a:spcPts val="0"/>
              </a:spcBef>
              <a:spcAft>
                <a:spcPts val="200"/>
              </a:spcAft>
              <a:buClr>
                <a:srgbClr val="CC0000"/>
              </a:buClr>
              <a:buSzTx/>
              <a:buFont typeface="Wingdings" pitchFamily="2" charset="2"/>
              <a:buChar char="q"/>
              <a:defRPr/>
            </a:pPr>
            <a:r>
              <a:rPr lang="en-US" altLang="en-US" sz="1200" kern="0" dirty="0"/>
              <a:t> Other Laws and Policies that Support CRVSID Systems: Incentives, Medical Profession Training and Technology</a:t>
            </a:r>
          </a:p>
        </p:txBody>
      </p:sp>
    </p:spTree>
    <p:extLst>
      <p:ext uri="{BB962C8B-B14F-4D97-AF65-F5344CB8AC3E}">
        <p14:creationId xmlns:p14="http://schemas.microsoft.com/office/powerpoint/2010/main" val="9626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10;&#10;Description automatically generated">
            <a:extLst>
              <a:ext uri="{FF2B5EF4-FFF2-40B4-BE49-F238E27FC236}">
                <a16:creationId xmlns:a16="http://schemas.microsoft.com/office/drawing/2014/main" id="{9949DBF7-D8C4-42EB-9EE9-7A7DFBF0FAED}"/>
              </a:ext>
            </a:extLst>
          </p:cNvPr>
          <p:cNvPicPr>
            <a:picLocks noChangeAspect="1"/>
          </p:cNvPicPr>
          <p:nvPr/>
        </p:nvPicPr>
        <p:blipFill>
          <a:blip r:embed="rId2">
            <a:duotone>
              <a:prstClr val="black"/>
              <a:prstClr val="white"/>
            </a:duotone>
          </a:blip>
          <a:stretch>
            <a:fillRect/>
          </a:stretch>
        </p:blipFill>
        <p:spPr>
          <a:xfrm>
            <a:off x="4324350" y="2265757"/>
            <a:ext cx="6896376" cy="2326487"/>
          </a:xfrm>
          <a:prstGeom prst="rect">
            <a:avLst/>
          </a:prstGeom>
        </p:spPr>
      </p:pic>
    </p:spTree>
    <p:extLst>
      <p:ext uri="{BB962C8B-B14F-4D97-AF65-F5344CB8AC3E}">
        <p14:creationId xmlns:p14="http://schemas.microsoft.com/office/powerpoint/2010/main" val="937507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892</Words>
  <Application>Microsoft Office PowerPoint</Application>
  <PresentationFormat>Widescreen</PresentationFormat>
  <Paragraphs>136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1_Office Theme</vt:lpstr>
      <vt:lpstr>United Nations Guidelines on the legislative framework for civil registration, vital statistics and identity management systems</vt:lpstr>
      <vt:lpstr>Content of presentation </vt:lpstr>
      <vt:lpstr>UN Legal Identity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SRDJAN MRKIC</cp:lastModifiedBy>
  <cp:revision>7</cp:revision>
  <dcterms:created xsi:type="dcterms:W3CDTF">2022-09-20T01:45:54Z</dcterms:created>
  <dcterms:modified xsi:type="dcterms:W3CDTF">2022-10-22T16:24:14Z</dcterms:modified>
</cp:coreProperties>
</file>