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80" r:id="rId2"/>
    <p:sldId id="381" r:id="rId3"/>
    <p:sldId id="459" r:id="rId4"/>
    <p:sldId id="626" r:id="rId5"/>
    <p:sldId id="408" r:id="rId6"/>
    <p:sldId id="598" r:id="rId7"/>
    <p:sldId id="588" r:id="rId8"/>
    <p:sldId id="680" r:id="rId9"/>
    <p:sldId id="693" r:id="rId10"/>
    <p:sldId id="38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556673-F842-9E27-9CC1-4D315327DE73}" name="James Mwanza" initials="JM" userId="James Mwanz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aza Bekele Gebretsadik" initials="MBG" lastIdx="1" clrIdx="0">
    <p:extLst>
      <p:ext uri="{19B8F6BF-5375-455C-9EA6-DF929625EA0E}">
        <p15:presenceInfo xmlns:p15="http://schemas.microsoft.com/office/powerpoint/2012/main" userId="S::bekele21@un.org::3c7f8dbe-dbfe-4993-afcd-f80ec86dda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4660"/>
  </p:normalViewPr>
  <p:slideViewPr>
    <p:cSldViewPr snapToGrid="0">
      <p:cViewPr varScale="1">
        <p:scale>
          <a:sx n="67" d="100"/>
          <a:sy n="67"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4CCA5B-172B-4881-B3B8-4B68B9B50856}"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fr-FR"/>
        </a:p>
      </dgm:t>
    </dgm:pt>
    <dgm:pt modelId="{31E906DD-B509-413F-8BA8-EE2829CD175E}">
      <dgm:prSet custT="1"/>
      <dgm:spPr/>
      <dgm:t>
        <a:bodyPr/>
        <a:lstStyle/>
        <a:p>
          <a:r>
            <a:rPr lang="fr-FR" sz="1600" b="1" dirty="0">
              <a:solidFill>
                <a:schemeClr val="tx1"/>
              </a:solidFill>
              <a:latin typeface="Arial" panose="020B0604020202020204" pitchFamily="34" charset="0"/>
              <a:cs typeface="Arial" panose="020B0604020202020204" pitchFamily="34" charset="0"/>
            </a:rPr>
            <a:t>COMMENT ?</a:t>
          </a:r>
        </a:p>
        <a:p>
          <a:r>
            <a:rPr lang="fr-FR" sz="1600" b="1" dirty="0">
              <a:solidFill>
                <a:schemeClr val="bg1"/>
              </a:solidFill>
              <a:latin typeface="Arial" panose="020B0604020202020204" pitchFamily="34" charset="0"/>
              <a:cs typeface="Arial" panose="020B0604020202020204" pitchFamily="34" charset="0"/>
            </a:rPr>
            <a:t>Par l’introduction de nouveaux mécanismes et par la digitalisation </a:t>
          </a:r>
        </a:p>
        <a:p>
          <a:r>
            <a:rPr lang="fr-FR" sz="1600" b="1" dirty="0">
              <a:solidFill>
                <a:schemeClr val="bg1"/>
              </a:solidFill>
              <a:latin typeface="Arial" panose="020B0604020202020204" pitchFamily="34" charset="0"/>
              <a:cs typeface="Arial" panose="020B0604020202020204" pitchFamily="34" charset="0"/>
            </a:rPr>
            <a:t>du processus APAI-CRVS adopté</a:t>
          </a:r>
        </a:p>
      </dgm:t>
    </dgm:pt>
    <dgm:pt modelId="{A06249F3-310C-4291-8D61-91250DAEB6BD}" type="parTrans" cxnId="{C851CA1A-6A11-4AC9-B61C-6A38A62BB7E3}">
      <dgm:prSet/>
      <dgm:spPr/>
      <dgm:t>
        <a:bodyPr/>
        <a:lstStyle/>
        <a:p>
          <a:endParaRPr lang="fr-FR" sz="1600">
            <a:solidFill>
              <a:schemeClr val="tx1">
                <a:lumMod val="95000"/>
                <a:lumOff val="5000"/>
              </a:schemeClr>
            </a:solidFill>
            <a:latin typeface="+mj-lt"/>
          </a:endParaRPr>
        </a:p>
      </dgm:t>
    </dgm:pt>
    <dgm:pt modelId="{7E55E065-7C53-449B-9D6A-BF59F5B79A54}" type="sibTrans" cxnId="{C851CA1A-6A11-4AC9-B61C-6A38A62BB7E3}">
      <dgm:prSet/>
      <dgm:spPr/>
      <dgm:t>
        <a:bodyPr/>
        <a:lstStyle/>
        <a:p>
          <a:endParaRPr lang="fr-FR" sz="1600">
            <a:solidFill>
              <a:schemeClr val="tx1">
                <a:lumMod val="95000"/>
                <a:lumOff val="5000"/>
              </a:schemeClr>
            </a:solidFill>
            <a:latin typeface="+mj-lt"/>
          </a:endParaRPr>
        </a:p>
      </dgm:t>
    </dgm:pt>
    <dgm:pt modelId="{B707BAFC-CBFE-4789-8547-CB2CD1D80960}">
      <dgm:prSet custT="1"/>
      <dgm:spPr/>
      <dgm:t>
        <a:bodyPr/>
        <a:lstStyle/>
        <a:p>
          <a:r>
            <a:rPr lang="fr-FR" sz="1600" b="1" dirty="0">
              <a:solidFill>
                <a:schemeClr val="tx1"/>
              </a:solidFill>
              <a:latin typeface="Arial" panose="020B0604020202020204" pitchFamily="34" charset="0"/>
              <a:cs typeface="Arial" panose="020B0604020202020204" pitchFamily="34" charset="0"/>
            </a:rPr>
            <a:t>MIS EN ŒUVRE PAR QUI</a:t>
          </a:r>
          <a:r>
            <a:rPr lang="fr-FR" sz="1600" b="1" dirty="0">
              <a:solidFill>
                <a:srgbClr val="FFFF00"/>
              </a:solidFill>
              <a:latin typeface="Arial" panose="020B0604020202020204" pitchFamily="34" charset="0"/>
              <a:cs typeface="Arial" panose="020B0604020202020204" pitchFamily="34" charset="0"/>
            </a:rPr>
            <a:t> </a:t>
          </a:r>
          <a:r>
            <a:rPr lang="fr-FR" sz="1600" b="1" dirty="0">
              <a:solidFill>
                <a:schemeClr val="tx1"/>
              </a:solidFill>
              <a:latin typeface="Arial" panose="020B0604020202020204" pitchFamily="34" charset="0"/>
              <a:cs typeface="Arial" panose="020B0604020202020204" pitchFamily="34" charset="0"/>
            </a:rPr>
            <a:t>?</a:t>
          </a:r>
        </a:p>
        <a:p>
          <a:r>
            <a:rPr lang="fr-FR" sz="1600" b="1" dirty="0">
              <a:solidFill>
                <a:schemeClr val="bg1"/>
              </a:solidFill>
              <a:latin typeface="Arial" panose="020B0604020202020204" pitchFamily="34" charset="0"/>
              <a:cs typeface="Arial" panose="020B0604020202020204" pitchFamily="34" charset="0"/>
            </a:rPr>
            <a:t>Cette mission a été confiée à l’Office National de l’Etat Civil et de l’Identification (ONECI),  Agence d’exécution chargée de mise en place du Registre National des Personnes Physiques (RNPP), de la modernisation de l’état civil, de l’identification et de la production de titres sécurisés</a:t>
          </a:r>
          <a:r>
            <a:rPr lang="fr-FR" sz="1600" dirty="0">
              <a:solidFill>
                <a:schemeClr val="bg1"/>
              </a:solidFill>
              <a:latin typeface="Arial" panose="020B0604020202020204" pitchFamily="34" charset="0"/>
              <a:cs typeface="Arial" panose="020B0604020202020204" pitchFamily="34" charset="0"/>
            </a:rPr>
            <a:t>. </a:t>
          </a:r>
          <a:endParaRPr lang="fr-FR" altLang="fr-FR" sz="1600" b="1" dirty="0">
            <a:solidFill>
              <a:schemeClr val="bg1"/>
            </a:solidFill>
            <a:latin typeface="+mj-lt"/>
          </a:endParaRPr>
        </a:p>
      </dgm:t>
    </dgm:pt>
    <dgm:pt modelId="{6B7EECC5-902B-49B0-AC02-7C1F417A4108}" type="parTrans" cxnId="{1F4200B4-7E35-4F8C-8786-436D9D81E932}">
      <dgm:prSet/>
      <dgm:spPr/>
      <dgm:t>
        <a:bodyPr/>
        <a:lstStyle/>
        <a:p>
          <a:endParaRPr lang="fr-FR" sz="1600">
            <a:solidFill>
              <a:schemeClr val="tx1">
                <a:lumMod val="95000"/>
                <a:lumOff val="5000"/>
              </a:schemeClr>
            </a:solidFill>
            <a:latin typeface="+mj-lt"/>
          </a:endParaRPr>
        </a:p>
      </dgm:t>
    </dgm:pt>
    <dgm:pt modelId="{38487E06-D70C-4CFF-899C-7CC1FA322A21}" type="sibTrans" cxnId="{1F4200B4-7E35-4F8C-8786-436D9D81E932}">
      <dgm:prSet/>
      <dgm:spPr/>
      <dgm:t>
        <a:bodyPr/>
        <a:lstStyle/>
        <a:p>
          <a:endParaRPr lang="fr-FR" sz="1600">
            <a:solidFill>
              <a:schemeClr val="tx1">
                <a:lumMod val="95000"/>
                <a:lumOff val="5000"/>
              </a:schemeClr>
            </a:solidFill>
            <a:latin typeface="+mj-lt"/>
          </a:endParaRPr>
        </a:p>
      </dgm:t>
    </dgm:pt>
    <dgm:pt modelId="{C60F5B3B-8A99-434A-9FC5-EB0D250CAC98}">
      <dgm:prSet phldrT="[Texte]" custT="1"/>
      <dgm:spPr/>
      <dgm:t>
        <a:bodyPr/>
        <a:lstStyle/>
        <a:p>
          <a:pPr>
            <a:buClr>
              <a:srgbClr val="F47A00"/>
            </a:buClr>
          </a:pPr>
          <a:r>
            <a:rPr lang="fr-FR" sz="1600" b="1" dirty="0">
              <a:solidFill>
                <a:schemeClr val="tx1"/>
              </a:solidFill>
              <a:latin typeface="Arial" panose="020B0604020202020204" pitchFamily="34" charset="0"/>
              <a:cs typeface="Arial" panose="020B0604020202020204" pitchFamily="34" charset="0"/>
            </a:rPr>
            <a:t>POURQUOI CE PROGRAMME?</a:t>
          </a:r>
        </a:p>
        <a:p>
          <a:pPr>
            <a:buClr>
              <a:srgbClr val="F47A00"/>
            </a:buClr>
          </a:pPr>
          <a:r>
            <a:rPr lang="fr-FR" sz="1600" b="1" dirty="0">
              <a:solidFill>
                <a:schemeClr val="bg1"/>
              </a:solidFill>
              <a:latin typeface="Arial" panose="020B0604020202020204" pitchFamily="34" charset="0"/>
              <a:cs typeface="Arial" panose="020B0604020202020204" pitchFamily="34" charset="0"/>
            </a:rPr>
            <a:t>L’Etat de Côte d’Ivoire a décidé de mettre en place un système d’état civil performant, fiable et sécurisé et qui est le socle de l’identité</a:t>
          </a:r>
          <a:endParaRPr lang="fr-FR" sz="1600" b="1" dirty="0">
            <a:solidFill>
              <a:schemeClr val="bg1"/>
            </a:solidFill>
            <a:latin typeface="+mj-lt"/>
          </a:endParaRPr>
        </a:p>
      </dgm:t>
    </dgm:pt>
    <dgm:pt modelId="{F7872C5A-BB6D-4EEA-A6C4-153A1BB5C41A}" type="sibTrans" cxnId="{4A355DEE-97FC-43EF-83C9-AA4FFC52D5E6}">
      <dgm:prSet/>
      <dgm:spPr/>
      <dgm:t>
        <a:bodyPr/>
        <a:lstStyle/>
        <a:p>
          <a:endParaRPr lang="fr-FR" sz="1600">
            <a:solidFill>
              <a:schemeClr val="tx1">
                <a:lumMod val="95000"/>
                <a:lumOff val="5000"/>
              </a:schemeClr>
            </a:solidFill>
            <a:latin typeface="+mj-lt"/>
          </a:endParaRPr>
        </a:p>
      </dgm:t>
    </dgm:pt>
    <dgm:pt modelId="{7E061760-4F05-4757-B930-800B5D8F21A6}" type="parTrans" cxnId="{4A355DEE-97FC-43EF-83C9-AA4FFC52D5E6}">
      <dgm:prSet/>
      <dgm:spPr/>
      <dgm:t>
        <a:bodyPr/>
        <a:lstStyle/>
        <a:p>
          <a:endParaRPr lang="fr-FR" sz="1600">
            <a:solidFill>
              <a:schemeClr val="tx1">
                <a:lumMod val="95000"/>
                <a:lumOff val="5000"/>
              </a:schemeClr>
            </a:solidFill>
            <a:latin typeface="+mj-lt"/>
          </a:endParaRPr>
        </a:p>
      </dgm:t>
    </dgm:pt>
    <dgm:pt modelId="{FB35115F-6A74-4808-A11A-1A0A26F62EAA}" type="pres">
      <dgm:prSet presAssocID="{564CCA5B-172B-4881-B3B8-4B68B9B50856}" presName="Name0" presStyleCnt="0">
        <dgm:presLayoutVars>
          <dgm:dir/>
          <dgm:animLvl val="lvl"/>
          <dgm:resizeHandles val="exact"/>
        </dgm:presLayoutVars>
      </dgm:prSet>
      <dgm:spPr/>
    </dgm:pt>
    <dgm:pt modelId="{DFD8618D-4BD5-44AA-B2BD-04F1D209CBA3}" type="pres">
      <dgm:prSet presAssocID="{B707BAFC-CBFE-4789-8547-CB2CD1D80960}" presName="boxAndChildren" presStyleCnt="0"/>
      <dgm:spPr/>
    </dgm:pt>
    <dgm:pt modelId="{1EDA81E0-5EC2-4319-B44A-9420F624F97E}" type="pres">
      <dgm:prSet presAssocID="{B707BAFC-CBFE-4789-8547-CB2CD1D80960}" presName="parentTextBox" presStyleLbl="node1" presStyleIdx="0" presStyleCnt="3"/>
      <dgm:spPr/>
    </dgm:pt>
    <dgm:pt modelId="{8D6899B2-FC76-4C95-96B3-1E564205843A}" type="pres">
      <dgm:prSet presAssocID="{7E55E065-7C53-449B-9D6A-BF59F5B79A54}" presName="sp" presStyleCnt="0"/>
      <dgm:spPr/>
    </dgm:pt>
    <dgm:pt modelId="{B78535DA-7656-4B9E-AA89-C381C538054A}" type="pres">
      <dgm:prSet presAssocID="{31E906DD-B509-413F-8BA8-EE2829CD175E}" presName="arrowAndChildren" presStyleCnt="0"/>
      <dgm:spPr/>
    </dgm:pt>
    <dgm:pt modelId="{95E7327A-5930-4708-8330-0D4840294626}" type="pres">
      <dgm:prSet presAssocID="{31E906DD-B509-413F-8BA8-EE2829CD175E}" presName="parentTextArrow" presStyleLbl="node1" presStyleIdx="1" presStyleCnt="3"/>
      <dgm:spPr/>
    </dgm:pt>
    <dgm:pt modelId="{755A027B-4A63-4C69-9FDA-07006FF0E23D}" type="pres">
      <dgm:prSet presAssocID="{F7872C5A-BB6D-4EEA-A6C4-153A1BB5C41A}" presName="sp" presStyleCnt="0"/>
      <dgm:spPr/>
    </dgm:pt>
    <dgm:pt modelId="{E23FD9FF-EFC5-47E7-853D-72C3CBAFED61}" type="pres">
      <dgm:prSet presAssocID="{C60F5B3B-8A99-434A-9FC5-EB0D250CAC98}" presName="arrowAndChildren" presStyleCnt="0"/>
      <dgm:spPr/>
    </dgm:pt>
    <dgm:pt modelId="{D73B722D-5377-4B8D-BA81-A8CD3035562B}" type="pres">
      <dgm:prSet presAssocID="{C60F5B3B-8A99-434A-9FC5-EB0D250CAC98}" presName="parentTextArrow" presStyleLbl="node1" presStyleIdx="2" presStyleCnt="3"/>
      <dgm:spPr/>
    </dgm:pt>
  </dgm:ptLst>
  <dgm:cxnLst>
    <dgm:cxn modelId="{72FAC810-47F2-4E72-9EF2-21C3A4F5216D}" type="presOf" srcId="{B707BAFC-CBFE-4789-8547-CB2CD1D80960}" destId="{1EDA81E0-5EC2-4319-B44A-9420F624F97E}" srcOrd="0" destOrd="0" presId="urn:microsoft.com/office/officeart/2005/8/layout/process4"/>
    <dgm:cxn modelId="{5DCB0E18-3523-4732-A5AF-5E9786C44F7B}" type="presOf" srcId="{C60F5B3B-8A99-434A-9FC5-EB0D250CAC98}" destId="{D73B722D-5377-4B8D-BA81-A8CD3035562B}" srcOrd="0" destOrd="0" presId="urn:microsoft.com/office/officeart/2005/8/layout/process4"/>
    <dgm:cxn modelId="{C851CA1A-6A11-4AC9-B61C-6A38A62BB7E3}" srcId="{564CCA5B-172B-4881-B3B8-4B68B9B50856}" destId="{31E906DD-B509-413F-8BA8-EE2829CD175E}" srcOrd="1" destOrd="0" parTransId="{A06249F3-310C-4291-8D61-91250DAEB6BD}" sibTransId="{7E55E065-7C53-449B-9D6A-BF59F5B79A54}"/>
    <dgm:cxn modelId="{39E26F7B-D8A3-4CCE-967D-F3C29E9E7581}" type="presOf" srcId="{31E906DD-B509-413F-8BA8-EE2829CD175E}" destId="{95E7327A-5930-4708-8330-0D4840294626}" srcOrd="0" destOrd="0" presId="urn:microsoft.com/office/officeart/2005/8/layout/process4"/>
    <dgm:cxn modelId="{B7675B8C-23F7-4560-9B7A-2C11B36E95A2}" type="presOf" srcId="{564CCA5B-172B-4881-B3B8-4B68B9B50856}" destId="{FB35115F-6A74-4808-A11A-1A0A26F62EAA}" srcOrd="0" destOrd="0" presId="urn:microsoft.com/office/officeart/2005/8/layout/process4"/>
    <dgm:cxn modelId="{1F4200B4-7E35-4F8C-8786-436D9D81E932}" srcId="{564CCA5B-172B-4881-B3B8-4B68B9B50856}" destId="{B707BAFC-CBFE-4789-8547-CB2CD1D80960}" srcOrd="2" destOrd="0" parTransId="{6B7EECC5-902B-49B0-AC02-7C1F417A4108}" sibTransId="{38487E06-D70C-4CFF-899C-7CC1FA322A21}"/>
    <dgm:cxn modelId="{4A355DEE-97FC-43EF-83C9-AA4FFC52D5E6}" srcId="{564CCA5B-172B-4881-B3B8-4B68B9B50856}" destId="{C60F5B3B-8A99-434A-9FC5-EB0D250CAC98}" srcOrd="0" destOrd="0" parTransId="{7E061760-4F05-4757-B930-800B5D8F21A6}" sibTransId="{F7872C5A-BB6D-4EEA-A6C4-153A1BB5C41A}"/>
    <dgm:cxn modelId="{F9595BC2-2922-44AD-9439-C5ACEA44E6D5}" type="presParOf" srcId="{FB35115F-6A74-4808-A11A-1A0A26F62EAA}" destId="{DFD8618D-4BD5-44AA-B2BD-04F1D209CBA3}" srcOrd="0" destOrd="0" presId="urn:microsoft.com/office/officeart/2005/8/layout/process4"/>
    <dgm:cxn modelId="{7FD3C561-3C82-48BC-90A4-B12906E1F98F}" type="presParOf" srcId="{DFD8618D-4BD5-44AA-B2BD-04F1D209CBA3}" destId="{1EDA81E0-5EC2-4319-B44A-9420F624F97E}" srcOrd="0" destOrd="0" presId="urn:microsoft.com/office/officeart/2005/8/layout/process4"/>
    <dgm:cxn modelId="{EAABCF0A-B29E-4202-9429-1799ECEDF0A0}" type="presParOf" srcId="{FB35115F-6A74-4808-A11A-1A0A26F62EAA}" destId="{8D6899B2-FC76-4C95-96B3-1E564205843A}" srcOrd="1" destOrd="0" presId="urn:microsoft.com/office/officeart/2005/8/layout/process4"/>
    <dgm:cxn modelId="{45B4D9FA-9C31-4DC7-A9AC-D43E32E419AC}" type="presParOf" srcId="{FB35115F-6A74-4808-A11A-1A0A26F62EAA}" destId="{B78535DA-7656-4B9E-AA89-C381C538054A}" srcOrd="2" destOrd="0" presId="urn:microsoft.com/office/officeart/2005/8/layout/process4"/>
    <dgm:cxn modelId="{7F4537DB-DF20-447A-A535-2D2FB49E7FA7}" type="presParOf" srcId="{B78535DA-7656-4B9E-AA89-C381C538054A}" destId="{95E7327A-5930-4708-8330-0D4840294626}" srcOrd="0" destOrd="0" presId="urn:microsoft.com/office/officeart/2005/8/layout/process4"/>
    <dgm:cxn modelId="{A1973043-AF34-4148-B74F-61F583D9F845}" type="presParOf" srcId="{FB35115F-6A74-4808-A11A-1A0A26F62EAA}" destId="{755A027B-4A63-4C69-9FDA-07006FF0E23D}" srcOrd="3" destOrd="0" presId="urn:microsoft.com/office/officeart/2005/8/layout/process4"/>
    <dgm:cxn modelId="{40B2D570-5ECD-47A7-B1B8-EB046F1B0077}" type="presParOf" srcId="{FB35115F-6A74-4808-A11A-1A0A26F62EAA}" destId="{E23FD9FF-EFC5-47E7-853D-72C3CBAFED61}" srcOrd="4" destOrd="0" presId="urn:microsoft.com/office/officeart/2005/8/layout/process4"/>
    <dgm:cxn modelId="{F6B78461-4C9C-41BB-A469-D2A9A322B0C1}" type="presParOf" srcId="{E23FD9FF-EFC5-47E7-853D-72C3CBAFED61}" destId="{D73B722D-5377-4B8D-BA81-A8CD3035562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A81E0-5EC2-4319-B44A-9420F624F97E}">
      <dsp:nvSpPr>
        <dsp:cNvPr id="0" name=""/>
        <dsp:cNvSpPr/>
      </dsp:nvSpPr>
      <dsp:spPr>
        <a:xfrm>
          <a:off x="0" y="3275482"/>
          <a:ext cx="10515600" cy="107508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1"/>
              </a:solidFill>
              <a:latin typeface="Arial" panose="020B0604020202020204" pitchFamily="34" charset="0"/>
              <a:cs typeface="Arial" panose="020B0604020202020204" pitchFamily="34" charset="0"/>
            </a:rPr>
            <a:t>MIS EN ŒUVRE PAR QUI</a:t>
          </a:r>
          <a:r>
            <a:rPr lang="fr-FR" sz="1600" b="1" kern="1200" dirty="0">
              <a:solidFill>
                <a:srgbClr val="FFFF00"/>
              </a:solidFill>
              <a:latin typeface="Arial" panose="020B0604020202020204" pitchFamily="34" charset="0"/>
              <a:cs typeface="Arial" panose="020B0604020202020204" pitchFamily="34" charset="0"/>
            </a:rPr>
            <a:t> </a:t>
          </a:r>
          <a:r>
            <a:rPr lang="fr-FR" sz="1600" b="1" kern="1200" dirty="0">
              <a:solidFill>
                <a:schemeClr val="tx1"/>
              </a:solidFill>
              <a:latin typeface="Arial" panose="020B0604020202020204" pitchFamily="34" charset="0"/>
              <a:cs typeface="Arial" panose="020B0604020202020204" pitchFamily="34" charset="0"/>
            </a:rPr>
            <a:t>?</a:t>
          </a:r>
        </a:p>
        <a:p>
          <a:pPr marL="0" lvl="0" indent="0" algn="ctr" defTabSz="711200">
            <a:lnSpc>
              <a:spcPct val="90000"/>
            </a:lnSpc>
            <a:spcBef>
              <a:spcPct val="0"/>
            </a:spcBef>
            <a:spcAft>
              <a:spcPct val="35000"/>
            </a:spcAft>
            <a:buNone/>
          </a:pPr>
          <a:r>
            <a:rPr lang="fr-FR" sz="1600" b="1" kern="1200" dirty="0">
              <a:solidFill>
                <a:schemeClr val="bg1"/>
              </a:solidFill>
              <a:latin typeface="Arial" panose="020B0604020202020204" pitchFamily="34" charset="0"/>
              <a:cs typeface="Arial" panose="020B0604020202020204" pitchFamily="34" charset="0"/>
            </a:rPr>
            <a:t>Cette mission a été confiée à l’Office National de l’Etat Civil et de l’Identification (ONECI),  Agence d’exécution chargée de mise en place du Registre National des Personnes Physiques (RNPP), de la modernisation de l’état civil, de l’identification et de la production de titres sécurisés</a:t>
          </a:r>
          <a:r>
            <a:rPr lang="fr-FR" sz="1600" kern="1200" dirty="0">
              <a:solidFill>
                <a:schemeClr val="bg1"/>
              </a:solidFill>
              <a:latin typeface="Arial" panose="020B0604020202020204" pitchFamily="34" charset="0"/>
              <a:cs typeface="Arial" panose="020B0604020202020204" pitchFamily="34" charset="0"/>
            </a:rPr>
            <a:t>. </a:t>
          </a:r>
          <a:endParaRPr lang="fr-FR" altLang="fr-FR" sz="1600" b="1" kern="1200" dirty="0">
            <a:solidFill>
              <a:schemeClr val="bg1"/>
            </a:solidFill>
            <a:latin typeface="+mj-lt"/>
          </a:endParaRPr>
        </a:p>
      </dsp:txBody>
      <dsp:txXfrm>
        <a:off x="0" y="3275482"/>
        <a:ext cx="10515600" cy="1075086"/>
      </dsp:txXfrm>
    </dsp:sp>
    <dsp:sp modelId="{95E7327A-5930-4708-8330-0D4840294626}">
      <dsp:nvSpPr>
        <dsp:cNvPr id="0" name=""/>
        <dsp:cNvSpPr/>
      </dsp:nvSpPr>
      <dsp:spPr>
        <a:xfrm rot="10800000">
          <a:off x="0" y="1638125"/>
          <a:ext cx="10515600" cy="1653482"/>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1"/>
              </a:solidFill>
              <a:latin typeface="Arial" panose="020B0604020202020204" pitchFamily="34" charset="0"/>
              <a:cs typeface="Arial" panose="020B0604020202020204" pitchFamily="34" charset="0"/>
            </a:rPr>
            <a:t>COMMENT ?</a:t>
          </a:r>
        </a:p>
        <a:p>
          <a:pPr marL="0" lvl="0" indent="0" algn="ctr" defTabSz="711200">
            <a:lnSpc>
              <a:spcPct val="90000"/>
            </a:lnSpc>
            <a:spcBef>
              <a:spcPct val="0"/>
            </a:spcBef>
            <a:spcAft>
              <a:spcPct val="35000"/>
            </a:spcAft>
            <a:buNone/>
          </a:pPr>
          <a:r>
            <a:rPr lang="fr-FR" sz="1600" b="1" kern="1200" dirty="0">
              <a:solidFill>
                <a:schemeClr val="bg1"/>
              </a:solidFill>
              <a:latin typeface="Arial" panose="020B0604020202020204" pitchFamily="34" charset="0"/>
              <a:cs typeface="Arial" panose="020B0604020202020204" pitchFamily="34" charset="0"/>
            </a:rPr>
            <a:t>Par l’introduction de nouveaux mécanismes et par la digitalisation </a:t>
          </a:r>
        </a:p>
        <a:p>
          <a:pPr marL="0" lvl="0" indent="0" algn="ctr" defTabSz="711200">
            <a:lnSpc>
              <a:spcPct val="90000"/>
            </a:lnSpc>
            <a:spcBef>
              <a:spcPct val="0"/>
            </a:spcBef>
            <a:spcAft>
              <a:spcPct val="35000"/>
            </a:spcAft>
            <a:buNone/>
          </a:pPr>
          <a:r>
            <a:rPr lang="fr-FR" sz="1600" b="1" kern="1200" dirty="0">
              <a:solidFill>
                <a:schemeClr val="bg1"/>
              </a:solidFill>
              <a:latin typeface="Arial" panose="020B0604020202020204" pitchFamily="34" charset="0"/>
              <a:cs typeface="Arial" panose="020B0604020202020204" pitchFamily="34" charset="0"/>
            </a:rPr>
            <a:t>du processus APAI-CRVS adopté</a:t>
          </a:r>
        </a:p>
      </dsp:txBody>
      <dsp:txXfrm rot="10800000">
        <a:off x="0" y="1638125"/>
        <a:ext cx="10515600" cy="1074383"/>
      </dsp:txXfrm>
    </dsp:sp>
    <dsp:sp modelId="{D73B722D-5377-4B8D-BA81-A8CD3035562B}">
      <dsp:nvSpPr>
        <dsp:cNvPr id="0" name=""/>
        <dsp:cNvSpPr/>
      </dsp:nvSpPr>
      <dsp:spPr>
        <a:xfrm rot="10800000">
          <a:off x="0" y="769"/>
          <a:ext cx="10515600" cy="1653482"/>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Clr>
              <a:srgbClr val="F47A00"/>
            </a:buClr>
            <a:buNone/>
          </a:pPr>
          <a:r>
            <a:rPr lang="fr-FR" sz="1600" b="1" kern="1200" dirty="0">
              <a:solidFill>
                <a:schemeClr val="tx1"/>
              </a:solidFill>
              <a:latin typeface="Arial" panose="020B0604020202020204" pitchFamily="34" charset="0"/>
              <a:cs typeface="Arial" panose="020B0604020202020204" pitchFamily="34" charset="0"/>
            </a:rPr>
            <a:t>POURQUOI CE PROGRAMME?</a:t>
          </a:r>
        </a:p>
        <a:p>
          <a:pPr marL="0" lvl="0" indent="0" algn="ctr" defTabSz="711200">
            <a:lnSpc>
              <a:spcPct val="90000"/>
            </a:lnSpc>
            <a:spcBef>
              <a:spcPct val="0"/>
            </a:spcBef>
            <a:spcAft>
              <a:spcPct val="35000"/>
            </a:spcAft>
            <a:buClr>
              <a:srgbClr val="F47A00"/>
            </a:buClr>
            <a:buNone/>
          </a:pPr>
          <a:r>
            <a:rPr lang="fr-FR" sz="1600" b="1" kern="1200" dirty="0">
              <a:solidFill>
                <a:schemeClr val="bg1"/>
              </a:solidFill>
              <a:latin typeface="Arial" panose="020B0604020202020204" pitchFamily="34" charset="0"/>
              <a:cs typeface="Arial" panose="020B0604020202020204" pitchFamily="34" charset="0"/>
            </a:rPr>
            <a:t>L’Etat de Côte d’Ivoire a décidé de mettre en place un système d’état civil performant, fiable et sécurisé et qui est le socle de l’identité</a:t>
          </a:r>
          <a:endParaRPr lang="fr-FR" sz="1600" b="1" kern="1200" dirty="0">
            <a:solidFill>
              <a:schemeClr val="bg1"/>
            </a:solidFill>
            <a:latin typeface="+mj-lt"/>
          </a:endParaRPr>
        </a:p>
      </dsp:txBody>
      <dsp:txXfrm rot="10800000">
        <a:off x="0" y="769"/>
        <a:ext cx="10515600" cy="10743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DB045-E0D5-4F76-8D75-1B1420A7B86B}" type="datetimeFigureOut">
              <a:rPr lang="en-US" smtClean="0"/>
              <a:t>10/27/2022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2DBDF-DABC-46E0-89F8-F735D360C2E5}" type="slidenum">
              <a:rPr lang="en-US" smtClean="0"/>
              <a:t>‹#›</a:t>
            </a:fld>
            <a:endParaRPr lang="en-US" dirty="0"/>
          </a:p>
        </p:txBody>
      </p:sp>
    </p:spTree>
    <p:extLst>
      <p:ext uri="{BB962C8B-B14F-4D97-AF65-F5344CB8AC3E}">
        <p14:creationId xmlns:p14="http://schemas.microsoft.com/office/powerpoint/2010/main" val="36714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896C62-C2E3-40CE-BFD4-0FE416C82343}" type="datetimeFigureOut">
              <a:rPr lang="en-US" smtClean="0"/>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2270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62526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407944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4"/>
            <a:ext cx="12192000" cy="365127"/>
          </a:xfrm>
          <a:prstGeom prst="rect">
            <a:avLst/>
          </a:prstGeom>
        </p:spPr>
      </p:pic>
    </p:spTree>
    <p:extLst>
      <p:ext uri="{BB962C8B-B14F-4D97-AF65-F5344CB8AC3E}">
        <p14:creationId xmlns:p14="http://schemas.microsoft.com/office/powerpoint/2010/main" val="3577975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12192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4201132" y="277232"/>
            <a:ext cx="3789737" cy="1795718"/>
          </a:xfrm>
          <a:prstGeom prst="rect">
            <a:avLst/>
          </a:prstGeom>
        </p:spPr>
      </p:pic>
    </p:spTree>
    <p:extLst>
      <p:ext uri="{BB962C8B-B14F-4D97-AF65-F5344CB8AC3E}">
        <p14:creationId xmlns:p14="http://schemas.microsoft.com/office/powerpoint/2010/main" val="1640940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78900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Contents slide layout">
    <p:bg>
      <p:bgRef idx="1001">
        <a:schemeClr val="bg1"/>
      </p:bgRef>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043451" y="340045"/>
            <a:ext cx="8853274"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7" name="Freeform 6"/>
          <p:cNvSpPr/>
          <p:nvPr userDrawn="1"/>
        </p:nvSpPr>
        <p:spPr>
          <a:xfrm rot="2219054" flipH="1">
            <a:off x="11102186" y="3960946"/>
            <a:ext cx="1907339" cy="2985185"/>
          </a:xfrm>
          <a:custGeom>
            <a:avLst/>
            <a:gdLst>
              <a:gd name="connsiteX0" fmla="*/ 1907339 w 1907339"/>
              <a:gd name="connsiteY0" fmla="*/ 0 h 2985185"/>
              <a:gd name="connsiteX1" fmla="*/ 1095070 w 1907339"/>
              <a:gd name="connsiteY1" fmla="*/ 1078535 h 2985185"/>
              <a:gd name="connsiteX2" fmla="*/ 1095070 w 1907339"/>
              <a:gd name="connsiteY2" fmla="*/ 2166787 h 2985185"/>
              <a:gd name="connsiteX3" fmla="*/ 275483 w 1907339"/>
              <a:gd name="connsiteY3" fmla="*/ 2166787 h 2985185"/>
              <a:gd name="connsiteX4" fmla="*/ 0 w 1907339"/>
              <a:gd name="connsiteY4" fmla="*/ 2532574 h 2985185"/>
              <a:gd name="connsiteX5" fmla="*/ 600980 w 1907339"/>
              <a:gd name="connsiteY5" fmla="*/ 2985185 h 2985185"/>
              <a:gd name="connsiteX6" fmla="*/ 1907339 w 1907339"/>
              <a:gd name="connsiteY6" fmla="*/ 2985185 h 298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7339" h="2985185">
                <a:moveTo>
                  <a:pt x="1907339" y="0"/>
                </a:moveTo>
                <a:lnTo>
                  <a:pt x="1095070" y="1078535"/>
                </a:lnTo>
                <a:lnTo>
                  <a:pt x="1095070" y="2166787"/>
                </a:lnTo>
                <a:lnTo>
                  <a:pt x="275483" y="2166787"/>
                </a:lnTo>
                <a:lnTo>
                  <a:pt x="0" y="2532574"/>
                </a:lnTo>
                <a:lnTo>
                  <a:pt x="600980" y="2985185"/>
                </a:lnTo>
                <a:lnTo>
                  <a:pt x="1907339" y="2985185"/>
                </a:lnTo>
                <a:close/>
              </a:path>
            </a:pathLst>
          </a:cu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2205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25236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896C62-C2E3-40CE-BFD4-0FE416C82343}" type="datetimeFigureOut">
              <a:rPr lang="en-US" smtClean="0"/>
              <a:t>10/27/2022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491852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896C62-C2E3-40CE-BFD4-0FE416C82343}" type="datetimeFigureOut">
              <a:rPr lang="en-US" smtClean="0"/>
              <a:t>10/27/2022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423011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896C62-C2E3-40CE-BFD4-0FE416C82343}" type="datetimeFigureOut">
              <a:rPr lang="en-US" smtClean="0"/>
              <a:t>10/27/2022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171349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896C62-C2E3-40CE-BFD4-0FE416C82343}" type="datetimeFigureOut">
              <a:rPr lang="en-US" smtClean="0"/>
              <a:t>10/27/2022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93425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96C62-C2E3-40CE-BFD4-0FE416C82343}" type="datetimeFigureOut">
              <a:rPr lang="en-US" smtClean="0"/>
              <a:t>10/27/2022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60317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10/27/2022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59517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10/27/2022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124684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96C62-C2E3-40CE-BFD4-0FE416C82343}" type="datetimeFigureOut">
              <a:rPr lang="en-US" smtClean="0"/>
              <a:t>10/27/2022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75DA1-D75A-4B7A-8C0A-943C0366E8CA}" type="slidenum">
              <a:rPr lang="en-US" smtClean="0"/>
              <a:t>‹#›</a:t>
            </a:fld>
            <a:endParaRPr lang="en-US" dirty="0"/>
          </a:p>
        </p:txBody>
      </p:sp>
    </p:spTree>
    <p:extLst>
      <p:ext uri="{BB962C8B-B14F-4D97-AF65-F5344CB8AC3E}">
        <p14:creationId xmlns:p14="http://schemas.microsoft.com/office/powerpoint/2010/main" val="656157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5.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A37E0289-8148-42E8-8835-AB53E5D0C6B7}"/>
              </a:ext>
            </a:extLst>
          </p:cNvPr>
          <p:cNvSpPr>
            <a:spLocks noGrp="1"/>
          </p:cNvSpPr>
          <p:nvPr>
            <p:ph type="ctrTitle"/>
          </p:nvPr>
        </p:nvSpPr>
        <p:spPr>
          <a:xfrm>
            <a:off x="5105553" y="1913802"/>
            <a:ext cx="6795240" cy="2397403"/>
          </a:xfrm>
        </p:spPr>
        <p:txBody>
          <a:bodyPr anchor="b">
            <a:normAutofit fontScale="90000"/>
          </a:bodyPr>
          <a:lstStyle/>
          <a:p>
            <a:pPr marL="0" marR="0">
              <a:spcBef>
                <a:spcPts val="0"/>
              </a:spcBef>
              <a:spcAft>
                <a:spcPts val="0"/>
              </a:spcAft>
            </a:pP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br>
              <a:rPr lang="en-US" sz="5400" dirty="0"/>
            </a:br>
            <a:r>
              <a:rPr lang="en-US" sz="3600" b="1" dirty="0"/>
              <a:t>L</a:t>
            </a:r>
            <a:r>
              <a:rPr lang="fr-FR" sz="3600" b="1" dirty="0"/>
              <a:t>A MISE EN PLACE DE SYSTÈMES INTÉGRÉS D'ENREGISTREMENT DES FAITS D'ÉTAT CIVIL, DE STATISTIQUES DE L'ÉTAT CIVIL ET D'IDENTITÉ NUMÉRIQUE:</a:t>
            </a:r>
            <a:br>
              <a:rPr lang="fr-FR" sz="3600" b="1" dirty="0"/>
            </a:br>
            <a:r>
              <a:rPr lang="fr-FR" sz="3600" b="1" dirty="0"/>
              <a:t>CAS DE LA CÔTE D’IVOIRE</a:t>
            </a:r>
            <a:endParaRPr lang="en-GB" sz="3600" b="1" dirty="0"/>
          </a:p>
        </p:txBody>
      </p:sp>
      <p:sp>
        <p:nvSpPr>
          <p:cNvPr id="11" name="Subtitle 10">
            <a:extLst>
              <a:ext uri="{FF2B5EF4-FFF2-40B4-BE49-F238E27FC236}">
                <a16:creationId xmlns:a16="http://schemas.microsoft.com/office/drawing/2014/main" id="{B0536619-C042-4C18-8263-C192E23C2C6F}"/>
              </a:ext>
            </a:extLst>
          </p:cNvPr>
          <p:cNvSpPr>
            <a:spLocks noGrp="1"/>
          </p:cNvSpPr>
          <p:nvPr>
            <p:ph type="subTitle" idx="1"/>
          </p:nvPr>
        </p:nvSpPr>
        <p:spPr>
          <a:xfrm>
            <a:off x="5105553" y="4857468"/>
            <a:ext cx="6251111" cy="1572768"/>
          </a:xfrm>
        </p:spPr>
        <p:txBody>
          <a:bodyPr>
            <a:normAutofit lnSpcReduction="10000"/>
          </a:bodyPr>
          <a:lstStyle/>
          <a:p>
            <a:pPr algn="l"/>
            <a:r>
              <a:rPr lang="en-US" sz="2400" b="1" dirty="0"/>
              <a:t>Nom du </a:t>
            </a:r>
            <a:r>
              <a:rPr lang="en-US" b="1" dirty="0"/>
              <a:t>pr</a:t>
            </a:r>
            <a:r>
              <a:rPr lang="fr-FR" b="1" dirty="0"/>
              <a:t>é</a:t>
            </a:r>
            <a:r>
              <a:rPr lang="en-US" sz="2400" b="1" dirty="0"/>
              <a:t>sentateur </a:t>
            </a:r>
            <a:r>
              <a:rPr lang="en-US" sz="2400" dirty="0"/>
              <a:t>: Ago Christian KODIA</a:t>
            </a:r>
          </a:p>
          <a:p>
            <a:r>
              <a:rPr lang="en-US" sz="2400" dirty="0"/>
              <a:t>Office National de l’Etat Civil et de l’Identification (ONECI)</a:t>
            </a:r>
          </a:p>
          <a:p>
            <a:r>
              <a:rPr lang="en-US" sz="2400" dirty="0"/>
              <a:t>Côte d’Ivoire</a:t>
            </a:r>
            <a:endParaRPr lang="en-GB" dirty="0"/>
          </a:p>
        </p:txBody>
      </p:sp>
      <p:pic>
        <p:nvPicPr>
          <p:cNvPr id="7" name="Picture 6">
            <a:extLst>
              <a:ext uri="{FF2B5EF4-FFF2-40B4-BE49-F238E27FC236}">
                <a16:creationId xmlns:a16="http://schemas.microsoft.com/office/drawing/2014/main" id="{624BF014-0B1A-4EB3-A3D8-2B73FA8AE99C}"/>
              </a:ext>
            </a:extLst>
          </p:cNvPr>
          <p:cNvPicPr>
            <a:picLocks noChangeAspect="1"/>
          </p:cNvPicPr>
          <p:nvPr/>
        </p:nvPicPr>
        <p:blipFill rotWithShape="1">
          <a:blip r:embed="rId2"/>
          <a:srcRect l="21274" r="686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A36AE2AC-D5D4-4600-A046-3BC0985245F4}"/>
              </a:ext>
            </a:extLst>
          </p:cNvPr>
          <p:cNvPicPr>
            <a:picLocks noChangeAspect="1"/>
          </p:cNvPicPr>
          <p:nvPr/>
        </p:nvPicPr>
        <p:blipFill>
          <a:blip r:embed="rId3"/>
          <a:stretch>
            <a:fillRect/>
          </a:stretch>
        </p:blipFill>
        <p:spPr>
          <a:xfrm>
            <a:off x="4493072" y="713652"/>
            <a:ext cx="2914650" cy="1200150"/>
          </a:xfrm>
          <a:prstGeom prst="rect">
            <a:avLst/>
          </a:prstGeom>
        </p:spPr>
      </p:pic>
      <p:pic>
        <p:nvPicPr>
          <p:cNvPr id="22" name="Picture 21">
            <a:extLst>
              <a:ext uri="{FF2B5EF4-FFF2-40B4-BE49-F238E27FC236}">
                <a16:creationId xmlns:a16="http://schemas.microsoft.com/office/drawing/2014/main" id="{6BEA1D42-B17D-4C76-AB60-C396D478FB69}"/>
              </a:ext>
            </a:extLst>
          </p:cNvPr>
          <p:cNvPicPr>
            <a:picLocks noChangeAspect="1"/>
          </p:cNvPicPr>
          <p:nvPr/>
        </p:nvPicPr>
        <p:blipFill>
          <a:blip r:embed="rId4"/>
          <a:stretch>
            <a:fillRect/>
          </a:stretch>
        </p:blipFill>
        <p:spPr>
          <a:xfrm>
            <a:off x="8231108" y="608877"/>
            <a:ext cx="3400425" cy="1304925"/>
          </a:xfrm>
          <a:prstGeom prst="rect">
            <a:avLst/>
          </a:prstGeom>
        </p:spPr>
      </p:pic>
    </p:spTree>
    <p:extLst>
      <p:ext uri="{BB962C8B-B14F-4D97-AF65-F5344CB8AC3E}">
        <p14:creationId xmlns:p14="http://schemas.microsoft.com/office/powerpoint/2010/main" val="1027452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6741849"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Map&#10;&#10;Description automatically generated">
            <a:extLst>
              <a:ext uri="{FF2B5EF4-FFF2-40B4-BE49-F238E27FC236}">
                <a16:creationId xmlns:a16="http://schemas.microsoft.com/office/drawing/2014/main" id="{624BF014-0B1A-4EB3-A3D8-2B73FA8AE99C}"/>
              </a:ext>
            </a:extLst>
          </p:cNvPr>
          <p:cNvPicPr>
            <a:picLocks noChangeAspect="1"/>
          </p:cNvPicPr>
          <p:nvPr/>
        </p:nvPicPr>
        <p:blipFill rotWithShape="1">
          <a:blip r:embed="rId2"/>
          <a:srcRect l="21274" r="6862"/>
          <a:stretch/>
        </p:blipFill>
        <p:spPr>
          <a:xfrm>
            <a:off x="477012" y="451239"/>
            <a:ext cx="3973309" cy="5897880"/>
          </a:xfrm>
          <a:prstGeom prst="rect">
            <a:avLst/>
          </a:prstGeom>
        </p:spPr>
      </p:pic>
      <p:sp>
        <p:nvSpPr>
          <p:cNvPr id="31" name="Rectangle 30">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8006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60367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Map&#10;&#10;Description automatically generated">
            <a:extLst>
              <a:ext uri="{FF2B5EF4-FFF2-40B4-BE49-F238E27FC236}">
                <a16:creationId xmlns:a16="http://schemas.microsoft.com/office/drawing/2014/main" id="{E96CB174-0B78-4A31-9EAA-4125AA18FE13}"/>
              </a:ext>
            </a:extLst>
          </p:cNvPr>
          <p:cNvPicPr>
            <a:picLocks noChangeAspect="1"/>
          </p:cNvPicPr>
          <p:nvPr/>
        </p:nvPicPr>
        <p:blipFill rotWithShape="1">
          <a:blip r:embed="rId2"/>
          <a:srcRect l="21274" r="6862"/>
          <a:stretch/>
        </p:blipFill>
        <p:spPr>
          <a:xfrm>
            <a:off x="4120055" y="451239"/>
            <a:ext cx="3260023" cy="5897880"/>
          </a:xfrm>
          <a:prstGeom prst="rect">
            <a:avLst/>
          </a:prstGeom>
        </p:spPr>
      </p:pic>
      <p:pic>
        <p:nvPicPr>
          <p:cNvPr id="2" name="Picture 1">
            <a:extLst>
              <a:ext uri="{FF2B5EF4-FFF2-40B4-BE49-F238E27FC236}">
                <a16:creationId xmlns:a16="http://schemas.microsoft.com/office/drawing/2014/main" id="{8A551155-118D-408A-B626-9634FD46FDFE}"/>
              </a:ext>
            </a:extLst>
          </p:cNvPr>
          <p:cNvPicPr>
            <a:picLocks noChangeAspect="1"/>
          </p:cNvPicPr>
          <p:nvPr/>
        </p:nvPicPr>
        <p:blipFill>
          <a:blip r:embed="rId3"/>
          <a:stretch>
            <a:fillRect/>
          </a:stretch>
        </p:blipFill>
        <p:spPr>
          <a:xfrm>
            <a:off x="8355041" y="2721284"/>
            <a:ext cx="2656188" cy="398341"/>
          </a:xfrm>
          <a:prstGeom prst="rect">
            <a:avLst/>
          </a:prstGeom>
        </p:spPr>
      </p:pic>
      <p:pic>
        <p:nvPicPr>
          <p:cNvPr id="3" name="Picture 2">
            <a:extLst>
              <a:ext uri="{FF2B5EF4-FFF2-40B4-BE49-F238E27FC236}">
                <a16:creationId xmlns:a16="http://schemas.microsoft.com/office/drawing/2014/main" id="{A3627542-7EE4-4F0B-ADB4-4325DF4BDF03}"/>
              </a:ext>
            </a:extLst>
          </p:cNvPr>
          <p:cNvPicPr>
            <a:picLocks noChangeAspect="1"/>
          </p:cNvPicPr>
          <p:nvPr/>
        </p:nvPicPr>
        <p:blipFill>
          <a:blip r:embed="rId4"/>
          <a:stretch>
            <a:fillRect/>
          </a:stretch>
        </p:blipFill>
        <p:spPr>
          <a:xfrm>
            <a:off x="9827011" y="5179457"/>
            <a:ext cx="1034893" cy="349303"/>
          </a:xfrm>
          <a:prstGeom prst="rect">
            <a:avLst/>
          </a:prstGeom>
        </p:spPr>
      </p:pic>
      <p:pic>
        <p:nvPicPr>
          <p:cNvPr id="4" name="Picture 3">
            <a:extLst>
              <a:ext uri="{FF2B5EF4-FFF2-40B4-BE49-F238E27FC236}">
                <a16:creationId xmlns:a16="http://schemas.microsoft.com/office/drawing/2014/main" id="{D3BFC554-EEE8-4BC9-83E6-50F6AC07FF47}"/>
              </a:ext>
            </a:extLst>
          </p:cNvPr>
          <p:cNvPicPr>
            <a:picLocks noChangeAspect="1"/>
          </p:cNvPicPr>
          <p:nvPr/>
        </p:nvPicPr>
        <p:blipFill>
          <a:blip r:embed="rId5"/>
          <a:stretch>
            <a:fillRect/>
          </a:stretch>
        </p:blipFill>
        <p:spPr>
          <a:xfrm>
            <a:off x="8430935" y="3909343"/>
            <a:ext cx="1936895" cy="379671"/>
          </a:xfrm>
          <a:prstGeom prst="rect">
            <a:avLst/>
          </a:prstGeom>
        </p:spPr>
      </p:pic>
      <p:pic>
        <p:nvPicPr>
          <p:cNvPr id="6" name="Picture 5">
            <a:extLst>
              <a:ext uri="{FF2B5EF4-FFF2-40B4-BE49-F238E27FC236}">
                <a16:creationId xmlns:a16="http://schemas.microsoft.com/office/drawing/2014/main" id="{1700E5A7-DD49-42F7-A251-7A3ABDAF0828}"/>
              </a:ext>
            </a:extLst>
          </p:cNvPr>
          <p:cNvPicPr>
            <a:picLocks noChangeAspect="1"/>
          </p:cNvPicPr>
          <p:nvPr/>
        </p:nvPicPr>
        <p:blipFill>
          <a:blip r:embed="rId6"/>
          <a:stretch>
            <a:fillRect/>
          </a:stretch>
        </p:blipFill>
        <p:spPr>
          <a:xfrm>
            <a:off x="9461361" y="2117892"/>
            <a:ext cx="725930" cy="421054"/>
          </a:xfrm>
          <a:prstGeom prst="rect">
            <a:avLst/>
          </a:prstGeom>
        </p:spPr>
      </p:pic>
      <p:pic>
        <p:nvPicPr>
          <p:cNvPr id="8" name="Picture 7">
            <a:extLst>
              <a:ext uri="{FF2B5EF4-FFF2-40B4-BE49-F238E27FC236}">
                <a16:creationId xmlns:a16="http://schemas.microsoft.com/office/drawing/2014/main" id="{B6BA8FC1-072E-4075-9824-9F5CEEAF8F21}"/>
              </a:ext>
            </a:extLst>
          </p:cNvPr>
          <p:cNvPicPr>
            <a:picLocks noChangeAspect="1"/>
          </p:cNvPicPr>
          <p:nvPr/>
        </p:nvPicPr>
        <p:blipFill>
          <a:blip r:embed="rId7"/>
          <a:stretch>
            <a:fillRect/>
          </a:stretch>
        </p:blipFill>
        <p:spPr>
          <a:xfrm>
            <a:off x="10367831" y="1489362"/>
            <a:ext cx="940529" cy="420252"/>
          </a:xfrm>
          <a:prstGeom prst="rect">
            <a:avLst/>
          </a:prstGeom>
        </p:spPr>
      </p:pic>
      <p:pic>
        <p:nvPicPr>
          <p:cNvPr id="9" name="Picture 8">
            <a:extLst>
              <a:ext uri="{FF2B5EF4-FFF2-40B4-BE49-F238E27FC236}">
                <a16:creationId xmlns:a16="http://schemas.microsoft.com/office/drawing/2014/main" id="{C50BF4B6-953B-41BA-B79C-01EA883B57D4}"/>
              </a:ext>
            </a:extLst>
          </p:cNvPr>
          <p:cNvPicPr>
            <a:picLocks noChangeAspect="1"/>
          </p:cNvPicPr>
          <p:nvPr/>
        </p:nvPicPr>
        <p:blipFill>
          <a:blip r:embed="rId8"/>
          <a:stretch>
            <a:fillRect/>
          </a:stretch>
        </p:blipFill>
        <p:spPr>
          <a:xfrm>
            <a:off x="8093363" y="5091848"/>
            <a:ext cx="1228229" cy="469776"/>
          </a:xfrm>
          <a:prstGeom prst="rect">
            <a:avLst/>
          </a:prstGeom>
        </p:spPr>
      </p:pic>
      <p:pic>
        <p:nvPicPr>
          <p:cNvPr id="10" name="Picture 9">
            <a:extLst>
              <a:ext uri="{FF2B5EF4-FFF2-40B4-BE49-F238E27FC236}">
                <a16:creationId xmlns:a16="http://schemas.microsoft.com/office/drawing/2014/main" id="{18291BB5-2681-4B0D-BE06-1F0A51408012}"/>
              </a:ext>
            </a:extLst>
          </p:cNvPr>
          <p:cNvPicPr>
            <a:picLocks noChangeAspect="1"/>
          </p:cNvPicPr>
          <p:nvPr/>
        </p:nvPicPr>
        <p:blipFill>
          <a:blip r:embed="rId9"/>
          <a:stretch>
            <a:fillRect/>
          </a:stretch>
        </p:blipFill>
        <p:spPr>
          <a:xfrm>
            <a:off x="9827011" y="4481126"/>
            <a:ext cx="1332419" cy="383075"/>
          </a:xfrm>
          <a:prstGeom prst="rect">
            <a:avLst/>
          </a:prstGeom>
        </p:spPr>
      </p:pic>
      <p:pic>
        <p:nvPicPr>
          <p:cNvPr id="11" name="Picture 10">
            <a:extLst>
              <a:ext uri="{FF2B5EF4-FFF2-40B4-BE49-F238E27FC236}">
                <a16:creationId xmlns:a16="http://schemas.microsoft.com/office/drawing/2014/main" id="{30E6404D-527F-47A0-BC19-14D9F07DBAF3}"/>
              </a:ext>
            </a:extLst>
          </p:cNvPr>
          <p:cNvPicPr>
            <a:picLocks noChangeAspect="1"/>
          </p:cNvPicPr>
          <p:nvPr/>
        </p:nvPicPr>
        <p:blipFill>
          <a:blip r:embed="rId10"/>
          <a:stretch>
            <a:fillRect/>
          </a:stretch>
        </p:blipFill>
        <p:spPr>
          <a:xfrm>
            <a:off x="7837157" y="2050510"/>
            <a:ext cx="1394598" cy="514708"/>
          </a:xfrm>
          <a:prstGeom prst="rect">
            <a:avLst/>
          </a:prstGeom>
        </p:spPr>
      </p:pic>
      <p:pic>
        <p:nvPicPr>
          <p:cNvPr id="15" name="Picture 14">
            <a:extLst>
              <a:ext uri="{FF2B5EF4-FFF2-40B4-BE49-F238E27FC236}">
                <a16:creationId xmlns:a16="http://schemas.microsoft.com/office/drawing/2014/main" id="{2B9E1DB8-8EAE-409D-85AC-CCACE75A18E5}"/>
              </a:ext>
            </a:extLst>
          </p:cNvPr>
          <p:cNvPicPr>
            <a:picLocks noChangeAspect="1"/>
          </p:cNvPicPr>
          <p:nvPr/>
        </p:nvPicPr>
        <p:blipFill>
          <a:blip r:embed="rId11"/>
          <a:stretch>
            <a:fillRect/>
          </a:stretch>
        </p:blipFill>
        <p:spPr>
          <a:xfrm>
            <a:off x="7821923" y="1358116"/>
            <a:ext cx="2309979" cy="691844"/>
          </a:xfrm>
          <a:prstGeom prst="rect">
            <a:avLst/>
          </a:prstGeom>
        </p:spPr>
      </p:pic>
      <p:pic>
        <p:nvPicPr>
          <p:cNvPr id="16" name="Picture 15">
            <a:extLst>
              <a:ext uri="{FF2B5EF4-FFF2-40B4-BE49-F238E27FC236}">
                <a16:creationId xmlns:a16="http://schemas.microsoft.com/office/drawing/2014/main" id="{D6D67CAB-AD76-4308-85DB-555B9E4C8A9B}"/>
              </a:ext>
            </a:extLst>
          </p:cNvPr>
          <p:cNvPicPr>
            <a:picLocks noChangeAspect="1"/>
          </p:cNvPicPr>
          <p:nvPr/>
        </p:nvPicPr>
        <p:blipFill>
          <a:blip r:embed="rId12"/>
          <a:stretch>
            <a:fillRect/>
          </a:stretch>
        </p:blipFill>
        <p:spPr>
          <a:xfrm>
            <a:off x="10588981" y="1933558"/>
            <a:ext cx="844496" cy="746183"/>
          </a:xfrm>
          <a:prstGeom prst="rect">
            <a:avLst/>
          </a:prstGeom>
        </p:spPr>
      </p:pic>
      <p:pic>
        <p:nvPicPr>
          <p:cNvPr id="18" name="Picture 17">
            <a:extLst>
              <a:ext uri="{FF2B5EF4-FFF2-40B4-BE49-F238E27FC236}">
                <a16:creationId xmlns:a16="http://schemas.microsoft.com/office/drawing/2014/main" id="{4E451EF9-E6E0-4A0B-9DCB-775C277B8C17}"/>
              </a:ext>
            </a:extLst>
          </p:cNvPr>
          <p:cNvPicPr>
            <a:picLocks noChangeAspect="1"/>
          </p:cNvPicPr>
          <p:nvPr/>
        </p:nvPicPr>
        <p:blipFill>
          <a:blip r:embed="rId13"/>
          <a:stretch>
            <a:fillRect/>
          </a:stretch>
        </p:blipFill>
        <p:spPr>
          <a:xfrm>
            <a:off x="7894144" y="808821"/>
            <a:ext cx="2119488" cy="519059"/>
          </a:xfrm>
          <a:prstGeom prst="rect">
            <a:avLst/>
          </a:prstGeom>
        </p:spPr>
      </p:pic>
      <p:pic>
        <p:nvPicPr>
          <p:cNvPr id="19" name="Picture 18">
            <a:extLst>
              <a:ext uri="{FF2B5EF4-FFF2-40B4-BE49-F238E27FC236}">
                <a16:creationId xmlns:a16="http://schemas.microsoft.com/office/drawing/2014/main" id="{CEB35E08-E0A1-4AD5-B890-AE717BE8B215}"/>
              </a:ext>
            </a:extLst>
          </p:cNvPr>
          <p:cNvPicPr>
            <a:picLocks noChangeAspect="1"/>
          </p:cNvPicPr>
          <p:nvPr/>
        </p:nvPicPr>
        <p:blipFill>
          <a:blip r:embed="rId14"/>
          <a:stretch>
            <a:fillRect/>
          </a:stretch>
        </p:blipFill>
        <p:spPr>
          <a:xfrm>
            <a:off x="10131902" y="856135"/>
            <a:ext cx="1065681" cy="405974"/>
          </a:xfrm>
          <a:prstGeom prst="rect">
            <a:avLst/>
          </a:prstGeom>
        </p:spPr>
      </p:pic>
      <p:pic>
        <p:nvPicPr>
          <p:cNvPr id="5" name="Picture 4">
            <a:extLst>
              <a:ext uri="{FF2B5EF4-FFF2-40B4-BE49-F238E27FC236}">
                <a16:creationId xmlns:a16="http://schemas.microsoft.com/office/drawing/2014/main" id="{2A52C0C0-0D93-4812-ACED-5ABFA30A532D}"/>
              </a:ext>
            </a:extLst>
          </p:cNvPr>
          <p:cNvPicPr>
            <a:picLocks noChangeAspect="1"/>
          </p:cNvPicPr>
          <p:nvPr/>
        </p:nvPicPr>
        <p:blipFill>
          <a:blip r:embed="rId15"/>
          <a:stretch>
            <a:fillRect/>
          </a:stretch>
        </p:blipFill>
        <p:spPr>
          <a:xfrm>
            <a:off x="7935642" y="4445080"/>
            <a:ext cx="1281520" cy="420576"/>
          </a:xfrm>
          <a:prstGeom prst="rect">
            <a:avLst/>
          </a:prstGeom>
        </p:spPr>
      </p:pic>
    </p:spTree>
    <p:extLst>
      <p:ext uri="{BB962C8B-B14F-4D97-AF65-F5344CB8AC3E}">
        <p14:creationId xmlns:p14="http://schemas.microsoft.com/office/powerpoint/2010/main" val="642096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p:txBody>
          <a:bodyPr/>
          <a:lstStyle/>
          <a:p>
            <a:r>
              <a:rPr lang="en-US" b="1" dirty="0">
                <a:solidFill>
                  <a:srgbClr val="00B050"/>
                </a:solidFill>
              </a:rPr>
              <a:t>Contenu de la pr</a:t>
            </a:r>
            <a:r>
              <a:rPr lang="fr-FR" b="1" dirty="0">
                <a:solidFill>
                  <a:srgbClr val="00B050"/>
                </a:solidFill>
              </a:rPr>
              <a:t>é</a:t>
            </a:r>
            <a:r>
              <a:rPr lang="en-US" b="1" dirty="0">
                <a:solidFill>
                  <a:srgbClr val="00B050"/>
                </a:solidFill>
              </a:rPr>
              <a:t>sentation </a:t>
            </a:r>
            <a:endParaRPr lang="en-GB" b="1" dirty="0">
              <a:solidFill>
                <a:srgbClr val="00B050"/>
              </a:solidFill>
            </a:endParaRPr>
          </a:p>
        </p:txBody>
      </p:sp>
      <p:pic>
        <p:nvPicPr>
          <p:cNvPr id="4" name="Image 3" descr="Une image contenant texte, orange, capture d’écran&#10;&#10;Description générée automatiquement">
            <a:extLst>
              <a:ext uri="{FF2B5EF4-FFF2-40B4-BE49-F238E27FC236}">
                <a16:creationId xmlns:a16="http://schemas.microsoft.com/office/drawing/2014/main" id="{0A2071AC-E9DF-DD6D-3AC1-6C95BAD3FEE5}"/>
              </a:ext>
            </a:extLst>
          </p:cNvPr>
          <p:cNvPicPr>
            <a:picLocks noChangeAspect="1"/>
          </p:cNvPicPr>
          <p:nvPr/>
        </p:nvPicPr>
        <p:blipFill>
          <a:blip r:embed="rId2"/>
          <a:stretch>
            <a:fillRect/>
          </a:stretch>
        </p:blipFill>
        <p:spPr>
          <a:xfrm>
            <a:off x="639366" y="1379661"/>
            <a:ext cx="3483526" cy="3947338"/>
          </a:xfrm>
          <a:prstGeom prst="rect">
            <a:avLst/>
          </a:prstGeom>
        </p:spPr>
      </p:pic>
      <p:grpSp>
        <p:nvGrpSpPr>
          <p:cNvPr id="5" name="Group 7">
            <a:extLst>
              <a:ext uri="{FF2B5EF4-FFF2-40B4-BE49-F238E27FC236}">
                <a16:creationId xmlns:a16="http://schemas.microsoft.com/office/drawing/2014/main" id="{72191B32-D944-C092-1C72-B391E687A7C4}"/>
              </a:ext>
            </a:extLst>
          </p:cNvPr>
          <p:cNvGrpSpPr/>
          <p:nvPr/>
        </p:nvGrpSpPr>
        <p:grpSpPr>
          <a:xfrm>
            <a:off x="4432368" y="2040585"/>
            <a:ext cx="5531305" cy="707886"/>
            <a:chOff x="6102442" y="1483456"/>
            <a:chExt cx="5531305" cy="707886"/>
          </a:xfrm>
        </p:grpSpPr>
        <p:sp>
          <p:nvSpPr>
            <p:cNvPr id="6" name="TextBox 8">
              <a:extLst>
                <a:ext uri="{FF2B5EF4-FFF2-40B4-BE49-F238E27FC236}">
                  <a16:creationId xmlns:a16="http://schemas.microsoft.com/office/drawing/2014/main" id="{3041AFF9-BDDE-5FF2-E126-6B05E51CD5BE}"/>
                </a:ext>
              </a:extLst>
            </p:cNvPr>
            <p:cNvSpPr txBox="1"/>
            <p:nvPr/>
          </p:nvSpPr>
          <p:spPr>
            <a:xfrm>
              <a:off x="6971907" y="1706597"/>
              <a:ext cx="4661840" cy="369332"/>
            </a:xfrm>
            <a:prstGeom prst="rect">
              <a:avLst/>
            </a:prstGeom>
            <a:noFill/>
          </p:spPr>
          <p:txBody>
            <a:bodyPr wrap="square" lIns="108000" rIns="108000" rtlCol="0">
              <a:spAutoFit/>
            </a:bodyPr>
            <a:lstStyle/>
            <a:p>
              <a:r>
                <a:rPr lang="fr-FR" altLang="ko-KR" b="1" dirty="0">
                  <a:solidFill>
                    <a:schemeClr val="tx1">
                      <a:lumMod val="50000"/>
                      <a:lumOff val="50000"/>
                    </a:schemeClr>
                  </a:solidFill>
                  <a:latin typeface="Century Gothic" panose="020B0502020202020204" pitchFamily="34" charset="0"/>
                  <a:cs typeface="Arial" pitchFamily="34" charset="0"/>
                </a:rPr>
                <a:t>Présentation du projet de digitalisation</a:t>
              </a:r>
            </a:p>
          </p:txBody>
        </p:sp>
        <p:sp>
          <p:nvSpPr>
            <p:cNvPr id="7" name="TextBox 9">
              <a:extLst>
                <a:ext uri="{FF2B5EF4-FFF2-40B4-BE49-F238E27FC236}">
                  <a16:creationId xmlns:a16="http://schemas.microsoft.com/office/drawing/2014/main" id="{BB7B2FB0-B0E9-28FB-9A74-6410C59C2BB5}"/>
                </a:ext>
              </a:extLst>
            </p:cNvPr>
            <p:cNvSpPr txBox="1"/>
            <p:nvPr/>
          </p:nvSpPr>
          <p:spPr>
            <a:xfrm>
              <a:off x="6102442" y="1483456"/>
              <a:ext cx="981106" cy="707886"/>
            </a:xfrm>
            <a:prstGeom prst="rect">
              <a:avLst/>
            </a:prstGeom>
            <a:noFill/>
          </p:spPr>
          <p:txBody>
            <a:bodyPr wrap="square" lIns="108000" rIns="108000" rtlCol="0">
              <a:spAutoFit/>
            </a:bodyPr>
            <a:lstStyle/>
            <a:p>
              <a:pPr algn="ctr"/>
              <a:r>
                <a:rPr lang="fr-FR" altLang="ko-KR" sz="4000" b="1" dirty="0">
                  <a:solidFill>
                    <a:schemeClr val="tx1">
                      <a:lumMod val="50000"/>
                      <a:lumOff val="50000"/>
                    </a:schemeClr>
                  </a:solidFill>
                  <a:latin typeface="Century Gothic" panose="020B0502020202020204" pitchFamily="34" charset="0"/>
                  <a:cs typeface="Arial" pitchFamily="34" charset="0"/>
                </a:rPr>
                <a:t>01</a:t>
              </a:r>
            </a:p>
          </p:txBody>
        </p:sp>
      </p:grpSp>
      <p:grpSp>
        <p:nvGrpSpPr>
          <p:cNvPr id="8" name="Group 11">
            <a:extLst>
              <a:ext uri="{FF2B5EF4-FFF2-40B4-BE49-F238E27FC236}">
                <a16:creationId xmlns:a16="http://schemas.microsoft.com/office/drawing/2014/main" id="{F65022AF-D121-F30E-1948-C833EECCA2A3}"/>
              </a:ext>
            </a:extLst>
          </p:cNvPr>
          <p:cNvGrpSpPr/>
          <p:nvPr/>
        </p:nvGrpSpPr>
        <p:grpSpPr>
          <a:xfrm>
            <a:off x="4432368" y="3806255"/>
            <a:ext cx="6611955" cy="707886"/>
            <a:chOff x="6102442" y="1483456"/>
            <a:chExt cx="6611955" cy="707886"/>
          </a:xfrm>
        </p:grpSpPr>
        <p:sp>
          <p:nvSpPr>
            <p:cNvPr id="9" name="TextBox 12">
              <a:extLst>
                <a:ext uri="{FF2B5EF4-FFF2-40B4-BE49-F238E27FC236}">
                  <a16:creationId xmlns:a16="http://schemas.microsoft.com/office/drawing/2014/main" id="{D878BE38-246E-433B-0781-90C86B21D089}"/>
                </a:ext>
              </a:extLst>
            </p:cNvPr>
            <p:cNvSpPr txBox="1"/>
            <p:nvPr/>
          </p:nvSpPr>
          <p:spPr>
            <a:xfrm>
              <a:off x="6901108" y="1598869"/>
              <a:ext cx="5813289" cy="369332"/>
            </a:xfrm>
            <a:prstGeom prst="rect">
              <a:avLst/>
            </a:prstGeom>
            <a:noFill/>
          </p:spPr>
          <p:txBody>
            <a:bodyPr wrap="square" lIns="108000" rIns="108000" rtlCol="0">
              <a:spAutoFit/>
            </a:bodyPr>
            <a:lstStyle/>
            <a:p>
              <a:r>
                <a:rPr lang="fr-FR" b="1" dirty="0">
                  <a:solidFill>
                    <a:schemeClr val="tx1">
                      <a:lumMod val="50000"/>
                      <a:lumOff val="50000"/>
                    </a:schemeClr>
                  </a:solidFill>
                  <a:latin typeface="Century Gothic" panose="020B0502020202020204" pitchFamily="34" charset="0"/>
                  <a:cs typeface="Arial" pitchFamily="34" charset="0"/>
                </a:rPr>
                <a:t>Etat d’avancement de la digitalisation l’état civil </a:t>
              </a:r>
              <a:endParaRPr lang="fr-FR" altLang="ko-KR" b="1" dirty="0">
                <a:solidFill>
                  <a:schemeClr val="tx1">
                    <a:lumMod val="50000"/>
                    <a:lumOff val="50000"/>
                  </a:schemeClr>
                </a:solidFill>
                <a:latin typeface="Century Gothic" panose="020B0502020202020204" pitchFamily="34" charset="0"/>
                <a:cs typeface="Arial" pitchFamily="34" charset="0"/>
              </a:endParaRPr>
            </a:p>
          </p:txBody>
        </p:sp>
        <p:sp>
          <p:nvSpPr>
            <p:cNvPr id="10" name="TextBox 13">
              <a:extLst>
                <a:ext uri="{FF2B5EF4-FFF2-40B4-BE49-F238E27FC236}">
                  <a16:creationId xmlns:a16="http://schemas.microsoft.com/office/drawing/2014/main" id="{984FA762-86EA-FB9F-6C20-E4117A20EFD4}"/>
                </a:ext>
              </a:extLst>
            </p:cNvPr>
            <p:cNvSpPr txBox="1"/>
            <p:nvPr/>
          </p:nvSpPr>
          <p:spPr>
            <a:xfrm>
              <a:off x="6102442" y="1483456"/>
              <a:ext cx="981106" cy="707886"/>
            </a:xfrm>
            <a:prstGeom prst="rect">
              <a:avLst/>
            </a:prstGeom>
            <a:noFill/>
          </p:spPr>
          <p:txBody>
            <a:bodyPr wrap="square" lIns="108000" rIns="108000" rtlCol="0">
              <a:spAutoFit/>
            </a:bodyPr>
            <a:lstStyle/>
            <a:p>
              <a:pPr algn="ctr"/>
              <a:r>
                <a:rPr lang="fr-FR" altLang="ko-KR" sz="4000" b="1" dirty="0">
                  <a:solidFill>
                    <a:schemeClr val="tx1">
                      <a:lumMod val="50000"/>
                      <a:lumOff val="50000"/>
                    </a:schemeClr>
                  </a:solidFill>
                  <a:latin typeface="Century Gothic" panose="020B0502020202020204" pitchFamily="34" charset="0"/>
                  <a:cs typeface="Arial" pitchFamily="34" charset="0"/>
                </a:rPr>
                <a:t>02</a:t>
              </a:r>
            </a:p>
          </p:txBody>
        </p:sp>
      </p:grpSp>
    </p:spTree>
    <p:extLst>
      <p:ext uri="{BB962C8B-B14F-4D97-AF65-F5344CB8AC3E}">
        <p14:creationId xmlns:p14="http://schemas.microsoft.com/office/powerpoint/2010/main" val="3817951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Espace réservé du contenu 5">
            <a:extLst>
              <a:ext uri="{FF2B5EF4-FFF2-40B4-BE49-F238E27FC236}">
                <a16:creationId xmlns:a16="http://schemas.microsoft.com/office/drawing/2014/main" id="{734EB104-18A5-42FA-9D60-5F5F67C96025}"/>
              </a:ext>
            </a:extLst>
          </p:cNvPr>
          <p:cNvGraphicFramePr>
            <a:graphicFrameLocks/>
          </p:cNvGraphicFramePr>
          <p:nvPr/>
        </p:nvGraphicFramePr>
        <p:xfrm>
          <a:off x="872912" y="1188426"/>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32">
            <a:extLst>
              <a:ext uri="{FF2B5EF4-FFF2-40B4-BE49-F238E27FC236}">
                <a16:creationId xmlns:a16="http://schemas.microsoft.com/office/drawing/2014/main" id="{BAC3A074-4847-4B2D-9560-6EA1E566FA94}"/>
              </a:ext>
            </a:extLst>
          </p:cNvPr>
          <p:cNvGrpSpPr/>
          <p:nvPr/>
        </p:nvGrpSpPr>
        <p:grpSpPr>
          <a:xfrm flipH="1" flipV="1">
            <a:off x="636939" y="579529"/>
            <a:ext cx="11001408" cy="181040"/>
            <a:chOff x="3094607" y="3310420"/>
            <a:chExt cx="7925673" cy="230341"/>
          </a:xfrm>
          <a:solidFill>
            <a:schemeClr val="accent2"/>
          </a:solidFill>
        </p:grpSpPr>
        <p:sp>
          <p:nvSpPr>
            <p:cNvPr id="9" name="Rectangle 8">
              <a:extLst>
                <a:ext uri="{FF2B5EF4-FFF2-40B4-BE49-F238E27FC236}">
                  <a16:creationId xmlns:a16="http://schemas.microsoft.com/office/drawing/2014/main" id="{BD0A89A3-FE3C-4816-8631-F2BD88CD605F}"/>
                </a:ext>
              </a:extLst>
            </p:cNvPr>
            <p:cNvSpPr/>
            <p:nvPr/>
          </p:nvSpPr>
          <p:spPr>
            <a:xfrm>
              <a:off x="3094607" y="3378200"/>
              <a:ext cx="6455801" cy="94658"/>
            </a:xfrm>
            <a:prstGeom prst="rect">
              <a:avLst/>
            </a:prstGeom>
            <a:grp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10" name="Rectangle: Rounded Corners 34">
              <a:extLst>
                <a:ext uri="{FF2B5EF4-FFF2-40B4-BE49-F238E27FC236}">
                  <a16:creationId xmlns:a16="http://schemas.microsoft.com/office/drawing/2014/main" id="{97F500C1-6A6A-41A0-95BC-89ECDF8EDD5C}"/>
                </a:ext>
              </a:extLst>
            </p:cNvPr>
            <p:cNvSpPr/>
            <p:nvPr/>
          </p:nvSpPr>
          <p:spPr>
            <a:xfrm>
              <a:off x="8459960" y="3310420"/>
              <a:ext cx="2560320" cy="230341"/>
            </a:xfrm>
            <a:prstGeom prst="roundRect">
              <a:avLst/>
            </a:prstGeom>
            <a:grp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pic>
        <p:nvPicPr>
          <p:cNvPr id="11" name="Image 10" descr="LOGO ONECI"/>
          <p:cNvPicPr/>
          <p:nvPr/>
        </p:nvPicPr>
        <p:blipFill>
          <a:blip r:embed="rId7" cstate="print"/>
          <a:srcRect/>
          <a:stretch>
            <a:fillRect/>
          </a:stretch>
        </p:blipFill>
        <p:spPr bwMode="auto">
          <a:xfrm>
            <a:off x="10948143" y="6267893"/>
            <a:ext cx="1093229" cy="514507"/>
          </a:xfrm>
          <a:prstGeom prst="rect">
            <a:avLst/>
          </a:prstGeom>
          <a:noFill/>
          <a:ln w="9525">
            <a:noFill/>
            <a:miter lim="800000"/>
            <a:headEnd/>
            <a:tailEnd/>
          </a:ln>
        </p:spPr>
      </p:pic>
      <p:pic>
        <p:nvPicPr>
          <p:cNvPr id="12" name="Imag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12941" y="2904565"/>
            <a:ext cx="1937315" cy="907548"/>
          </a:xfrm>
          <a:prstGeom prst="rect">
            <a:avLst/>
          </a:prstGeom>
        </p:spPr>
      </p:pic>
      <p:sp>
        <p:nvSpPr>
          <p:cNvPr id="13" name="Text Placeholder 9">
            <a:extLst>
              <a:ext uri="{FF2B5EF4-FFF2-40B4-BE49-F238E27FC236}">
                <a16:creationId xmlns:a16="http://schemas.microsoft.com/office/drawing/2014/main" id="{F6889662-9C96-4CDD-AD9F-49B0BDFBCB8A}"/>
              </a:ext>
            </a:extLst>
          </p:cNvPr>
          <p:cNvSpPr txBox="1">
            <a:spLocks/>
          </p:cNvSpPr>
          <p:nvPr/>
        </p:nvSpPr>
        <p:spPr>
          <a:xfrm>
            <a:off x="661031" y="54319"/>
            <a:ext cx="8538486" cy="516537"/>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CI" altLang="ko-KR" sz="2800" b="1"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cs typeface="Arial" pitchFamily="34" charset="0"/>
              </a:rPr>
              <a:t>1. Présentation du projet de digitalisation</a:t>
            </a:r>
            <a:endParaRPr kumimoji="0" lang="fr-CI" altLang="ko-KR" sz="3200" b="1"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cs typeface="Arial" pitchFamily="34" charset="0"/>
            </a:endParaRPr>
          </a:p>
        </p:txBody>
      </p:sp>
    </p:spTree>
    <p:extLst>
      <p:ext uri="{BB962C8B-B14F-4D97-AF65-F5344CB8AC3E}">
        <p14:creationId xmlns:p14="http://schemas.microsoft.com/office/powerpoint/2010/main" val="251341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LOGO ONECI"/>
          <p:cNvPicPr/>
          <p:nvPr/>
        </p:nvPicPr>
        <p:blipFill>
          <a:blip r:embed="rId2" cstate="print"/>
          <a:srcRect/>
          <a:stretch>
            <a:fillRect/>
          </a:stretch>
        </p:blipFill>
        <p:spPr bwMode="auto">
          <a:xfrm>
            <a:off x="10948143" y="6267893"/>
            <a:ext cx="1093229" cy="514507"/>
          </a:xfrm>
          <a:prstGeom prst="rect">
            <a:avLst/>
          </a:prstGeom>
          <a:noFill/>
          <a:ln w="9525">
            <a:noFill/>
            <a:miter lim="800000"/>
            <a:headEnd/>
            <a:tailEnd/>
          </a:ln>
        </p:spPr>
      </p:pic>
      <p:grpSp>
        <p:nvGrpSpPr>
          <p:cNvPr id="47" name="Group 32">
            <a:extLst>
              <a:ext uri="{FF2B5EF4-FFF2-40B4-BE49-F238E27FC236}">
                <a16:creationId xmlns:a16="http://schemas.microsoft.com/office/drawing/2014/main" id="{BAC3A074-4847-4B2D-9560-6EA1E566FA94}"/>
              </a:ext>
            </a:extLst>
          </p:cNvPr>
          <p:cNvGrpSpPr/>
          <p:nvPr/>
        </p:nvGrpSpPr>
        <p:grpSpPr>
          <a:xfrm flipH="1" flipV="1">
            <a:off x="636939" y="579529"/>
            <a:ext cx="11001408" cy="181040"/>
            <a:chOff x="3094607" y="3310420"/>
            <a:chExt cx="7925673" cy="230341"/>
          </a:xfrm>
          <a:solidFill>
            <a:schemeClr val="accent2"/>
          </a:solidFill>
        </p:grpSpPr>
        <p:sp>
          <p:nvSpPr>
            <p:cNvPr id="48" name="Rectangle 47">
              <a:extLst>
                <a:ext uri="{FF2B5EF4-FFF2-40B4-BE49-F238E27FC236}">
                  <a16:creationId xmlns:a16="http://schemas.microsoft.com/office/drawing/2014/main" id="{BD0A89A3-FE3C-4816-8631-F2BD88CD605F}"/>
                </a:ext>
              </a:extLst>
            </p:cNvPr>
            <p:cNvSpPr/>
            <p:nvPr/>
          </p:nvSpPr>
          <p:spPr>
            <a:xfrm>
              <a:off x="3094607" y="3378200"/>
              <a:ext cx="6455801" cy="94658"/>
            </a:xfrm>
            <a:prstGeom prst="rect">
              <a:avLst/>
            </a:prstGeom>
            <a:grp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49" name="Rectangle: Rounded Corners 34">
              <a:extLst>
                <a:ext uri="{FF2B5EF4-FFF2-40B4-BE49-F238E27FC236}">
                  <a16:creationId xmlns:a16="http://schemas.microsoft.com/office/drawing/2014/main" id="{97F500C1-6A6A-41A0-95BC-89ECDF8EDD5C}"/>
                </a:ext>
              </a:extLst>
            </p:cNvPr>
            <p:cNvSpPr/>
            <p:nvPr/>
          </p:nvSpPr>
          <p:spPr>
            <a:xfrm>
              <a:off x="8459960" y="3310420"/>
              <a:ext cx="2560320" cy="230341"/>
            </a:xfrm>
            <a:prstGeom prst="roundRect">
              <a:avLst/>
            </a:prstGeom>
            <a:grp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sp>
        <p:nvSpPr>
          <p:cNvPr id="68" name="ZoneTexte 67">
            <a:extLst>
              <a:ext uri="{FF2B5EF4-FFF2-40B4-BE49-F238E27FC236}">
                <a16:creationId xmlns:a16="http://schemas.microsoft.com/office/drawing/2014/main" id="{B61BBEB9-79DE-4FF7-BC9E-8D15158186F0}"/>
              </a:ext>
            </a:extLst>
          </p:cNvPr>
          <p:cNvSpPr txBox="1"/>
          <p:nvPr/>
        </p:nvSpPr>
        <p:spPr>
          <a:xfrm>
            <a:off x="4588062" y="5975505"/>
            <a:ext cx="384349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Arial"/>
                <a:cs typeface="+mn-cs"/>
              </a:rPr>
              <a:t>LES ACTEURS</a:t>
            </a:r>
          </a:p>
        </p:txBody>
      </p:sp>
      <p:sp>
        <p:nvSpPr>
          <p:cNvPr id="69" name="Text Placeholder 9">
            <a:extLst>
              <a:ext uri="{FF2B5EF4-FFF2-40B4-BE49-F238E27FC236}">
                <a16:creationId xmlns:a16="http://schemas.microsoft.com/office/drawing/2014/main" id="{543AD974-61C4-49BA-A206-D18927433ECD}"/>
              </a:ext>
            </a:extLst>
          </p:cNvPr>
          <p:cNvSpPr txBox="1">
            <a:spLocks/>
          </p:cNvSpPr>
          <p:nvPr/>
        </p:nvSpPr>
        <p:spPr>
          <a:xfrm>
            <a:off x="661031" y="54319"/>
            <a:ext cx="8538486" cy="516537"/>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CI" altLang="ko-KR" sz="2800" b="1"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cs typeface="Arial" pitchFamily="34" charset="0"/>
              </a:rPr>
              <a:t>Présentation du projet de digitalisation</a:t>
            </a:r>
            <a:endParaRPr kumimoji="0" lang="fr-CI" altLang="ko-KR" sz="3200" b="1"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cs typeface="Arial" pitchFamily="34" charset="0"/>
            </a:endParaRPr>
          </a:p>
        </p:txBody>
      </p:sp>
      <p:pic>
        <p:nvPicPr>
          <p:cNvPr id="6" name="Image 5">
            <a:extLst>
              <a:ext uri="{FF2B5EF4-FFF2-40B4-BE49-F238E27FC236}">
                <a16:creationId xmlns:a16="http://schemas.microsoft.com/office/drawing/2014/main" id="{1ED9238D-96AB-4C82-B96A-E3381D18B8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0864"/>
            <a:ext cx="12192000" cy="4896271"/>
          </a:xfrm>
          <a:prstGeom prst="rect">
            <a:avLst/>
          </a:prstGeom>
        </p:spPr>
      </p:pic>
    </p:spTree>
    <p:extLst>
      <p:ext uri="{BB962C8B-B14F-4D97-AF65-F5344CB8AC3E}">
        <p14:creationId xmlns:p14="http://schemas.microsoft.com/office/powerpoint/2010/main" val="35511024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32">
            <a:extLst>
              <a:ext uri="{FF2B5EF4-FFF2-40B4-BE49-F238E27FC236}">
                <a16:creationId xmlns:a16="http://schemas.microsoft.com/office/drawing/2014/main" id="{BAC3A074-4847-4B2D-9560-6EA1E566FA94}"/>
              </a:ext>
            </a:extLst>
          </p:cNvPr>
          <p:cNvGrpSpPr/>
          <p:nvPr/>
        </p:nvGrpSpPr>
        <p:grpSpPr>
          <a:xfrm flipH="1" flipV="1">
            <a:off x="636939" y="579529"/>
            <a:ext cx="11001408" cy="181040"/>
            <a:chOff x="3094607" y="3310420"/>
            <a:chExt cx="7925673" cy="230341"/>
          </a:xfrm>
          <a:solidFill>
            <a:schemeClr val="accent2"/>
          </a:solidFill>
        </p:grpSpPr>
        <p:sp>
          <p:nvSpPr>
            <p:cNvPr id="23" name="Rectangle 22">
              <a:extLst>
                <a:ext uri="{FF2B5EF4-FFF2-40B4-BE49-F238E27FC236}">
                  <a16:creationId xmlns:a16="http://schemas.microsoft.com/office/drawing/2014/main" id="{BD0A89A3-FE3C-4816-8631-F2BD88CD605F}"/>
                </a:ext>
              </a:extLst>
            </p:cNvPr>
            <p:cNvSpPr/>
            <p:nvPr/>
          </p:nvSpPr>
          <p:spPr>
            <a:xfrm>
              <a:off x="3094607" y="3378200"/>
              <a:ext cx="6455801" cy="94658"/>
            </a:xfrm>
            <a:prstGeom prst="rect">
              <a:avLst/>
            </a:prstGeom>
            <a:grp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4" name="Rectangle: Rounded Corners 34">
              <a:extLst>
                <a:ext uri="{FF2B5EF4-FFF2-40B4-BE49-F238E27FC236}">
                  <a16:creationId xmlns:a16="http://schemas.microsoft.com/office/drawing/2014/main" id="{97F500C1-6A6A-41A0-95BC-89ECDF8EDD5C}"/>
                </a:ext>
              </a:extLst>
            </p:cNvPr>
            <p:cNvSpPr/>
            <p:nvPr/>
          </p:nvSpPr>
          <p:spPr>
            <a:xfrm>
              <a:off x="8459960" y="3310420"/>
              <a:ext cx="2560320" cy="230341"/>
            </a:xfrm>
            <a:prstGeom prst="roundRect">
              <a:avLst/>
            </a:prstGeom>
            <a:grp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pic>
        <p:nvPicPr>
          <p:cNvPr id="25" name="Image 24" descr="LOGO ONECI"/>
          <p:cNvPicPr/>
          <p:nvPr/>
        </p:nvPicPr>
        <p:blipFill>
          <a:blip r:embed="rId7" cstate="print"/>
          <a:srcRect/>
          <a:stretch>
            <a:fillRect/>
          </a:stretch>
        </p:blipFill>
        <p:spPr bwMode="auto">
          <a:xfrm>
            <a:off x="10948143" y="6267893"/>
            <a:ext cx="1093229" cy="514507"/>
          </a:xfrm>
          <a:prstGeom prst="rect">
            <a:avLst/>
          </a:prstGeom>
          <a:noFill/>
          <a:ln w="9525">
            <a:noFill/>
            <a:miter lim="800000"/>
            <a:headEnd/>
            <a:tailEnd/>
          </a:ln>
        </p:spPr>
      </p:pic>
      <p:sp>
        <p:nvSpPr>
          <p:cNvPr id="29" name="AutoShape 56"/>
          <p:cNvSpPr>
            <a:spLocks noChangeArrowheads="1"/>
          </p:cNvSpPr>
          <p:nvPr/>
        </p:nvSpPr>
        <p:spPr bwMode="auto">
          <a:xfrm>
            <a:off x="1816894" y="1928606"/>
            <a:ext cx="3009899" cy="560020"/>
          </a:xfrm>
          <a:prstGeom prst="flowChartAlternateProcess">
            <a:avLst/>
          </a:prstGeom>
          <a:solidFill>
            <a:schemeClr val="bg1"/>
          </a:solidFill>
          <a:ln w="12700" algn="ctr">
            <a:solidFill>
              <a:schemeClr val="tx1"/>
            </a:solidFill>
            <a:miter lim="800000"/>
            <a:headEnd/>
            <a:tailEnd/>
          </a:ln>
        </p:spPr>
        <p:txBody>
          <a:bodyPr lIns="90000" tIns="46800" rIns="90000" bIns="46800"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Déplacement dans le centre d’état civil compétent muni des pièces justificatives  </a:t>
            </a:r>
            <a:endParaRPr kumimoji="0" lang="fr-FR" altLang="fr-FR"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3" name="Text Box 10"/>
          <p:cNvSpPr txBox="1">
            <a:spLocks noChangeArrowheads="1"/>
          </p:cNvSpPr>
          <p:nvPr/>
        </p:nvSpPr>
        <p:spPr bwMode="auto">
          <a:xfrm>
            <a:off x="1882775" y="1568296"/>
            <a:ext cx="4003675" cy="259157"/>
          </a:xfrm>
          <a:prstGeom prst="rect">
            <a:avLst/>
          </a:prstGeom>
          <a:solidFill>
            <a:srgbClr val="F29000"/>
          </a:solidFill>
          <a:ln>
            <a:noFill/>
          </a:ln>
          <a:effectLst>
            <a:prstShdw prst="shdw17" dist="17961" dir="13500000">
              <a:srgbClr val="915600"/>
            </a:prstShdw>
          </a:effectLst>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tabLst>
                <a:tab pos="723900" algn="l"/>
              </a:tabLst>
              <a:defRPr sz="2400">
                <a:solidFill>
                  <a:schemeClr val="tx1"/>
                </a:solidFill>
                <a:latin typeface="Arial" panose="020B0604020202020204" pitchFamily="34" charset="0"/>
                <a:ea typeface="ヒラギノ角ゴ Pro W3"/>
                <a:cs typeface="ヒラギノ角ゴ Pro W3"/>
              </a:defRPr>
            </a:lvl1pPr>
            <a:lvl2pPr marL="742950" indent="-285750">
              <a:tabLst>
                <a:tab pos="723900" algn="l"/>
              </a:tabLst>
              <a:defRPr sz="2400">
                <a:solidFill>
                  <a:schemeClr val="tx1"/>
                </a:solidFill>
                <a:latin typeface="Arial" panose="020B0604020202020204" pitchFamily="34" charset="0"/>
                <a:ea typeface="ヒラギノ角ゴ Pro W3"/>
                <a:cs typeface="ヒラギノ角ゴ Pro W3"/>
              </a:defRPr>
            </a:lvl2pPr>
            <a:lvl3pPr marL="1143000" indent="-228600">
              <a:tabLst>
                <a:tab pos="723900" algn="l"/>
              </a:tabLst>
              <a:defRPr sz="2400">
                <a:solidFill>
                  <a:schemeClr val="tx1"/>
                </a:solidFill>
                <a:latin typeface="Arial" panose="020B0604020202020204" pitchFamily="34" charset="0"/>
                <a:ea typeface="ヒラギノ角ゴ Pro W3"/>
                <a:cs typeface="ヒラギノ角ゴ Pro W3"/>
              </a:defRPr>
            </a:lvl3pPr>
            <a:lvl4pPr marL="1600200" indent="-228600">
              <a:tabLst>
                <a:tab pos="723900" algn="l"/>
              </a:tabLst>
              <a:defRPr sz="2400">
                <a:solidFill>
                  <a:schemeClr val="tx1"/>
                </a:solidFill>
                <a:latin typeface="Arial" panose="020B0604020202020204" pitchFamily="34" charset="0"/>
                <a:ea typeface="ヒラギノ角ゴ Pro W3"/>
                <a:cs typeface="ヒラギノ角ゴ Pro W3"/>
              </a:defRPr>
            </a:lvl4pPr>
            <a:lvl5pPr marL="2057400" indent="-228600">
              <a:tabLst>
                <a:tab pos="723900" algn="l"/>
              </a:tabLst>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tabLst>
                <a:tab pos="723900" algn="l"/>
              </a:tabLs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tabLst>
                <a:tab pos="723900" algn="l"/>
              </a:tabLs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tabLst>
                <a:tab pos="723900" algn="l"/>
              </a:tabLs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tabLst>
                <a:tab pos="723900" algn="l"/>
              </a:tabLs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rtl="0" eaLnBrk="1" fontAlgn="auto" latinLnBrk="0" hangingPunct="1">
              <a:lnSpc>
                <a:spcPct val="90000"/>
              </a:lnSpc>
              <a:spcBef>
                <a:spcPct val="20000"/>
              </a:spcBef>
              <a:spcAft>
                <a:spcPts val="0"/>
              </a:spcAft>
              <a:buClr>
                <a:srgbClr val="DE6751"/>
              </a:buClr>
              <a:buSzTx/>
              <a:buFont typeface="Wingdings 3" panose="05040102010807070707" pitchFamily="18" charset="2"/>
              <a:buNone/>
              <a:tabLst>
                <a:tab pos="723900" algn="l"/>
              </a:tabLst>
              <a:defRPr/>
            </a:pPr>
            <a:r>
              <a:rPr kumimoji="0" lang="fr-FR" altLang="fr-FR" sz="1800" b="1" i="0" u="none" strike="noStrike" kern="1200" cap="none" spc="0" normalizeH="0" baseline="0" noProof="0" dirty="0">
                <a:ln>
                  <a:noFill/>
                </a:ln>
                <a:solidFill>
                  <a:prstClr val="white"/>
                </a:solidFill>
                <a:effectLst/>
                <a:uLnTx/>
                <a:uFillTx/>
                <a:latin typeface="Verdana" panose="020B0604030504040204" pitchFamily="34" charset="0"/>
              </a:rPr>
              <a:t>Citoyen</a:t>
            </a:r>
          </a:p>
        </p:txBody>
      </p:sp>
      <p:sp>
        <p:nvSpPr>
          <p:cNvPr id="34" name="Text Box 11"/>
          <p:cNvSpPr txBox="1">
            <a:spLocks noChangeArrowheads="1"/>
          </p:cNvSpPr>
          <p:nvPr/>
        </p:nvSpPr>
        <p:spPr bwMode="auto">
          <a:xfrm>
            <a:off x="5895976" y="1559996"/>
            <a:ext cx="4003675" cy="287536"/>
          </a:xfrm>
          <a:prstGeom prst="rect">
            <a:avLst/>
          </a:prstGeom>
          <a:solidFill>
            <a:srgbClr val="F29000"/>
          </a:solidFill>
          <a:ln>
            <a:noFill/>
          </a:ln>
          <a:effectLst>
            <a:prstShdw prst="shdw17" dist="17961" dir="13500000">
              <a:srgbClr val="915600"/>
            </a:prstShdw>
          </a:effectLst>
          <a:extLs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tabLst>
                <a:tab pos="723900" algn="l"/>
              </a:tabLst>
              <a:defRPr sz="2400">
                <a:solidFill>
                  <a:schemeClr val="tx1"/>
                </a:solidFill>
                <a:latin typeface="Arial" panose="020B0604020202020204" pitchFamily="34" charset="0"/>
                <a:ea typeface="ヒラギノ角ゴ Pro W3"/>
                <a:cs typeface="ヒラギノ角ゴ Pro W3"/>
              </a:defRPr>
            </a:lvl1pPr>
            <a:lvl2pPr marL="742950" indent="-285750">
              <a:tabLst>
                <a:tab pos="723900" algn="l"/>
              </a:tabLst>
              <a:defRPr sz="2400">
                <a:solidFill>
                  <a:schemeClr val="tx1"/>
                </a:solidFill>
                <a:latin typeface="Arial" panose="020B0604020202020204" pitchFamily="34" charset="0"/>
                <a:ea typeface="ヒラギノ角ゴ Pro W3"/>
                <a:cs typeface="ヒラギノ角ゴ Pro W3"/>
              </a:defRPr>
            </a:lvl2pPr>
            <a:lvl3pPr marL="1143000" indent="-228600">
              <a:tabLst>
                <a:tab pos="723900" algn="l"/>
              </a:tabLst>
              <a:defRPr sz="2400">
                <a:solidFill>
                  <a:schemeClr val="tx1"/>
                </a:solidFill>
                <a:latin typeface="Arial" panose="020B0604020202020204" pitchFamily="34" charset="0"/>
                <a:ea typeface="ヒラギノ角ゴ Pro W3"/>
                <a:cs typeface="ヒラギノ角ゴ Pro W3"/>
              </a:defRPr>
            </a:lvl3pPr>
            <a:lvl4pPr marL="1600200" indent="-228600">
              <a:tabLst>
                <a:tab pos="723900" algn="l"/>
              </a:tabLst>
              <a:defRPr sz="2400">
                <a:solidFill>
                  <a:schemeClr val="tx1"/>
                </a:solidFill>
                <a:latin typeface="Arial" panose="020B0604020202020204" pitchFamily="34" charset="0"/>
                <a:ea typeface="ヒラギノ角ゴ Pro W3"/>
                <a:cs typeface="ヒラギノ角ゴ Pro W3"/>
              </a:defRPr>
            </a:lvl4pPr>
            <a:lvl5pPr marL="2057400" indent="-228600">
              <a:tabLst>
                <a:tab pos="723900" algn="l"/>
              </a:tabLst>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tabLst>
                <a:tab pos="723900" algn="l"/>
              </a:tabLs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tabLst>
                <a:tab pos="723900" algn="l"/>
              </a:tabLs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tabLst>
                <a:tab pos="723900" algn="l"/>
              </a:tabLs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tabLst>
                <a:tab pos="723900" algn="l"/>
              </a:tabLs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rtl="0" eaLnBrk="1" fontAlgn="auto" latinLnBrk="0" hangingPunct="1">
              <a:lnSpc>
                <a:spcPct val="90000"/>
              </a:lnSpc>
              <a:spcBef>
                <a:spcPct val="20000"/>
              </a:spcBef>
              <a:spcAft>
                <a:spcPts val="0"/>
              </a:spcAft>
              <a:buClr>
                <a:srgbClr val="DE6751"/>
              </a:buClr>
              <a:buSzTx/>
              <a:buFont typeface="Wingdings 3" panose="05040102010807070707" pitchFamily="18" charset="2"/>
              <a:buNone/>
              <a:tabLst>
                <a:tab pos="723900" algn="l"/>
              </a:tabLst>
              <a:defRPr/>
            </a:pPr>
            <a:r>
              <a:rPr kumimoji="0" lang="fr-FR" altLang="fr-FR" sz="1800" b="1" i="0" u="none" strike="noStrike" kern="1200" cap="none" spc="0" normalizeH="0" baseline="0" noProof="0" dirty="0">
                <a:ln>
                  <a:noFill/>
                </a:ln>
                <a:solidFill>
                  <a:prstClr val="white"/>
                </a:solidFill>
                <a:effectLst/>
                <a:uLnTx/>
                <a:uFillTx/>
                <a:latin typeface="Verdana" panose="020B0604030504040204" pitchFamily="34" charset="0"/>
              </a:rPr>
              <a:t>Administration</a:t>
            </a:r>
          </a:p>
        </p:txBody>
      </p:sp>
      <p:cxnSp>
        <p:nvCxnSpPr>
          <p:cNvPr id="35" name="Connecteur droit 34"/>
          <p:cNvCxnSpPr/>
          <p:nvPr/>
        </p:nvCxnSpPr>
        <p:spPr>
          <a:xfrm>
            <a:off x="5886450" y="1717673"/>
            <a:ext cx="0" cy="4788000"/>
          </a:xfrm>
          <a:prstGeom prst="line">
            <a:avLst/>
          </a:prstGeom>
          <a:ln w="28575">
            <a:solidFill>
              <a:srgbClr val="FF9900"/>
            </a:solidFill>
            <a:prstDash val="dash"/>
          </a:ln>
        </p:spPr>
        <p:style>
          <a:lnRef idx="1">
            <a:schemeClr val="accent1"/>
          </a:lnRef>
          <a:fillRef idx="0">
            <a:schemeClr val="accent1"/>
          </a:fillRef>
          <a:effectRef idx="0">
            <a:schemeClr val="accent1"/>
          </a:effectRef>
          <a:fontRef idx="minor">
            <a:schemeClr val="tx1"/>
          </a:fontRef>
        </p:style>
      </p:cxnSp>
      <p:grpSp>
        <p:nvGrpSpPr>
          <p:cNvPr id="26" name="Group 49"/>
          <p:cNvGrpSpPr>
            <a:grpSpLocks/>
          </p:cNvGrpSpPr>
          <p:nvPr/>
        </p:nvGrpSpPr>
        <p:grpSpPr bwMode="auto">
          <a:xfrm>
            <a:off x="10284825" y="1904594"/>
            <a:ext cx="792163" cy="582613"/>
            <a:chOff x="4876" y="2795"/>
            <a:chExt cx="499" cy="367"/>
          </a:xfrm>
        </p:grpSpPr>
        <p:sp>
          <p:nvSpPr>
            <p:cNvPr id="27" name="Oval 50"/>
            <p:cNvSpPr>
              <a:spLocks noChangeArrowheads="1"/>
            </p:cNvSpPr>
            <p:nvPr/>
          </p:nvSpPr>
          <p:spPr bwMode="auto">
            <a:xfrm>
              <a:off x="4876" y="2976"/>
              <a:ext cx="499" cy="182"/>
            </a:xfrm>
            <a:prstGeom prst="ellipse">
              <a:avLst/>
            </a:prstGeom>
            <a:gradFill rotWithShape="1">
              <a:gsLst>
                <a:gs pos="0">
                  <a:schemeClr val="bg1">
                    <a:alpha val="79999"/>
                  </a:schemeClr>
                </a:gs>
                <a:gs pos="100000">
                  <a:srgbClr val="E79281"/>
                </a:gs>
              </a:gsLst>
              <a:path path="shape">
                <a:fillToRect l="50000" t="50000" r="50000" b="50000"/>
              </a:path>
            </a:gradFill>
            <a:ln w="12700" algn="ctr">
              <a:solidFill>
                <a:schemeClr val="accent2"/>
              </a:solidFill>
              <a:round/>
              <a:headEnd/>
              <a:tailEnd/>
            </a:ln>
          </p:spPr>
          <p:txBody>
            <a:bodyPr wrap="none" lIns="90000" tIns="46800" rIns="90000" bIns="46800"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altLang="fr-FR" sz="2000" b="0" i="0" u="none" strike="noStrike" kern="1200" cap="none" spc="0" normalizeH="0" baseline="0" noProof="0" dirty="0">
                <a:ln>
                  <a:noFill/>
                </a:ln>
                <a:solidFill>
                  <a:prstClr val="black"/>
                </a:solidFill>
                <a:effectLst/>
                <a:uLnTx/>
                <a:uFillTx/>
                <a:latin typeface="Verdana" panose="020B0604030504040204" pitchFamily="34" charset="0"/>
              </a:endParaRPr>
            </a:p>
          </p:txBody>
        </p:sp>
        <p:pic>
          <p:nvPicPr>
            <p:cNvPr id="28" name="Picture 51" descr="j0433944[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6" y="2795"/>
              <a:ext cx="363"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AutoShape 56"/>
          <p:cNvSpPr>
            <a:spLocks noChangeArrowheads="1"/>
          </p:cNvSpPr>
          <p:nvPr/>
        </p:nvSpPr>
        <p:spPr bwMode="auto">
          <a:xfrm>
            <a:off x="2041376" y="4666625"/>
            <a:ext cx="2819398" cy="519282"/>
          </a:xfrm>
          <a:prstGeom prst="flowChartAlternateProcess">
            <a:avLst/>
          </a:prstGeom>
          <a:solidFill>
            <a:schemeClr val="bg1"/>
          </a:solidFill>
          <a:ln w="12700" algn="ctr">
            <a:solidFill>
              <a:schemeClr val="tx1"/>
            </a:solidFill>
            <a:miter lim="800000"/>
            <a:headEnd/>
            <a:tailEnd/>
          </a:ln>
        </p:spPr>
        <p:txBody>
          <a:bodyPr lIns="90000" tIns="46800" rIns="90000" bIns="46800"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fr-FR"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Récupération de l’acte d’état civil demandé</a:t>
            </a:r>
          </a:p>
        </p:txBody>
      </p:sp>
      <p:sp>
        <p:nvSpPr>
          <p:cNvPr id="37" name="AutoShape 56"/>
          <p:cNvSpPr>
            <a:spLocks noChangeArrowheads="1"/>
          </p:cNvSpPr>
          <p:nvPr/>
        </p:nvSpPr>
        <p:spPr bwMode="auto">
          <a:xfrm>
            <a:off x="7156451" y="4604985"/>
            <a:ext cx="2769396" cy="642563"/>
          </a:xfrm>
          <a:prstGeom prst="flowChartAlternateProcess">
            <a:avLst/>
          </a:prstGeom>
          <a:solidFill>
            <a:schemeClr val="bg1"/>
          </a:solidFill>
          <a:ln w="12700" algn="ctr">
            <a:solidFill>
              <a:schemeClr val="tx1"/>
            </a:solidFill>
            <a:miter lim="800000"/>
            <a:headEnd/>
            <a:tailEnd/>
          </a:ln>
        </p:spPr>
        <p:txBody>
          <a:bodyPr lIns="90000" tIns="46800" rIns="90000" bIns="46800"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Production d’acte via un ordinateur ou une machine à dactylographie </a:t>
            </a:r>
          </a:p>
        </p:txBody>
      </p:sp>
      <p:sp>
        <p:nvSpPr>
          <p:cNvPr id="38" name="AutoShape 56"/>
          <p:cNvSpPr>
            <a:spLocks noChangeArrowheads="1"/>
          </p:cNvSpPr>
          <p:nvPr/>
        </p:nvSpPr>
        <p:spPr bwMode="auto">
          <a:xfrm>
            <a:off x="10166350" y="3603653"/>
            <a:ext cx="1821276" cy="543628"/>
          </a:xfrm>
          <a:prstGeom prst="flowChartAlternateProcess">
            <a:avLst/>
          </a:prstGeom>
          <a:solidFill>
            <a:schemeClr val="bg1"/>
          </a:solidFill>
          <a:ln w="12700" algn="ctr">
            <a:solidFill>
              <a:schemeClr val="tx1"/>
            </a:solidFill>
            <a:miter lim="800000"/>
            <a:headEnd/>
            <a:tailEnd/>
          </a:ln>
        </p:spPr>
        <p:txBody>
          <a:bodyPr lIns="90000" tIns="46800" rIns="90000" bIns="46800"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fr-FR"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Transmission du double du registre au greffe pour contrôle</a:t>
            </a:r>
          </a:p>
        </p:txBody>
      </p:sp>
      <p:sp>
        <p:nvSpPr>
          <p:cNvPr id="39" name="AutoShape 56"/>
          <p:cNvSpPr>
            <a:spLocks noChangeArrowheads="1"/>
          </p:cNvSpPr>
          <p:nvPr/>
        </p:nvSpPr>
        <p:spPr bwMode="auto">
          <a:xfrm>
            <a:off x="7188996" y="3586596"/>
            <a:ext cx="2769395" cy="577743"/>
          </a:xfrm>
          <a:prstGeom prst="flowChartAlternateProcess">
            <a:avLst/>
          </a:prstGeom>
          <a:solidFill>
            <a:schemeClr val="bg1"/>
          </a:solidFill>
          <a:ln w="12700" algn="ctr">
            <a:solidFill>
              <a:schemeClr val="tx1"/>
            </a:solidFill>
            <a:miter lim="800000"/>
            <a:headEnd/>
            <a:tailEnd/>
          </a:ln>
        </p:spPr>
        <p:txBody>
          <a:bodyPr lIns="90000" tIns="46800" rIns="90000" bIns="46800"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Transcription dans un registre papier préalablement côté et paraphé puis archivage</a:t>
            </a:r>
            <a:endParaRPr kumimoji="0" lang="fr-FR" altLang="fr-FR"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0" name="AutoShape 56"/>
          <p:cNvSpPr>
            <a:spLocks noChangeArrowheads="1"/>
          </p:cNvSpPr>
          <p:nvPr/>
        </p:nvSpPr>
        <p:spPr bwMode="auto">
          <a:xfrm>
            <a:off x="7187406" y="1924087"/>
            <a:ext cx="2978944" cy="543628"/>
          </a:xfrm>
          <a:prstGeom prst="flowChartAlternateProcess">
            <a:avLst/>
          </a:prstGeom>
          <a:solidFill>
            <a:schemeClr val="bg1"/>
          </a:solidFill>
          <a:ln w="12700" algn="ctr">
            <a:solidFill>
              <a:schemeClr val="tx1"/>
            </a:solidFill>
            <a:miter lim="800000"/>
            <a:headEnd/>
            <a:tailEnd/>
          </a:ln>
        </p:spPr>
        <p:txBody>
          <a:bodyPr lIns="90000" tIns="46800" rIns="90000" bIns="46800"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Enregistrement de la déclaration sur un formulaire édité à cet effet</a:t>
            </a:r>
            <a:endParaRPr kumimoji="0" lang="fr-FR" altLang="fr-FR"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3" name="AutoShape 56"/>
          <p:cNvSpPr>
            <a:spLocks noChangeArrowheads="1"/>
          </p:cNvSpPr>
          <p:nvPr/>
        </p:nvSpPr>
        <p:spPr bwMode="auto">
          <a:xfrm>
            <a:off x="6680993" y="5552372"/>
            <a:ext cx="5360379" cy="543628"/>
          </a:xfrm>
          <a:prstGeom prst="flowChartAlternateProcess">
            <a:avLst/>
          </a:prstGeom>
          <a:solidFill>
            <a:schemeClr val="bg1"/>
          </a:solidFill>
          <a:ln w="12700" algn="ctr">
            <a:solidFill>
              <a:schemeClr val="tx1"/>
            </a:solidFill>
            <a:miter lim="800000"/>
            <a:headEnd/>
            <a:tailEnd/>
          </a:ln>
        </p:spPr>
        <p:txBody>
          <a:bodyPr lIns="90000" tIns="46800" rIns="90000" bIns="46800"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fr-FR"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Renseignement des statistiques via une fiche de collecte pour production d’annuaire statistique</a:t>
            </a:r>
          </a:p>
        </p:txBody>
      </p:sp>
      <p:sp>
        <p:nvSpPr>
          <p:cNvPr id="44" name="AutoShape 56"/>
          <p:cNvSpPr>
            <a:spLocks noChangeArrowheads="1"/>
          </p:cNvSpPr>
          <p:nvPr/>
        </p:nvSpPr>
        <p:spPr bwMode="auto">
          <a:xfrm>
            <a:off x="4461669" y="2911698"/>
            <a:ext cx="2830511" cy="543628"/>
          </a:xfrm>
          <a:prstGeom prst="flowChartAlternateProcess">
            <a:avLst/>
          </a:prstGeom>
          <a:solidFill>
            <a:schemeClr val="bg1"/>
          </a:solidFill>
          <a:ln w="12700" algn="ctr">
            <a:solidFill>
              <a:schemeClr val="tx1"/>
            </a:solidFill>
            <a:miter lim="800000"/>
            <a:headEnd/>
            <a:tailEnd/>
          </a:ln>
        </p:spPr>
        <p:txBody>
          <a:bodyPr lIns="90000" tIns="46800" rIns="90000" bIns="46800"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dirty="0">
                <a:solidFill>
                  <a:prstClr val="black"/>
                </a:solidFill>
                <a:cs typeface="Arial" panose="020B0604020202020204" pitchFamily="34" charset="0"/>
              </a:rPr>
              <a:t>V</a:t>
            </a:r>
            <a:r>
              <a:rPr kumimoji="0" lang="fr-FR"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alidation des informations figurant sur le formulaire par l’agent d’état civil et le déclarant</a:t>
            </a:r>
            <a:endParaRPr kumimoji="0" lang="fr-FR" altLang="fr-FR" sz="11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5" name="Line 63"/>
          <p:cNvSpPr>
            <a:spLocks noChangeShapeType="1"/>
          </p:cNvSpPr>
          <p:nvPr/>
        </p:nvSpPr>
        <p:spPr bwMode="auto">
          <a:xfrm flipV="1">
            <a:off x="4871244" y="2136855"/>
            <a:ext cx="2316162" cy="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cs typeface="+mn-cs"/>
            </a:endParaRPr>
          </a:p>
        </p:txBody>
      </p:sp>
      <p:sp>
        <p:nvSpPr>
          <p:cNvPr id="49" name="Line 63"/>
          <p:cNvSpPr>
            <a:spLocks noChangeShapeType="1"/>
          </p:cNvSpPr>
          <p:nvPr/>
        </p:nvSpPr>
        <p:spPr bwMode="auto">
          <a:xfrm flipH="1" flipV="1">
            <a:off x="4826793" y="4909717"/>
            <a:ext cx="2310607" cy="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cs typeface="+mn-cs"/>
            </a:endParaRPr>
          </a:p>
        </p:txBody>
      </p:sp>
      <p:sp>
        <p:nvSpPr>
          <p:cNvPr id="53" name="AutoShape 9"/>
          <p:cNvSpPr>
            <a:spLocks noChangeArrowheads="1"/>
          </p:cNvSpPr>
          <p:nvPr/>
        </p:nvSpPr>
        <p:spPr bwMode="auto">
          <a:xfrm>
            <a:off x="10760076" y="4177381"/>
            <a:ext cx="152987" cy="1272784"/>
          </a:xfrm>
          <a:prstGeom prst="downArrow">
            <a:avLst>
              <a:gd name="adj1" fmla="val 50000"/>
              <a:gd name="adj2" fmla="val 25000"/>
            </a:avLst>
          </a:prstGeom>
          <a:solidFill>
            <a:srgbClr val="F29000"/>
          </a:solidFill>
          <a:ln w="9525" algn="ctr">
            <a:solidFill>
              <a:srgbClr val="FF9900"/>
            </a:solidFill>
            <a:miter lim="800000"/>
            <a:headEnd/>
            <a:tailEnd/>
          </a:ln>
          <a:effectLst>
            <a:prstShdw prst="shdw17" dist="17961" dir="2700000">
              <a:srgbClr val="915600"/>
            </a:prstShdw>
          </a:effectLst>
        </p:spPr>
        <p:txBody>
          <a:bodyPr wrap="none" lIns="90000" tIns="46800" rIns="90000" bIns="46800"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2400" b="0" i="0" u="none" strike="noStrike" kern="1200" cap="none" spc="0" normalizeH="0" baseline="0" noProof="0" dirty="0">
              <a:ln>
                <a:noFill/>
              </a:ln>
              <a:solidFill>
                <a:prstClr val="black"/>
              </a:solidFill>
              <a:effectLst/>
              <a:uLnTx/>
              <a:uFillTx/>
              <a:latin typeface="Arial" panose="020B0604020202020204" pitchFamily="34" charset="0"/>
            </a:endParaRPr>
          </a:p>
        </p:txBody>
      </p:sp>
      <p:sp>
        <p:nvSpPr>
          <p:cNvPr id="54" name="AutoShape 9"/>
          <p:cNvSpPr>
            <a:spLocks noChangeArrowheads="1"/>
          </p:cNvSpPr>
          <p:nvPr/>
        </p:nvSpPr>
        <p:spPr bwMode="auto">
          <a:xfrm>
            <a:off x="8489044" y="5253722"/>
            <a:ext cx="152987" cy="252000"/>
          </a:xfrm>
          <a:prstGeom prst="downArrow">
            <a:avLst>
              <a:gd name="adj1" fmla="val 50000"/>
              <a:gd name="adj2" fmla="val 25000"/>
            </a:avLst>
          </a:prstGeom>
          <a:solidFill>
            <a:srgbClr val="F29000"/>
          </a:solidFill>
          <a:ln w="9525" algn="ctr">
            <a:solidFill>
              <a:srgbClr val="FF9900"/>
            </a:solidFill>
            <a:miter lim="800000"/>
            <a:headEnd/>
            <a:tailEnd/>
          </a:ln>
          <a:effectLst>
            <a:prstShdw prst="shdw17" dist="17961" dir="2700000">
              <a:srgbClr val="915600"/>
            </a:prstShdw>
          </a:effectLst>
        </p:spPr>
        <p:txBody>
          <a:bodyPr wrap="none" lIns="90000" tIns="46800" rIns="90000" bIns="46800" anchor="ct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2400" b="0" i="0" u="none" strike="noStrike" kern="1200" cap="none" spc="0" normalizeH="0" baseline="0" noProof="0" dirty="0">
              <a:ln>
                <a:noFill/>
              </a:ln>
              <a:solidFill>
                <a:prstClr val="black"/>
              </a:solidFill>
              <a:effectLst/>
              <a:uLnTx/>
              <a:uFillTx/>
              <a:latin typeface="Arial" panose="020B0604020202020204" pitchFamily="34" charset="0"/>
            </a:endParaRPr>
          </a:p>
        </p:txBody>
      </p:sp>
      <p:cxnSp>
        <p:nvCxnSpPr>
          <p:cNvPr id="56" name="Connecteur en angle 55"/>
          <p:cNvCxnSpPr>
            <a:stCxn id="40" idx="2"/>
            <a:endCxn id="44" idx="3"/>
          </p:cNvCxnSpPr>
          <p:nvPr/>
        </p:nvCxnSpPr>
        <p:spPr>
          <a:xfrm rot="5400000">
            <a:off x="7626631" y="2133264"/>
            <a:ext cx="715797" cy="1384698"/>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eur en angle 57"/>
          <p:cNvCxnSpPr>
            <a:stCxn id="44" idx="2"/>
            <a:endCxn id="39" idx="1"/>
          </p:cNvCxnSpPr>
          <p:nvPr/>
        </p:nvCxnSpPr>
        <p:spPr>
          <a:xfrm rot="16200000" flipH="1">
            <a:off x="6322889" y="3009361"/>
            <a:ext cx="420142" cy="1312071"/>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a:stCxn id="39" idx="2"/>
            <a:endCxn id="37" idx="0"/>
          </p:cNvCxnSpPr>
          <p:nvPr/>
        </p:nvCxnSpPr>
        <p:spPr>
          <a:xfrm flipH="1">
            <a:off x="8541148" y="4164339"/>
            <a:ext cx="0" cy="4406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Oval 23"/>
          <p:cNvSpPr/>
          <p:nvPr>
            <p:custDataLst>
              <p:tags r:id="rId1"/>
            </p:custDataLst>
          </p:nvPr>
        </p:nvSpPr>
        <p:spPr>
          <a:xfrm>
            <a:off x="5662214" y="1928606"/>
            <a:ext cx="429420" cy="313204"/>
          </a:xfrm>
          <a:prstGeom prst="ellipse">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FFFF"/>
                </a:solidFill>
                <a:effectLst/>
                <a:uLnTx/>
                <a:uFillTx/>
                <a:latin typeface="Calibri" pitchFamily="34" charset="0"/>
                <a:cs typeface="Arial" charset="0"/>
              </a:rPr>
              <a:t>1</a:t>
            </a:r>
          </a:p>
        </p:txBody>
      </p:sp>
      <p:sp>
        <p:nvSpPr>
          <p:cNvPr id="64" name="Oval 23"/>
          <p:cNvSpPr/>
          <p:nvPr>
            <p:custDataLst>
              <p:tags r:id="rId2"/>
            </p:custDataLst>
          </p:nvPr>
        </p:nvSpPr>
        <p:spPr>
          <a:xfrm>
            <a:off x="8427321" y="2972515"/>
            <a:ext cx="429420" cy="313204"/>
          </a:xfrm>
          <a:prstGeom prst="ellipse">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FFFF"/>
                </a:solidFill>
                <a:effectLst/>
                <a:uLnTx/>
                <a:uFillTx/>
                <a:latin typeface="Calibri" pitchFamily="34" charset="0"/>
                <a:cs typeface="Arial" charset="0"/>
              </a:rPr>
              <a:t>2</a:t>
            </a:r>
          </a:p>
        </p:txBody>
      </p:sp>
      <p:sp>
        <p:nvSpPr>
          <p:cNvPr id="65" name="Oval 23"/>
          <p:cNvSpPr/>
          <p:nvPr>
            <p:custDataLst>
              <p:tags r:id="rId3"/>
            </p:custDataLst>
          </p:nvPr>
        </p:nvSpPr>
        <p:spPr>
          <a:xfrm>
            <a:off x="5660623" y="3692772"/>
            <a:ext cx="429420" cy="313204"/>
          </a:xfrm>
          <a:prstGeom prst="ellipse">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FFFF"/>
                </a:solidFill>
                <a:effectLst/>
                <a:uLnTx/>
                <a:uFillTx/>
                <a:latin typeface="Calibri" pitchFamily="34" charset="0"/>
                <a:cs typeface="Arial" charset="0"/>
              </a:rPr>
              <a:t>3</a:t>
            </a:r>
          </a:p>
        </p:txBody>
      </p:sp>
      <p:sp>
        <p:nvSpPr>
          <p:cNvPr id="66" name="Oval 23"/>
          <p:cNvSpPr/>
          <p:nvPr>
            <p:custDataLst>
              <p:tags r:id="rId4"/>
            </p:custDataLst>
          </p:nvPr>
        </p:nvSpPr>
        <p:spPr>
          <a:xfrm>
            <a:off x="8350827" y="4210989"/>
            <a:ext cx="429420" cy="313204"/>
          </a:xfrm>
          <a:prstGeom prst="ellipse">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FFFF"/>
                </a:solidFill>
                <a:effectLst/>
                <a:uLnTx/>
                <a:uFillTx/>
                <a:latin typeface="Calibri" pitchFamily="34" charset="0"/>
                <a:cs typeface="Arial" charset="0"/>
              </a:rPr>
              <a:t>4</a:t>
            </a:r>
          </a:p>
        </p:txBody>
      </p:sp>
      <p:sp>
        <p:nvSpPr>
          <p:cNvPr id="67" name="Oval 23"/>
          <p:cNvSpPr/>
          <p:nvPr>
            <p:custDataLst>
              <p:tags r:id="rId5"/>
            </p:custDataLst>
          </p:nvPr>
        </p:nvSpPr>
        <p:spPr>
          <a:xfrm>
            <a:off x="5617568" y="4729243"/>
            <a:ext cx="429420" cy="313204"/>
          </a:xfrm>
          <a:prstGeom prst="ellipse">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FFFF"/>
                </a:solidFill>
                <a:effectLst/>
                <a:uLnTx/>
                <a:uFillTx/>
                <a:latin typeface="Calibri" pitchFamily="34" charset="0"/>
                <a:cs typeface="Arial" charset="0"/>
              </a:rPr>
              <a:t>5</a:t>
            </a:r>
          </a:p>
        </p:txBody>
      </p:sp>
      <p:cxnSp>
        <p:nvCxnSpPr>
          <p:cNvPr id="69" name="Connecteur droit avec flèche 68"/>
          <p:cNvCxnSpPr>
            <a:stCxn id="39" idx="3"/>
            <a:endCxn id="38" idx="1"/>
          </p:cNvCxnSpPr>
          <p:nvPr/>
        </p:nvCxnSpPr>
        <p:spPr>
          <a:xfrm flipV="1">
            <a:off x="9958391" y="3875467"/>
            <a:ext cx="207959" cy="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675774" y="6336397"/>
            <a:ext cx="9969697" cy="338554"/>
          </a:xfrm>
          <a:prstGeom prst="rect">
            <a:avLst/>
          </a:prstGeom>
          <a:solidFill>
            <a:srgbClr val="E2F0D9"/>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Les</a:t>
            </a:r>
            <a:r>
              <a:rPr kumimoji="0" lang="fr-FR" sz="1600" b="0" i="0" u="none" strike="noStrike" kern="1200" cap="none" spc="0" normalizeH="0" baseline="0" noProof="0" dirty="0">
                <a:ln>
                  <a:noFill/>
                </a:ln>
                <a:solidFill>
                  <a:prstClr val="black"/>
                </a:solidFill>
                <a:effectLst/>
                <a:uLnTx/>
                <a:uFillTx/>
                <a:latin typeface="Trebuchet MS" panose="020B0603020202020204" pitchFamily="34" charset="0"/>
                <a:cs typeface="+mn-cs"/>
              </a:rPr>
              <a:t> </a:t>
            </a:r>
            <a:r>
              <a:rPr kumimoji="0" lang="fr-FR"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centres d’état civil sont gérés de façon autonome, il n’existe pas d’interopérabilité entre eux</a:t>
            </a:r>
            <a:endParaRPr kumimoji="0" lang="fr-FR" sz="1600" b="0" i="0" u="none" strike="noStrike" kern="1200" cap="none" spc="0" normalizeH="0" baseline="0" noProof="0" dirty="0">
              <a:ln>
                <a:noFill/>
              </a:ln>
              <a:solidFill>
                <a:prstClr val="black"/>
              </a:solidFill>
              <a:effectLst/>
              <a:uLnTx/>
              <a:uFillTx/>
              <a:latin typeface="Trebuchet MS" panose="020B0603020202020204" pitchFamily="34" charset="0"/>
              <a:cs typeface="+mn-cs"/>
            </a:endParaRPr>
          </a:p>
        </p:txBody>
      </p:sp>
      <p:sp>
        <p:nvSpPr>
          <p:cNvPr id="113" name="ZoneTexte 112">
            <a:extLst>
              <a:ext uri="{FF2B5EF4-FFF2-40B4-BE49-F238E27FC236}">
                <a16:creationId xmlns:a16="http://schemas.microsoft.com/office/drawing/2014/main" id="{995F971A-EC75-495C-8648-B80D5D15D2BD}"/>
              </a:ext>
            </a:extLst>
          </p:cNvPr>
          <p:cNvSpPr txBox="1"/>
          <p:nvPr/>
        </p:nvSpPr>
        <p:spPr>
          <a:xfrm>
            <a:off x="2715724" y="898986"/>
            <a:ext cx="7450626" cy="400110"/>
          </a:xfrm>
          <a:prstGeom prst="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Description du processus d’enregistrement actuel</a:t>
            </a:r>
          </a:p>
        </p:txBody>
      </p:sp>
      <p:pic>
        <p:nvPicPr>
          <p:cNvPr id="4" name="Image 3"/>
          <p:cNvPicPr>
            <a:picLocks noChangeAspect="1"/>
          </p:cNvPicPr>
          <p:nvPr/>
        </p:nvPicPr>
        <p:blipFill>
          <a:blip r:embed="rId9"/>
          <a:stretch>
            <a:fillRect/>
          </a:stretch>
        </p:blipFill>
        <p:spPr>
          <a:xfrm>
            <a:off x="1832285" y="1207505"/>
            <a:ext cx="513684" cy="640027"/>
          </a:xfrm>
          <a:prstGeom prst="rect">
            <a:avLst/>
          </a:prstGeom>
        </p:spPr>
      </p:pic>
      <p:sp>
        <p:nvSpPr>
          <p:cNvPr id="41" name="Text Placeholder 9">
            <a:extLst>
              <a:ext uri="{FF2B5EF4-FFF2-40B4-BE49-F238E27FC236}">
                <a16:creationId xmlns:a16="http://schemas.microsoft.com/office/drawing/2014/main" id="{175F0C7E-F388-4EF8-8E4A-6DD22BCF5A18}"/>
              </a:ext>
            </a:extLst>
          </p:cNvPr>
          <p:cNvSpPr txBox="1">
            <a:spLocks/>
          </p:cNvSpPr>
          <p:nvPr/>
        </p:nvSpPr>
        <p:spPr>
          <a:xfrm>
            <a:off x="661031" y="54319"/>
            <a:ext cx="8538486" cy="516537"/>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CI" altLang="ko-KR" sz="2800" b="1"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cs typeface="Arial" pitchFamily="34" charset="0"/>
              </a:rPr>
              <a:t>Présentation du projet de digitalisation</a:t>
            </a:r>
            <a:endParaRPr kumimoji="0" lang="fr-CI" altLang="ko-KR" sz="3200" b="1"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80394303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32">
            <a:extLst>
              <a:ext uri="{FF2B5EF4-FFF2-40B4-BE49-F238E27FC236}">
                <a16:creationId xmlns:a16="http://schemas.microsoft.com/office/drawing/2014/main" id="{BAC3A074-4847-4B2D-9560-6EA1E566FA94}"/>
              </a:ext>
            </a:extLst>
          </p:cNvPr>
          <p:cNvGrpSpPr/>
          <p:nvPr/>
        </p:nvGrpSpPr>
        <p:grpSpPr>
          <a:xfrm flipH="1" flipV="1">
            <a:off x="636939" y="579529"/>
            <a:ext cx="11001408" cy="181040"/>
            <a:chOff x="3094607" y="3310420"/>
            <a:chExt cx="7925673" cy="230341"/>
          </a:xfrm>
          <a:solidFill>
            <a:schemeClr val="accent2"/>
          </a:solidFill>
        </p:grpSpPr>
        <p:sp>
          <p:nvSpPr>
            <p:cNvPr id="20" name="Rectangle 19">
              <a:extLst>
                <a:ext uri="{FF2B5EF4-FFF2-40B4-BE49-F238E27FC236}">
                  <a16:creationId xmlns:a16="http://schemas.microsoft.com/office/drawing/2014/main" id="{BD0A89A3-FE3C-4816-8631-F2BD88CD605F}"/>
                </a:ext>
              </a:extLst>
            </p:cNvPr>
            <p:cNvSpPr/>
            <p:nvPr/>
          </p:nvSpPr>
          <p:spPr>
            <a:xfrm>
              <a:off x="3094607" y="3378200"/>
              <a:ext cx="6455801" cy="94658"/>
            </a:xfrm>
            <a:prstGeom prst="rect">
              <a:avLst/>
            </a:prstGeom>
            <a:grp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2" name="Rectangle: Rounded Corners 34">
              <a:extLst>
                <a:ext uri="{FF2B5EF4-FFF2-40B4-BE49-F238E27FC236}">
                  <a16:creationId xmlns:a16="http://schemas.microsoft.com/office/drawing/2014/main" id="{97F500C1-6A6A-41A0-95BC-89ECDF8EDD5C}"/>
                </a:ext>
              </a:extLst>
            </p:cNvPr>
            <p:cNvSpPr/>
            <p:nvPr/>
          </p:nvSpPr>
          <p:spPr>
            <a:xfrm>
              <a:off x="8459960" y="3310420"/>
              <a:ext cx="2560320" cy="230341"/>
            </a:xfrm>
            <a:prstGeom prst="roundRect">
              <a:avLst/>
            </a:prstGeom>
            <a:grp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pic>
        <p:nvPicPr>
          <p:cNvPr id="57" name="Image 56" descr="LOGO ONECI"/>
          <p:cNvPicPr/>
          <p:nvPr/>
        </p:nvPicPr>
        <p:blipFill>
          <a:blip r:embed="rId2" cstate="print"/>
          <a:srcRect/>
          <a:stretch>
            <a:fillRect/>
          </a:stretch>
        </p:blipFill>
        <p:spPr bwMode="auto">
          <a:xfrm>
            <a:off x="10948143" y="6267893"/>
            <a:ext cx="1093229" cy="514507"/>
          </a:xfrm>
          <a:prstGeom prst="rect">
            <a:avLst/>
          </a:prstGeom>
          <a:noFill/>
          <a:ln w="9525">
            <a:noFill/>
            <a:miter lim="800000"/>
            <a:headEnd/>
            <a:tailEnd/>
          </a:ln>
        </p:spPr>
      </p:pic>
      <p:sp>
        <p:nvSpPr>
          <p:cNvPr id="28" name="ZoneTexte 27"/>
          <p:cNvSpPr txBox="1"/>
          <p:nvPr/>
        </p:nvSpPr>
        <p:spPr>
          <a:xfrm rot="16200000">
            <a:off x="-1189248" y="3500045"/>
            <a:ext cx="334847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Black" panose="020B0A04020102020204" pitchFamily="34" charset="0"/>
                <a:cs typeface="Arial" panose="020B0604020202020204" pitchFamily="34" charset="0"/>
              </a:rPr>
              <a:t>Analyse et conception</a:t>
            </a:r>
          </a:p>
        </p:txBody>
      </p:sp>
      <p:sp>
        <p:nvSpPr>
          <p:cNvPr id="34" name="ZoneTexte 33">
            <a:extLst>
              <a:ext uri="{FF2B5EF4-FFF2-40B4-BE49-F238E27FC236}">
                <a16:creationId xmlns:a16="http://schemas.microsoft.com/office/drawing/2014/main" id="{995F971A-EC75-495C-8648-B80D5D15D2BD}"/>
              </a:ext>
            </a:extLst>
          </p:cNvPr>
          <p:cNvSpPr txBox="1"/>
          <p:nvPr/>
        </p:nvSpPr>
        <p:spPr>
          <a:xfrm>
            <a:off x="2624648" y="847222"/>
            <a:ext cx="7450626" cy="400110"/>
          </a:xfrm>
          <a:prstGeom prst="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Description du système cible Etat Civil </a:t>
            </a:r>
          </a:p>
        </p:txBody>
      </p:sp>
      <p:pic>
        <p:nvPicPr>
          <p:cNvPr id="11" name="Image 10"/>
          <p:cNvPicPr>
            <a:picLocks noChangeAspect="1"/>
          </p:cNvPicPr>
          <p:nvPr/>
        </p:nvPicPr>
        <p:blipFill>
          <a:blip r:embed="rId3"/>
          <a:stretch>
            <a:fillRect/>
          </a:stretch>
        </p:blipFill>
        <p:spPr>
          <a:xfrm>
            <a:off x="1778000" y="1387258"/>
            <a:ext cx="8602074" cy="5411156"/>
          </a:xfrm>
          <a:prstGeom prst="rect">
            <a:avLst/>
          </a:prstGeom>
        </p:spPr>
      </p:pic>
      <p:sp>
        <p:nvSpPr>
          <p:cNvPr id="10" name="Text Placeholder 9">
            <a:extLst>
              <a:ext uri="{FF2B5EF4-FFF2-40B4-BE49-F238E27FC236}">
                <a16:creationId xmlns:a16="http://schemas.microsoft.com/office/drawing/2014/main" id="{E50004B6-978F-4694-B26F-F9A3E5907A14}"/>
              </a:ext>
            </a:extLst>
          </p:cNvPr>
          <p:cNvSpPr txBox="1">
            <a:spLocks/>
          </p:cNvSpPr>
          <p:nvPr/>
        </p:nvSpPr>
        <p:spPr>
          <a:xfrm>
            <a:off x="661031" y="54319"/>
            <a:ext cx="8538486" cy="516537"/>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CI" altLang="ko-KR" sz="2800" b="1"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cs typeface="Arial" pitchFamily="34" charset="0"/>
              </a:rPr>
              <a:t>Présentation du projet de digitalisation</a:t>
            </a:r>
            <a:endParaRPr kumimoji="0" lang="fr-CI" altLang="ko-KR" sz="3200" b="1"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cs typeface="Arial" pitchFamily="34" charset="0"/>
            </a:endParaRPr>
          </a:p>
        </p:txBody>
      </p:sp>
      <p:sp>
        <p:nvSpPr>
          <p:cNvPr id="3" name="ZoneTexte 2">
            <a:extLst>
              <a:ext uri="{FF2B5EF4-FFF2-40B4-BE49-F238E27FC236}">
                <a16:creationId xmlns:a16="http://schemas.microsoft.com/office/drawing/2014/main" id="{C4663B89-7932-B7C4-8D8A-067905FE8BD6}"/>
              </a:ext>
            </a:extLst>
          </p:cNvPr>
          <p:cNvSpPr txBox="1"/>
          <p:nvPr/>
        </p:nvSpPr>
        <p:spPr>
          <a:xfrm>
            <a:off x="7436498" y="4064844"/>
            <a:ext cx="195943" cy="133931"/>
          </a:xfrm>
          <a:prstGeom prst="rect">
            <a:avLst/>
          </a:prstGeom>
          <a:solidFill>
            <a:schemeClr val="bg1">
              <a:lumMod val="85000"/>
            </a:schemeClr>
          </a:solidFill>
        </p:spPr>
        <p:txBody>
          <a:bodyPr wrap="square" rtlCol="0">
            <a:spAutoFit/>
          </a:bodyPr>
          <a:lstStyle/>
          <a:p>
            <a:endParaRPr lang="fr-FR" dirty="0"/>
          </a:p>
        </p:txBody>
      </p:sp>
    </p:spTree>
    <p:extLst>
      <p:ext uri="{BB962C8B-B14F-4D97-AF65-F5344CB8AC3E}">
        <p14:creationId xmlns:p14="http://schemas.microsoft.com/office/powerpoint/2010/main" val="114022341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32">
            <a:extLst>
              <a:ext uri="{FF2B5EF4-FFF2-40B4-BE49-F238E27FC236}">
                <a16:creationId xmlns:a16="http://schemas.microsoft.com/office/drawing/2014/main" id="{BAC3A074-4847-4B2D-9560-6EA1E566FA94}"/>
              </a:ext>
            </a:extLst>
          </p:cNvPr>
          <p:cNvGrpSpPr/>
          <p:nvPr/>
        </p:nvGrpSpPr>
        <p:grpSpPr>
          <a:xfrm flipH="1" flipV="1">
            <a:off x="636939" y="579529"/>
            <a:ext cx="11001408" cy="181040"/>
            <a:chOff x="3094607" y="3310420"/>
            <a:chExt cx="7925673" cy="230341"/>
          </a:xfrm>
          <a:solidFill>
            <a:schemeClr val="accent2"/>
          </a:solidFill>
        </p:grpSpPr>
        <p:sp>
          <p:nvSpPr>
            <p:cNvPr id="20" name="Rectangle 19">
              <a:extLst>
                <a:ext uri="{FF2B5EF4-FFF2-40B4-BE49-F238E27FC236}">
                  <a16:creationId xmlns:a16="http://schemas.microsoft.com/office/drawing/2014/main" id="{BD0A89A3-FE3C-4816-8631-F2BD88CD605F}"/>
                </a:ext>
              </a:extLst>
            </p:cNvPr>
            <p:cNvSpPr/>
            <p:nvPr/>
          </p:nvSpPr>
          <p:spPr>
            <a:xfrm>
              <a:off x="3094607" y="3378200"/>
              <a:ext cx="6455801" cy="94658"/>
            </a:xfrm>
            <a:prstGeom prst="rect">
              <a:avLst/>
            </a:prstGeom>
            <a:grp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2" name="Rectangle: Rounded Corners 34">
              <a:extLst>
                <a:ext uri="{FF2B5EF4-FFF2-40B4-BE49-F238E27FC236}">
                  <a16:creationId xmlns:a16="http://schemas.microsoft.com/office/drawing/2014/main" id="{97F500C1-6A6A-41A0-95BC-89ECDF8EDD5C}"/>
                </a:ext>
              </a:extLst>
            </p:cNvPr>
            <p:cNvSpPr/>
            <p:nvPr/>
          </p:nvSpPr>
          <p:spPr>
            <a:xfrm>
              <a:off x="8459960" y="3310420"/>
              <a:ext cx="2560320" cy="230341"/>
            </a:xfrm>
            <a:prstGeom prst="roundRect">
              <a:avLst/>
            </a:prstGeom>
            <a:grp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pic>
        <p:nvPicPr>
          <p:cNvPr id="57" name="Image 56" descr="LOGO ONECI"/>
          <p:cNvPicPr/>
          <p:nvPr/>
        </p:nvPicPr>
        <p:blipFill>
          <a:blip r:embed="rId4" cstate="print"/>
          <a:srcRect/>
          <a:stretch>
            <a:fillRect/>
          </a:stretch>
        </p:blipFill>
        <p:spPr bwMode="auto">
          <a:xfrm>
            <a:off x="10948143" y="6267893"/>
            <a:ext cx="1093229" cy="514507"/>
          </a:xfrm>
          <a:prstGeom prst="rect">
            <a:avLst/>
          </a:prstGeom>
          <a:noFill/>
          <a:ln w="9525">
            <a:noFill/>
            <a:miter lim="800000"/>
            <a:headEnd/>
            <a:tailEnd/>
          </a:ln>
        </p:spPr>
      </p:pic>
      <p:sp>
        <p:nvSpPr>
          <p:cNvPr id="9" name="Slide Number Placeholder 5"/>
          <p:cNvSpPr txBox="1">
            <a:spLocks/>
          </p:cNvSpPr>
          <p:nvPr>
            <p:custDataLst>
              <p:tags r:id="rId1"/>
            </p:custDataLst>
          </p:nvPr>
        </p:nvSpPr>
        <p:spPr bwMode="auto">
          <a:xfrm>
            <a:off x="8268420" y="6342583"/>
            <a:ext cx="2311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0" latinLnBrk="0" hangingPunct="0">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0" latinLnBrk="0" hangingPunct="0">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0" latinLnBrk="0" hangingPunct="0">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0" latinLnBrk="0" hangingPunct="0">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0" latinLnBrk="0" hangingPunct="0">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73FC47D-8102-4ECC-8361-FC2F36D2145E}" type="slidenum">
              <a:rPr kumimoji="0" lang="fr-FR" altLang="fr-FR" sz="1800" b="0" i="0" u="none" strike="noStrike" kern="1200" cap="none" spc="0" normalizeH="0" baseline="0" noProof="0" smtClean="0">
                <a:ln>
                  <a:noFill/>
                </a:ln>
                <a:solidFill>
                  <a:srgbClr val="898989"/>
                </a:solidFill>
                <a:effectLst/>
                <a:uLnTx/>
                <a:uFillTx/>
                <a:latin typeface="Calibri" panose="020F050202020403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fr-FR" altLang="fr-FR" sz="1800" b="0" i="0" u="none" strike="noStrike" kern="1200" cap="none" spc="0" normalizeH="0" baseline="0" noProof="0" dirty="0">
              <a:ln>
                <a:noFill/>
              </a:ln>
              <a:solidFill>
                <a:srgbClr val="898989"/>
              </a:solidFill>
              <a:effectLst/>
              <a:uLnTx/>
              <a:uFillTx/>
              <a:latin typeface="Calibri" panose="020F0502020204030204" pitchFamily="34" charset="0"/>
              <a:cs typeface="Arial" panose="020B0604020202020204" pitchFamily="34" charset="0"/>
            </a:endParaRPr>
          </a:p>
        </p:txBody>
      </p:sp>
      <p:sp>
        <p:nvSpPr>
          <p:cNvPr id="11" name="AutoShape 7"/>
          <p:cNvSpPr>
            <a:spLocks noChangeArrowheads="1"/>
          </p:cNvSpPr>
          <p:nvPr>
            <p:custDataLst>
              <p:tags r:id="rId2"/>
            </p:custDataLst>
          </p:nvPr>
        </p:nvSpPr>
        <p:spPr bwMode="gray">
          <a:xfrm>
            <a:off x="1355651" y="1454526"/>
            <a:ext cx="10603468" cy="396875"/>
          </a:xfrm>
          <a:prstGeom prst="homePlate">
            <a:avLst>
              <a:gd name="adj" fmla="val 49989"/>
            </a:avLst>
          </a:prstGeom>
          <a:solidFill>
            <a:srgbClr val="00296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72000" tIns="72000" rIns="72000" bIns="720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fr-FR" sz="2000" b="1" i="1" u="none" strike="noStrike" kern="1200" cap="none" spc="0" normalizeH="0" baseline="0" noProof="0" dirty="0">
                <a:ln>
                  <a:noFill/>
                </a:ln>
                <a:solidFill>
                  <a:prstClr val="white"/>
                </a:solidFill>
                <a:effectLst/>
                <a:uLnTx/>
                <a:uFillTx/>
                <a:latin typeface="Calibri" panose="020F0502020204030204" pitchFamily="34" charset="0"/>
                <a:cs typeface="Arial" panose="020B0604020202020204" pitchFamily="34" charset="0"/>
              </a:rPr>
              <a:t>Fonctions</a:t>
            </a:r>
            <a:endParaRPr kumimoji="0" lang="en-US" altLang="fr-FR" sz="2000" b="1" i="1" u="none" strike="noStrike" kern="1200" cap="none" spc="0" normalizeH="0" baseline="0" noProof="0" dirty="0">
              <a:ln>
                <a:noFill/>
              </a:ln>
              <a:solidFill>
                <a:prstClr val="white"/>
              </a:solidFill>
              <a:effectLst/>
              <a:uLnTx/>
              <a:uFillTx/>
              <a:latin typeface="Calibri" panose="020F0502020204030204" pitchFamily="34" charset="0"/>
              <a:cs typeface="Arial" panose="020B0604020202020204" pitchFamily="34" charset="0"/>
            </a:endParaRPr>
          </a:p>
        </p:txBody>
      </p:sp>
      <p:sp>
        <p:nvSpPr>
          <p:cNvPr id="42" name="ZoneTexte 41">
            <a:extLst>
              <a:ext uri="{FF2B5EF4-FFF2-40B4-BE49-F238E27FC236}">
                <a16:creationId xmlns:a16="http://schemas.microsoft.com/office/drawing/2014/main" id="{7D8A7A7C-246A-4D8D-8FEB-CBB939E65E17}"/>
              </a:ext>
            </a:extLst>
          </p:cNvPr>
          <p:cNvSpPr txBox="1"/>
          <p:nvPr/>
        </p:nvSpPr>
        <p:spPr>
          <a:xfrm>
            <a:off x="2413894" y="896011"/>
            <a:ext cx="7450626" cy="400110"/>
          </a:xfrm>
          <a:prstGeom prst="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La solution Etat Civil</a:t>
            </a:r>
          </a:p>
        </p:txBody>
      </p:sp>
      <p:sp>
        <p:nvSpPr>
          <p:cNvPr id="44" name="Text Placeholder 9">
            <a:extLst>
              <a:ext uri="{FF2B5EF4-FFF2-40B4-BE49-F238E27FC236}">
                <a16:creationId xmlns:a16="http://schemas.microsoft.com/office/drawing/2014/main" id="{1F5C1171-BAFA-4C90-83B8-C901BABAA954}"/>
              </a:ext>
            </a:extLst>
          </p:cNvPr>
          <p:cNvSpPr txBox="1">
            <a:spLocks/>
          </p:cNvSpPr>
          <p:nvPr/>
        </p:nvSpPr>
        <p:spPr>
          <a:xfrm>
            <a:off x="661031" y="54319"/>
            <a:ext cx="8538486" cy="516537"/>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CI" altLang="ko-KR" sz="2800" b="1"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cs typeface="Arial" pitchFamily="34" charset="0"/>
              </a:rPr>
              <a:t>Etat d’avancement digitalisation de l’état civil</a:t>
            </a:r>
            <a:endParaRPr kumimoji="0" lang="fr-CI" altLang="ko-KR" sz="3200" b="1"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cs typeface="Arial" pitchFamily="34" charset="0"/>
            </a:endParaRPr>
          </a:p>
        </p:txBody>
      </p:sp>
      <p:pic>
        <p:nvPicPr>
          <p:cNvPr id="3" name="Image 2">
            <a:extLst>
              <a:ext uri="{FF2B5EF4-FFF2-40B4-BE49-F238E27FC236}">
                <a16:creationId xmlns:a16="http://schemas.microsoft.com/office/drawing/2014/main" id="{D1C4D6E1-4C37-425A-8802-4F6A567C95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75" y="2245382"/>
            <a:ext cx="11534632" cy="4279763"/>
          </a:xfrm>
          <a:prstGeom prst="rect">
            <a:avLst/>
          </a:prstGeom>
        </p:spPr>
      </p:pic>
      <p:sp>
        <p:nvSpPr>
          <p:cNvPr id="12" name="Chevron 2">
            <a:extLst>
              <a:ext uri="{FF2B5EF4-FFF2-40B4-BE49-F238E27FC236}">
                <a16:creationId xmlns:a16="http://schemas.microsoft.com/office/drawing/2014/main" id="{A03CBE4A-3F6D-4157-BA94-A84D75ADE212}"/>
              </a:ext>
            </a:extLst>
          </p:cNvPr>
          <p:cNvSpPr/>
          <p:nvPr/>
        </p:nvSpPr>
        <p:spPr>
          <a:xfrm rot="5400000">
            <a:off x="5845704" y="2364632"/>
            <a:ext cx="192776" cy="16867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tLang="ko-KR" sz="2700" dirty="0">
              <a:solidFill>
                <a:schemeClr val="tx1"/>
              </a:solidFill>
            </a:endParaRPr>
          </a:p>
        </p:txBody>
      </p:sp>
      <p:sp>
        <p:nvSpPr>
          <p:cNvPr id="13" name="Chevron 2">
            <a:extLst>
              <a:ext uri="{FF2B5EF4-FFF2-40B4-BE49-F238E27FC236}">
                <a16:creationId xmlns:a16="http://schemas.microsoft.com/office/drawing/2014/main" id="{AEE52991-F55E-4139-BFA0-1EC978B2674E}"/>
              </a:ext>
            </a:extLst>
          </p:cNvPr>
          <p:cNvSpPr/>
          <p:nvPr/>
        </p:nvSpPr>
        <p:spPr>
          <a:xfrm rot="5400000">
            <a:off x="6563059" y="2362569"/>
            <a:ext cx="188651" cy="16867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tLang="ko-KR" sz="2700" dirty="0">
              <a:solidFill>
                <a:schemeClr val="tx1"/>
              </a:solidFill>
            </a:endParaRPr>
          </a:p>
        </p:txBody>
      </p:sp>
      <p:sp>
        <p:nvSpPr>
          <p:cNvPr id="14" name="Chevron 2">
            <a:extLst>
              <a:ext uri="{FF2B5EF4-FFF2-40B4-BE49-F238E27FC236}">
                <a16:creationId xmlns:a16="http://schemas.microsoft.com/office/drawing/2014/main" id="{98B67709-B10F-4427-B9BB-03E081F6A4CB}"/>
              </a:ext>
            </a:extLst>
          </p:cNvPr>
          <p:cNvSpPr/>
          <p:nvPr/>
        </p:nvSpPr>
        <p:spPr>
          <a:xfrm rot="5400000">
            <a:off x="7032711" y="3227253"/>
            <a:ext cx="192776" cy="16867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tLang="ko-KR" sz="2700" dirty="0">
              <a:solidFill>
                <a:schemeClr val="tx1"/>
              </a:solidFill>
            </a:endParaRPr>
          </a:p>
        </p:txBody>
      </p:sp>
      <p:sp>
        <p:nvSpPr>
          <p:cNvPr id="15" name="Chevron 2">
            <a:extLst>
              <a:ext uri="{FF2B5EF4-FFF2-40B4-BE49-F238E27FC236}">
                <a16:creationId xmlns:a16="http://schemas.microsoft.com/office/drawing/2014/main" id="{AE85B067-8425-41C3-A0D5-3FFEAF8C4A4C}"/>
              </a:ext>
            </a:extLst>
          </p:cNvPr>
          <p:cNvSpPr/>
          <p:nvPr/>
        </p:nvSpPr>
        <p:spPr>
          <a:xfrm rot="5400000">
            <a:off x="9768131" y="4554407"/>
            <a:ext cx="192776" cy="16867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tLang="ko-KR" sz="2700" dirty="0">
              <a:solidFill>
                <a:schemeClr val="tx1"/>
              </a:solidFill>
            </a:endParaRPr>
          </a:p>
        </p:txBody>
      </p:sp>
      <p:sp>
        <p:nvSpPr>
          <p:cNvPr id="16" name="Chevron 2">
            <a:extLst>
              <a:ext uri="{FF2B5EF4-FFF2-40B4-BE49-F238E27FC236}">
                <a16:creationId xmlns:a16="http://schemas.microsoft.com/office/drawing/2014/main" id="{08FF7AE6-41FA-4D49-9A8E-FAAD902976D9}"/>
              </a:ext>
            </a:extLst>
          </p:cNvPr>
          <p:cNvSpPr/>
          <p:nvPr/>
        </p:nvSpPr>
        <p:spPr>
          <a:xfrm rot="5400000">
            <a:off x="7409653" y="2360507"/>
            <a:ext cx="192776" cy="16867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tLang="ko-KR" sz="2700" dirty="0">
              <a:solidFill>
                <a:schemeClr val="tx1"/>
              </a:solidFill>
            </a:endParaRPr>
          </a:p>
        </p:txBody>
      </p:sp>
      <p:sp>
        <p:nvSpPr>
          <p:cNvPr id="17" name="Chevron 2">
            <a:extLst>
              <a:ext uri="{FF2B5EF4-FFF2-40B4-BE49-F238E27FC236}">
                <a16:creationId xmlns:a16="http://schemas.microsoft.com/office/drawing/2014/main" id="{803AEA29-504B-4D70-B1F4-6E7CF50AFC32}"/>
              </a:ext>
            </a:extLst>
          </p:cNvPr>
          <p:cNvSpPr/>
          <p:nvPr/>
        </p:nvSpPr>
        <p:spPr>
          <a:xfrm rot="5400000">
            <a:off x="8251960" y="2360507"/>
            <a:ext cx="192776" cy="168677"/>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tLang="ko-KR" sz="2700" dirty="0">
              <a:solidFill>
                <a:schemeClr val="tx1"/>
              </a:solidFill>
            </a:endParaRPr>
          </a:p>
        </p:txBody>
      </p:sp>
    </p:spTree>
    <p:extLst>
      <p:ext uri="{BB962C8B-B14F-4D97-AF65-F5344CB8AC3E}">
        <p14:creationId xmlns:p14="http://schemas.microsoft.com/office/powerpoint/2010/main" val="3540162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8E3A8C72-1596-4EBA-A885-896584072AE9}"/>
              </a:ext>
            </a:extLst>
          </p:cNvPr>
          <p:cNvGrpSpPr/>
          <p:nvPr/>
        </p:nvGrpSpPr>
        <p:grpSpPr>
          <a:xfrm>
            <a:off x="896675" y="2662801"/>
            <a:ext cx="10659627" cy="2812564"/>
            <a:chOff x="1588729" y="3454803"/>
            <a:chExt cx="8688442" cy="1983884"/>
          </a:xfrm>
        </p:grpSpPr>
        <p:sp>
          <p:nvSpPr>
            <p:cNvPr id="4" name="TextBox 4">
              <a:extLst>
                <a:ext uri="{FF2B5EF4-FFF2-40B4-BE49-F238E27FC236}">
                  <a16:creationId xmlns:a16="http://schemas.microsoft.com/office/drawing/2014/main" id="{97D97937-8DF8-4165-A85B-CEF0A5814F13}"/>
                </a:ext>
              </a:extLst>
            </p:cNvPr>
            <p:cNvSpPr txBox="1">
              <a:spLocks/>
            </p:cNvSpPr>
            <p:nvPr/>
          </p:nvSpPr>
          <p:spPr>
            <a:xfrm>
              <a:off x="1588729" y="3454803"/>
              <a:ext cx="2376000" cy="528966"/>
            </a:xfrm>
            <a:prstGeom prst="rect">
              <a:avLst/>
            </a:prstGeom>
            <a:solidFill>
              <a:schemeClr val="accent2"/>
            </a:solidFill>
            <a:ln>
              <a:noFill/>
            </a:ln>
          </p:spPr>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dirty="0">
                  <a:ln>
                    <a:noFill/>
                  </a:ln>
                  <a:solidFill>
                    <a:srgbClr val="FFFFFF"/>
                  </a:solidFill>
                  <a:effectLst/>
                  <a:uLnTx/>
                  <a:uFillTx/>
                  <a:latin typeface="Arial"/>
                  <a:cs typeface="Arial" panose="020B0604020202020204" pitchFamily="34" charset="0"/>
                </a:rPr>
                <a:t>PILOTE</a:t>
              </a:r>
            </a:p>
            <a:p>
              <a:pPr algn="ctr">
                <a:defRPr/>
              </a:pPr>
              <a:r>
                <a:rPr lang="fr-FR" sz="1500" b="1" kern="0" dirty="0">
                  <a:solidFill>
                    <a:srgbClr val="FFFFFF"/>
                  </a:solidFill>
                  <a:latin typeface="Arial"/>
                  <a:cs typeface="Arial" panose="020B0604020202020204" pitchFamily="34" charset="0"/>
                </a:rPr>
                <a:t>Nov. 2021- Sept. 2022</a:t>
              </a:r>
              <a:endParaRPr kumimoji="0" lang="fr-FR" sz="1500" b="1" i="0" u="none" strike="noStrike" kern="0" cap="none" spc="0" normalizeH="0" baseline="0" noProof="0" dirty="0">
                <a:ln>
                  <a:noFill/>
                </a:ln>
                <a:solidFill>
                  <a:srgbClr val="FFFFFF"/>
                </a:solidFill>
                <a:effectLst/>
                <a:uLnTx/>
                <a:uFillTx/>
                <a:latin typeface="Arial"/>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00" b="1" i="0" u="none" strike="noStrike" kern="0" cap="none" spc="0" normalizeH="0" baseline="0" noProof="0" dirty="0">
                <a:ln>
                  <a:noFill/>
                </a:ln>
                <a:solidFill>
                  <a:srgbClr val="FFFFFF"/>
                </a:solidFill>
                <a:effectLst/>
                <a:uLnTx/>
                <a:uFillTx/>
                <a:latin typeface="Arial"/>
                <a:cs typeface="Arial" panose="020B0604020202020204" pitchFamily="34" charset="0"/>
              </a:endParaRPr>
            </a:p>
          </p:txBody>
        </p:sp>
        <p:sp>
          <p:nvSpPr>
            <p:cNvPr id="5" name="TextBox 6">
              <a:extLst>
                <a:ext uri="{FF2B5EF4-FFF2-40B4-BE49-F238E27FC236}">
                  <a16:creationId xmlns:a16="http://schemas.microsoft.com/office/drawing/2014/main" id="{4B4233CC-3891-4FE2-ABD8-1F8BB999BC2C}"/>
                </a:ext>
              </a:extLst>
            </p:cNvPr>
            <p:cNvSpPr txBox="1">
              <a:spLocks/>
            </p:cNvSpPr>
            <p:nvPr/>
          </p:nvSpPr>
          <p:spPr>
            <a:xfrm>
              <a:off x="2044195" y="4117864"/>
              <a:ext cx="2376000" cy="597507"/>
            </a:xfrm>
            <a:prstGeom prst="rect">
              <a:avLst/>
            </a:prstGeom>
            <a:solidFill>
              <a:schemeClr val="accent4">
                <a:lumMod val="75000"/>
              </a:schemeClr>
            </a:solid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dirty="0">
                  <a:ln>
                    <a:noFill/>
                  </a:ln>
                  <a:solidFill>
                    <a:srgbClr val="FFFFFF"/>
                  </a:solidFill>
                  <a:effectLst/>
                  <a:uLnTx/>
                  <a:uFillTx/>
                  <a:latin typeface="Arial"/>
                  <a:cs typeface="Arial" panose="020B0604020202020204" pitchFamily="34" charset="0"/>
                </a:rPr>
                <a:t>MONTEE EN PUISSANCE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dirty="0">
                  <a:ln>
                    <a:noFill/>
                  </a:ln>
                  <a:solidFill>
                    <a:srgbClr val="FFFFFF"/>
                  </a:solidFill>
                  <a:effectLst/>
                  <a:uLnTx/>
                  <a:uFillTx/>
                  <a:latin typeface="Arial"/>
                  <a:cs typeface="Arial" panose="020B0604020202020204" pitchFamily="34" charset="0"/>
                </a:rPr>
                <a:t>Nov</a:t>
              </a:r>
              <a:r>
                <a:rPr lang="fr-FR" sz="1500" b="1" kern="0" dirty="0">
                  <a:solidFill>
                    <a:srgbClr val="FFFFFF"/>
                  </a:solidFill>
                  <a:latin typeface="Arial"/>
                  <a:cs typeface="Arial" panose="020B0604020202020204" pitchFamily="34" charset="0"/>
                </a:rPr>
                <a:t> 2022</a:t>
              </a:r>
              <a:endParaRPr kumimoji="0" lang="fr-FR" sz="1500" b="1" i="0" u="none" strike="noStrike" kern="0" cap="none" spc="0" normalizeH="0" baseline="0" noProof="0" dirty="0">
                <a:ln>
                  <a:noFill/>
                </a:ln>
                <a:solidFill>
                  <a:srgbClr val="FFFFFF"/>
                </a:solidFill>
                <a:effectLst/>
                <a:uLnTx/>
                <a:uFillTx/>
                <a:latin typeface="Arial"/>
                <a:cs typeface="Arial" panose="020B0604020202020204" pitchFamily="34" charset="0"/>
              </a:endParaRPr>
            </a:p>
          </p:txBody>
        </p:sp>
        <p:sp>
          <p:nvSpPr>
            <p:cNvPr id="6" name="TextBox 8">
              <a:extLst>
                <a:ext uri="{FF2B5EF4-FFF2-40B4-BE49-F238E27FC236}">
                  <a16:creationId xmlns:a16="http://schemas.microsoft.com/office/drawing/2014/main" id="{21A1990C-607E-4565-BD95-3DCB70A70DF4}"/>
                </a:ext>
              </a:extLst>
            </p:cNvPr>
            <p:cNvSpPr txBox="1">
              <a:spLocks/>
            </p:cNvSpPr>
            <p:nvPr/>
          </p:nvSpPr>
          <p:spPr>
            <a:xfrm>
              <a:off x="2372466" y="4878703"/>
              <a:ext cx="2376000" cy="559984"/>
            </a:xfrm>
            <a:prstGeom prst="rect">
              <a:avLst/>
            </a:prstGeom>
            <a:solidFill>
              <a:srgbClr val="8C9B9C"/>
            </a:solid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dirty="0">
                  <a:ln>
                    <a:noFill/>
                  </a:ln>
                  <a:solidFill>
                    <a:srgbClr val="FFFFFF"/>
                  </a:solidFill>
                  <a:effectLst/>
                  <a:uLnTx/>
                  <a:uFillTx/>
                  <a:latin typeface="Arial"/>
                  <a:cs typeface="Arial" panose="020B0604020202020204" pitchFamily="34" charset="0"/>
                </a:rPr>
                <a:t>GENERALISATION</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500" b="1" kern="0" dirty="0">
                  <a:solidFill>
                    <a:srgbClr val="FFFFFF"/>
                  </a:solidFill>
                  <a:latin typeface="Arial"/>
                  <a:cs typeface="Arial" panose="020B0604020202020204" pitchFamily="34" charset="0"/>
                </a:rPr>
                <a:t>2023</a:t>
              </a:r>
              <a:endParaRPr kumimoji="0" lang="fr-FR" sz="1500" b="1" i="0" u="none" strike="noStrike" kern="0" cap="none" spc="0" normalizeH="0" baseline="0" noProof="0" dirty="0">
                <a:ln>
                  <a:noFill/>
                </a:ln>
                <a:solidFill>
                  <a:srgbClr val="FFFFFF"/>
                </a:solidFill>
                <a:effectLst/>
                <a:uLnTx/>
                <a:uFillTx/>
                <a:latin typeface="Arial"/>
                <a:cs typeface="Arial" panose="020B0604020202020204" pitchFamily="34" charset="0"/>
              </a:endParaRPr>
            </a:p>
          </p:txBody>
        </p:sp>
        <p:sp>
          <p:nvSpPr>
            <p:cNvPr id="7" name="ZoneTexte 6">
              <a:extLst>
                <a:ext uri="{FF2B5EF4-FFF2-40B4-BE49-F238E27FC236}">
                  <a16:creationId xmlns:a16="http://schemas.microsoft.com/office/drawing/2014/main" id="{2B2818D6-677C-4B36-9634-B68858CF98A2}"/>
                </a:ext>
              </a:extLst>
            </p:cNvPr>
            <p:cNvSpPr txBox="1">
              <a:spLocks/>
            </p:cNvSpPr>
            <p:nvPr/>
          </p:nvSpPr>
          <p:spPr>
            <a:xfrm>
              <a:off x="4172015" y="3454803"/>
              <a:ext cx="5719269" cy="528966"/>
            </a:xfrm>
            <a:prstGeom prst="rect">
              <a:avLst/>
            </a:prstGeom>
            <a:noFill/>
            <a:ln w="38100">
              <a:solidFill>
                <a:srgbClr val="F8931D"/>
              </a:solidFill>
            </a:ln>
          </p:spPr>
          <p:txBody>
            <a:bodyPr wrap="square" lIns="108000" tIns="108000" rIns="108000" bIns="10800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srgbClr val="5F5F5F"/>
                  </a:solidFill>
                  <a:effectLst/>
                  <a:uLnTx/>
                  <a:uFillTx/>
                  <a:latin typeface="Arial"/>
                  <a:cs typeface="Arial" panose="020B0604020202020204" pitchFamily="34" charset="0"/>
                </a:rPr>
                <a:t>Une phase pilote dans </a:t>
              </a:r>
              <a:r>
                <a:rPr lang="fr-FR" sz="1500" b="1" dirty="0">
                  <a:solidFill>
                    <a:srgbClr val="5F5F5F"/>
                  </a:solidFill>
                  <a:latin typeface="Arial"/>
                  <a:cs typeface="Arial" panose="020B0604020202020204" pitchFamily="34" charset="0"/>
                </a:rPr>
                <a:t>21</a:t>
              </a:r>
              <a:r>
                <a:rPr kumimoji="0" lang="fr-FR" sz="1500" b="1" i="0" u="none" strike="noStrike" kern="1200" cap="none" spc="0" normalizeH="0" baseline="0" noProof="0" dirty="0">
                  <a:ln>
                    <a:noFill/>
                  </a:ln>
                  <a:solidFill>
                    <a:srgbClr val="5F5F5F"/>
                  </a:solidFill>
                  <a:effectLst/>
                  <a:uLnTx/>
                  <a:uFillTx/>
                  <a:latin typeface="Arial"/>
                  <a:cs typeface="Arial" panose="020B0604020202020204" pitchFamily="34" charset="0"/>
                </a:rPr>
                <a:t> centres d’état civil </a:t>
              </a:r>
              <a:r>
                <a:rPr kumimoji="0" lang="fr-FR" sz="1500" b="0" i="0" u="none" strike="noStrike" kern="1200" cap="none" spc="0" normalizeH="0" baseline="0" noProof="0" dirty="0">
                  <a:ln>
                    <a:noFill/>
                  </a:ln>
                  <a:solidFill>
                    <a:srgbClr val="5F5F5F"/>
                  </a:solidFill>
                  <a:effectLst/>
                  <a:uLnTx/>
                  <a:uFillTx/>
                  <a:latin typeface="Arial"/>
                  <a:cs typeface="Arial" panose="020B0604020202020204" pitchFamily="34" charset="0"/>
                </a:rPr>
                <a:t>et </a:t>
              </a:r>
              <a:r>
                <a:rPr kumimoji="0" lang="fr-FR" sz="1500" b="1" i="0" u="none" strike="noStrike" kern="1200" cap="none" spc="0" normalizeH="0" baseline="0" noProof="0" dirty="0">
                  <a:ln>
                    <a:noFill/>
                  </a:ln>
                  <a:solidFill>
                    <a:srgbClr val="5F5F5F"/>
                  </a:solidFill>
                  <a:effectLst/>
                  <a:uLnTx/>
                  <a:uFillTx/>
                  <a:latin typeface="Arial"/>
                  <a:cs typeface="Arial" panose="020B0604020202020204" pitchFamily="34" charset="0"/>
                </a:rPr>
                <a:t>180 points de collecte sanitaire </a:t>
              </a:r>
              <a:r>
                <a:rPr kumimoji="0" lang="fr-FR" sz="1500" b="0" i="0" u="none" strike="noStrike" kern="1200" cap="none" spc="0" normalizeH="0" baseline="0" noProof="0" dirty="0">
                  <a:ln>
                    <a:noFill/>
                  </a:ln>
                  <a:solidFill>
                    <a:srgbClr val="5F5F5F"/>
                  </a:solidFill>
                  <a:effectLst/>
                  <a:uLnTx/>
                  <a:uFillTx/>
                  <a:latin typeface="Arial"/>
                  <a:cs typeface="Arial" panose="020B0604020202020204" pitchFamily="34" charset="0"/>
                </a:rPr>
                <a:t>repartis dans </a:t>
              </a:r>
              <a:r>
                <a:rPr kumimoji="0" lang="fr-FR" sz="1500" b="1" i="0" u="none" strike="noStrike" kern="1200" cap="none" spc="0" normalizeH="0" baseline="0" noProof="0" dirty="0">
                  <a:ln>
                    <a:noFill/>
                  </a:ln>
                  <a:solidFill>
                    <a:srgbClr val="5F5F5F"/>
                  </a:solidFill>
                  <a:effectLst/>
                  <a:uLnTx/>
                  <a:uFillTx/>
                  <a:latin typeface="Arial"/>
                  <a:cs typeface="Arial" panose="020B0604020202020204" pitchFamily="34" charset="0"/>
                </a:rPr>
                <a:t>8 régions </a:t>
              </a:r>
              <a:r>
                <a:rPr kumimoji="0" lang="fr-FR" sz="1500" b="0" i="0" u="none" strike="noStrike" kern="1200" cap="none" spc="0" normalizeH="0" baseline="0" noProof="0" dirty="0">
                  <a:ln>
                    <a:noFill/>
                  </a:ln>
                  <a:solidFill>
                    <a:srgbClr val="5F5F5F"/>
                  </a:solidFill>
                  <a:effectLst/>
                  <a:uLnTx/>
                  <a:uFillTx/>
                  <a:latin typeface="Arial"/>
                  <a:cs typeface="Arial" panose="020B0604020202020204" pitchFamily="34" charset="0"/>
                </a:rPr>
                <a:t>de la Côte d’Ivoire et un pilote dans </a:t>
              </a:r>
              <a:r>
                <a:rPr kumimoji="0" lang="fr-FR" sz="1500" b="1" i="0" u="none" strike="noStrike" kern="1200" cap="none" spc="0" normalizeH="0" baseline="0" noProof="0" dirty="0">
                  <a:ln>
                    <a:noFill/>
                  </a:ln>
                  <a:solidFill>
                    <a:srgbClr val="5F5F5F"/>
                  </a:solidFill>
                  <a:effectLst/>
                  <a:uLnTx/>
                  <a:uFillTx/>
                  <a:latin typeface="Arial"/>
                  <a:cs typeface="Arial" panose="020B0604020202020204" pitchFamily="34" charset="0"/>
                </a:rPr>
                <a:t>3 Consulats/Ambassades</a:t>
              </a:r>
            </a:p>
          </p:txBody>
        </p:sp>
        <p:sp>
          <p:nvSpPr>
            <p:cNvPr id="8" name="ZoneTexte 7">
              <a:extLst>
                <a:ext uri="{FF2B5EF4-FFF2-40B4-BE49-F238E27FC236}">
                  <a16:creationId xmlns:a16="http://schemas.microsoft.com/office/drawing/2014/main" id="{146358C8-73EC-45EE-9A0E-0930527E0920}"/>
                </a:ext>
              </a:extLst>
            </p:cNvPr>
            <p:cNvSpPr txBox="1">
              <a:spLocks/>
            </p:cNvSpPr>
            <p:nvPr/>
          </p:nvSpPr>
          <p:spPr>
            <a:xfrm>
              <a:off x="4617348" y="4142797"/>
              <a:ext cx="5508000" cy="559984"/>
            </a:xfrm>
            <a:prstGeom prst="rect">
              <a:avLst/>
            </a:prstGeom>
            <a:noFill/>
            <a:ln w="38100">
              <a:solidFill>
                <a:srgbClr val="B3540F"/>
              </a:solidFill>
            </a:ln>
          </p:spPr>
          <p:txBody>
            <a:bodyPr wrap="square" lIns="108000" tIns="108000" rIns="108000" bIns="10800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srgbClr val="5F5F5F"/>
                  </a:solidFill>
                  <a:effectLst/>
                  <a:uLnTx/>
                  <a:uFillTx/>
                  <a:latin typeface="Arial"/>
                  <a:cs typeface="Arial" panose="020B0604020202020204" pitchFamily="34" charset="0"/>
                </a:rPr>
                <a:t>Une phase de montée en puissance pour couvrir l’ensemble des centres d ’état civil et des juridictions des 8 régions du pilote</a:t>
              </a:r>
            </a:p>
          </p:txBody>
        </p:sp>
        <p:sp>
          <p:nvSpPr>
            <p:cNvPr id="9" name="ZoneTexte 8">
              <a:extLst>
                <a:ext uri="{FF2B5EF4-FFF2-40B4-BE49-F238E27FC236}">
                  <a16:creationId xmlns:a16="http://schemas.microsoft.com/office/drawing/2014/main" id="{1D372AC3-0DBA-4236-8061-F91913A715E9}"/>
                </a:ext>
              </a:extLst>
            </p:cNvPr>
            <p:cNvSpPr txBox="1">
              <a:spLocks/>
            </p:cNvSpPr>
            <p:nvPr/>
          </p:nvSpPr>
          <p:spPr>
            <a:xfrm>
              <a:off x="5021171" y="4888083"/>
              <a:ext cx="5256000" cy="541223"/>
            </a:xfrm>
            <a:prstGeom prst="rect">
              <a:avLst/>
            </a:prstGeom>
            <a:noFill/>
            <a:ln w="38100">
              <a:solidFill>
                <a:srgbClr val="8C9B9C"/>
              </a:solidFill>
            </a:ln>
          </p:spPr>
          <p:txBody>
            <a:bodyPr wrap="square" lIns="108000" tIns="108000" rIns="108000" bIns="10800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500" b="0" i="0" u="none" strike="noStrike" kern="1200" cap="none" spc="0" normalizeH="0" baseline="0" noProof="0" dirty="0">
                  <a:ln>
                    <a:noFill/>
                  </a:ln>
                  <a:solidFill>
                    <a:srgbClr val="5F5F5F"/>
                  </a:solidFill>
                  <a:effectLst/>
                  <a:uLnTx/>
                  <a:uFillTx/>
                  <a:latin typeface="Arial"/>
                  <a:cs typeface="Arial" panose="020B0604020202020204" pitchFamily="34" charset="0"/>
                </a:rPr>
                <a:t>Une phase de généralisation consistant à couvrir l’ensemble du territoire et offrir les services digitalisés à tous les citoyens et administrations</a:t>
              </a:r>
            </a:p>
          </p:txBody>
        </p:sp>
      </p:grpSp>
      <p:grpSp>
        <p:nvGrpSpPr>
          <p:cNvPr id="11" name="Group 32">
            <a:extLst>
              <a:ext uri="{FF2B5EF4-FFF2-40B4-BE49-F238E27FC236}">
                <a16:creationId xmlns:a16="http://schemas.microsoft.com/office/drawing/2014/main" id="{8974A48D-24CD-4C35-8568-86A4EF57052A}"/>
              </a:ext>
            </a:extLst>
          </p:cNvPr>
          <p:cNvGrpSpPr/>
          <p:nvPr/>
        </p:nvGrpSpPr>
        <p:grpSpPr>
          <a:xfrm flipH="1" flipV="1">
            <a:off x="653361" y="869333"/>
            <a:ext cx="11001408" cy="181040"/>
            <a:chOff x="3094607" y="3310420"/>
            <a:chExt cx="7925673" cy="230341"/>
          </a:xfrm>
          <a:solidFill>
            <a:schemeClr val="accent2"/>
          </a:solidFill>
        </p:grpSpPr>
        <p:sp>
          <p:nvSpPr>
            <p:cNvPr id="12" name="Rectangle 11">
              <a:extLst>
                <a:ext uri="{FF2B5EF4-FFF2-40B4-BE49-F238E27FC236}">
                  <a16:creationId xmlns:a16="http://schemas.microsoft.com/office/drawing/2014/main" id="{E71BD16C-69E9-492C-979D-FC324EFD5A33}"/>
                </a:ext>
              </a:extLst>
            </p:cNvPr>
            <p:cNvSpPr/>
            <p:nvPr/>
          </p:nvSpPr>
          <p:spPr>
            <a:xfrm>
              <a:off x="3094607" y="3378200"/>
              <a:ext cx="6455801" cy="94658"/>
            </a:xfrm>
            <a:prstGeom prst="rect">
              <a:avLst/>
            </a:prstGeom>
            <a:grp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13" name="Rectangle: Rounded Corners 34">
              <a:extLst>
                <a:ext uri="{FF2B5EF4-FFF2-40B4-BE49-F238E27FC236}">
                  <a16:creationId xmlns:a16="http://schemas.microsoft.com/office/drawing/2014/main" id="{7F7DC8CF-AB20-4B4C-9D59-3A5EDE21A117}"/>
                </a:ext>
              </a:extLst>
            </p:cNvPr>
            <p:cNvSpPr/>
            <p:nvPr/>
          </p:nvSpPr>
          <p:spPr>
            <a:xfrm>
              <a:off x="8459960" y="3310420"/>
              <a:ext cx="2560320" cy="230341"/>
            </a:xfrm>
            <a:prstGeom prst="roundRect">
              <a:avLst/>
            </a:prstGeom>
            <a:grp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sp>
        <p:nvSpPr>
          <p:cNvPr id="14" name="Text Placeholder 9">
            <a:extLst>
              <a:ext uri="{FF2B5EF4-FFF2-40B4-BE49-F238E27FC236}">
                <a16:creationId xmlns:a16="http://schemas.microsoft.com/office/drawing/2014/main" id="{AA4ABC8D-659E-4855-9FA5-1FFAF7CAAEBD}"/>
              </a:ext>
            </a:extLst>
          </p:cNvPr>
          <p:cNvSpPr txBox="1">
            <a:spLocks/>
          </p:cNvSpPr>
          <p:nvPr/>
        </p:nvSpPr>
        <p:spPr>
          <a:xfrm>
            <a:off x="653361" y="67261"/>
            <a:ext cx="9191975" cy="66713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CI" altLang="ko-KR" sz="2800" b="1" dirty="0">
                <a:solidFill>
                  <a:prstClr val="black">
                    <a:lumMod val="85000"/>
                    <a:lumOff val="15000"/>
                  </a:prstClr>
                </a:solidFill>
                <a:latin typeface="Century Gothic" panose="020B0502020202020204" pitchFamily="34" charset="0"/>
              </a:rPr>
              <a:t>2. Etat d’avancement digitalisation de l’état civil </a:t>
            </a:r>
            <a:r>
              <a:rPr kumimoji="0" lang="fr-CI" altLang="ko-KR" sz="2800" b="1"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cs typeface="Arial" pitchFamily="34" charset="0"/>
              </a:rPr>
              <a:t>Approche de déploiement</a:t>
            </a:r>
            <a:endParaRPr kumimoji="0" lang="fr-CI" altLang="ko-KR" sz="3200" b="1" i="0" u="none" strike="noStrike" kern="1200" cap="none" spc="0" normalizeH="0" baseline="0" noProof="0" dirty="0">
              <a:ln>
                <a:noFill/>
              </a:ln>
              <a:solidFill>
                <a:prstClr val="black">
                  <a:lumMod val="85000"/>
                  <a:lumOff val="15000"/>
                </a:prstClr>
              </a:solidFill>
              <a:effectLst/>
              <a:uLnTx/>
              <a:uFillTx/>
              <a:latin typeface="Century Gothic" panose="020B0502020202020204" pitchFamily="34" charset="0"/>
              <a:cs typeface="Arial" pitchFamily="34" charset="0"/>
            </a:endParaRPr>
          </a:p>
        </p:txBody>
      </p:sp>
      <p:sp>
        <p:nvSpPr>
          <p:cNvPr id="15" name="TextBox 4">
            <a:extLst>
              <a:ext uri="{FF2B5EF4-FFF2-40B4-BE49-F238E27FC236}">
                <a16:creationId xmlns:a16="http://schemas.microsoft.com/office/drawing/2014/main" id="{6638245A-4FC3-484C-A6A7-72BAB303D6A7}"/>
              </a:ext>
            </a:extLst>
          </p:cNvPr>
          <p:cNvSpPr txBox="1">
            <a:spLocks/>
          </p:cNvSpPr>
          <p:nvPr/>
        </p:nvSpPr>
        <p:spPr>
          <a:xfrm>
            <a:off x="456409" y="1594688"/>
            <a:ext cx="2915054" cy="902028"/>
          </a:xfrm>
          <a:prstGeom prst="rect">
            <a:avLst/>
          </a:prstGeom>
          <a:solidFill>
            <a:schemeClr val="accent1">
              <a:lumMod val="60000"/>
              <a:lumOff val="40000"/>
            </a:schemeClr>
          </a:solidFill>
          <a:ln>
            <a:noFill/>
          </a:ln>
        </p:spPr>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dirty="0">
                <a:ln>
                  <a:noFill/>
                </a:ln>
                <a:solidFill>
                  <a:srgbClr val="FFFFFF"/>
                </a:solidFill>
                <a:effectLst/>
                <a:uLnTx/>
                <a:uFillTx/>
                <a:latin typeface="Arial"/>
                <a:cs typeface="Arial" panose="020B0604020202020204" pitchFamily="34" charset="0"/>
              </a:rPr>
              <a:t>PRE PILOTE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500" b="1" kern="0" dirty="0">
                <a:solidFill>
                  <a:srgbClr val="FFFFFF"/>
                </a:solidFill>
                <a:latin typeface="Arial"/>
                <a:cs typeface="Arial" panose="020B0604020202020204" pitchFamily="34" charset="0"/>
              </a:rPr>
              <a:t>Février 2021</a:t>
            </a:r>
            <a:endParaRPr kumimoji="0" lang="fr-FR" sz="1500" b="1" i="0" u="none" strike="noStrike" kern="0" cap="none" spc="0" normalizeH="0" baseline="0" noProof="0" dirty="0">
              <a:ln>
                <a:noFill/>
              </a:ln>
              <a:solidFill>
                <a:srgbClr val="FFFFFF"/>
              </a:solidFill>
              <a:effectLst/>
              <a:uLnTx/>
              <a:uFillTx/>
              <a:latin typeface="Arial"/>
              <a:cs typeface="Arial" panose="020B0604020202020204" pitchFamily="34" charset="0"/>
            </a:endParaRPr>
          </a:p>
        </p:txBody>
      </p:sp>
      <p:sp>
        <p:nvSpPr>
          <p:cNvPr id="16" name="ZoneTexte 15">
            <a:extLst>
              <a:ext uri="{FF2B5EF4-FFF2-40B4-BE49-F238E27FC236}">
                <a16:creationId xmlns:a16="http://schemas.microsoft.com/office/drawing/2014/main" id="{547084D3-A8D5-4846-8E1F-9C198BEB1B24}"/>
              </a:ext>
            </a:extLst>
          </p:cNvPr>
          <p:cNvSpPr txBox="1">
            <a:spLocks/>
          </p:cNvSpPr>
          <p:nvPr/>
        </p:nvSpPr>
        <p:spPr>
          <a:xfrm>
            <a:off x="3692702" y="1594688"/>
            <a:ext cx="7092324" cy="902028"/>
          </a:xfrm>
          <a:prstGeom prst="rect">
            <a:avLst/>
          </a:prstGeom>
          <a:noFill/>
          <a:ln w="38100">
            <a:solidFill>
              <a:schemeClr val="accent1">
                <a:lumMod val="60000"/>
                <a:lumOff val="40000"/>
              </a:schemeClr>
            </a:solidFill>
          </a:ln>
        </p:spPr>
        <p:txBody>
          <a:bodyPr wrap="square" lIns="108000" tIns="108000" rIns="108000" bIns="108000" rtlCol="0" anchor="ctr">
            <a:noAutofit/>
          </a:bodyPr>
          <a:lstStyle/>
          <a:p>
            <a:pPr defTabSz="457200">
              <a:defRPr/>
            </a:pPr>
            <a:r>
              <a:rPr kumimoji="0" lang="fr-FR" sz="1500" b="0" i="0" u="none" strike="noStrike" kern="1200" cap="none" spc="0" normalizeH="0" baseline="0" noProof="0" dirty="0">
                <a:ln>
                  <a:noFill/>
                </a:ln>
                <a:solidFill>
                  <a:srgbClr val="5F5F5F"/>
                </a:solidFill>
                <a:effectLst/>
                <a:uLnTx/>
                <a:uFillTx/>
                <a:latin typeface="Arial"/>
                <a:cs typeface="Arial" panose="020B0604020202020204" pitchFamily="34" charset="0"/>
              </a:rPr>
              <a:t>Une phase pré-pilote dans </a:t>
            </a:r>
            <a:r>
              <a:rPr lang="fr-FR" sz="1500" b="1" dirty="0">
                <a:solidFill>
                  <a:srgbClr val="5F5F5F"/>
                </a:solidFill>
                <a:latin typeface="Arial"/>
                <a:cs typeface="Arial" panose="020B0604020202020204" pitchFamily="34" charset="0"/>
              </a:rPr>
              <a:t>05</a:t>
            </a:r>
            <a:r>
              <a:rPr kumimoji="0" lang="fr-FR" sz="1500" b="1" i="0" u="none" strike="noStrike" kern="1200" cap="none" spc="0" normalizeH="0" baseline="0" noProof="0" dirty="0">
                <a:ln>
                  <a:noFill/>
                </a:ln>
                <a:solidFill>
                  <a:srgbClr val="5F5F5F"/>
                </a:solidFill>
                <a:effectLst/>
                <a:uLnTx/>
                <a:uFillTx/>
                <a:latin typeface="Arial"/>
                <a:cs typeface="Arial" panose="020B0604020202020204" pitchFamily="34" charset="0"/>
              </a:rPr>
              <a:t> communes (CPEC) </a:t>
            </a:r>
            <a:r>
              <a:rPr kumimoji="0" lang="fr-FR" sz="1500" b="0" i="0" u="none" strike="noStrike" kern="1200" cap="none" spc="0" normalizeH="0" baseline="0" noProof="0" dirty="0">
                <a:ln>
                  <a:noFill/>
                </a:ln>
                <a:solidFill>
                  <a:srgbClr val="5F5F5F"/>
                </a:solidFill>
                <a:effectLst/>
                <a:uLnTx/>
                <a:uFillTx/>
                <a:latin typeface="Arial"/>
                <a:cs typeface="Arial" panose="020B0604020202020204" pitchFamily="34" charset="0"/>
              </a:rPr>
              <a:t>et </a:t>
            </a:r>
            <a:r>
              <a:rPr kumimoji="0" lang="fr-FR" sz="1500" b="1" i="0" u="none" strike="noStrike" kern="1200" cap="none" spc="0" normalizeH="0" baseline="0" noProof="0" dirty="0">
                <a:ln>
                  <a:noFill/>
                </a:ln>
                <a:solidFill>
                  <a:srgbClr val="5F5F5F"/>
                </a:solidFill>
                <a:effectLst/>
                <a:uLnTx/>
                <a:uFillTx/>
                <a:latin typeface="Arial"/>
                <a:cs typeface="Arial" panose="020B0604020202020204" pitchFamily="34" charset="0"/>
              </a:rPr>
              <a:t>10 centres de santé </a:t>
            </a:r>
            <a:r>
              <a:rPr kumimoji="0" lang="fr-FR" sz="1500" b="0" i="0" u="none" strike="noStrike" kern="1200" cap="none" spc="0" normalizeH="0" baseline="0" noProof="0" dirty="0">
                <a:ln>
                  <a:noFill/>
                </a:ln>
                <a:solidFill>
                  <a:srgbClr val="5F5F5F"/>
                </a:solidFill>
                <a:effectLst/>
                <a:uLnTx/>
                <a:uFillTx/>
                <a:latin typeface="Arial"/>
                <a:cs typeface="Arial" panose="020B0604020202020204" pitchFamily="34" charset="0"/>
              </a:rPr>
              <a:t>afin de </a:t>
            </a:r>
            <a:r>
              <a:rPr lang="fr-FR" sz="1500" dirty="0">
                <a:solidFill>
                  <a:srgbClr val="5F5F5F"/>
                </a:solidFill>
                <a:latin typeface="Arial"/>
                <a:cs typeface="Arial" panose="020B0604020202020204" pitchFamily="34" charset="0"/>
              </a:rPr>
              <a:t>tester à une échelle réduite le logiciel et recueillir en compte les observations des acteurs de terrain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500" b="0" i="0" u="none" strike="noStrike" kern="1200" cap="none" spc="0" normalizeH="0" baseline="0" noProof="0" dirty="0">
              <a:ln>
                <a:noFill/>
              </a:ln>
              <a:solidFill>
                <a:srgbClr val="5F5F5F"/>
              </a:solidFill>
              <a:effectLst/>
              <a:uLnTx/>
              <a:uFillTx/>
              <a:latin typeface="Arial"/>
              <a:cs typeface="Arial" panose="020B0604020202020204" pitchFamily="34" charset="0"/>
            </a:endParaRPr>
          </a:p>
        </p:txBody>
      </p:sp>
      <p:pic>
        <p:nvPicPr>
          <p:cNvPr id="3" name="Image 2">
            <a:extLst>
              <a:ext uri="{FF2B5EF4-FFF2-40B4-BE49-F238E27FC236}">
                <a16:creationId xmlns:a16="http://schemas.microsoft.com/office/drawing/2014/main" id="{616C16E1-3D61-F066-D21B-9E8E9239E15A}"/>
              </a:ext>
            </a:extLst>
          </p:cNvPr>
          <p:cNvPicPr>
            <a:picLocks noChangeAspect="1"/>
          </p:cNvPicPr>
          <p:nvPr/>
        </p:nvPicPr>
        <p:blipFill>
          <a:blip r:embed="rId2"/>
          <a:stretch>
            <a:fillRect/>
          </a:stretch>
        </p:blipFill>
        <p:spPr>
          <a:xfrm>
            <a:off x="0" y="-1"/>
            <a:ext cx="12192000" cy="7322097"/>
          </a:xfrm>
          <a:prstGeom prst="rect">
            <a:avLst/>
          </a:prstGeom>
        </p:spPr>
      </p:pic>
    </p:spTree>
    <p:extLst>
      <p:ext uri="{BB962C8B-B14F-4D97-AF65-F5344CB8AC3E}">
        <p14:creationId xmlns:p14="http://schemas.microsoft.com/office/powerpoint/2010/main" val="8997000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FB161AD-B21B-4956-8CD8-92A190489DF3}"/>
              </a:ext>
            </a:extLst>
          </p:cNvPr>
          <p:cNvPicPr>
            <a:picLocks noChangeAspect="1"/>
          </p:cNvPicPr>
          <p:nvPr/>
        </p:nvPicPr>
        <p:blipFill>
          <a:blip r:embed="rId2"/>
          <a:stretch>
            <a:fillRect/>
          </a:stretch>
        </p:blipFill>
        <p:spPr>
          <a:xfrm>
            <a:off x="0" y="-180976"/>
            <a:ext cx="12096750" cy="6918841"/>
          </a:xfrm>
          <a:prstGeom prst="rect">
            <a:avLst/>
          </a:prstGeom>
        </p:spPr>
      </p:pic>
      <p:sp>
        <p:nvSpPr>
          <p:cNvPr id="4" name="ZoneTexte 3">
            <a:extLst>
              <a:ext uri="{FF2B5EF4-FFF2-40B4-BE49-F238E27FC236}">
                <a16:creationId xmlns:a16="http://schemas.microsoft.com/office/drawing/2014/main" id="{2B60D1C4-8B65-4447-8C40-7C7F6EDD97C7}"/>
              </a:ext>
            </a:extLst>
          </p:cNvPr>
          <p:cNvSpPr txBox="1"/>
          <p:nvPr/>
        </p:nvSpPr>
        <p:spPr>
          <a:xfrm>
            <a:off x="7829551" y="120134"/>
            <a:ext cx="3409950" cy="369332"/>
          </a:xfrm>
          <a:prstGeom prst="rect">
            <a:avLst/>
          </a:prstGeom>
          <a:noFill/>
        </p:spPr>
        <p:txBody>
          <a:bodyPr wrap="square" rtlCol="0">
            <a:spAutoFit/>
          </a:bodyPr>
          <a:lstStyle/>
          <a:p>
            <a:r>
              <a:rPr lang="fr-CI" dirty="0"/>
              <a:t>Carte Nationale d’Identité</a:t>
            </a:r>
          </a:p>
        </p:txBody>
      </p:sp>
      <p:sp>
        <p:nvSpPr>
          <p:cNvPr id="5" name="ZoneTexte 4">
            <a:extLst>
              <a:ext uri="{FF2B5EF4-FFF2-40B4-BE49-F238E27FC236}">
                <a16:creationId xmlns:a16="http://schemas.microsoft.com/office/drawing/2014/main" id="{E0F00EE5-C2D9-4649-9CB7-8E02C42FAEA9}"/>
              </a:ext>
            </a:extLst>
          </p:cNvPr>
          <p:cNvSpPr txBox="1"/>
          <p:nvPr/>
        </p:nvSpPr>
        <p:spPr>
          <a:xfrm>
            <a:off x="7829551" y="557034"/>
            <a:ext cx="3409950" cy="369332"/>
          </a:xfrm>
          <a:prstGeom prst="rect">
            <a:avLst/>
          </a:prstGeom>
          <a:noFill/>
        </p:spPr>
        <p:txBody>
          <a:bodyPr wrap="square" rtlCol="0">
            <a:spAutoFit/>
          </a:bodyPr>
          <a:lstStyle/>
          <a:p>
            <a:r>
              <a:rPr lang="fr-CI" dirty="0"/>
              <a:t>Carte d’électeur</a:t>
            </a:r>
          </a:p>
        </p:txBody>
      </p:sp>
      <p:sp>
        <p:nvSpPr>
          <p:cNvPr id="6" name="ZoneTexte 5">
            <a:extLst>
              <a:ext uri="{FF2B5EF4-FFF2-40B4-BE49-F238E27FC236}">
                <a16:creationId xmlns:a16="http://schemas.microsoft.com/office/drawing/2014/main" id="{8C529206-4CF9-46B4-86AB-03AAE2DC7BF2}"/>
              </a:ext>
            </a:extLst>
          </p:cNvPr>
          <p:cNvSpPr txBox="1"/>
          <p:nvPr/>
        </p:nvSpPr>
        <p:spPr>
          <a:xfrm>
            <a:off x="7829551" y="953691"/>
            <a:ext cx="3409950" cy="369332"/>
          </a:xfrm>
          <a:prstGeom prst="rect">
            <a:avLst/>
          </a:prstGeom>
          <a:noFill/>
        </p:spPr>
        <p:txBody>
          <a:bodyPr wrap="square" rtlCol="0">
            <a:spAutoFit/>
          </a:bodyPr>
          <a:lstStyle/>
          <a:p>
            <a:r>
              <a:rPr lang="fr-CI" dirty="0"/>
              <a:t>Certificat foncier</a:t>
            </a:r>
          </a:p>
        </p:txBody>
      </p:sp>
      <p:sp>
        <p:nvSpPr>
          <p:cNvPr id="7" name="ZoneTexte 6">
            <a:extLst>
              <a:ext uri="{FF2B5EF4-FFF2-40B4-BE49-F238E27FC236}">
                <a16:creationId xmlns:a16="http://schemas.microsoft.com/office/drawing/2014/main" id="{108BEF25-D605-4AA4-91CA-163ADA3FD14D}"/>
              </a:ext>
            </a:extLst>
          </p:cNvPr>
          <p:cNvSpPr txBox="1"/>
          <p:nvPr/>
        </p:nvSpPr>
        <p:spPr>
          <a:xfrm>
            <a:off x="7829551" y="1350348"/>
            <a:ext cx="3409950" cy="369332"/>
          </a:xfrm>
          <a:prstGeom prst="rect">
            <a:avLst/>
          </a:prstGeom>
          <a:noFill/>
        </p:spPr>
        <p:txBody>
          <a:bodyPr wrap="square" rtlCol="0">
            <a:spAutoFit/>
          </a:bodyPr>
          <a:lstStyle/>
          <a:p>
            <a:r>
              <a:rPr lang="fr-CI" dirty="0"/>
              <a:t>Education </a:t>
            </a:r>
          </a:p>
        </p:txBody>
      </p:sp>
      <p:sp>
        <p:nvSpPr>
          <p:cNvPr id="8" name="ZoneTexte 7">
            <a:extLst>
              <a:ext uri="{FF2B5EF4-FFF2-40B4-BE49-F238E27FC236}">
                <a16:creationId xmlns:a16="http://schemas.microsoft.com/office/drawing/2014/main" id="{FD4B6288-6D9B-45E8-A3D9-9D84984D397D}"/>
              </a:ext>
            </a:extLst>
          </p:cNvPr>
          <p:cNvSpPr txBox="1"/>
          <p:nvPr/>
        </p:nvSpPr>
        <p:spPr>
          <a:xfrm>
            <a:off x="7829551" y="1719680"/>
            <a:ext cx="3409950" cy="369332"/>
          </a:xfrm>
          <a:prstGeom prst="rect">
            <a:avLst/>
          </a:prstGeom>
          <a:noFill/>
        </p:spPr>
        <p:txBody>
          <a:bodyPr wrap="square" rtlCol="0">
            <a:spAutoFit/>
          </a:bodyPr>
          <a:lstStyle/>
          <a:p>
            <a:r>
              <a:rPr lang="fr-CI" dirty="0"/>
              <a:t>Santé </a:t>
            </a:r>
          </a:p>
        </p:txBody>
      </p:sp>
      <p:sp>
        <p:nvSpPr>
          <p:cNvPr id="9" name="ZoneTexte 8">
            <a:extLst>
              <a:ext uri="{FF2B5EF4-FFF2-40B4-BE49-F238E27FC236}">
                <a16:creationId xmlns:a16="http://schemas.microsoft.com/office/drawing/2014/main" id="{1A03688C-16D3-4434-8B4C-AE5B0710DEE2}"/>
              </a:ext>
            </a:extLst>
          </p:cNvPr>
          <p:cNvSpPr txBox="1"/>
          <p:nvPr/>
        </p:nvSpPr>
        <p:spPr>
          <a:xfrm>
            <a:off x="7829551" y="1984741"/>
            <a:ext cx="3409950" cy="646331"/>
          </a:xfrm>
          <a:prstGeom prst="rect">
            <a:avLst/>
          </a:prstGeom>
          <a:noFill/>
        </p:spPr>
        <p:txBody>
          <a:bodyPr wrap="square" rtlCol="0">
            <a:spAutoFit/>
          </a:bodyPr>
          <a:lstStyle/>
          <a:p>
            <a:r>
              <a:rPr lang="fr-CI" dirty="0"/>
              <a:t>Accès au micro crédit et inclusion financière </a:t>
            </a:r>
          </a:p>
        </p:txBody>
      </p:sp>
      <p:pic>
        <p:nvPicPr>
          <p:cNvPr id="2" name="Picture 3">
            <a:extLst>
              <a:ext uri="{FF2B5EF4-FFF2-40B4-BE49-F238E27FC236}">
                <a16:creationId xmlns:a16="http://schemas.microsoft.com/office/drawing/2014/main" id="{65D8ACCB-75D2-4DB0-7BF5-5899F7C8397E}"/>
              </a:ext>
            </a:extLst>
          </p:cNvPr>
          <p:cNvPicPr>
            <a:picLocks noChangeAspect="1"/>
          </p:cNvPicPr>
          <p:nvPr/>
        </p:nvPicPr>
        <p:blipFill>
          <a:blip r:embed="rId3" cstate="print">
            <a:alphaModFix amt="25000"/>
            <a:biLevel thresh="25000"/>
            <a:extLst>
              <a:ext uri="{BEBA8EAE-BF5A-486C-A8C5-ECC9F3942E4B}">
                <a14:imgProps xmlns:a14="http://schemas.microsoft.com/office/drawing/2010/main">
                  <a14:imgLayer r:embed="rId4">
                    <a14:imgEffect>
                      <a14:colorTemperature colorTemp="5604"/>
                    </a14:imgEffect>
                  </a14:imgLayer>
                </a14:imgProps>
              </a:ext>
              <a:ext uri="{28A0092B-C50C-407E-A947-70E740481C1C}">
                <a14:useLocalDpi xmlns:a14="http://schemas.microsoft.com/office/drawing/2010/main" val="0"/>
              </a:ext>
            </a:extLst>
          </a:blip>
          <a:srcRect/>
          <a:stretch/>
        </p:blipFill>
        <p:spPr>
          <a:xfrm>
            <a:off x="4613459" y="3951542"/>
            <a:ext cx="1866716" cy="954944"/>
          </a:xfrm>
          <a:prstGeom prst="rect">
            <a:avLst/>
          </a:prstGeom>
        </p:spPr>
      </p:pic>
      <p:sp>
        <p:nvSpPr>
          <p:cNvPr id="10" name="ZoneTexte 9">
            <a:extLst>
              <a:ext uri="{FF2B5EF4-FFF2-40B4-BE49-F238E27FC236}">
                <a16:creationId xmlns:a16="http://schemas.microsoft.com/office/drawing/2014/main" id="{BB27EA22-2F6E-4718-B666-EA53E8BF966A}"/>
              </a:ext>
            </a:extLst>
          </p:cNvPr>
          <p:cNvSpPr txBox="1"/>
          <p:nvPr/>
        </p:nvSpPr>
        <p:spPr>
          <a:xfrm>
            <a:off x="7886700" y="2610430"/>
            <a:ext cx="1990725" cy="369332"/>
          </a:xfrm>
          <a:prstGeom prst="rect">
            <a:avLst/>
          </a:prstGeom>
          <a:noFill/>
        </p:spPr>
        <p:txBody>
          <a:bodyPr wrap="square" rtlCol="0">
            <a:spAutoFit/>
          </a:bodyPr>
          <a:lstStyle/>
          <a:p>
            <a:r>
              <a:rPr lang="fr-CI" dirty="0"/>
              <a:t>E-Services</a:t>
            </a:r>
          </a:p>
        </p:txBody>
      </p:sp>
    </p:spTree>
    <p:extLst>
      <p:ext uri="{BB962C8B-B14F-4D97-AF65-F5344CB8AC3E}">
        <p14:creationId xmlns:p14="http://schemas.microsoft.com/office/powerpoint/2010/main" val="753659544"/>
      </p:ext>
    </p:extLst>
  </p:cSld>
  <p:clrMapOvr>
    <a:masterClrMapping/>
  </p:clrMapOvr>
  <p:transition spd="slow">
    <p:randomBar dir="vert"/>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c8zeLyYOBki.ZQuqeI9Bs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8zeLyYOBki.ZQuqeI9Bs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8zeLyYOBki.ZQuqeI9Bs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c8zeLyYOBki.ZQuqeI9Bs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c8zeLyYOBki.ZQuqeI9Bs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5GG4tFnCfkqFMDw0A7V.A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3D0jSaoLVkS3hGbAYpgpUQ"/>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9855</TotalTime>
  <Words>490</Words>
  <Application>Microsoft Office PowerPoint</Application>
  <PresentationFormat>Widescreen</PresentationFormat>
  <Paragraphs>64</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Arial Black</vt:lpstr>
      <vt:lpstr>Calibri</vt:lpstr>
      <vt:lpstr>Calibri Light</vt:lpstr>
      <vt:lpstr>Century Gothic</vt:lpstr>
      <vt:lpstr>Trebuchet MS</vt:lpstr>
      <vt:lpstr>Verdana</vt:lpstr>
      <vt:lpstr>Wingdings 3</vt:lpstr>
      <vt:lpstr>1_Office Theme</vt:lpstr>
      <vt:lpstr>         LA MISE EN PLACE DE SYSTÈMES INTÉGRÉS D'ENREGISTREMENT DES FAITS D'ÉTAT CIVIL, DE STATISTIQUES DE L'ÉTAT CIVIL ET D'IDENTITÉ NUMÉRIQUE: CAS DE LA CÔTE D’IVOIRE</vt:lpstr>
      <vt:lpstr>Contenu de la présentation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Ago Christian KODIA</dc:creator>
  <cp:lastModifiedBy>David Nzeyimana</cp:lastModifiedBy>
  <cp:revision>21</cp:revision>
  <dcterms:created xsi:type="dcterms:W3CDTF">2022-09-20T01:45:54Z</dcterms:created>
  <dcterms:modified xsi:type="dcterms:W3CDTF">2022-10-27T07:50:44Z</dcterms:modified>
</cp:coreProperties>
</file>