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3"/>
  </p:notesMasterIdLst>
  <p:sldIdLst>
    <p:sldId id="380" r:id="rId3"/>
    <p:sldId id="307" r:id="rId4"/>
    <p:sldId id="370" r:id="rId5"/>
    <p:sldId id="283" r:id="rId6"/>
    <p:sldId id="287" r:id="rId7"/>
    <p:sldId id="262" r:id="rId8"/>
    <p:sldId id="289" r:id="rId9"/>
    <p:sldId id="385" r:id="rId10"/>
    <p:sldId id="386" r:id="rId11"/>
    <p:sldId id="3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7" d="100"/>
          <a:sy n="67"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BAB13-7E9B-41D0-B08C-2C94F2E40FA1}" type="doc">
      <dgm:prSet loTypeId="urn:diagrams.loki3.com/BracketList" loCatId="list" qsTypeId="urn:microsoft.com/office/officeart/2005/8/quickstyle/simple1" qsCatId="simple" csTypeId="urn:microsoft.com/office/officeart/2005/8/colors/accent5_3" csCatId="accent5" phldr="1"/>
      <dgm:spPr/>
      <dgm:t>
        <a:bodyPr/>
        <a:lstStyle/>
        <a:p>
          <a:endParaRPr lang="en-US"/>
        </a:p>
      </dgm:t>
    </dgm:pt>
    <dgm:pt modelId="{CFA09336-EB41-42A2-8312-9024B78F3EEA}">
      <dgm:prSet phldrT="[Text]"/>
      <dgm:spPr/>
      <dgm:t>
        <a:bodyPr/>
        <a:lstStyle/>
        <a:p>
          <a:r>
            <a:rPr lang="en-AU" b="1" dirty="0"/>
            <a:t>Impact on Principles</a:t>
          </a:r>
          <a:endParaRPr lang="en-US" b="1" dirty="0"/>
        </a:p>
      </dgm:t>
    </dgm:pt>
    <dgm:pt modelId="{924081A7-3E45-43E5-BE94-B000BB83D510}" type="parTrans" cxnId="{06D249C9-F87B-47C3-A53F-7C0FEE5F40EB}">
      <dgm:prSet/>
      <dgm:spPr/>
      <dgm:t>
        <a:bodyPr/>
        <a:lstStyle/>
        <a:p>
          <a:endParaRPr lang="en-US"/>
        </a:p>
      </dgm:t>
    </dgm:pt>
    <dgm:pt modelId="{DDDEB4E4-AC0F-44BB-B5E9-BCEF7C06BEFA}" type="sibTrans" cxnId="{06D249C9-F87B-47C3-A53F-7C0FEE5F40EB}">
      <dgm:prSet/>
      <dgm:spPr/>
      <dgm:t>
        <a:bodyPr/>
        <a:lstStyle/>
        <a:p>
          <a:endParaRPr lang="en-US"/>
        </a:p>
      </dgm:t>
    </dgm:pt>
    <dgm:pt modelId="{47A19E30-4E41-4205-B605-29DE5E97F815}">
      <dgm:prSet phldrT="[Text]"/>
      <dgm:spPr/>
      <dgm:t>
        <a:bodyPr/>
        <a:lstStyle/>
        <a:p>
          <a:r>
            <a:rPr lang="en-AU" dirty="0"/>
            <a:t>Suspension of registration of some vital events e.g. births and marriages in Argentina </a:t>
          </a:r>
          <a:endParaRPr lang="en-US" dirty="0"/>
        </a:p>
      </dgm:t>
    </dgm:pt>
    <dgm:pt modelId="{F650F956-FB6E-4947-80F6-9466DA6C7185}" type="parTrans" cxnId="{2BE11CFA-3893-4274-A944-3E615F186862}">
      <dgm:prSet/>
      <dgm:spPr/>
      <dgm:t>
        <a:bodyPr/>
        <a:lstStyle/>
        <a:p>
          <a:endParaRPr lang="en-US"/>
        </a:p>
      </dgm:t>
    </dgm:pt>
    <dgm:pt modelId="{A3FD0491-1A42-4E9A-AA38-8076A5E0D1EE}" type="sibTrans" cxnId="{2BE11CFA-3893-4274-A944-3E615F186862}">
      <dgm:prSet/>
      <dgm:spPr/>
      <dgm:t>
        <a:bodyPr/>
        <a:lstStyle/>
        <a:p>
          <a:endParaRPr lang="en-US"/>
        </a:p>
      </dgm:t>
    </dgm:pt>
    <dgm:pt modelId="{3DF4E5B4-9DC9-4475-B417-534E55C290D7}">
      <dgm:prSet phldrT="[Text]"/>
      <dgm:spPr/>
      <dgm:t>
        <a:bodyPr/>
        <a:lstStyle/>
        <a:p>
          <a:r>
            <a:rPr lang="en-AU" dirty="0"/>
            <a:t>Closure of all civil registration offices e.g. In Uganda</a:t>
          </a:r>
          <a:endParaRPr lang="en-US" dirty="0"/>
        </a:p>
      </dgm:t>
    </dgm:pt>
    <dgm:pt modelId="{79DF0C2E-E75B-48D1-9D7E-A9F192387EFA}" type="parTrans" cxnId="{1505FDDF-68FF-45A4-BA80-052DEC38B6FF}">
      <dgm:prSet/>
      <dgm:spPr/>
      <dgm:t>
        <a:bodyPr/>
        <a:lstStyle/>
        <a:p>
          <a:endParaRPr lang="en-US"/>
        </a:p>
      </dgm:t>
    </dgm:pt>
    <dgm:pt modelId="{B2C5D307-111E-4086-AC6E-1336387207BC}" type="sibTrans" cxnId="{1505FDDF-68FF-45A4-BA80-052DEC38B6FF}">
      <dgm:prSet/>
      <dgm:spPr/>
      <dgm:t>
        <a:bodyPr/>
        <a:lstStyle/>
        <a:p>
          <a:endParaRPr lang="en-US"/>
        </a:p>
      </dgm:t>
    </dgm:pt>
    <dgm:pt modelId="{223C5548-B759-4272-BEC7-740DB088793D}">
      <dgm:prSet phldrT="[Text]"/>
      <dgm:spPr/>
      <dgm:t>
        <a:bodyPr/>
        <a:lstStyle/>
        <a:p>
          <a:r>
            <a:rPr lang="en-AU" dirty="0"/>
            <a:t>Significant reduction in number of declarations by members of the public, </a:t>
          </a:r>
          <a:endParaRPr lang="en-US" dirty="0"/>
        </a:p>
      </dgm:t>
    </dgm:pt>
    <dgm:pt modelId="{2CA90CEB-D3C8-4D88-8508-9DDBC6A3BE68}" type="parTrans" cxnId="{3BFD725A-96AF-4217-85C2-02AA6B8C04EF}">
      <dgm:prSet/>
      <dgm:spPr/>
      <dgm:t>
        <a:bodyPr/>
        <a:lstStyle/>
        <a:p>
          <a:endParaRPr lang="en-US"/>
        </a:p>
      </dgm:t>
    </dgm:pt>
    <dgm:pt modelId="{B25A43F3-BE8D-4E62-92D8-09619D8761B7}" type="sibTrans" cxnId="{3BFD725A-96AF-4217-85C2-02AA6B8C04EF}">
      <dgm:prSet/>
      <dgm:spPr/>
      <dgm:t>
        <a:bodyPr/>
        <a:lstStyle/>
        <a:p>
          <a:endParaRPr lang="en-US"/>
        </a:p>
      </dgm:t>
    </dgm:pt>
    <dgm:pt modelId="{F9AD1FE5-17F2-447B-9104-72271E61EC19}">
      <dgm:prSet phldrT="[Text]"/>
      <dgm:spPr/>
      <dgm:t>
        <a:bodyPr/>
        <a:lstStyle/>
        <a:p>
          <a:r>
            <a:rPr lang="en-AU" dirty="0"/>
            <a:t>Considerations of use of civil registration data for tracing of infected individuals and the related ethical considerations </a:t>
          </a:r>
          <a:endParaRPr lang="en-US" dirty="0"/>
        </a:p>
      </dgm:t>
    </dgm:pt>
    <dgm:pt modelId="{14D11991-07F5-40E0-B922-AF717D8C10AE}" type="parTrans" cxnId="{3C77C2AA-CB2F-4125-9BA0-65B5774B22EA}">
      <dgm:prSet/>
      <dgm:spPr/>
      <dgm:t>
        <a:bodyPr/>
        <a:lstStyle/>
        <a:p>
          <a:endParaRPr lang="en-US"/>
        </a:p>
      </dgm:t>
    </dgm:pt>
    <dgm:pt modelId="{F07B451D-DBA0-4A10-B606-F9589AE731B3}" type="sibTrans" cxnId="{3C77C2AA-CB2F-4125-9BA0-65B5774B22EA}">
      <dgm:prSet/>
      <dgm:spPr/>
      <dgm:t>
        <a:bodyPr/>
        <a:lstStyle/>
        <a:p>
          <a:endParaRPr lang="en-US"/>
        </a:p>
      </dgm:t>
    </dgm:pt>
    <dgm:pt modelId="{268950DA-E83D-4AE1-A98D-333C6F0E1F9F}">
      <dgm:prSet phldrT="[Text]"/>
      <dgm:spPr/>
      <dgm:t>
        <a:bodyPr/>
        <a:lstStyle/>
        <a:p>
          <a:r>
            <a:rPr lang="en-AU" dirty="0"/>
            <a:t>Reduction in operating hours  of some civil registration offices</a:t>
          </a:r>
          <a:endParaRPr lang="en-US" dirty="0"/>
        </a:p>
      </dgm:t>
    </dgm:pt>
    <dgm:pt modelId="{D7550C80-F09D-43F6-AC21-C6EB1A0B855D}" type="parTrans" cxnId="{B10A01BD-4B08-4E4E-A651-352CFAC358E6}">
      <dgm:prSet/>
      <dgm:spPr/>
      <dgm:t>
        <a:bodyPr/>
        <a:lstStyle/>
        <a:p>
          <a:endParaRPr lang="en-US"/>
        </a:p>
      </dgm:t>
    </dgm:pt>
    <dgm:pt modelId="{B43D0AED-BFBC-4224-ADFD-6B840C0E206A}" type="sibTrans" cxnId="{B10A01BD-4B08-4E4E-A651-352CFAC358E6}">
      <dgm:prSet/>
      <dgm:spPr/>
      <dgm:t>
        <a:bodyPr/>
        <a:lstStyle/>
        <a:p>
          <a:endParaRPr lang="en-US"/>
        </a:p>
      </dgm:t>
    </dgm:pt>
    <dgm:pt modelId="{F2FF9D48-BFCE-4478-847D-C15EF43D5F3F}" type="pres">
      <dgm:prSet presAssocID="{8BEBAB13-7E9B-41D0-B08C-2C94F2E40FA1}" presName="Name0" presStyleCnt="0">
        <dgm:presLayoutVars>
          <dgm:dir/>
          <dgm:animLvl val="lvl"/>
          <dgm:resizeHandles val="exact"/>
        </dgm:presLayoutVars>
      </dgm:prSet>
      <dgm:spPr/>
    </dgm:pt>
    <dgm:pt modelId="{8CA9CB26-B5A1-4506-9A8D-3198186BD123}" type="pres">
      <dgm:prSet presAssocID="{CFA09336-EB41-42A2-8312-9024B78F3EEA}" presName="linNode" presStyleCnt="0"/>
      <dgm:spPr/>
    </dgm:pt>
    <dgm:pt modelId="{D0A55C72-8C11-4CD4-B394-7CACA31D9623}" type="pres">
      <dgm:prSet presAssocID="{CFA09336-EB41-42A2-8312-9024B78F3EEA}" presName="parTx" presStyleLbl="revTx" presStyleIdx="0" presStyleCnt="1">
        <dgm:presLayoutVars>
          <dgm:chMax val="1"/>
          <dgm:bulletEnabled val="1"/>
        </dgm:presLayoutVars>
      </dgm:prSet>
      <dgm:spPr/>
    </dgm:pt>
    <dgm:pt modelId="{C8280281-DAE9-4890-80C0-1E7399E46272}" type="pres">
      <dgm:prSet presAssocID="{CFA09336-EB41-42A2-8312-9024B78F3EEA}" presName="bracket" presStyleLbl="parChTrans1D1" presStyleIdx="0" presStyleCnt="1"/>
      <dgm:spPr/>
    </dgm:pt>
    <dgm:pt modelId="{0679CBE1-3443-4020-B577-691A6AE520F3}" type="pres">
      <dgm:prSet presAssocID="{CFA09336-EB41-42A2-8312-9024B78F3EEA}" presName="spH" presStyleCnt="0"/>
      <dgm:spPr/>
    </dgm:pt>
    <dgm:pt modelId="{8EAEE1B0-6A71-41AA-ABCA-896B67C74F5B}" type="pres">
      <dgm:prSet presAssocID="{CFA09336-EB41-42A2-8312-9024B78F3EEA}" presName="desTx" presStyleLbl="node1" presStyleIdx="0" presStyleCnt="1" custScaleY="109939">
        <dgm:presLayoutVars>
          <dgm:bulletEnabled val="1"/>
        </dgm:presLayoutVars>
      </dgm:prSet>
      <dgm:spPr/>
    </dgm:pt>
  </dgm:ptLst>
  <dgm:cxnLst>
    <dgm:cxn modelId="{92513447-7569-475D-B327-AB1C6E69C089}" type="presOf" srcId="{268950DA-E83D-4AE1-A98D-333C6F0E1F9F}" destId="{8EAEE1B0-6A71-41AA-ABCA-896B67C74F5B}" srcOrd="0" destOrd="2" presId="urn:diagrams.loki3.com/BracketList"/>
    <dgm:cxn modelId="{491E7170-576A-4BC8-AB5F-E891DC692437}" type="presOf" srcId="{223C5548-B759-4272-BEC7-740DB088793D}" destId="{8EAEE1B0-6A71-41AA-ABCA-896B67C74F5B}" srcOrd="0" destOrd="3" presId="urn:diagrams.loki3.com/BracketList"/>
    <dgm:cxn modelId="{3BFD725A-96AF-4217-85C2-02AA6B8C04EF}" srcId="{CFA09336-EB41-42A2-8312-9024B78F3EEA}" destId="{223C5548-B759-4272-BEC7-740DB088793D}" srcOrd="3" destOrd="0" parTransId="{2CA90CEB-D3C8-4D88-8508-9DDBC6A3BE68}" sibTransId="{B25A43F3-BE8D-4E62-92D8-09619D8761B7}"/>
    <dgm:cxn modelId="{DF085289-6959-450C-B1DC-B4EB3E97F074}" type="presOf" srcId="{8BEBAB13-7E9B-41D0-B08C-2C94F2E40FA1}" destId="{F2FF9D48-BFCE-4478-847D-C15EF43D5F3F}" srcOrd="0" destOrd="0" presId="urn:diagrams.loki3.com/BracketList"/>
    <dgm:cxn modelId="{3C77C2AA-CB2F-4125-9BA0-65B5774B22EA}" srcId="{CFA09336-EB41-42A2-8312-9024B78F3EEA}" destId="{F9AD1FE5-17F2-447B-9104-72271E61EC19}" srcOrd="4" destOrd="0" parTransId="{14D11991-07F5-40E0-B922-AF717D8C10AE}" sibTransId="{F07B451D-DBA0-4A10-B606-F9589AE731B3}"/>
    <dgm:cxn modelId="{B10A01BD-4B08-4E4E-A651-352CFAC358E6}" srcId="{CFA09336-EB41-42A2-8312-9024B78F3EEA}" destId="{268950DA-E83D-4AE1-A98D-333C6F0E1F9F}" srcOrd="2" destOrd="0" parTransId="{D7550C80-F09D-43F6-AC21-C6EB1A0B855D}" sibTransId="{B43D0AED-BFBC-4224-ADFD-6B840C0E206A}"/>
    <dgm:cxn modelId="{757249BE-6F54-4575-801C-B77B8E03B4AD}" type="presOf" srcId="{3DF4E5B4-9DC9-4475-B417-534E55C290D7}" destId="{8EAEE1B0-6A71-41AA-ABCA-896B67C74F5B}" srcOrd="0" destOrd="1" presId="urn:diagrams.loki3.com/BracketList"/>
    <dgm:cxn modelId="{06D249C9-F87B-47C3-A53F-7C0FEE5F40EB}" srcId="{8BEBAB13-7E9B-41D0-B08C-2C94F2E40FA1}" destId="{CFA09336-EB41-42A2-8312-9024B78F3EEA}" srcOrd="0" destOrd="0" parTransId="{924081A7-3E45-43E5-BE94-B000BB83D510}" sibTransId="{DDDEB4E4-AC0F-44BB-B5E9-BCEF7C06BEFA}"/>
    <dgm:cxn modelId="{740755CB-A9A0-43BC-B80C-0C579F44D567}" type="presOf" srcId="{CFA09336-EB41-42A2-8312-9024B78F3EEA}" destId="{D0A55C72-8C11-4CD4-B394-7CACA31D9623}" srcOrd="0" destOrd="0" presId="urn:diagrams.loki3.com/BracketList"/>
    <dgm:cxn modelId="{7181A4CE-0105-4DA4-8D31-8506D8C3008F}" type="presOf" srcId="{47A19E30-4E41-4205-B605-29DE5E97F815}" destId="{8EAEE1B0-6A71-41AA-ABCA-896B67C74F5B}" srcOrd="0" destOrd="0" presId="urn:diagrams.loki3.com/BracketList"/>
    <dgm:cxn modelId="{1505FDDF-68FF-45A4-BA80-052DEC38B6FF}" srcId="{CFA09336-EB41-42A2-8312-9024B78F3EEA}" destId="{3DF4E5B4-9DC9-4475-B417-534E55C290D7}" srcOrd="1" destOrd="0" parTransId="{79DF0C2E-E75B-48D1-9D7E-A9F192387EFA}" sibTransId="{B2C5D307-111E-4086-AC6E-1336387207BC}"/>
    <dgm:cxn modelId="{920C99E7-13FB-4E85-82C9-E17363A1017F}" type="presOf" srcId="{F9AD1FE5-17F2-447B-9104-72271E61EC19}" destId="{8EAEE1B0-6A71-41AA-ABCA-896B67C74F5B}" srcOrd="0" destOrd="4" presId="urn:diagrams.loki3.com/BracketList"/>
    <dgm:cxn modelId="{2BE11CFA-3893-4274-A944-3E615F186862}" srcId="{CFA09336-EB41-42A2-8312-9024B78F3EEA}" destId="{47A19E30-4E41-4205-B605-29DE5E97F815}" srcOrd="0" destOrd="0" parTransId="{F650F956-FB6E-4947-80F6-9466DA6C7185}" sibTransId="{A3FD0491-1A42-4E9A-AA38-8076A5E0D1EE}"/>
    <dgm:cxn modelId="{C2CBD07D-AE11-4C86-B3F9-590519BEDAE2}" type="presParOf" srcId="{F2FF9D48-BFCE-4478-847D-C15EF43D5F3F}" destId="{8CA9CB26-B5A1-4506-9A8D-3198186BD123}" srcOrd="0" destOrd="0" presId="urn:diagrams.loki3.com/BracketList"/>
    <dgm:cxn modelId="{9A7CF7EE-6A0D-44AB-8937-CD8A2B5A37F5}" type="presParOf" srcId="{8CA9CB26-B5A1-4506-9A8D-3198186BD123}" destId="{D0A55C72-8C11-4CD4-B394-7CACA31D9623}" srcOrd="0" destOrd="0" presId="urn:diagrams.loki3.com/BracketList"/>
    <dgm:cxn modelId="{EA45C8C8-88B1-469F-8F88-9D9443BD90FD}" type="presParOf" srcId="{8CA9CB26-B5A1-4506-9A8D-3198186BD123}" destId="{C8280281-DAE9-4890-80C0-1E7399E46272}" srcOrd="1" destOrd="0" presId="urn:diagrams.loki3.com/BracketList"/>
    <dgm:cxn modelId="{2AC22980-E9A0-4983-9619-89CC7FC1A0C8}" type="presParOf" srcId="{8CA9CB26-B5A1-4506-9A8D-3198186BD123}" destId="{0679CBE1-3443-4020-B577-691A6AE520F3}" srcOrd="2" destOrd="0" presId="urn:diagrams.loki3.com/BracketList"/>
    <dgm:cxn modelId="{E1AF55F7-3928-407C-9554-74685BA684AA}" type="presParOf" srcId="{8CA9CB26-B5A1-4506-9A8D-3198186BD123}" destId="{8EAEE1B0-6A71-41AA-ABCA-896B67C74F5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55C72-8C11-4CD4-B394-7CACA31D9623}">
      <dsp:nvSpPr>
        <dsp:cNvPr id="0" name=""/>
        <dsp:cNvSpPr/>
      </dsp:nvSpPr>
      <dsp:spPr>
        <a:xfrm>
          <a:off x="4092" y="1857951"/>
          <a:ext cx="2093413" cy="735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AU" sz="2200" b="1" kern="1200" dirty="0"/>
            <a:t>Impact on Principles</a:t>
          </a:r>
          <a:endParaRPr lang="en-US" sz="2200" b="1" kern="1200" dirty="0"/>
        </a:p>
      </dsp:txBody>
      <dsp:txXfrm>
        <a:off x="4092" y="1857951"/>
        <a:ext cx="2093413" cy="735075"/>
      </dsp:txXfrm>
    </dsp:sp>
    <dsp:sp modelId="{C8280281-DAE9-4890-80C0-1E7399E46272}">
      <dsp:nvSpPr>
        <dsp:cNvPr id="0" name=""/>
        <dsp:cNvSpPr/>
      </dsp:nvSpPr>
      <dsp:spPr>
        <a:xfrm>
          <a:off x="2097506" y="341858"/>
          <a:ext cx="418682" cy="3767259"/>
        </a:xfrm>
        <a:prstGeom prst="leftBrace">
          <a:avLst>
            <a:gd name="adj1" fmla="val 35000"/>
            <a:gd name="adj2" fmla="val 50000"/>
          </a:avLst>
        </a:pr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EE1B0-6A71-41AA-ABCA-896B67C74F5B}">
      <dsp:nvSpPr>
        <dsp:cNvPr id="0" name=""/>
        <dsp:cNvSpPr/>
      </dsp:nvSpPr>
      <dsp:spPr>
        <a:xfrm>
          <a:off x="2683662" y="154644"/>
          <a:ext cx="5694085" cy="4141687"/>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AU" sz="2200" kern="1200" dirty="0"/>
            <a:t>Suspension of registration of some vital events e.g. births and marriages in Argentina </a:t>
          </a:r>
          <a:endParaRPr lang="en-US" sz="2200" kern="1200" dirty="0"/>
        </a:p>
        <a:p>
          <a:pPr marL="228600" lvl="1" indent="-228600" algn="l" defTabSz="977900">
            <a:lnSpc>
              <a:spcPct val="90000"/>
            </a:lnSpc>
            <a:spcBef>
              <a:spcPct val="0"/>
            </a:spcBef>
            <a:spcAft>
              <a:spcPct val="15000"/>
            </a:spcAft>
            <a:buChar char="•"/>
          </a:pPr>
          <a:r>
            <a:rPr lang="en-AU" sz="2200" kern="1200" dirty="0"/>
            <a:t>Closure of all civil registration offices e.g. In Uganda</a:t>
          </a:r>
          <a:endParaRPr lang="en-US" sz="2200" kern="1200" dirty="0"/>
        </a:p>
        <a:p>
          <a:pPr marL="228600" lvl="1" indent="-228600" algn="l" defTabSz="977900">
            <a:lnSpc>
              <a:spcPct val="90000"/>
            </a:lnSpc>
            <a:spcBef>
              <a:spcPct val="0"/>
            </a:spcBef>
            <a:spcAft>
              <a:spcPct val="15000"/>
            </a:spcAft>
            <a:buChar char="•"/>
          </a:pPr>
          <a:r>
            <a:rPr lang="en-AU" sz="2200" kern="1200" dirty="0"/>
            <a:t>Reduction in operating hours  of some civil registration offices</a:t>
          </a:r>
          <a:endParaRPr lang="en-US" sz="2200" kern="1200" dirty="0"/>
        </a:p>
        <a:p>
          <a:pPr marL="228600" lvl="1" indent="-228600" algn="l" defTabSz="977900">
            <a:lnSpc>
              <a:spcPct val="90000"/>
            </a:lnSpc>
            <a:spcBef>
              <a:spcPct val="0"/>
            </a:spcBef>
            <a:spcAft>
              <a:spcPct val="15000"/>
            </a:spcAft>
            <a:buChar char="•"/>
          </a:pPr>
          <a:r>
            <a:rPr lang="en-AU" sz="2200" kern="1200" dirty="0"/>
            <a:t>Significant reduction in number of declarations by members of the public, </a:t>
          </a:r>
          <a:endParaRPr lang="en-US" sz="2200" kern="1200" dirty="0"/>
        </a:p>
        <a:p>
          <a:pPr marL="228600" lvl="1" indent="-228600" algn="l" defTabSz="977900">
            <a:lnSpc>
              <a:spcPct val="90000"/>
            </a:lnSpc>
            <a:spcBef>
              <a:spcPct val="0"/>
            </a:spcBef>
            <a:spcAft>
              <a:spcPct val="15000"/>
            </a:spcAft>
            <a:buChar char="•"/>
          </a:pPr>
          <a:r>
            <a:rPr lang="en-AU" sz="2200" kern="1200" dirty="0"/>
            <a:t>Considerations of use of civil registration data for tracing of infected individuals and the related ethical considerations </a:t>
          </a:r>
          <a:endParaRPr lang="en-US" sz="2200" kern="1200" dirty="0"/>
        </a:p>
      </dsp:txBody>
      <dsp:txXfrm>
        <a:off x="2683662" y="154644"/>
        <a:ext cx="5694085" cy="414168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Content Placeholder 4"/>
          <p:cNvPicPr>
            <a:picLocks noChangeAspect="1"/>
          </p:cNvPicPr>
          <p:nvPr userDrawn="1"/>
        </p:nvPicPr>
        <p:blipFill rotWithShape="1">
          <a:blip r:embed="rId2"/>
          <a:srcRect t="94676"/>
          <a:stretch/>
        </p:blipFill>
        <p:spPr>
          <a:xfrm>
            <a:off x="0" y="6532202"/>
            <a:ext cx="9144000" cy="365127"/>
          </a:xfrm>
          <a:prstGeom prst="rect">
            <a:avLst/>
          </a:prstGeom>
        </p:spPr>
      </p:pic>
    </p:spTree>
    <p:extLst>
      <p:ext uri="{BB962C8B-B14F-4D97-AF65-F5344CB8AC3E}">
        <p14:creationId xmlns:p14="http://schemas.microsoft.com/office/powerpoint/2010/main" val="2931343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pic>
        <p:nvPicPr>
          <p:cNvPr id="2" name="Content Placeholder 4"/>
          <p:cNvPicPr>
            <a:picLocks noChangeAspect="1"/>
          </p:cNvPicPr>
          <p:nvPr userDrawn="1"/>
        </p:nvPicPr>
        <p:blipFill rotWithShape="1">
          <a:blip r:embed="rId2"/>
          <a:srcRect t="94676"/>
          <a:stretch/>
        </p:blipFill>
        <p:spPr>
          <a:xfrm>
            <a:off x="0" y="6532202"/>
            <a:ext cx="9144000" cy="365127"/>
          </a:xfrm>
          <a:prstGeom prst="rect">
            <a:avLst/>
          </a:prstGeom>
        </p:spPr>
      </p:pic>
    </p:spTree>
    <p:extLst>
      <p:ext uri="{BB962C8B-B14F-4D97-AF65-F5344CB8AC3E}">
        <p14:creationId xmlns:p14="http://schemas.microsoft.com/office/powerpoint/2010/main" val="275243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542979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url.org/spc/digilib/doc/qb7y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4762500" y="1849183"/>
            <a:ext cx="7305675" cy="2462022"/>
          </a:xfrm>
        </p:spPr>
        <p:txBody>
          <a:bodyPr anchor="b">
            <a:normAutofit/>
          </a:bodyPr>
          <a:lstStyle/>
          <a:p>
            <a:r>
              <a:rPr lang="en-US" sz="2900" b="1" dirty="0"/>
              <a:t>Key lessons for strengthening systems, drawing on experience gained from the coronavirus disease (COVID-19) pandemic </a:t>
            </a:r>
            <a:br>
              <a:rPr lang="en-US" sz="5400" dirty="0"/>
            </a:br>
            <a:endParaRPr lang="en-GB" sz="5400"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251111" cy="1572768"/>
          </a:xfrm>
        </p:spPr>
        <p:txBody>
          <a:bodyPr>
            <a:normAutofit/>
          </a:bodyPr>
          <a:lstStyle/>
          <a:p>
            <a:pPr algn="l"/>
            <a:r>
              <a:rPr lang="en-US" sz="2400" b="1" dirty="0"/>
              <a:t>Name of presenter</a:t>
            </a:r>
            <a:r>
              <a:rPr lang="en-US" sz="2400" dirty="0"/>
              <a:t>: William Muhwava</a:t>
            </a:r>
          </a:p>
          <a:p>
            <a:r>
              <a:rPr lang="en-US" sz="2400" dirty="0"/>
              <a:t>Chief, Demographic and Social Statistics</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957B6AA-5D6F-D245-A4AB-9BBBB4EDBFB6}"/>
              </a:ext>
            </a:extLst>
          </p:cNvPr>
          <p:cNvSpPr txBox="1"/>
          <p:nvPr/>
        </p:nvSpPr>
        <p:spPr>
          <a:xfrm>
            <a:off x="2575751" y="-36139"/>
            <a:ext cx="7005444"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000000"/>
                </a:solidFill>
                <a:effectLst/>
                <a:uLnTx/>
                <a:uFillTx/>
                <a:latin typeface="Poppins" pitchFamily="2" charset="77"/>
                <a:ea typeface="+mn-ea"/>
                <a:cs typeface="Poppins" pitchFamily="2" charset="77"/>
              </a:rPr>
              <a:t>Why Pay Attention to Emergencies</a:t>
            </a:r>
          </a:p>
        </p:txBody>
      </p:sp>
      <p:grpSp>
        <p:nvGrpSpPr>
          <p:cNvPr id="19" name="Group 18"/>
          <p:cNvGrpSpPr/>
          <p:nvPr/>
        </p:nvGrpSpPr>
        <p:grpSpPr>
          <a:xfrm>
            <a:off x="87239" y="422609"/>
            <a:ext cx="11982450" cy="5273161"/>
            <a:chOff x="641453" y="1323497"/>
            <a:chExt cx="10788548" cy="5107202"/>
          </a:xfrm>
        </p:grpSpPr>
        <p:sp>
          <p:nvSpPr>
            <p:cNvPr id="2" name="Freeform 1">
              <a:extLst>
                <a:ext uri="{FF2B5EF4-FFF2-40B4-BE49-F238E27FC236}">
                  <a16:creationId xmlns:a16="http://schemas.microsoft.com/office/drawing/2014/main" id="{DA2FBAAC-7896-BE42-A643-A721CBD553F7}"/>
                </a:ext>
              </a:extLst>
            </p:cNvPr>
            <p:cNvSpPr>
              <a:spLocks noChangeArrowheads="1"/>
            </p:cNvSpPr>
            <p:nvPr/>
          </p:nvSpPr>
          <p:spPr bwMode="auto">
            <a:xfrm flipH="1">
              <a:off x="1561880" y="1870460"/>
              <a:ext cx="3783918" cy="4555199"/>
            </a:xfrm>
            <a:custGeom>
              <a:avLst/>
              <a:gdLst>
                <a:gd name="T0" fmla="*/ 10135 w 11586"/>
                <a:gd name="T1" fmla="*/ 5216 h 13946"/>
                <a:gd name="T2" fmla="*/ 10135 w 11586"/>
                <a:gd name="T3" fmla="*/ 5216 h 13946"/>
                <a:gd name="T4" fmla="*/ 8344 w 11586"/>
                <a:gd name="T5" fmla="*/ 13110 h 13946"/>
                <a:gd name="T6" fmla="*/ 8344 w 11586"/>
                <a:gd name="T7" fmla="*/ 13110 h 13946"/>
                <a:gd name="T8" fmla="*/ 1450 w 11586"/>
                <a:gd name="T9" fmla="*/ 9195 h 13946"/>
                <a:gd name="T10" fmla="*/ 1450 w 11586"/>
                <a:gd name="T11" fmla="*/ 9195 h 13946"/>
                <a:gd name="T12" fmla="*/ 3093 w 11586"/>
                <a:gd name="T13" fmla="*/ 1225 h 13946"/>
                <a:gd name="T14" fmla="*/ 3093 w 11586"/>
                <a:gd name="T15" fmla="*/ 1225 h 13946"/>
                <a:gd name="T16" fmla="*/ 10135 w 11586"/>
                <a:gd name="T17" fmla="*/ 5216 h 1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86" h="13946">
                  <a:moveTo>
                    <a:pt x="10135" y="5216"/>
                  </a:moveTo>
                  <a:lnTo>
                    <a:pt x="10135" y="5216"/>
                  </a:lnTo>
                  <a:cubicBezTo>
                    <a:pt x="11585" y="8497"/>
                    <a:pt x="10859" y="12221"/>
                    <a:pt x="8344" y="13110"/>
                  </a:cubicBezTo>
                  <a:lnTo>
                    <a:pt x="8344" y="13110"/>
                  </a:lnTo>
                  <a:cubicBezTo>
                    <a:pt x="5982" y="13945"/>
                    <a:pt x="2900" y="12478"/>
                    <a:pt x="1450" y="9195"/>
                  </a:cubicBezTo>
                  <a:lnTo>
                    <a:pt x="1450" y="9195"/>
                  </a:lnTo>
                  <a:cubicBezTo>
                    <a:pt x="0" y="5914"/>
                    <a:pt x="795" y="2412"/>
                    <a:pt x="3093" y="1225"/>
                  </a:cubicBezTo>
                  <a:lnTo>
                    <a:pt x="3093" y="1225"/>
                  </a:lnTo>
                  <a:cubicBezTo>
                    <a:pt x="5462" y="0"/>
                    <a:pt x="8685" y="1934"/>
                    <a:pt x="10135" y="5216"/>
                  </a:cubicBezTo>
                </a:path>
              </a:pathLst>
            </a:custGeom>
            <a:solidFill>
              <a:schemeClr val="accent5">
                <a:lumMod val="50000"/>
              </a:schemeClr>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3" name="Freeform 2">
              <a:extLst>
                <a:ext uri="{FF2B5EF4-FFF2-40B4-BE49-F238E27FC236}">
                  <a16:creationId xmlns:a16="http://schemas.microsoft.com/office/drawing/2014/main" id="{094C22C1-A52E-004C-9EE3-3D197CE0C3FD}"/>
                </a:ext>
              </a:extLst>
            </p:cNvPr>
            <p:cNvSpPr>
              <a:spLocks noChangeArrowheads="1"/>
            </p:cNvSpPr>
            <p:nvPr/>
          </p:nvSpPr>
          <p:spPr bwMode="auto">
            <a:xfrm flipH="1">
              <a:off x="1420722" y="1843097"/>
              <a:ext cx="3832891" cy="4586881"/>
            </a:xfrm>
            <a:custGeom>
              <a:avLst/>
              <a:gdLst>
                <a:gd name="T0" fmla="*/ 10283 w 11734"/>
                <a:gd name="T1" fmla="*/ 5070 h 14043"/>
                <a:gd name="T2" fmla="*/ 10283 w 11734"/>
                <a:gd name="T3" fmla="*/ 5070 h 14043"/>
                <a:gd name="T4" fmla="*/ 8492 w 11734"/>
                <a:gd name="T5" fmla="*/ 12964 h 14043"/>
                <a:gd name="T6" fmla="*/ 8492 w 11734"/>
                <a:gd name="T7" fmla="*/ 12964 h 14043"/>
                <a:gd name="T8" fmla="*/ 1450 w 11734"/>
                <a:gd name="T9" fmla="*/ 8972 h 14043"/>
                <a:gd name="T10" fmla="*/ 1450 w 11734"/>
                <a:gd name="T11" fmla="*/ 8972 h 14043"/>
                <a:gd name="T12" fmla="*/ 3241 w 11734"/>
                <a:gd name="T13" fmla="*/ 1079 h 14043"/>
                <a:gd name="T14" fmla="*/ 3241 w 11734"/>
                <a:gd name="T15" fmla="*/ 1079 h 14043"/>
                <a:gd name="T16" fmla="*/ 10283 w 11734"/>
                <a:gd name="T17" fmla="*/ 5070 h 1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4" h="14043">
                  <a:moveTo>
                    <a:pt x="10283" y="5070"/>
                  </a:moveTo>
                  <a:lnTo>
                    <a:pt x="10283" y="5070"/>
                  </a:lnTo>
                  <a:cubicBezTo>
                    <a:pt x="11733" y="8351"/>
                    <a:pt x="10931" y="11886"/>
                    <a:pt x="8492" y="12964"/>
                  </a:cubicBezTo>
                  <a:lnTo>
                    <a:pt x="8492" y="12964"/>
                  </a:lnTo>
                  <a:cubicBezTo>
                    <a:pt x="6053" y="14042"/>
                    <a:pt x="2900" y="12255"/>
                    <a:pt x="1450" y="8972"/>
                  </a:cubicBezTo>
                  <a:lnTo>
                    <a:pt x="1450" y="8972"/>
                  </a:lnTo>
                  <a:cubicBezTo>
                    <a:pt x="0" y="5691"/>
                    <a:pt x="802" y="2156"/>
                    <a:pt x="3241" y="1079"/>
                  </a:cubicBezTo>
                  <a:lnTo>
                    <a:pt x="3241" y="1079"/>
                  </a:lnTo>
                  <a:cubicBezTo>
                    <a:pt x="5681" y="0"/>
                    <a:pt x="8833" y="1788"/>
                    <a:pt x="10283" y="50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4" name="Freeform 3">
              <a:extLst>
                <a:ext uri="{FF2B5EF4-FFF2-40B4-BE49-F238E27FC236}">
                  <a16:creationId xmlns:a16="http://schemas.microsoft.com/office/drawing/2014/main" id="{BD51A33D-11A7-F640-93D9-16ADF18D8625}"/>
                </a:ext>
              </a:extLst>
            </p:cNvPr>
            <p:cNvSpPr>
              <a:spLocks noChangeArrowheads="1"/>
            </p:cNvSpPr>
            <p:nvPr/>
          </p:nvSpPr>
          <p:spPr bwMode="auto">
            <a:xfrm flipH="1">
              <a:off x="1658777" y="2092674"/>
              <a:ext cx="3357106" cy="4087432"/>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chemeClr val="accent5"/>
            </a:solidFill>
            <a:ln>
              <a:noFill/>
            </a:ln>
            <a:effectLst/>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grpSp>
          <p:nvGrpSpPr>
            <p:cNvPr id="23" name="Group 22">
              <a:extLst>
                <a:ext uri="{FF2B5EF4-FFF2-40B4-BE49-F238E27FC236}">
                  <a16:creationId xmlns:a16="http://schemas.microsoft.com/office/drawing/2014/main" id="{58ABBC5B-766A-CA42-B89E-D2B72F4EE40C}"/>
                </a:ext>
              </a:extLst>
            </p:cNvPr>
            <p:cNvGrpSpPr/>
            <p:nvPr/>
          </p:nvGrpSpPr>
          <p:grpSpPr>
            <a:xfrm flipH="1">
              <a:off x="750937" y="1565148"/>
              <a:ext cx="2386735" cy="2515945"/>
              <a:chOff x="6420196" y="3478339"/>
              <a:chExt cx="4772662" cy="5031889"/>
            </a:xfrm>
          </p:grpSpPr>
          <p:sp>
            <p:nvSpPr>
              <p:cNvPr id="5" name="Freeform 7">
                <a:extLst>
                  <a:ext uri="{FF2B5EF4-FFF2-40B4-BE49-F238E27FC236}">
                    <a16:creationId xmlns:a16="http://schemas.microsoft.com/office/drawing/2014/main" id="{E51F88CE-0C27-DF43-A6F5-0250FB941940}"/>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6" name="Freeform 8">
                <a:extLst>
                  <a:ext uri="{FF2B5EF4-FFF2-40B4-BE49-F238E27FC236}">
                    <a16:creationId xmlns:a16="http://schemas.microsoft.com/office/drawing/2014/main" id="{125E1351-8DCB-EA48-AA87-5C9739C5C66B}"/>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7" name="Freeform 9">
                <a:extLst>
                  <a:ext uri="{FF2B5EF4-FFF2-40B4-BE49-F238E27FC236}">
                    <a16:creationId xmlns:a16="http://schemas.microsoft.com/office/drawing/2014/main" id="{F6639D2A-2E0A-8644-A626-519B50CB873E}"/>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8" name="Freeform 10">
                <a:extLst>
                  <a:ext uri="{FF2B5EF4-FFF2-40B4-BE49-F238E27FC236}">
                    <a16:creationId xmlns:a16="http://schemas.microsoft.com/office/drawing/2014/main" id="{F8A34894-E874-AF48-913D-4891461622B7}"/>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9" name="Freeform 11">
                <a:extLst>
                  <a:ext uri="{FF2B5EF4-FFF2-40B4-BE49-F238E27FC236}">
                    <a16:creationId xmlns:a16="http://schemas.microsoft.com/office/drawing/2014/main" id="{5DA87710-54A1-014C-8134-613C282DC1E2}"/>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0" name="Freeform 13">
                <a:extLst>
                  <a:ext uri="{FF2B5EF4-FFF2-40B4-BE49-F238E27FC236}">
                    <a16:creationId xmlns:a16="http://schemas.microsoft.com/office/drawing/2014/main" id="{A23248C7-2F4C-1443-B2CC-9FD6454C97D1}"/>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1" name="Freeform 14">
                <a:extLst>
                  <a:ext uri="{FF2B5EF4-FFF2-40B4-BE49-F238E27FC236}">
                    <a16:creationId xmlns:a16="http://schemas.microsoft.com/office/drawing/2014/main" id="{5260D5C2-C292-294A-B82F-509CAE2DEA16}"/>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2" name="Freeform 15">
                <a:extLst>
                  <a:ext uri="{FF2B5EF4-FFF2-40B4-BE49-F238E27FC236}">
                    <a16:creationId xmlns:a16="http://schemas.microsoft.com/office/drawing/2014/main" id="{DA6AD3C8-B8DC-2D4F-B43F-6F8A80846D4C}"/>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3" name="Freeform 18">
                <a:extLst>
                  <a:ext uri="{FF2B5EF4-FFF2-40B4-BE49-F238E27FC236}">
                    <a16:creationId xmlns:a16="http://schemas.microsoft.com/office/drawing/2014/main" id="{E9F1A3B4-23CD-8B42-BB97-55D9019F4EB0}"/>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4" name="Freeform 17">
                <a:extLst>
                  <a:ext uri="{FF2B5EF4-FFF2-40B4-BE49-F238E27FC236}">
                    <a16:creationId xmlns:a16="http://schemas.microsoft.com/office/drawing/2014/main" id="{127152CA-0752-4D4A-A68B-B811216F5915}"/>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5" name="Freeform 14">
                <a:extLst>
                  <a:ext uri="{FF2B5EF4-FFF2-40B4-BE49-F238E27FC236}">
                    <a16:creationId xmlns:a16="http://schemas.microsoft.com/office/drawing/2014/main" id="{7830135B-AF73-DB4B-A4A4-31EB3F7FF7DC}"/>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16" name="Freeform 15">
                <a:extLst>
                  <a:ext uri="{FF2B5EF4-FFF2-40B4-BE49-F238E27FC236}">
                    <a16:creationId xmlns:a16="http://schemas.microsoft.com/office/drawing/2014/main" id="{6CC91434-0488-8F43-A5AE-05BCB88FFAB1}"/>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grpSp>
        <p:sp>
          <p:nvSpPr>
            <p:cNvPr id="47" name="Freeform 46">
              <a:extLst>
                <a:ext uri="{FF2B5EF4-FFF2-40B4-BE49-F238E27FC236}">
                  <a16:creationId xmlns:a16="http://schemas.microsoft.com/office/drawing/2014/main" id="{3EEDFADA-BA96-EE47-A152-9EF69C1F38DA}"/>
                </a:ext>
              </a:extLst>
            </p:cNvPr>
            <p:cNvSpPr/>
            <p:nvPr/>
          </p:nvSpPr>
          <p:spPr>
            <a:xfrm>
              <a:off x="5154237" y="1323497"/>
              <a:ext cx="6275764" cy="1605399"/>
            </a:xfrm>
            <a:custGeom>
              <a:avLst/>
              <a:gdLst>
                <a:gd name="connsiteX0" fmla="*/ 1883526 w 12551527"/>
                <a:gd name="connsiteY0" fmla="*/ 1002344 h 3210797"/>
                <a:gd name="connsiteX1" fmla="*/ 1883526 w 12551527"/>
                <a:gd name="connsiteY1" fmla="*/ 1002345 h 3210797"/>
                <a:gd name="connsiteX2" fmla="*/ 1883526 w 12551527"/>
                <a:gd name="connsiteY2" fmla="*/ 1002345 h 3210797"/>
                <a:gd name="connsiteX3" fmla="*/ 2885871 w 12551527"/>
                <a:gd name="connsiteY3" fmla="*/ 0 h 3210797"/>
                <a:gd name="connsiteX4" fmla="*/ 11549181 w 12551527"/>
                <a:gd name="connsiteY4" fmla="*/ 0 h 3210797"/>
                <a:gd name="connsiteX5" fmla="*/ 12551527 w 12551527"/>
                <a:gd name="connsiteY5" fmla="*/ 1002345 h 3210797"/>
                <a:gd name="connsiteX6" fmla="*/ 12551525 w 12551527"/>
                <a:gd name="connsiteY6" fmla="*/ 1002345 h 3210797"/>
                <a:gd name="connsiteX7" fmla="*/ 11549181 w 12551527"/>
                <a:gd name="connsiteY7" fmla="*/ 2004690 h 3210797"/>
                <a:gd name="connsiteX8" fmla="*/ 2885871 w 12551527"/>
                <a:gd name="connsiteY8" fmla="*/ 2004689 h 3210797"/>
                <a:gd name="connsiteX9" fmla="*/ 2325450 w 12551527"/>
                <a:gd name="connsiteY9" fmla="*/ 1833504 h 3210797"/>
                <a:gd name="connsiteX10" fmla="*/ 2232768 w 12551527"/>
                <a:gd name="connsiteY10" fmla="*/ 1757034 h 3210797"/>
                <a:gd name="connsiteX11" fmla="*/ 0 w 12551527"/>
                <a:gd name="connsiteY11" fmla="*/ 3210797 h 3210797"/>
                <a:gd name="connsiteX12" fmla="*/ 2014864 w 12551527"/>
                <a:gd name="connsiteY12" fmla="*/ 1489352 h 3210797"/>
                <a:gd name="connsiteX13" fmla="*/ 1962295 w 12551527"/>
                <a:gd name="connsiteY13" fmla="*/ 1392502 h 3210797"/>
                <a:gd name="connsiteX14" fmla="*/ 1903890 w 12551527"/>
                <a:gd name="connsiteY14" fmla="*/ 1204352 h 3210797"/>
                <a:gd name="connsiteX15" fmla="*/ 1883526 w 12551527"/>
                <a:gd name="connsiteY15" fmla="*/ 1002345 h 3210797"/>
                <a:gd name="connsiteX16" fmla="*/ 1903890 w 12551527"/>
                <a:gd name="connsiteY16" fmla="*/ 800338 h 3210797"/>
                <a:gd name="connsiteX17" fmla="*/ 2885871 w 12551527"/>
                <a:gd name="connsiteY17" fmla="*/ 0 h 321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1527" h="3210797">
                  <a:moveTo>
                    <a:pt x="1883526" y="1002344"/>
                  </a:moveTo>
                  <a:lnTo>
                    <a:pt x="1883526" y="1002345"/>
                  </a:lnTo>
                  <a:lnTo>
                    <a:pt x="1883526" y="1002345"/>
                  </a:lnTo>
                  <a:close/>
                  <a:moveTo>
                    <a:pt x="2885871" y="0"/>
                  </a:moveTo>
                  <a:lnTo>
                    <a:pt x="11549181" y="0"/>
                  </a:lnTo>
                  <a:cubicBezTo>
                    <a:pt x="12102761" y="0"/>
                    <a:pt x="12551527" y="448765"/>
                    <a:pt x="12551527" y="1002345"/>
                  </a:cubicBezTo>
                  <a:lnTo>
                    <a:pt x="12551525" y="1002345"/>
                  </a:lnTo>
                  <a:cubicBezTo>
                    <a:pt x="12551525" y="1555925"/>
                    <a:pt x="12102761" y="2004690"/>
                    <a:pt x="11549181" y="2004690"/>
                  </a:cubicBezTo>
                  <a:lnTo>
                    <a:pt x="2885871" y="2004689"/>
                  </a:lnTo>
                  <a:cubicBezTo>
                    <a:pt x="2678279" y="2004689"/>
                    <a:pt x="2485426" y="1941582"/>
                    <a:pt x="2325450" y="1833504"/>
                  </a:cubicBezTo>
                  <a:lnTo>
                    <a:pt x="2232768" y="1757034"/>
                  </a:lnTo>
                  <a:lnTo>
                    <a:pt x="0" y="3210797"/>
                  </a:lnTo>
                  <a:lnTo>
                    <a:pt x="2014864" y="1489352"/>
                  </a:lnTo>
                  <a:lnTo>
                    <a:pt x="1962295" y="1392502"/>
                  </a:lnTo>
                  <a:cubicBezTo>
                    <a:pt x="1936935" y="1332543"/>
                    <a:pt x="1917242" y="1269602"/>
                    <a:pt x="1903890" y="1204352"/>
                  </a:cubicBezTo>
                  <a:lnTo>
                    <a:pt x="1883526" y="1002345"/>
                  </a:lnTo>
                  <a:lnTo>
                    <a:pt x="1903890" y="800338"/>
                  </a:lnTo>
                  <a:cubicBezTo>
                    <a:pt x="1997355" y="343586"/>
                    <a:pt x="2401489" y="0"/>
                    <a:pt x="288587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50" name="Freeform 49">
              <a:extLst>
                <a:ext uri="{FF2B5EF4-FFF2-40B4-BE49-F238E27FC236}">
                  <a16:creationId xmlns:a16="http://schemas.microsoft.com/office/drawing/2014/main" id="{9510B5AB-65B7-8348-9309-2A39B1E17599}"/>
                </a:ext>
              </a:extLst>
            </p:cNvPr>
            <p:cNvSpPr/>
            <p:nvPr/>
          </p:nvSpPr>
          <p:spPr>
            <a:xfrm>
              <a:off x="5232844" y="2423268"/>
              <a:ext cx="6197157" cy="1002345"/>
            </a:xfrm>
            <a:custGeom>
              <a:avLst/>
              <a:gdLst>
                <a:gd name="connsiteX0" fmla="*/ 2728657 w 12394313"/>
                <a:gd name="connsiteY0" fmla="*/ 0 h 2004690"/>
                <a:gd name="connsiteX1" fmla="*/ 11391967 w 12394313"/>
                <a:gd name="connsiteY1" fmla="*/ 0 h 2004690"/>
                <a:gd name="connsiteX2" fmla="*/ 12394313 w 12394313"/>
                <a:gd name="connsiteY2" fmla="*/ 1002345 h 2004690"/>
                <a:gd name="connsiteX3" fmla="*/ 12394311 w 12394313"/>
                <a:gd name="connsiteY3" fmla="*/ 1002345 h 2004690"/>
                <a:gd name="connsiteX4" fmla="*/ 11391967 w 12394313"/>
                <a:gd name="connsiteY4" fmla="*/ 2004690 h 2004690"/>
                <a:gd name="connsiteX5" fmla="*/ 2728657 w 12394313"/>
                <a:gd name="connsiteY5" fmla="*/ 2004689 h 2004690"/>
                <a:gd name="connsiteX6" fmla="*/ 1805081 w 12394313"/>
                <a:gd name="connsiteY6" fmla="*/ 1392502 h 2004690"/>
                <a:gd name="connsiteX7" fmla="*/ 1766790 w 12394313"/>
                <a:gd name="connsiteY7" fmla="*/ 1269148 h 2004690"/>
                <a:gd name="connsiteX8" fmla="*/ 0 w 12394313"/>
                <a:gd name="connsiteY8" fmla="*/ 1558689 h 2004690"/>
                <a:gd name="connsiteX9" fmla="*/ 1733889 w 12394313"/>
                <a:gd name="connsiteY9" fmla="*/ 927183 h 2004690"/>
                <a:gd name="connsiteX10" fmla="*/ 1746676 w 12394313"/>
                <a:gd name="connsiteY10" fmla="*/ 800338 h 2004690"/>
                <a:gd name="connsiteX11" fmla="*/ 2728657 w 12394313"/>
                <a:gd name="connsiteY11" fmla="*/ 0 h 20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4313" h="2004690">
                  <a:moveTo>
                    <a:pt x="2728657" y="0"/>
                  </a:moveTo>
                  <a:lnTo>
                    <a:pt x="11391967" y="0"/>
                  </a:lnTo>
                  <a:cubicBezTo>
                    <a:pt x="11945547" y="0"/>
                    <a:pt x="12394313" y="448765"/>
                    <a:pt x="12394313" y="1002345"/>
                  </a:cubicBezTo>
                  <a:lnTo>
                    <a:pt x="12394311" y="1002345"/>
                  </a:lnTo>
                  <a:cubicBezTo>
                    <a:pt x="12394311" y="1555925"/>
                    <a:pt x="11945547" y="2004690"/>
                    <a:pt x="11391967" y="2004690"/>
                  </a:cubicBezTo>
                  <a:lnTo>
                    <a:pt x="2728657" y="2004689"/>
                  </a:lnTo>
                  <a:cubicBezTo>
                    <a:pt x="2313472" y="2004689"/>
                    <a:pt x="1957246" y="1752259"/>
                    <a:pt x="1805081" y="1392502"/>
                  </a:cubicBezTo>
                  <a:lnTo>
                    <a:pt x="1766790" y="1269148"/>
                  </a:lnTo>
                  <a:lnTo>
                    <a:pt x="0" y="1558689"/>
                  </a:lnTo>
                  <a:lnTo>
                    <a:pt x="1733889" y="927183"/>
                  </a:lnTo>
                  <a:lnTo>
                    <a:pt x="1746676" y="800338"/>
                  </a:lnTo>
                  <a:cubicBezTo>
                    <a:pt x="1840141" y="343586"/>
                    <a:pt x="2244275" y="0"/>
                    <a:pt x="27286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49" name="Freeform 48">
              <a:extLst>
                <a:ext uri="{FF2B5EF4-FFF2-40B4-BE49-F238E27FC236}">
                  <a16:creationId xmlns:a16="http://schemas.microsoft.com/office/drawing/2014/main" id="{13708B7B-CABE-FE47-8FAD-5610E94CF6D4}"/>
                </a:ext>
              </a:extLst>
            </p:cNvPr>
            <p:cNvSpPr/>
            <p:nvPr/>
          </p:nvSpPr>
          <p:spPr>
            <a:xfrm>
              <a:off x="5227169" y="4609670"/>
              <a:ext cx="6202832" cy="847522"/>
            </a:xfrm>
            <a:custGeom>
              <a:avLst/>
              <a:gdLst>
                <a:gd name="connsiteX0" fmla="*/ 2740008 w 12405664"/>
                <a:gd name="connsiteY0" fmla="*/ 0 h 2004690"/>
                <a:gd name="connsiteX1" fmla="*/ 11403318 w 12405664"/>
                <a:gd name="connsiteY1" fmla="*/ 0 h 2004690"/>
                <a:gd name="connsiteX2" fmla="*/ 12405664 w 12405664"/>
                <a:gd name="connsiteY2" fmla="*/ 1002345 h 2004690"/>
                <a:gd name="connsiteX3" fmla="*/ 12405662 w 12405664"/>
                <a:gd name="connsiteY3" fmla="*/ 1002345 h 2004690"/>
                <a:gd name="connsiteX4" fmla="*/ 11403318 w 12405664"/>
                <a:gd name="connsiteY4" fmla="*/ 2004690 h 2004690"/>
                <a:gd name="connsiteX5" fmla="*/ 2740008 w 12405664"/>
                <a:gd name="connsiteY5" fmla="*/ 2004689 h 2004690"/>
                <a:gd name="connsiteX6" fmla="*/ 1816432 w 12405664"/>
                <a:gd name="connsiteY6" fmla="*/ 1392502 h 2004690"/>
                <a:gd name="connsiteX7" fmla="*/ 1763210 w 12405664"/>
                <a:gd name="connsiteY7" fmla="*/ 1221048 h 2004690"/>
                <a:gd name="connsiteX8" fmla="*/ 0 w 12405664"/>
                <a:gd name="connsiteY8" fmla="*/ 683828 h 2004690"/>
                <a:gd name="connsiteX9" fmla="*/ 1750479 w 12405664"/>
                <a:gd name="connsiteY9" fmla="*/ 875217 h 2004690"/>
                <a:gd name="connsiteX10" fmla="*/ 1758027 w 12405664"/>
                <a:gd name="connsiteY10" fmla="*/ 800338 h 2004690"/>
                <a:gd name="connsiteX11" fmla="*/ 2740008 w 12405664"/>
                <a:gd name="connsiteY11" fmla="*/ 0 h 20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664" h="2004690">
                  <a:moveTo>
                    <a:pt x="2740008" y="0"/>
                  </a:moveTo>
                  <a:lnTo>
                    <a:pt x="11403318" y="0"/>
                  </a:lnTo>
                  <a:cubicBezTo>
                    <a:pt x="11956898" y="0"/>
                    <a:pt x="12405664" y="448765"/>
                    <a:pt x="12405664" y="1002345"/>
                  </a:cubicBezTo>
                  <a:lnTo>
                    <a:pt x="12405662" y="1002345"/>
                  </a:lnTo>
                  <a:cubicBezTo>
                    <a:pt x="12405662" y="1555925"/>
                    <a:pt x="11956898" y="2004690"/>
                    <a:pt x="11403318" y="2004690"/>
                  </a:cubicBezTo>
                  <a:lnTo>
                    <a:pt x="2740008" y="2004689"/>
                  </a:lnTo>
                  <a:cubicBezTo>
                    <a:pt x="2324823" y="2004689"/>
                    <a:pt x="1968597" y="1752259"/>
                    <a:pt x="1816432" y="1392502"/>
                  </a:cubicBezTo>
                  <a:lnTo>
                    <a:pt x="1763210" y="1221048"/>
                  </a:lnTo>
                  <a:lnTo>
                    <a:pt x="0" y="683828"/>
                  </a:lnTo>
                  <a:lnTo>
                    <a:pt x="1750479" y="875217"/>
                  </a:lnTo>
                  <a:lnTo>
                    <a:pt x="1758027" y="800338"/>
                  </a:lnTo>
                  <a:cubicBezTo>
                    <a:pt x="1851492" y="343586"/>
                    <a:pt x="2255626" y="0"/>
                    <a:pt x="274000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25" name="Oval 24">
              <a:extLst>
                <a:ext uri="{FF2B5EF4-FFF2-40B4-BE49-F238E27FC236}">
                  <a16:creationId xmlns:a16="http://schemas.microsoft.com/office/drawing/2014/main" id="{FB23E31B-E57D-C145-B0A1-F1776221B8DA}"/>
                </a:ext>
              </a:extLst>
            </p:cNvPr>
            <p:cNvSpPr/>
            <p:nvPr/>
          </p:nvSpPr>
          <p:spPr>
            <a:xfrm>
              <a:off x="6198695" y="1426252"/>
              <a:ext cx="796834" cy="796834"/>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26" name="Oval 25">
              <a:extLst>
                <a:ext uri="{FF2B5EF4-FFF2-40B4-BE49-F238E27FC236}">
                  <a16:creationId xmlns:a16="http://schemas.microsoft.com/office/drawing/2014/main" id="{0B61FC0D-4C15-B942-B71E-FCD9DBE04D98}"/>
                </a:ext>
              </a:extLst>
            </p:cNvPr>
            <p:cNvSpPr/>
            <p:nvPr/>
          </p:nvSpPr>
          <p:spPr>
            <a:xfrm>
              <a:off x="6212919" y="2459780"/>
              <a:ext cx="796834" cy="796834"/>
            </a:xfrm>
            <a:prstGeom prst="ellipse">
              <a:avLst/>
            </a:prstGeom>
            <a:solidFill>
              <a:schemeClr val="bg1"/>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27" name="Oval 26">
              <a:extLst>
                <a:ext uri="{FF2B5EF4-FFF2-40B4-BE49-F238E27FC236}">
                  <a16:creationId xmlns:a16="http://schemas.microsoft.com/office/drawing/2014/main" id="{AE6F5F60-7354-AA49-A15A-8D1EC6719550}"/>
                </a:ext>
              </a:extLst>
            </p:cNvPr>
            <p:cNvSpPr/>
            <p:nvPr/>
          </p:nvSpPr>
          <p:spPr>
            <a:xfrm>
              <a:off x="6090181" y="4591042"/>
              <a:ext cx="796834" cy="796834"/>
            </a:xfrm>
            <a:prstGeom prst="ellipse">
              <a:avLst/>
            </a:prstGeom>
            <a:solidFill>
              <a:schemeClr val="bg1"/>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29" name="TextBox 28">
              <a:extLst>
                <a:ext uri="{FF2B5EF4-FFF2-40B4-BE49-F238E27FC236}">
                  <a16:creationId xmlns:a16="http://schemas.microsoft.com/office/drawing/2014/main" id="{618DF281-BA06-8D4F-BC3F-345D25B01B3D}"/>
                </a:ext>
              </a:extLst>
            </p:cNvPr>
            <p:cNvSpPr txBox="1"/>
            <p:nvPr/>
          </p:nvSpPr>
          <p:spPr>
            <a:xfrm>
              <a:off x="7092663" y="1407317"/>
              <a:ext cx="166325" cy="344970"/>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30" name="Subtitle 2">
              <a:extLst>
                <a:ext uri="{FF2B5EF4-FFF2-40B4-BE49-F238E27FC236}">
                  <a16:creationId xmlns:a16="http://schemas.microsoft.com/office/drawing/2014/main" id="{30B57D75-C796-0043-8CA6-59DCBE02835D}"/>
                </a:ext>
              </a:extLst>
            </p:cNvPr>
            <p:cNvSpPr txBox="1">
              <a:spLocks/>
            </p:cNvSpPr>
            <p:nvPr/>
          </p:nvSpPr>
          <p:spPr>
            <a:xfrm>
              <a:off x="7037390" y="1711043"/>
              <a:ext cx="4012988" cy="35614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072D80D6-7E79-EF4E-8847-66A4AB293AE6}"/>
                </a:ext>
              </a:extLst>
            </p:cNvPr>
            <p:cNvSpPr txBox="1"/>
            <p:nvPr/>
          </p:nvSpPr>
          <p:spPr>
            <a:xfrm>
              <a:off x="7092663" y="2794349"/>
              <a:ext cx="166325" cy="344970"/>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32" name="Subtitle 2">
              <a:extLst>
                <a:ext uri="{FF2B5EF4-FFF2-40B4-BE49-F238E27FC236}">
                  <a16:creationId xmlns:a16="http://schemas.microsoft.com/office/drawing/2014/main" id="{7E9F93E8-D919-D246-8196-B45739695421}"/>
                </a:ext>
              </a:extLst>
            </p:cNvPr>
            <p:cNvSpPr txBox="1">
              <a:spLocks/>
            </p:cNvSpPr>
            <p:nvPr/>
          </p:nvSpPr>
          <p:spPr>
            <a:xfrm>
              <a:off x="7037390" y="3098075"/>
              <a:ext cx="4012988" cy="35614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CE705AE0-7E72-D94A-BD63-53CADB228EF3}"/>
                </a:ext>
              </a:extLst>
            </p:cNvPr>
            <p:cNvSpPr txBox="1"/>
            <p:nvPr/>
          </p:nvSpPr>
          <p:spPr>
            <a:xfrm>
              <a:off x="7092663" y="4063599"/>
              <a:ext cx="2160884" cy="344970"/>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34" name="Subtitle 2">
              <a:extLst>
                <a:ext uri="{FF2B5EF4-FFF2-40B4-BE49-F238E27FC236}">
                  <a16:creationId xmlns:a16="http://schemas.microsoft.com/office/drawing/2014/main" id="{95DB1D27-A6AE-7946-9F6F-72A404C160AB}"/>
                </a:ext>
              </a:extLst>
            </p:cNvPr>
            <p:cNvSpPr txBox="1">
              <a:spLocks/>
            </p:cNvSpPr>
            <p:nvPr/>
          </p:nvSpPr>
          <p:spPr>
            <a:xfrm>
              <a:off x="7037390" y="4471054"/>
              <a:ext cx="4012988" cy="35614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EDB4DA6A-C81F-5847-AE59-BA68A4D92682}"/>
                </a:ext>
              </a:extLst>
            </p:cNvPr>
            <p:cNvSpPr txBox="1"/>
            <p:nvPr/>
          </p:nvSpPr>
          <p:spPr>
            <a:xfrm>
              <a:off x="7101970" y="5634038"/>
              <a:ext cx="4328031" cy="625989"/>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a:ea typeface="League Spartan" charset="0"/>
                  <a:cs typeface="Poppins" pitchFamily="2" charset="77"/>
                </a:rPr>
                <a:t>Reduces costs of </a:t>
              </a:r>
              <a:r>
                <a:rPr kumimoji="0" lang="en-US" sz="1800" b="0" i="0" u="none" strike="noStrike" kern="0" cap="none" spc="0" normalizeH="0" baseline="0" noProof="0" dirty="0">
                  <a:ln>
                    <a:noFill/>
                  </a:ln>
                  <a:solidFill>
                    <a:srgbClr val="FFFFFF"/>
                  </a:solidFill>
                  <a:effectLst/>
                  <a:uLnTx/>
                  <a:uFillTx/>
                  <a:latin typeface="Calibri" panose="020F0502020204030204"/>
                  <a:ea typeface="League Spartan" charset="0"/>
                  <a:cs typeface="Calibri" panose="020F0502020204030204" pitchFamily="34" charset="0"/>
                </a:rPr>
                <a:t>data</a:t>
              </a:r>
              <a:r>
                <a:rPr kumimoji="0" lang="en-US" sz="1800" b="0" i="0" u="none" strike="noStrike" kern="0" cap="none" spc="0" normalizeH="0" baseline="0" noProof="0" dirty="0">
                  <a:ln>
                    <a:noFill/>
                  </a:ln>
                  <a:solidFill>
                    <a:srgbClr val="FFFFFF"/>
                  </a:solidFill>
                  <a:effectLst/>
                  <a:uLnTx/>
                  <a:uFillTx/>
                  <a:latin typeface="Calibri" panose="020F0502020204030204"/>
                  <a:ea typeface="League Spartan" charset="0"/>
                  <a:cs typeface="Poppins" pitchFamily="2" charset="77"/>
                </a:rPr>
                <a:t> capture, questionnaire printing, storage, and transportation.</a:t>
              </a:r>
            </a:p>
          </p:txBody>
        </p:sp>
        <p:sp>
          <p:nvSpPr>
            <p:cNvPr id="37" name="Freeform 755">
              <a:extLst>
                <a:ext uri="{FF2B5EF4-FFF2-40B4-BE49-F238E27FC236}">
                  <a16:creationId xmlns:a16="http://schemas.microsoft.com/office/drawing/2014/main" id="{8FE4C202-ED10-7B4B-BC00-863EACA8E178}"/>
                </a:ext>
              </a:extLst>
            </p:cNvPr>
            <p:cNvSpPr>
              <a:spLocks noChangeArrowheads="1"/>
            </p:cNvSpPr>
            <p:nvPr/>
          </p:nvSpPr>
          <p:spPr bwMode="auto">
            <a:xfrm>
              <a:off x="6369370" y="1630796"/>
              <a:ext cx="455484" cy="387746"/>
            </a:xfrm>
            <a:custGeom>
              <a:avLst/>
              <a:gdLst/>
              <a:ahLst/>
              <a:cxnLst/>
              <a:rect l="0" t="0" r="r" b="b"/>
              <a:pathLst>
                <a:path w="309201" h="263164">
                  <a:moveTo>
                    <a:pt x="179032" y="175928"/>
                  </a:moveTo>
                  <a:cubicBezTo>
                    <a:pt x="171213" y="175928"/>
                    <a:pt x="164816" y="182681"/>
                    <a:pt x="164816" y="190500"/>
                  </a:cubicBezTo>
                  <a:cubicBezTo>
                    <a:pt x="164816" y="198319"/>
                    <a:pt x="171213" y="204716"/>
                    <a:pt x="179032" y="204716"/>
                  </a:cubicBezTo>
                  <a:cubicBezTo>
                    <a:pt x="187207" y="204716"/>
                    <a:pt x="193604" y="198319"/>
                    <a:pt x="193604" y="190500"/>
                  </a:cubicBezTo>
                  <a:cubicBezTo>
                    <a:pt x="193604" y="182681"/>
                    <a:pt x="187207" y="175928"/>
                    <a:pt x="179032" y="175928"/>
                  </a:cubicBezTo>
                  <a:close/>
                  <a:moveTo>
                    <a:pt x="179032" y="166687"/>
                  </a:moveTo>
                  <a:cubicBezTo>
                    <a:pt x="192182" y="166687"/>
                    <a:pt x="202845" y="177350"/>
                    <a:pt x="202845" y="190500"/>
                  </a:cubicBezTo>
                  <a:cubicBezTo>
                    <a:pt x="202845" y="203295"/>
                    <a:pt x="192182" y="213957"/>
                    <a:pt x="179032" y="213957"/>
                  </a:cubicBezTo>
                  <a:cubicBezTo>
                    <a:pt x="166237" y="213957"/>
                    <a:pt x="155575" y="203295"/>
                    <a:pt x="155575" y="190500"/>
                  </a:cubicBezTo>
                  <a:cubicBezTo>
                    <a:pt x="155575" y="177350"/>
                    <a:pt x="166237" y="166687"/>
                    <a:pt x="179032" y="166687"/>
                  </a:cubicBezTo>
                  <a:close/>
                  <a:moveTo>
                    <a:pt x="173745" y="127236"/>
                  </a:moveTo>
                  <a:lnTo>
                    <a:pt x="170853" y="147119"/>
                  </a:lnTo>
                  <a:cubicBezTo>
                    <a:pt x="170130" y="148926"/>
                    <a:pt x="169407" y="150372"/>
                    <a:pt x="167599" y="151095"/>
                  </a:cubicBezTo>
                  <a:cubicBezTo>
                    <a:pt x="165792" y="151457"/>
                    <a:pt x="163984" y="152180"/>
                    <a:pt x="162177" y="152903"/>
                  </a:cubicBezTo>
                  <a:cubicBezTo>
                    <a:pt x="160731" y="153987"/>
                    <a:pt x="158562" y="153626"/>
                    <a:pt x="157477" y="152541"/>
                  </a:cubicBezTo>
                  <a:lnTo>
                    <a:pt x="140847" y="140973"/>
                  </a:lnTo>
                  <a:cubicBezTo>
                    <a:pt x="137232" y="143865"/>
                    <a:pt x="134340" y="147119"/>
                    <a:pt x="131448" y="150734"/>
                  </a:cubicBezTo>
                  <a:lnTo>
                    <a:pt x="143016" y="166640"/>
                  </a:lnTo>
                  <a:cubicBezTo>
                    <a:pt x="144101" y="168448"/>
                    <a:pt x="144101" y="170256"/>
                    <a:pt x="143378" y="171702"/>
                  </a:cubicBezTo>
                  <a:cubicBezTo>
                    <a:pt x="142655" y="173509"/>
                    <a:pt x="141932" y="175317"/>
                    <a:pt x="141209" y="177124"/>
                  </a:cubicBezTo>
                  <a:cubicBezTo>
                    <a:pt x="140486" y="178932"/>
                    <a:pt x="139040" y="180016"/>
                    <a:pt x="137232" y="180378"/>
                  </a:cubicBezTo>
                  <a:lnTo>
                    <a:pt x="117711" y="183632"/>
                  </a:lnTo>
                  <a:cubicBezTo>
                    <a:pt x="117349" y="185801"/>
                    <a:pt x="117349" y="187970"/>
                    <a:pt x="117349" y="190500"/>
                  </a:cubicBezTo>
                  <a:cubicBezTo>
                    <a:pt x="117349" y="192669"/>
                    <a:pt x="117349" y="195200"/>
                    <a:pt x="117711" y="197369"/>
                  </a:cubicBezTo>
                  <a:lnTo>
                    <a:pt x="137232" y="200261"/>
                  </a:lnTo>
                  <a:cubicBezTo>
                    <a:pt x="139040" y="200984"/>
                    <a:pt x="140486" y="202069"/>
                    <a:pt x="141209" y="203515"/>
                  </a:cubicBezTo>
                  <a:cubicBezTo>
                    <a:pt x="141932" y="205684"/>
                    <a:pt x="142655" y="207130"/>
                    <a:pt x="143378" y="208937"/>
                  </a:cubicBezTo>
                  <a:cubicBezTo>
                    <a:pt x="144101" y="210383"/>
                    <a:pt x="144101" y="212552"/>
                    <a:pt x="143016" y="213637"/>
                  </a:cubicBezTo>
                  <a:lnTo>
                    <a:pt x="131448" y="230266"/>
                  </a:lnTo>
                  <a:cubicBezTo>
                    <a:pt x="134340" y="233881"/>
                    <a:pt x="137232" y="236774"/>
                    <a:pt x="140847" y="240027"/>
                  </a:cubicBezTo>
                  <a:lnTo>
                    <a:pt x="157477" y="228097"/>
                  </a:lnTo>
                  <a:cubicBezTo>
                    <a:pt x="158562" y="227374"/>
                    <a:pt x="160731" y="227013"/>
                    <a:pt x="162177" y="227736"/>
                  </a:cubicBezTo>
                  <a:cubicBezTo>
                    <a:pt x="163623" y="228459"/>
                    <a:pt x="165792" y="229182"/>
                    <a:pt x="167599" y="229905"/>
                  </a:cubicBezTo>
                  <a:cubicBezTo>
                    <a:pt x="169407" y="230628"/>
                    <a:pt x="170130" y="232074"/>
                    <a:pt x="170853" y="233881"/>
                  </a:cubicBezTo>
                  <a:lnTo>
                    <a:pt x="173745" y="253403"/>
                  </a:lnTo>
                  <a:cubicBezTo>
                    <a:pt x="178445" y="253764"/>
                    <a:pt x="183144" y="253764"/>
                    <a:pt x="187844" y="253403"/>
                  </a:cubicBezTo>
                  <a:lnTo>
                    <a:pt x="191097" y="233881"/>
                  </a:lnTo>
                  <a:cubicBezTo>
                    <a:pt x="191097" y="232074"/>
                    <a:pt x="192182" y="230628"/>
                    <a:pt x="193989" y="229905"/>
                  </a:cubicBezTo>
                  <a:cubicBezTo>
                    <a:pt x="195797" y="229182"/>
                    <a:pt x="197605" y="228459"/>
                    <a:pt x="199412" y="227736"/>
                  </a:cubicBezTo>
                  <a:cubicBezTo>
                    <a:pt x="200858" y="227013"/>
                    <a:pt x="202666" y="227374"/>
                    <a:pt x="204473" y="228097"/>
                  </a:cubicBezTo>
                  <a:lnTo>
                    <a:pt x="220380" y="240027"/>
                  </a:lnTo>
                  <a:cubicBezTo>
                    <a:pt x="223995" y="236774"/>
                    <a:pt x="227248" y="233881"/>
                    <a:pt x="230140" y="230266"/>
                  </a:cubicBezTo>
                  <a:lnTo>
                    <a:pt x="218572" y="213637"/>
                  </a:lnTo>
                  <a:cubicBezTo>
                    <a:pt x="217488" y="212552"/>
                    <a:pt x="217126" y="210383"/>
                    <a:pt x="218211" y="208937"/>
                  </a:cubicBezTo>
                  <a:cubicBezTo>
                    <a:pt x="218934" y="207130"/>
                    <a:pt x="219657" y="205322"/>
                    <a:pt x="220380" y="203515"/>
                  </a:cubicBezTo>
                  <a:cubicBezTo>
                    <a:pt x="220741" y="202069"/>
                    <a:pt x="222187" y="200984"/>
                    <a:pt x="223995" y="200261"/>
                  </a:cubicBezTo>
                  <a:lnTo>
                    <a:pt x="243878" y="197369"/>
                  </a:lnTo>
                  <a:cubicBezTo>
                    <a:pt x="243878" y="195200"/>
                    <a:pt x="244239" y="192669"/>
                    <a:pt x="244239" y="190500"/>
                  </a:cubicBezTo>
                  <a:cubicBezTo>
                    <a:pt x="244239" y="187970"/>
                    <a:pt x="243878" y="185801"/>
                    <a:pt x="243878" y="183632"/>
                  </a:cubicBezTo>
                  <a:lnTo>
                    <a:pt x="223995" y="180378"/>
                  </a:lnTo>
                  <a:cubicBezTo>
                    <a:pt x="222187" y="180016"/>
                    <a:pt x="220741" y="178932"/>
                    <a:pt x="220380" y="177124"/>
                  </a:cubicBezTo>
                  <a:cubicBezTo>
                    <a:pt x="219657" y="175317"/>
                    <a:pt x="218934" y="173509"/>
                    <a:pt x="218211" y="171702"/>
                  </a:cubicBezTo>
                  <a:cubicBezTo>
                    <a:pt x="217126" y="170256"/>
                    <a:pt x="217488" y="168448"/>
                    <a:pt x="218572" y="166640"/>
                  </a:cubicBezTo>
                  <a:lnTo>
                    <a:pt x="230140" y="150734"/>
                  </a:lnTo>
                  <a:cubicBezTo>
                    <a:pt x="227610" y="147119"/>
                    <a:pt x="223995" y="143865"/>
                    <a:pt x="220380" y="140973"/>
                  </a:cubicBezTo>
                  <a:lnTo>
                    <a:pt x="204473" y="152541"/>
                  </a:lnTo>
                  <a:cubicBezTo>
                    <a:pt x="202666" y="153626"/>
                    <a:pt x="200858" y="153987"/>
                    <a:pt x="199412" y="152903"/>
                  </a:cubicBezTo>
                  <a:cubicBezTo>
                    <a:pt x="197605" y="152180"/>
                    <a:pt x="195797" y="151457"/>
                    <a:pt x="193989" y="151095"/>
                  </a:cubicBezTo>
                  <a:cubicBezTo>
                    <a:pt x="192182" y="150372"/>
                    <a:pt x="191097" y="148926"/>
                    <a:pt x="191097" y="147119"/>
                  </a:cubicBezTo>
                  <a:lnTo>
                    <a:pt x="187844" y="127236"/>
                  </a:lnTo>
                  <a:cubicBezTo>
                    <a:pt x="183144" y="126874"/>
                    <a:pt x="178445" y="126874"/>
                    <a:pt x="173745" y="127236"/>
                  </a:cubicBezTo>
                  <a:close/>
                  <a:moveTo>
                    <a:pt x="169045" y="118559"/>
                  </a:moveTo>
                  <a:cubicBezTo>
                    <a:pt x="176637" y="117475"/>
                    <a:pt x="184590" y="117475"/>
                    <a:pt x="192543" y="118559"/>
                  </a:cubicBezTo>
                  <a:cubicBezTo>
                    <a:pt x="194351" y="118921"/>
                    <a:pt x="196159" y="120728"/>
                    <a:pt x="196520" y="122536"/>
                  </a:cubicBezTo>
                  <a:lnTo>
                    <a:pt x="199412" y="142780"/>
                  </a:lnTo>
                  <a:cubicBezTo>
                    <a:pt x="200135" y="143142"/>
                    <a:pt x="200497" y="143142"/>
                    <a:pt x="200858" y="143503"/>
                  </a:cubicBezTo>
                  <a:lnTo>
                    <a:pt x="217488" y="131212"/>
                  </a:lnTo>
                  <a:cubicBezTo>
                    <a:pt x="219295" y="130128"/>
                    <a:pt x="221464" y="130128"/>
                    <a:pt x="223272" y="131212"/>
                  </a:cubicBezTo>
                  <a:cubicBezTo>
                    <a:pt x="229779" y="135912"/>
                    <a:pt x="235202" y="141696"/>
                    <a:pt x="239901" y="147842"/>
                  </a:cubicBezTo>
                  <a:cubicBezTo>
                    <a:pt x="240986" y="149649"/>
                    <a:pt x="240986" y="151818"/>
                    <a:pt x="239901" y="153626"/>
                  </a:cubicBezTo>
                  <a:lnTo>
                    <a:pt x="227610" y="170256"/>
                  </a:lnTo>
                  <a:cubicBezTo>
                    <a:pt x="227971" y="170617"/>
                    <a:pt x="227971" y="170979"/>
                    <a:pt x="228333" y="171702"/>
                  </a:cubicBezTo>
                  <a:lnTo>
                    <a:pt x="248577" y="174594"/>
                  </a:lnTo>
                  <a:cubicBezTo>
                    <a:pt x="250747" y="174955"/>
                    <a:pt x="252193" y="176763"/>
                    <a:pt x="252554" y="178570"/>
                  </a:cubicBezTo>
                  <a:cubicBezTo>
                    <a:pt x="253277" y="182547"/>
                    <a:pt x="253639" y="186524"/>
                    <a:pt x="253639" y="190500"/>
                  </a:cubicBezTo>
                  <a:cubicBezTo>
                    <a:pt x="253639" y="194115"/>
                    <a:pt x="253277" y="198453"/>
                    <a:pt x="252554" y="202430"/>
                  </a:cubicBezTo>
                  <a:cubicBezTo>
                    <a:pt x="252193" y="204238"/>
                    <a:pt x="250747" y="205684"/>
                    <a:pt x="248577" y="206045"/>
                  </a:cubicBezTo>
                  <a:lnTo>
                    <a:pt x="228333" y="209299"/>
                  </a:lnTo>
                  <a:cubicBezTo>
                    <a:pt x="227971" y="209660"/>
                    <a:pt x="227971" y="210022"/>
                    <a:pt x="227610" y="210383"/>
                  </a:cubicBezTo>
                  <a:lnTo>
                    <a:pt x="239901" y="227374"/>
                  </a:lnTo>
                  <a:cubicBezTo>
                    <a:pt x="240986" y="229182"/>
                    <a:pt x="240986" y="231351"/>
                    <a:pt x="239901" y="232797"/>
                  </a:cubicBezTo>
                  <a:cubicBezTo>
                    <a:pt x="235202" y="239304"/>
                    <a:pt x="229417" y="245088"/>
                    <a:pt x="223272" y="249426"/>
                  </a:cubicBezTo>
                  <a:cubicBezTo>
                    <a:pt x="221464" y="250511"/>
                    <a:pt x="219295" y="250511"/>
                    <a:pt x="217488" y="249426"/>
                  </a:cubicBezTo>
                  <a:lnTo>
                    <a:pt x="200858" y="237497"/>
                  </a:lnTo>
                  <a:cubicBezTo>
                    <a:pt x="200497" y="237497"/>
                    <a:pt x="200135" y="237858"/>
                    <a:pt x="199412" y="237858"/>
                  </a:cubicBezTo>
                  <a:lnTo>
                    <a:pt x="196520" y="258464"/>
                  </a:lnTo>
                  <a:cubicBezTo>
                    <a:pt x="196159" y="260272"/>
                    <a:pt x="194351" y="262079"/>
                    <a:pt x="192543" y="262079"/>
                  </a:cubicBezTo>
                  <a:cubicBezTo>
                    <a:pt x="188928" y="262802"/>
                    <a:pt x="184590" y="263164"/>
                    <a:pt x="180614" y="263164"/>
                  </a:cubicBezTo>
                  <a:cubicBezTo>
                    <a:pt x="176637" y="263164"/>
                    <a:pt x="173022" y="262802"/>
                    <a:pt x="169045" y="262079"/>
                  </a:cubicBezTo>
                  <a:cubicBezTo>
                    <a:pt x="166876" y="262079"/>
                    <a:pt x="165430" y="260272"/>
                    <a:pt x="165069" y="258464"/>
                  </a:cubicBezTo>
                  <a:lnTo>
                    <a:pt x="161815" y="237858"/>
                  </a:lnTo>
                  <a:cubicBezTo>
                    <a:pt x="161454" y="237858"/>
                    <a:pt x="161092" y="237497"/>
                    <a:pt x="160731" y="237497"/>
                  </a:cubicBezTo>
                  <a:lnTo>
                    <a:pt x="143739" y="249426"/>
                  </a:lnTo>
                  <a:cubicBezTo>
                    <a:pt x="141932" y="250511"/>
                    <a:pt x="140124" y="250511"/>
                    <a:pt x="138317" y="249426"/>
                  </a:cubicBezTo>
                  <a:cubicBezTo>
                    <a:pt x="131810" y="245088"/>
                    <a:pt x="126025" y="239304"/>
                    <a:pt x="121687" y="232797"/>
                  </a:cubicBezTo>
                  <a:cubicBezTo>
                    <a:pt x="120603" y="231351"/>
                    <a:pt x="120603" y="229182"/>
                    <a:pt x="121687" y="227374"/>
                  </a:cubicBezTo>
                  <a:lnTo>
                    <a:pt x="133617" y="210383"/>
                  </a:lnTo>
                  <a:cubicBezTo>
                    <a:pt x="133617" y="210022"/>
                    <a:pt x="133256" y="209660"/>
                    <a:pt x="133256" y="209299"/>
                  </a:cubicBezTo>
                  <a:lnTo>
                    <a:pt x="112650" y="206045"/>
                  </a:lnTo>
                  <a:cubicBezTo>
                    <a:pt x="110842" y="205684"/>
                    <a:pt x="109034" y="204238"/>
                    <a:pt x="109034" y="202430"/>
                  </a:cubicBezTo>
                  <a:cubicBezTo>
                    <a:pt x="108311" y="198453"/>
                    <a:pt x="107950" y="194115"/>
                    <a:pt x="107950" y="190500"/>
                  </a:cubicBezTo>
                  <a:cubicBezTo>
                    <a:pt x="107950" y="186524"/>
                    <a:pt x="108311" y="182547"/>
                    <a:pt x="109034" y="178570"/>
                  </a:cubicBezTo>
                  <a:cubicBezTo>
                    <a:pt x="109034" y="176763"/>
                    <a:pt x="110842" y="174955"/>
                    <a:pt x="112650" y="174594"/>
                  </a:cubicBezTo>
                  <a:lnTo>
                    <a:pt x="133256" y="171702"/>
                  </a:lnTo>
                  <a:cubicBezTo>
                    <a:pt x="133256" y="170979"/>
                    <a:pt x="133617" y="170617"/>
                    <a:pt x="133617" y="170256"/>
                  </a:cubicBezTo>
                  <a:lnTo>
                    <a:pt x="121687" y="153626"/>
                  </a:lnTo>
                  <a:cubicBezTo>
                    <a:pt x="120603" y="151818"/>
                    <a:pt x="120603" y="149649"/>
                    <a:pt x="121687" y="147842"/>
                  </a:cubicBezTo>
                  <a:cubicBezTo>
                    <a:pt x="126025" y="141696"/>
                    <a:pt x="131810" y="135912"/>
                    <a:pt x="138317" y="131212"/>
                  </a:cubicBezTo>
                  <a:cubicBezTo>
                    <a:pt x="140124" y="130128"/>
                    <a:pt x="141932" y="130128"/>
                    <a:pt x="143739" y="131212"/>
                  </a:cubicBezTo>
                  <a:lnTo>
                    <a:pt x="160731" y="143503"/>
                  </a:lnTo>
                  <a:cubicBezTo>
                    <a:pt x="161092" y="143142"/>
                    <a:pt x="161454" y="143142"/>
                    <a:pt x="161815" y="142780"/>
                  </a:cubicBezTo>
                  <a:lnTo>
                    <a:pt x="165069" y="122536"/>
                  </a:lnTo>
                  <a:cubicBezTo>
                    <a:pt x="165430" y="120728"/>
                    <a:pt x="166876" y="118921"/>
                    <a:pt x="169045" y="118559"/>
                  </a:cubicBezTo>
                  <a:close/>
                  <a:moveTo>
                    <a:pt x="97414" y="9386"/>
                  </a:moveTo>
                  <a:cubicBezTo>
                    <a:pt x="76849" y="9386"/>
                    <a:pt x="59892" y="25994"/>
                    <a:pt x="59892" y="46572"/>
                  </a:cubicBezTo>
                  <a:cubicBezTo>
                    <a:pt x="59892" y="49461"/>
                    <a:pt x="60253" y="52710"/>
                    <a:pt x="60974" y="55598"/>
                  </a:cubicBezTo>
                  <a:cubicBezTo>
                    <a:pt x="61335" y="57042"/>
                    <a:pt x="61335" y="58847"/>
                    <a:pt x="60253" y="59569"/>
                  </a:cubicBezTo>
                  <a:cubicBezTo>
                    <a:pt x="59531" y="60652"/>
                    <a:pt x="58449" y="61374"/>
                    <a:pt x="56645" y="61735"/>
                  </a:cubicBezTo>
                  <a:cubicBezTo>
                    <a:pt x="30307" y="62819"/>
                    <a:pt x="9020" y="85202"/>
                    <a:pt x="9020" y="111918"/>
                  </a:cubicBezTo>
                  <a:cubicBezTo>
                    <a:pt x="9020" y="133941"/>
                    <a:pt x="23812" y="153797"/>
                    <a:pt x="44738" y="159935"/>
                  </a:cubicBezTo>
                  <a:cubicBezTo>
                    <a:pt x="49429" y="133219"/>
                    <a:pt x="73963" y="113001"/>
                    <a:pt x="102466" y="115529"/>
                  </a:cubicBezTo>
                  <a:cubicBezTo>
                    <a:pt x="102466" y="113723"/>
                    <a:pt x="102466" y="111918"/>
                    <a:pt x="102466" y="110474"/>
                  </a:cubicBezTo>
                  <a:cubicBezTo>
                    <a:pt x="102466" y="75454"/>
                    <a:pt x="130608" y="47294"/>
                    <a:pt x="165605" y="47294"/>
                  </a:cubicBezTo>
                  <a:cubicBezTo>
                    <a:pt x="170656" y="47294"/>
                    <a:pt x="175346" y="48016"/>
                    <a:pt x="180398" y="48738"/>
                  </a:cubicBezTo>
                  <a:cubicBezTo>
                    <a:pt x="178954" y="34658"/>
                    <a:pt x="166687" y="23828"/>
                    <a:pt x="152255" y="23828"/>
                  </a:cubicBezTo>
                  <a:cubicBezTo>
                    <a:pt x="146122" y="23828"/>
                    <a:pt x="140710" y="25272"/>
                    <a:pt x="135659" y="28882"/>
                  </a:cubicBezTo>
                  <a:cubicBezTo>
                    <a:pt x="134576" y="29604"/>
                    <a:pt x="133494" y="29965"/>
                    <a:pt x="132051" y="29604"/>
                  </a:cubicBezTo>
                  <a:cubicBezTo>
                    <a:pt x="130608" y="29604"/>
                    <a:pt x="129886" y="28521"/>
                    <a:pt x="129164" y="27438"/>
                  </a:cubicBezTo>
                  <a:cubicBezTo>
                    <a:pt x="122309" y="15885"/>
                    <a:pt x="110403" y="9386"/>
                    <a:pt x="97414" y="9386"/>
                  </a:cubicBezTo>
                  <a:close/>
                  <a:moveTo>
                    <a:pt x="97414" y="0"/>
                  </a:moveTo>
                  <a:cubicBezTo>
                    <a:pt x="112207" y="0"/>
                    <a:pt x="125556" y="6859"/>
                    <a:pt x="134216" y="18773"/>
                  </a:cubicBezTo>
                  <a:cubicBezTo>
                    <a:pt x="139988" y="15885"/>
                    <a:pt x="145761" y="14441"/>
                    <a:pt x="152255" y="14441"/>
                  </a:cubicBezTo>
                  <a:cubicBezTo>
                    <a:pt x="172821" y="14441"/>
                    <a:pt x="189778" y="31409"/>
                    <a:pt x="189778" y="51988"/>
                  </a:cubicBezTo>
                  <a:cubicBezTo>
                    <a:pt x="207818" y="59569"/>
                    <a:pt x="221528" y="75454"/>
                    <a:pt x="226579" y="94589"/>
                  </a:cubicBezTo>
                  <a:cubicBezTo>
                    <a:pt x="232352" y="91340"/>
                    <a:pt x="238846" y="89535"/>
                    <a:pt x="245341" y="89535"/>
                  </a:cubicBezTo>
                  <a:cubicBezTo>
                    <a:pt x="265545" y="89535"/>
                    <a:pt x="282503" y="106503"/>
                    <a:pt x="282503" y="126720"/>
                  </a:cubicBezTo>
                  <a:cubicBezTo>
                    <a:pt x="282503" y="131053"/>
                    <a:pt x="281781" y="135746"/>
                    <a:pt x="279977" y="139717"/>
                  </a:cubicBezTo>
                  <a:cubicBezTo>
                    <a:pt x="297295" y="145494"/>
                    <a:pt x="309201" y="161740"/>
                    <a:pt x="309201" y="180514"/>
                  </a:cubicBezTo>
                  <a:cubicBezTo>
                    <a:pt x="309201" y="203981"/>
                    <a:pt x="290079" y="223476"/>
                    <a:pt x="266267" y="223476"/>
                  </a:cubicBezTo>
                  <a:cubicBezTo>
                    <a:pt x="263741" y="223476"/>
                    <a:pt x="261576" y="221310"/>
                    <a:pt x="261576" y="218783"/>
                  </a:cubicBezTo>
                  <a:cubicBezTo>
                    <a:pt x="261576" y="215895"/>
                    <a:pt x="263741" y="214090"/>
                    <a:pt x="266267" y="214090"/>
                  </a:cubicBezTo>
                  <a:cubicBezTo>
                    <a:pt x="284667" y="214090"/>
                    <a:pt x="299821" y="198926"/>
                    <a:pt x="299821" y="180514"/>
                  </a:cubicBezTo>
                  <a:cubicBezTo>
                    <a:pt x="299821" y="164267"/>
                    <a:pt x="288275" y="150548"/>
                    <a:pt x="272400" y="147660"/>
                  </a:cubicBezTo>
                  <a:cubicBezTo>
                    <a:pt x="270957" y="146938"/>
                    <a:pt x="269875" y="146216"/>
                    <a:pt x="269153" y="144772"/>
                  </a:cubicBezTo>
                  <a:cubicBezTo>
                    <a:pt x="268432" y="143328"/>
                    <a:pt x="268792" y="141884"/>
                    <a:pt x="269153" y="140439"/>
                  </a:cubicBezTo>
                  <a:cubicBezTo>
                    <a:pt x="271679" y="136107"/>
                    <a:pt x="272761" y="131775"/>
                    <a:pt x="272761" y="126720"/>
                  </a:cubicBezTo>
                  <a:cubicBezTo>
                    <a:pt x="272761" y="111557"/>
                    <a:pt x="260494" y="98921"/>
                    <a:pt x="245341" y="98921"/>
                  </a:cubicBezTo>
                  <a:cubicBezTo>
                    <a:pt x="238486" y="98921"/>
                    <a:pt x="231630" y="101809"/>
                    <a:pt x="226579" y="106503"/>
                  </a:cubicBezTo>
                  <a:cubicBezTo>
                    <a:pt x="225136" y="107586"/>
                    <a:pt x="223332" y="107947"/>
                    <a:pt x="221889" y="107225"/>
                  </a:cubicBezTo>
                  <a:cubicBezTo>
                    <a:pt x="220085" y="106503"/>
                    <a:pt x="219003" y="105059"/>
                    <a:pt x="218642" y="103254"/>
                  </a:cubicBezTo>
                  <a:cubicBezTo>
                    <a:pt x="215395" y="76538"/>
                    <a:pt x="192304" y="56681"/>
                    <a:pt x="165605" y="56681"/>
                  </a:cubicBezTo>
                  <a:cubicBezTo>
                    <a:pt x="136020" y="56681"/>
                    <a:pt x="111846" y="80870"/>
                    <a:pt x="111846" y="110474"/>
                  </a:cubicBezTo>
                  <a:cubicBezTo>
                    <a:pt x="111846" y="113723"/>
                    <a:pt x="111846" y="116612"/>
                    <a:pt x="112568" y="120222"/>
                  </a:cubicBezTo>
                  <a:cubicBezTo>
                    <a:pt x="112929" y="122027"/>
                    <a:pt x="112207" y="123471"/>
                    <a:pt x="111125" y="124554"/>
                  </a:cubicBezTo>
                  <a:cubicBezTo>
                    <a:pt x="110403" y="125637"/>
                    <a:pt x="108599" y="125998"/>
                    <a:pt x="107156" y="125637"/>
                  </a:cubicBezTo>
                  <a:cubicBezTo>
                    <a:pt x="103909" y="124915"/>
                    <a:pt x="101022" y="124915"/>
                    <a:pt x="97775" y="124915"/>
                  </a:cubicBezTo>
                  <a:cubicBezTo>
                    <a:pt x="73241" y="124915"/>
                    <a:pt x="53037" y="144772"/>
                    <a:pt x="53037" y="169322"/>
                  </a:cubicBezTo>
                  <a:cubicBezTo>
                    <a:pt x="53037" y="193872"/>
                    <a:pt x="73241" y="214090"/>
                    <a:pt x="97775" y="214090"/>
                  </a:cubicBezTo>
                  <a:cubicBezTo>
                    <a:pt x="100301" y="214090"/>
                    <a:pt x="102466" y="215895"/>
                    <a:pt x="102466" y="218783"/>
                  </a:cubicBezTo>
                  <a:cubicBezTo>
                    <a:pt x="102466" y="221310"/>
                    <a:pt x="100301" y="223476"/>
                    <a:pt x="97775" y="223476"/>
                  </a:cubicBezTo>
                  <a:cubicBezTo>
                    <a:pt x="68190" y="223476"/>
                    <a:pt x="44017" y="199287"/>
                    <a:pt x="44017" y="169683"/>
                  </a:cubicBezTo>
                  <a:cubicBezTo>
                    <a:pt x="18040" y="162462"/>
                    <a:pt x="0" y="138995"/>
                    <a:pt x="0" y="111918"/>
                  </a:cubicBezTo>
                  <a:cubicBezTo>
                    <a:pt x="0" y="81953"/>
                    <a:pt x="22008" y="57042"/>
                    <a:pt x="51233" y="52710"/>
                  </a:cubicBezTo>
                  <a:cubicBezTo>
                    <a:pt x="50511" y="50544"/>
                    <a:pt x="50511" y="48738"/>
                    <a:pt x="50511" y="46572"/>
                  </a:cubicBezTo>
                  <a:cubicBezTo>
                    <a:pt x="50511" y="20939"/>
                    <a:pt x="71437" y="0"/>
                    <a:pt x="97414" y="0"/>
                  </a:cubicBezTo>
                  <a:close/>
                </a:path>
              </a:pathLst>
            </a:custGeom>
            <a:solidFill>
              <a:schemeClr val="accent1">
                <a:lumMod val="75000"/>
              </a:schemeClr>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38" name="Freeform 756">
              <a:extLst>
                <a:ext uri="{FF2B5EF4-FFF2-40B4-BE49-F238E27FC236}">
                  <a16:creationId xmlns:a16="http://schemas.microsoft.com/office/drawing/2014/main" id="{056D3AAE-A52C-974F-83DC-8AC5C8362B7D}"/>
                </a:ext>
              </a:extLst>
            </p:cNvPr>
            <p:cNvSpPr>
              <a:spLocks noChangeArrowheads="1"/>
            </p:cNvSpPr>
            <p:nvPr/>
          </p:nvSpPr>
          <p:spPr bwMode="auto">
            <a:xfrm>
              <a:off x="6389692" y="2593808"/>
              <a:ext cx="455486" cy="455484"/>
            </a:xfrm>
            <a:custGeom>
              <a:avLst/>
              <a:gdLst/>
              <a:ahLst/>
              <a:cxnLst/>
              <a:rect l="0" t="0" r="r" b="b"/>
              <a:pathLst>
                <a:path w="309203" h="309202">
                  <a:moveTo>
                    <a:pt x="9719" y="281813"/>
                  </a:moveTo>
                  <a:lnTo>
                    <a:pt x="9719" y="290102"/>
                  </a:lnTo>
                  <a:cubicBezTo>
                    <a:pt x="9719" y="295508"/>
                    <a:pt x="13678" y="299832"/>
                    <a:pt x="19078" y="299832"/>
                  </a:cubicBezTo>
                  <a:lnTo>
                    <a:pt x="290125" y="299832"/>
                  </a:lnTo>
                  <a:cubicBezTo>
                    <a:pt x="295525" y="299832"/>
                    <a:pt x="299484" y="295508"/>
                    <a:pt x="299484" y="290102"/>
                  </a:cubicBezTo>
                  <a:lnTo>
                    <a:pt x="299484" y="281813"/>
                  </a:lnTo>
                  <a:lnTo>
                    <a:pt x="9719" y="281813"/>
                  </a:lnTo>
                  <a:close/>
                  <a:moveTo>
                    <a:pt x="30596" y="240370"/>
                  </a:moveTo>
                  <a:lnTo>
                    <a:pt x="12958" y="272444"/>
                  </a:lnTo>
                  <a:lnTo>
                    <a:pt x="296245" y="272444"/>
                  </a:lnTo>
                  <a:lnTo>
                    <a:pt x="278607" y="240370"/>
                  </a:lnTo>
                  <a:lnTo>
                    <a:pt x="241531" y="240370"/>
                  </a:lnTo>
                  <a:lnTo>
                    <a:pt x="200136" y="240370"/>
                  </a:lnTo>
                  <a:lnTo>
                    <a:pt x="109067" y="240370"/>
                  </a:lnTo>
                  <a:lnTo>
                    <a:pt x="68032" y="240370"/>
                  </a:lnTo>
                  <a:lnTo>
                    <a:pt x="30596" y="240370"/>
                  </a:lnTo>
                  <a:close/>
                  <a:moveTo>
                    <a:pt x="100248" y="200025"/>
                  </a:moveTo>
                  <a:lnTo>
                    <a:pt x="164865" y="200025"/>
                  </a:lnTo>
                  <a:cubicBezTo>
                    <a:pt x="167364" y="200025"/>
                    <a:pt x="169506" y="201789"/>
                    <a:pt x="169506" y="204611"/>
                  </a:cubicBezTo>
                  <a:cubicBezTo>
                    <a:pt x="169506" y="207081"/>
                    <a:pt x="167364" y="209197"/>
                    <a:pt x="164865" y="209197"/>
                  </a:cubicBezTo>
                  <a:lnTo>
                    <a:pt x="100248" y="209197"/>
                  </a:lnTo>
                  <a:cubicBezTo>
                    <a:pt x="97392" y="209197"/>
                    <a:pt x="95250" y="207081"/>
                    <a:pt x="95250" y="204611"/>
                  </a:cubicBezTo>
                  <a:cubicBezTo>
                    <a:pt x="95250" y="201789"/>
                    <a:pt x="97392" y="200025"/>
                    <a:pt x="100248" y="200025"/>
                  </a:cubicBezTo>
                  <a:close/>
                  <a:moveTo>
                    <a:pt x="100250" y="166687"/>
                  </a:moveTo>
                  <a:lnTo>
                    <a:pt x="147399" y="166687"/>
                  </a:lnTo>
                  <a:cubicBezTo>
                    <a:pt x="149900" y="166687"/>
                    <a:pt x="152043" y="168728"/>
                    <a:pt x="152043" y="171450"/>
                  </a:cubicBezTo>
                  <a:cubicBezTo>
                    <a:pt x="152043" y="173831"/>
                    <a:pt x="149900" y="175872"/>
                    <a:pt x="147399" y="175872"/>
                  </a:cubicBezTo>
                  <a:lnTo>
                    <a:pt x="100250" y="175872"/>
                  </a:lnTo>
                  <a:cubicBezTo>
                    <a:pt x="97393" y="175872"/>
                    <a:pt x="95250" y="173831"/>
                    <a:pt x="95250" y="171450"/>
                  </a:cubicBezTo>
                  <a:cubicBezTo>
                    <a:pt x="95250" y="168728"/>
                    <a:pt x="97393" y="166687"/>
                    <a:pt x="100250" y="166687"/>
                  </a:cubicBezTo>
                  <a:close/>
                  <a:moveTo>
                    <a:pt x="100314" y="133350"/>
                  </a:moveTo>
                  <a:lnTo>
                    <a:pt x="147336" y="133350"/>
                  </a:lnTo>
                  <a:cubicBezTo>
                    <a:pt x="149868" y="133350"/>
                    <a:pt x="152038" y="135391"/>
                    <a:pt x="152038" y="137773"/>
                  </a:cubicBezTo>
                  <a:cubicBezTo>
                    <a:pt x="152038" y="140494"/>
                    <a:pt x="149868" y="142535"/>
                    <a:pt x="147336" y="142535"/>
                  </a:cubicBezTo>
                  <a:lnTo>
                    <a:pt x="100314" y="142535"/>
                  </a:lnTo>
                  <a:cubicBezTo>
                    <a:pt x="97420" y="142535"/>
                    <a:pt x="95250" y="140494"/>
                    <a:pt x="95250" y="137773"/>
                  </a:cubicBezTo>
                  <a:cubicBezTo>
                    <a:pt x="95250" y="135391"/>
                    <a:pt x="97420" y="133350"/>
                    <a:pt x="100314" y="133350"/>
                  </a:cubicBezTo>
                  <a:close/>
                  <a:moveTo>
                    <a:pt x="174464" y="111009"/>
                  </a:moveTo>
                  <a:lnTo>
                    <a:pt x="174464" y="168182"/>
                  </a:lnTo>
                  <a:lnTo>
                    <a:pt x="185989" y="168182"/>
                  </a:lnTo>
                  <a:cubicBezTo>
                    <a:pt x="188510" y="168182"/>
                    <a:pt x="190671" y="170353"/>
                    <a:pt x="190671" y="173248"/>
                  </a:cubicBezTo>
                  <a:lnTo>
                    <a:pt x="190671" y="185913"/>
                  </a:lnTo>
                  <a:lnTo>
                    <a:pt x="214080" y="169267"/>
                  </a:lnTo>
                  <a:cubicBezTo>
                    <a:pt x="214801" y="168906"/>
                    <a:pt x="215521" y="168182"/>
                    <a:pt x="216601" y="168182"/>
                  </a:cubicBezTo>
                  <a:lnTo>
                    <a:pt x="276026" y="168182"/>
                  </a:lnTo>
                  <a:lnTo>
                    <a:pt x="276026" y="111009"/>
                  </a:lnTo>
                  <a:lnTo>
                    <a:pt x="174464" y="111009"/>
                  </a:lnTo>
                  <a:close/>
                  <a:moveTo>
                    <a:pt x="169782" y="101600"/>
                  </a:moveTo>
                  <a:lnTo>
                    <a:pt x="280708" y="101600"/>
                  </a:lnTo>
                  <a:cubicBezTo>
                    <a:pt x="283229" y="101600"/>
                    <a:pt x="285390" y="103771"/>
                    <a:pt x="285390" y="106304"/>
                  </a:cubicBezTo>
                  <a:lnTo>
                    <a:pt x="285390" y="173248"/>
                  </a:lnTo>
                  <a:cubicBezTo>
                    <a:pt x="285390" y="175781"/>
                    <a:pt x="283229" y="177952"/>
                    <a:pt x="280708" y="177952"/>
                  </a:cubicBezTo>
                  <a:lnTo>
                    <a:pt x="218042" y="177952"/>
                  </a:lnTo>
                  <a:lnTo>
                    <a:pt x="188870" y="198578"/>
                  </a:lnTo>
                  <a:cubicBezTo>
                    <a:pt x="187790" y="199302"/>
                    <a:pt x="186709" y="199663"/>
                    <a:pt x="185989" y="199663"/>
                  </a:cubicBezTo>
                  <a:cubicBezTo>
                    <a:pt x="185268" y="199663"/>
                    <a:pt x="184548" y="199663"/>
                    <a:pt x="183828" y="199302"/>
                  </a:cubicBezTo>
                  <a:cubicBezTo>
                    <a:pt x="182027" y="198216"/>
                    <a:pt x="181307" y="196769"/>
                    <a:pt x="181307" y="194959"/>
                  </a:cubicBezTo>
                  <a:lnTo>
                    <a:pt x="181307" y="177952"/>
                  </a:lnTo>
                  <a:lnTo>
                    <a:pt x="169782" y="177952"/>
                  </a:lnTo>
                  <a:cubicBezTo>
                    <a:pt x="167261" y="177952"/>
                    <a:pt x="165100" y="175781"/>
                    <a:pt x="165100" y="173248"/>
                  </a:cubicBezTo>
                  <a:lnTo>
                    <a:pt x="165100" y="106304"/>
                  </a:lnTo>
                  <a:cubicBezTo>
                    <a:pt x="165100" y="103771"/>
                    <a:pt x="167261" y="101600"/>
                    <a:pt x="169782" y="101600"/>
                  </a:cubicBezTo>
                  <a:close/>
                  <a:moveTo>
                    <a:pt x="100264" y="101600"/>
                  </a:moveTo>
                  <a:lnTo>
                    <a:pt x="148974" y="101600"/>
                  </a:lnTo>
                  <a:cubicBezTo>
                    <a:pt x="151481" y="101600"/>
                    <a:pt x="153630" y="103717"/>
                    <a:pt x="153630" y="106186"/>
                  </a:cubicBezTo>
                  <a:cubicBezTo>
                    <a:pt x="153630" y="108656"/>
                    <a:pt x="151481" y="110772"/>
                    <a:pt x="148974" y="110772"/>
                  </a:cubicBezTo>
                  <a:lnTo>
                    <a:pt x="100264" y="110772"/>
                  </a:lnTo>
                  <a:cubicBezTo>
                    <a:pt x="97399" y="110772"/>
                    <a:pt x="95250" y="108656"/>
                    <a:pt x="95250" y="106186"/>
                  </a:cubicBezTo>
                  <a:cubicBezTo>
                    <a:pt x="95250" y="103717"/>
                    <a:pt x="97399" y="101600"/>
                    <a:pt x="100264" y="101600"/>
                  </a:cubicBezTo>
                  <a:close/>
                  <a:moveTo>
                    <a:pt x="150721" y="68262"/>
                  </a:moveTo>
                  <a:lnTo>
                    <a:pt x="209643" y="68262"/>
                  </a:lnTo>
                  <a:cubicBezTo>
                    <a:pt x="212157" y="68262"/>
                    <a:pt x="213954" y="70378"/>
                    <a:pt x="213954" y="72848"/>
                  </a:cubicBezTo>
                  <a:cubicBezTo>
                    <a:pt x="213954" y="75317"/>
                    <a:pt x="212157" y="77434"/>
                    <a:pt x="209643" y="77434"/>
                  </a:cubicBezTo>
                  <a:lnTo>
                    <a:pt x="150721" y="77434"/>
                  </a:lnTo>
                  <a:cubicBezTo>
                    <a:pt x="148206" y="77434"/>
                    <a:pt x="146050" y="75317"/>
                    <a:pt x="146050" y="72848"/>
                  </a:cubicBezTo>
                  <a:cubicBezTo>
                    <a:pt x="146050" y="70378"/>
                    <a:pt x="148206" y="68262"/>
                    <a:pt x="150721" y="68262"/>
                  </a:cubicBezTo>
                  <a:close/>
                  <a:moveTo>
                    <a:pt x="100301" y="68262"/>
                  </a:moveTo>
                  <a:lnTo>
                    <a:pt x="129887" y="68262"/>
                  </a:lnTo>
                  <a:cubicBezTo>
                    <a:pt x="132412" y="68262"/>
                    <a:pt x="134577" y="70378"/>
                    <a:pt x="134577" y="72848"/>
                  </a:cubicBezTo>
                  <a:cubicBezTo>
                    <a:pt x="134577" y="75317"/>
                    <a:pt x="132412" y="77434"/>
                    <a:pt x="129887" y="77434"/>
                  </a:cubicBezTo>
                  <a:lnTo>
                    <a:pt x="100301" y="77434"/>
                  </a:lnTo>
                  <a:cubicBezTo>
                    <a:pt x="97415" y="77434"/>
                    <a:pt x="95250" y="75317"/>
                    <a:pt x="95250" y="72848"/>
                  </a:cubicBezTo>
                  <a:cubicBezTo>
                    <a:pt x="95250" y="70378"/>
                    <a:pt x="97415" y="68262"/>
                    <a:pt x="100301" y="68262"/>
                  </a:cubicBezTo>
                  <a:close/>
                  <a:moveTo>
                    <a:pt x="263319" y="47625"/>
                  </a:moveTo>
                  <a:lnTo>
                    <a:pt x="266123" y="47625"/>
                  </a:lnTo>
                  <a:cubicBezTo>
                    <a:pt x="276638" y="47625"/>
                    <a:pt x="285400" y="56676"/>
                    <a:pt x="285400" y="67176"/>
                  </a:cubicBezTo>
                  <a:lnTo>
                    <a:pt x="285400" y="83831"/>
                  </a:lnTo>
                  <a:cubicBezTo>
                    <a:pt x="285400" y="86365"/>
                    <a:pt x="283297" y="88538"/>
                    <a:pt x="280843" y="88538"/>
                  </a:cubicBezTo>
                  <a:cubicBezTo>
                    <a:pt x="278390" y="88538"/>
                    <a:pt x="276287" y="86365"/>
                    <a:pt x="276287" y="83831"/>
                  </a:cubicBezTo>
                  <a:lnTo>
                    <a:pt x="276287" y="67176"/>
                  </a:lnTo>
                  <a:cubicBezTo>
                    <a:pt x="276287" y="61745"/>
                    <a:pt x="271731" y="57400"/>
                    <a:pt x="266123" y="57400"/>
                  </a:cubicBezTo>
                  <a:lnTo>
                    <a:pt x="263319" y="57400"/>
                  </a:lnTo>
                  <a:cubicBezTo>
                    <a:pt x="260866" y="57400"/>
                    <a:pt x="258763" y="55228"/>
                    <a:pt x="258763" y="52694"/>
                  </a:cubicBezTo>
                  <a:cubicBezTo>
                    <a:pt x="258763" y="49797"/>
                    <a:pt x="260866" y="47625"/>
                    <a:pt x="263319" y="47625"/>
                  </a:cubicBezTo>
                  <a:close/>
                  <a:moveTo>
                    <a:pt x="100284" y="34925"/>
                  </a:moveTo>
                  <a:lnTo>
                    <a:pt x="155303" y="34925"/>
                  </a:lnTo>
                  <a:cubicBezTo>
                    <a:pt x="157821" y="34925"/>
                    <a:pt x="159978" y="37041"/>
                    <a:pt x="159978" y="39511"/>
                  </a:cubicBezTo>
                  <a:cubicBezTo>
                    <a:pt x="159978" y="41980"/>
                    <a:pt x="157821" y="44097"/>
                    <a:pt x="155303" y="44097"/>
                  </a:cubicBezTo>
                  <a:lnTo>
                    <a:pt x="100284" y="44097"/>
                  </a:lnTo>
                  <a:cubicBezTo>
                    <a:pt x="97407" y="44097"/>
                    <a:pt x="95250" y="41980"/>
                    <a:pt x="95250" y="39511"/>
                  </a:cubicBezTo>
                  <a:cubicBezTo>
                    <a:pt x="95250" y="37041"/>
                    <a:pt x="97407" y="34925"/>
                    <a:pt x="100284" y="34925"/>
                  </a:cubicBezTo>
                  <a:close/>
                  <a:moveTo>
                    <a:pt x="211655" y="15856"/>
                  </a:moveTo>
                  <a:lnTo>
                    <a:pt x="211655" y="34235"/>
                  </a:lnTo>
                  <a:lnTo>
                    <a:pt x="230013" y="34235"/>
                  </a:lnTo>
                  <a:lnTo>
                    <a:pt x="221014" y="25226"/>
                  </a:lnTo>
                  <a:lnTo>
                    <a:pt x="211655" y="15856"/>
                  </a:lnTo>
                  <a:close/>
                  <a:moveTo>
                    <a:pt x="68032" y="0"/>
                  </a:moveTo>
                  <a:lnTo>
                    <a:pt x="206975" y="0"/>
                  </a:lnTo>
                  <a:cubicBezTo>
                    <a:pt x="207335" y="0"/>
                    <a:pt x="207335" y="0"/>
                    <a:pt x="207335" y="0"/>
                  </a:cubicBezTo>
                  <a:cubicBezTo>
                    <a:pt x="207695" y="0"/>
                    <a:pt x="208055" y="0"/>
                    <a:pt x="208415" y="360"/>
                  </a:cubicBezTo>
                  <a:cubicBezTo>
                    <a:pt x="208415" y="360"/>
                    <a:pt x="208775" y="360"/>
                    <a:pt x="209135" y="360"/>
                  </a:cubicBezTo>
                  <a:cubicBezTo>
                    <a:pt x="209495" y="720"/>
                    <a:pt x="209855" y="1081"/>
                    <a:pt x="210215" y="1441"/>
                  </a:cubicBezTo>
                  <a:lnTo>
                    <a:pt x="244771" y="35677"/>
                  </a:lnTo>
                  <a:cubicBezTo>
                    <a:pt x="245131" y="36398"/>
                    <a:pt x="245491" y="36758"/>
                    <a:pt x="245491" y="37118"/>
                  </a:cubicBezTo>
                  <a:cubicBezTo>
                    <a:pt x="245851" y="37479"/>
                    <a:pt x="245851" y="37479"/>
                    <a:pt x="245851" y="37839"/>
                  </a:cubicBezTo>
                  <a:cubicBezTo>
                    <a:pt x="246211" y="37839"/>
                    <a:pt x="246211" y="38199"/>
                    <a:pt x="246211" y="38920"/>
                  </a:cubicBezTo>
                  <a:cubicBezTo>
                    <a:pt x="246211" y="38920"/>
                    <a:pt x="246211" y="38920"/>
                    <a:pt x="246211" y="39281"/>
                  </a:cubicBezTo>
                  <a:lnTo>
                    <a:pt x="246211" y="83246"/>
                  </a:lnTo>
                  <a:cubicBezTo>
                    <a:pt x="246211" y="85769"/>
                    <a:pt x="244051" y="87931"/>
                    <a:pt x="241531" y="87931"/>
                  </a:cubicBezTo>
                  <a:cubicBezTo>
                    <a:pt x="239012" y="87931"/>
                    <a:pt x="236852" y="85769"/>
                    <a:pt x="236852" y="83246"/>
                  </a:cubicBezTo>
                  <a:lnTo>
                    <a:pt x="236852" y="43965"/>
                  </a:lnTo>
                  <a:lnTo>
                    <a:pt x="206975" y="43965"/>
                  </a:lnTo>
                  <a:cubicBezTo>
                    <a:pt x="204456" y="43965"/>
                    <a:pt x="202296" y="41803"/>
                    <a:pt x="202296" y="39281"/>
                  </a:cubicBezTo>
                  <a:lnTo>
                    <a:pt x="202296" y="9369"/>
                  </a:lnTo>
                  <a:lnTo>
                    <a:pt x="72351" y="9369"/>
                  </a:lnTo>
                  <a:lnTo>
                    <a:pt x="72351" y="231001"/>
                  </a:lnTo>
                  <a:lnTo>
                    <a:pt x="109067" y="231001"/>
                  </a:lnTo>
                  <a:lnTo>
                    <a:pt x="200136" y="231001"/>
                  </a:lnTo>
                  <a:lnTo>
                    <a:pt x="236852" y="231001"/>
                  </a:lnTo>
                  <a:lnTo>
                    <a:pt x="236852" y="195323"/>
                  </a:lnTo>
                  <a:cubicBezTo>
                    <a:pt x="236852" y="192440"/>
                    <a:pt x="239012" y="190639"/>
                    <a:pt x="241531" y="190639"/>
                  </a:cubicBezTo>
                  <a:cubicBezTo>
                    <a:pt x="244051" y="190639"/>
                    <a:pt x="246211" y="192440"/>
                    <a:pt x="246211" y="195323"/>
                  </a:cubicBezTo>
                  <a:lnTo>
                    <a:pt x="246211" y="231001"/>
                  </a:lnTo>
                  <a:lnTo>
                    <a:pt x="276807" y="231001"/>
                  </a:lnTo>
                  <a:lnTo>
                    <a:pt x="276807" y="195323"/>
                  </a:lnTo>
                  <a:cubicBezTo>
                    <a:pt x="276807" y="192440"/>
                    <a:pt x="278967" y="190639"/>
                    <a:pt x="281486" y="190639"/>
                  </a:cubicBezTo>
                  <a:cubicBezTo>
                    <a:pt x="284006" y="190639"/>
                    <a:pt x="286166" y="192440"/>
                    <a:pt x="286166" y="195323"/>
                  </a:cubicBezTo>
                  <a:lnTo>
                    <a:pt x="286166" y="234244"/>
                  </a:lnTo>
                  <a:lnTo>
                    <a:pt x="308483" y="274966"/>
                  </a:lnTo>
                  <a:cubicBezTo>
                    <a:pt x="308483" y="274966"/>
                    <a:pt x="308483" y="274966"/>
                    <a:pt x="308483" y="275327"/>
                  </a:cubicBezTo>
                  <a:cubicBezTo>
                    <a:pt x="308843" y="275327"/>
                    <a:pt x="308843" y="275327"/>
                    <a:pt x="308843" y="275687"/>
                  </a:cubicBezTo>
                  <a:cubicBezTo>
                    <a:pt x="308843" y="276047"/>
                    <a:pt x="308843" y="276408"/>
                    <a:pt x="309203" y="277128"/>
                  </a:cubicBezTo>
                  <a:lnTo>
                    <a:pt x="309203" y="290102"/>
                  </a:lnTo>
                  <a:cubicBezTo>
                    <a:pt x="309203" y="300553"/>
                    <a:pt x="300564" y="309202"/>
                    <a:pt x="290125" y="309202"/>
                  </a:cubicBezTo>
                  <a:lnTo>
                    <a:pt x="19078" y="309202"/>
                  </a:lnTo>
                  <a:cubicBezTo>
                    <a:pt x="8639" y="309202"/>
                    <a:pt x="0" y="300553"/>
                    <a:pt x="0" y="290102"/>
                  </a:cubicBezTo>
                  <a:lnTo>
                    <a:pt x="0" y="277128"/>
                  </a:lnTo>
                  <a:cubicBezTo>
                    <a:pt x="0" y="276408"/>
                    <a:pt x="360" y="276047"/>
                    <a:pt x="720" y="275687"/>
                  </a:cubicBezTo>
                  <a:cubicBezTo>
                    <a:pt x="720" y="275327"/>
                    <a:pt x="720" y="275327"/>
                    <a:pt x="720" y="275327"/>
                  </a:cubicBezTo>
                  <a:cubicBezTo>
                    <a:pt x="720" y="274966"/>
                    <a:pt x="720" y="274966"/>
                    <a:pt x="720" y="274966"/>
                  </a:cubicBezTo>
                  <a:lnTo>
                    <a:pt x="23037" y="234244"/>
                  </a:lnTo>
                  <a:lnTo>
                    <a:pt x="23037" y="66669"/>
                  </a:lnTo>
                  <a:cubicBezTo>
                    <a:pt x="23037" y="56218"/>
                    <a:pt x="32036" y="47209"/>
                    <a:pt x="42835" y="47209"/>
                  </a:cubicBezTo>
                  <a:lnTo>
                    <a:pt x="45714" y="47209"/>
                  </a:lnTo>
                  <a:cubicBezTo>
                    <a:pt x="48234" y="47209"/>
                    <a:pt x="50394" y="49371"/>
                    <a:pt x="50394" y="52254"/>
                  </a:cubicBezTo>
                  <a:cubicBezTo>
                    <a:pt x="50394" y="54777"/>
                    <a:pt x="48234" y="56939"/>
                    <a:pt x="45714" y="56939"/>
                  </a:cubicBezTo>
                  <a:lnTo>
                    <a:pt x="42835" y="56939"/>
                  </a:lnTo>
                  <a:cubicBezTo>
                    <a:pt x="37075" y="56939"/>
                    <a:pt x="32396" y="61263"/>
                    <a:pt x="32396" y="66669"/>
                  </a:cubicBezTo>
                  <a:lnTo>
                    <a:pt x="32396" y="231001"/>
                  </a:lnTo>
                  <a:lnTo>
                    <a:pt x="62992" y="231001"/>
                  </a:lnTo>
                  <a:lnTo>
                    <a:pt x="62992" y="4685"/>
                  </a:lnTo>
                  <a:cubicBezTo>
                    <a:pt x="62992" y="1802"/>
                    <a:pt x="65152" y="0"/>
                    <a:pt x="68032" y="0"/>
                  </a:cubicBezTo>
                  <a:close/>
                </a:path>
              </a:pathLst>
            </a:custGeom>
            <a:solidFill>
              <a:schemeClr val="accent2">
                <a:lumMod val="75000"/>
              </a:schemeClr>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39" name="Freeform 757">
              <a:extLst>
                <a:ext uri="{FF2B5EF4-FFF2-40B4-BE49-F238E27FC236}">
                  <a16:creationId xmlns:a16="http://schemas.microsoft.com/office/drawing/2014/main" id="{9A4CF0D4-790D-4F42-A8F4-11300CB60BB8}"/>
                </a:ext>
              </a:extLst>
            </p:cNvPr>
            <p:cNvSpPr>
              <a:spLocks noChangeArrowheads="1"/>
            </p:cNvSpPr>
            <p:nvPr/>
          </p:nvSpPr>
          <p:spPr bwMode="auto">
            <a:xfrm>
              <a:off x="6320542" y="4709645"/>
              <a:ext cx="317783" cy="455484"/>
            </a:xfrm>
            <a:custGeom>
              <a:avLst/>
              <a:gdLst/>
              <a:ahLst/>
              <a:cxnLst/>
              <a:rect l="0" t="0" r="r" b="b"/>
              <a:pathLst>
                <a:path w="309202" h="308874">
                  <a:moveTo>
                    <a:pt x="109321" y="223205"/>
                  </a:moveTo>
                  <a:lnTo>
                    <a:pt x="109321" y="263520"/>
                  </a:lnTo>
                  <a:lnTo>
                    <a:pt x="199881" y="297356"/>
                  </a:lnTo>
                  <a:lnTo>
                    <a:pt x="199881" y="257041"/>
                  </a:lnTo>
                  <a:lnTo>
                    <a:pt x="109321" y="223205"/>
                  </a:lnTo>
                  <a:close/>
                  <a:moveTo>
                    <a:pt x="99940" y="223205"/>
                  </a:moveTo>
                  <a:lnTo>
                    <a:pt x="9020" y="257041"/>
                  </a:lnTo>
                  <a:lnTo>
                    <a:pt x="9020" y="297356"/>
                  </a:lnTo>
                  <a:lnTo>
                    <a:pt x="99940" y="263520"/>
                  </a:lnTo>
                  <a:lnTo>
                    <a:pt x="99940" y="223205"/>
                  </a:lnTo>
                  <a:close/>
                  <a:moveTo>
                    <a:pt x="299822" y="144015"/>
                  </a:moveTo>
                  <a:lnTo>
                    <a:pt x="270597" y="154813"/>
                  </a:lnTo>
                  <a:lnTo>
                    <a:pt x="270597" y="231124"/>
                  </a:lnTo>
                  <a:cubicBezTo>
                    <a:pt x="270597" y="232924"/>
                    <a:pt x="269515" y="234723"/>
                    <a:pt x="267711" y="235443"/>
                  </a:cubicBezTo>
                  <a:lnTo>
                    <a:pt x="209262" y="257041"/>
                  </a:lnTo>
                  <a:lnTo>
                    <a:pt x="209262" y="297356"/>
                  </a:lnTo>
                  <a:lnTo>
                    <a:pt x="299822" y="263520"/>
                  </a:lnTo>
                  <a:lnTo>
                    <a:pt x="299822" y="144015"/>
                  </a:lnTo>
                  <a:close/>
                  <a:moveTo>
                    <a:pt x="99940" y="144015"/>
                  </a:moveTo>
                  <a:lnTo>
                    <a:pt x="9020" y="177490"/>
                  </a:lnTo>
                  <a:lnTo>
                    <a:pt x="9020" y="247322"/>
                  </a:lnTo>
                  <a:lnTo>
                    <a:pt x="99940" y="213486"/>
                  </a:lnTo>
                  <a:lnTo>
                    <a:pt x="99940" y="144015"/>
                  </a:lnTo>
                  <a:close/>
                  <a:moveTo>
                    <a:pt x="99940" y="64464"/>
                  </a:moveTo>
                  <a:lnTo>
                    <a:pt x="9020" y="98300"/>
                  </a:lnTo>
                  <a:lnTo>
                    <a:pt x="9020" y="167772"/>
                  </a:lnTo>
                  <a:lnTo>
                    <a:pt x="99940" y="133576"/>
                  </a:lnTo>
                  <a:lnTo>
                    <a:pt x="99940" y="64464"/>
                  </a:lnTo>
                  <a:close/>
                  <a:moveTo>
                    <a:pt x="204606" y="42474"/>
                  </a:moveTo>
                  <a:cubicBezTo>
                    <a:pt x="194050" y="42474"/>
                    <a:pt x="185677" y="50846"/>
                    <a:pt x="185677" y="61402"/>
                  </a:cubicBezTo>
                  <a:cubicBezTo>
                    <a:pt x="185677" y="71959"/>
                    <a:pt x="194050" y="80331"/>
                    <a:pt x="204606" y="80331"/>
                  </a:cubicBezTo>
                  <a:cubicBezTo>
                    <a:pt x="215162" y="80331"/>
                    <a:pt x="223535" y="71959"/>
                    <a:pt x="223535" y="61402"/>
                  </a:cubicBezTo>
                  <a:cubicBezTo>
                    <a:pt x="223535" y="50846"/>
                    <a:pt x="215162" y="42474"/>
                    <a:pt x="204606" y="42474"/>
                  </a:cubicBezTo>
                  <a:close/>
                  <a:moveTo>
                    <a:pt x="204606" y="33009"/>
                  </a:moveTo>
                  <a:cubicBezTo>
                    <a:pt x="220259" y="33009"/>
                    <a:pt x="232999" y="45750"/>
                    <a:pt x="232999" y="61402"/>
                  </a:cubicBezTo>
                  <a:cubicBezTo>
                    <a:pt x="232999" y="77055"/>
                    <a:pt x="220259" y="89795"/>
                    <a:pt x="204606" y="89795"/>
                  </a:cubicBezTo>
                  <a:cubicBezTo>
                    <a:pt x="188954" y="89795"/>
                    <a:pt x="176213" y="77055"/>
                    <a:pt x="176213" y="61402"/>
                  </a:cubicBezTo>
                  <a:cubicBezTo>
                    <a:pt x="176213" y="45750"/>
                    <a:pt x="188954" y="33009"/>
                    <a:pt x="204606" y="33009"/>
                  </a:cubicBezTo>
                  <a:close/>
                  <a:moveTo>
                    <a:pt x="109321" y="11550"/>
                  </a:moveTo>
                  <a:lnTo>
                    <a:pt x="109321" y="133576"/>
                  </a:lnTo>
                  <a:lnTo>
                    <a:pt x="170296" y="156613"/>
                  </a:lnTo>
                  <a:cubicBezTo>
                    <a:pt x="172460" y="157693"/>
                    <a:pt x="173904" y="160213"/>
                    <a:pt x="172821" y="162732"/>
                  </a:cubicBezTo>
                  <a:cubicBezTo>
                    <a:pt x="172460" y="164532"/>
                    <a:pt x="170296" y="165612"/>
                    <a:pt x="168492" y="165612"/>
                  </a:cubicBezTo>
                  <a:cubicBezTo>
                    <a:pt x="168131" y="165612"/>
                    <a:pt x="167409" y="165612"/>
                    <a:pt x="166688" y="165252"/>
                  </a:cubicBezTo>
                  <a:lnTo>
                    <a:pt x="109321" y="144015"/>
                  </a:lnTo>
                  <a:lnTo>
                    <a:pt x="109321" y="213486"/>
                  </a:lnTo>
                  <a:lnTo>
                    <a:pt x="199881" y="247322"/>
                  </a:lnTo>
                  <a:lnTo>
                    <a:pt x="199881" y="201247"/>
                  </a:lnTo>
                  <a:cubicBezTo>
                    <a:pt x="199881" y="198728"/>
                    <a:pt x="202046" y="196568"/>
                    <a:pt x="204571" y="196568"/>
                  </a:cubicBezTo>
                  <a:cubicBezTo>
                    <a:pt x="207097" y="196568"/>
                    <a:pt x="209262" y="198728"/>
                    <a:pt x="209262" y="201247"/>
                  </a:cubicBezTo>
                  <a:lnTo>
                    <a:pt x="209262" y="247322"/>
                  </a:lnTo>
                  <a:lnTo>
                    <a:pt x="261216" y="227884"/>
                  </a:lnTo>
                  <a:lnTo>
                    <a:pt x="261216" y="158413"/>
                  </a:lnTo>
                  <a:lnTo>
                    <a:pt x="242094" y="165252"/>
                  </a:lnTo>
                  <a:cubicBezTo>
                    <a:pt x="241733" y="165612"/>
                    <a:pt x="241012" y="165612"/>
                    <a:pt x="240651" y="165612"/>
                  </a:cubicBezTo>
                  <a:cubicBezTo>
                    <a:pt x="238486" y="165612"/>
                    <a:pt x="236682" y="164532"/>
                    <a:pt x="235961" y="162732"/>
                  </a:cubicBezTo>
                  <a:cubicBezTo>
                    <a:pt x="235239" y="160213"/>
                    <a:pt x="236322" y="157693"/>
                    <a:pt x="238847" y="156613"/>
                  </a:cubicBezTo>
                  <a:lnTo>
                    <a:pt x="299822" y="133576"/>
                  </a:lnTo>
                  <a:lnTo>
                    <a:pt x="299822" y="11550"/>
                  </a:lnTo>
                  <a:lnTo>
                    <a:pt x="255805" y="28108"/>
                  </a:lnTo>
                  <a:cubicBezTo>
                    <a:pt x="261938" y="37468"/>
                    <a:pt x="265546" y="48626"/>
                    <a:pt x="265546" y="60865"/>
                  </a:cubicBezTo>
                  <a:cubicBezTo>
                    <a:pt x="265546" y="106579"/>
                    <a:pt x="210344" y="174611"/>
                    <a:pt x="208179" y="177490"/>
                  </a:cubicBezTo>
                  <a:cubicBezTo>
                    <a:pt x="207458" y="178570"/>
                    <a:pt x="206015" y="179290"/>
                    <a:pt x="204571" y="179290"/>
                  </a:cubicBezTo>
                  <a:cubicBezTo>
                    <a:pt x="203128" y="179290"/>
                    <a:pt x="201685" y="178570"/>
                    <a:pt x="200964" y="177490"/>
                  </a:cubicBezTo>
                  <a:cubicBezTo>
                    <a:pt x="198438" y="174611"/>
                    <a:pt x="143597" y="106579"/>
                    <a:pt x="143597" y="60865"/>
                  </a:cubicBezTo>
                  <a:cubicBezTo>
                    <a:pt x="143597" y="48626"/>
                    <a:pt x="147205" y="37468"/>
                    <a:pt x="153338" y="28108"/>
                  </a:cubicBezTo>
                  <a:lnTo>
                    <a:pt x="109321" y="11550"/>
                  </a:lnTo>
                  <a:close/>
                  <a:moveTo>
                    <a:pt x="99940" y="11550"/>
                  </a:moveTo>
                  <a:lnTo>
                    <a:pt x="9020" y="45387"/>
                  </a:lnTo>
                  <a:lnTo>
                    <a:pt x="9020" y="88221"/>
                  </a:lnTo>
                  <a:lnTo>
                    <a:pt x="99940" y="54026"/>
                  </a:lnTo>
                  <a:lnTo>
                    <a:pt x="99940" y="11550"/>
                  </a:lnTo>
                  <a:close/>
                  <a:moveTo>
                    <a:pt x="204571" y="9391"/>
                  </a:moveTo>
                  <a:cubicBezTo>
                    <a:pt x="176068" y="9391"/>
                    <a:pt x="152977" y="32428"/>
                    <a:pt x="152977" y="60865"/>
                  </a:cubicBezTo>
                  <a:cubicBezTo>
                    <a:pt x="152977" y="96860"/>
                    <a:pt x="192304" y="150854"/>
                    <a:pt x="204571" y="166692"/>
                  </a:cubicBezTo>
                  <a:cubicBezTo>
                    <a:pt x="216839" y="150854"/>
                    <a:pt x="256165" y="96860"/>
                    <a:pt x="256165" y="60865"/>
                  </a:cubicBezTo>
                  <a:cubicBezTo>
                    <a:pt x="256165" y="32428"/>
                    <a:pt x="233074" y="9391"/>
                    <a:pt x="204571" y="9391"/>
                  </a:cubicBezTo>
                  <a:close/>
                  <a:moveTo>
                    <a:pt x="103909" y="32"/>
                  </a:moveTo>
                  <a:cubicBezTo>
                    <a:pt x="103909" y="32"/>
                    <a:pt x="104270" y="32"/>
                    <a:pt x="104631" y="32"/>
                  </a:cubicBezTo>
                  <a:cubicBezTo>
                    <a:pt x="104631" y="32"/>
                    <a:pt x="104992" y="32"/>
                    <a:pt x="105352" y="32"/>
                  </a:cubicBezTo>
                  <a:cubicBezTo>
                    <a:pt x="105352" y="32"/>
                    <a:pt x="105713" y="32"/>
                    <a:pt x="105713" y="392"/>
                  </a:cubicBezTo>
                  <a:cubicBezTo>
                    <a:pt x="106074" y="392"/>
                    <a:pt x="106074" y="392"/>
                    <a:pt x="106074" y="392"/>
                  </a:cubicBezTo>
                  <a:lnTo>
                    <a:pt x="159472" y="20189"/>
                  </a:lnTo>
                  <a:cubicBezTo>
                    <a:pt x="170296" y="7951"/>
                    <a:pt x="186532" y="32"/>
                    <a:pt x="204571" y="32"/>
                  </a:cubicBezTo>
                  <a:cubicBezTo>
                    <a:pt x="222611" y="32"/>
                    <a:pt x="238486" y="7951"/>
                    <a:pt x="249671" y="20189"/>
                  </a:cubicBezTo>
                  <a:lnTo>
                    <a:pt x="303069" y="392"/>
                  </a:lnTo>
                  <a:cubicBezTo>
                    <a:pt x="304151" y="-328"/>
                    <a:pt x="305955" y="32"/>
                    <a:pt x="307038" y="752"/>
                  </a:cubicBezTo>
                  <a:cubicBezTo>
                    <a:pt x="308481" y="1831"/>
                    <a:pt x="309202" y="2911"/>
                    <a:pt x="309202" y="4711"/>
                  </a:cubicBezTo>
                  <a:lnTo>
                    <a:pt x="309202" y="266759"/>
                  </a:lnTo>
                  <a:cubicBezTo>
                    <a:pt x="309202" y="268559"/>
                    <a:pt x="307759" y="270359"/>
                    <a:pt x="306316" y="271079"/>
                  </a:cubicBezTo>
                  <a:lnTo>
                    <a:pt x="206375" y="308154"/>
                  </a:lnTo>
                  <a:cubicBezTo>
                    <a:pt x="206015" y="308154"/>
                    <a:pt x="206015" y="308154"/>
                    <a:pt x="206015" y="308154"/>
                  </a:cubicBezTo>
                  <a:cubicBezTo>
                    <a:pt x="205654" y="308514"/>
                    <a:pt x="204932" y="308874"/>
                    <a:pt x="204571" y="308874"/>
                  </a:cubicBezTo>
                  <a:cubicBezTo>
                    <a:pt x="203850" y="308874"/>
                    <a:pt x="203489" y="308514"/>
                    <a:pt x="203128" y="308154"/>
                  </a:cubicBezTo>
                  <a:cubicBezTo>
                    <a:pt x="202768" y="308154"/>
                    <a:pt x="202768" y="308154"/>
                    <a:pt x="202768" y="308154"/>
                  </a:cubicBezTo>
                  <a:lnTo>
                    <a:pt x="104631" y="271439"/>
                  </a:lnTo>
                  <a:lnTo>
                    <a:pt x="6133" y="308154"/>
                  </a:lnTo>
                  <a:cubicBezTo>
                    <a:pt x="5412" y="308514"/>
                    <a:pt x="5051" y="308874"/>
                    <a:pt x="4329" y="308874"/>
                  </a:cubicBezTo>
                  <a:cubicBezTo>
                    <a:pt x="3608" y="308874"/>
                    <a:pt x="2525" y="308154"/>
                    <a:pt x="1804" y="307794"/>
                  </a:cubicBezTo>
                  <a:cubicBezTo>
                    <a:pt x="361" y="307074"/>
                    <a:pt x="0" y="305635"/>
                    <a:pt x="0" y="304195"/>
                  </a:cubicBezTo>
                  <a:lnTo>
                    <a:pt x="0" y="42147"/>
                  </a:lnTo>
                  <a:cubicBezTo>
                    <a:pt x="0" y="39987"/>
                    <a:pt x="1082" y="38188"/>
                    <a:pt x="2886" y="37828"/>
                  </a:cubicBezTo>
                  <a:lnTo>
                    <a:pt x="102827" y="392"/>
                  </a:lnTo>
                  <a:lnTo>
                    <a:pt x="103188" y="392"/>
                  </a:lnTo>
                  <a:cubicBezTo>
                    <a:pt x="103548" y="32"/>
                    <a:pt x="103548" y="32"/>
                    <a:pt x="103909" y="32"/>
                  </a:cubicBezTo>
                  <a:close/>
                </a:path>
              </a:pathLst>
            </a:custGeom>
            <a:solidFill>
              <a:schemeClr val="accent3">
                <a:lumMod val="75000"/>
              </a:schemeClr>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40" name="Freeform 758">
              <a:extLst>
                <a:ext uri="{FF2B5EF4-FFF2-40B4-BE49-F238E27FC236}">
                  <a16:creationId xmlns:a16="http://schemas.microsoft.com/office/drawing/2014/main" id="{DE80BCE7-59FD-4843-9F62-3833E5D41315}"/>
                </a:ext>
              </a:extLst>
            </p:cNvPr>
            <p:cNvSpPr>
              <a:spLocks noChangeArrowheads="1"/>
            </p:cNvSpPr>
            <p:nvPr/>
          </p:nvSpPr>
          <p:spPr bwMode="auto">
            <a:xfrm>
              <a:off x="6369481" y="5748896"/>
              <a:ext cx="455486" cy="455484"/>
            </a:xfrm>
            <a:custGeom>
              <a:avLst/>
              <a:gdLst/>
              <a:ahLst/>
              <a:cxnLst/>
              <a:rect l="0" t="0" r="r" b="b"/>
              <a:pathLst>
                <a:path w="309203" h="309202">
                  <a:moveTo>
                    <a:pt x="247451" y="99965"/>
                  </a:moveTo>
                  <a:lnTo>
                    <a:pt x="193066" y="154282"/>
                  </a:lnTo>
                  <a:lnTo>
                    <a:pt x="231243" y="192412"/>
                  </a:lnTo>
                  <a:cubicBezTo>
                    <a:pt x="233044" y="194570"/>
                    <a:pt x="233044" y="197088"/>
                    <a:pt x="231243" y="198886"/>
                  </a:cubicBezTo>
                  <a:cubicBezTo>
                    <a:pt x="230163" y="199966"/>
                    <a:pt x="229442" y="200685"/>
                    <a:pt x="228002" y="200685"/>
                  </a:cubicBezTo>
                  <a:cubicBezTo>
                    <a:pt x="226561" y="200685"/>
                    <a:pt x="225841" y="199966"/>
                    <a:pt x="224760" y="198886"/>
                  </a:cubicBezTo>
                  <a:lnTo>
                    <a:pt x="186223" y="160757"/>
                  </a:lnTo>
                  <a:lnTo>
                    <a:pt x="157049" y="189894"/>
                  </a:lnTo>
                  <a:cubicBezTo>
                    <a:pt x="155969" y="190613"/>
                    <a:pt x="154888" y="190973"/>
                    <a:pt x="153808" y="190973"/>
                  </a:cubicBezTo>
                  <a:cubicBezTo>
                    <a:pt x="152367" y="190973"/>
                    <a:pt x="151287" y="190613"/>
                    <a:pt x="150206" y="189894"/>
                  </a:cubicBezTo>
                  <a:lnTo>
                    <a:pt x="121033" y="160757"/>
                  </a:lnTo>
                  <a:lnTo>
                    <a:pt x="66648" y="214714"/>
                  </a:lnTo>
                  <a:lnTo>
                    <a:pt x="200269" y="214714"/>
                  </a:lnTo>
                  <a:cubicBezTo>
                    <a:pt x="201350" y="214714"/>
                    <a:pt x="202790" y="215433"/>
                    <a:pt x="203511" y="216512"/>
                  </a:cubicBezTo>
                  <a:lnTo>
                    <a:pt x="247451" y="260038"/>
                  </a:lnTo>
                  <a:lnTo>
                    <a:pt x="247451" y="99965"/>
                  </a:lnTo>
                  <a:close/>
                  <a:moveTo>
                    <a:pt x="60165" y="99965"/>
                  </a:moveTo>
                  <a:lnTo>
                    <a:pt x="60165" y="208239"/>
                  </a:lnTo>
                  <a:lnTo>
                    <a:pt x="114550" y="154282"/>
                  </a:lnTo>
                  <a:lnTo>
                    <a:pt x="60165" y="99965"/>
                  </a:lnTo>
                  <a:close/>
                  <a:moveTo>
                    <a:pt x="66648" y="93490"/>
                  </a:moveTo>
                  <a:lnTo>
                    <a:pt x="124634" y="151044"/>
                  </a:lnTo>
                  <a:lnTo>
                    <a:pt x="153808" y="179822"/>
                  </a:lnTo>
                  <a:lnTo>
                    <a:pt x="182621" y="151044"/>
                  </a:lnTo>
                  <a:cubicBezTo>
                    <a:pt x="182981" y="151044"/>
                    <a:pt x="182981" y="151044"/>
                    <a:pt x="182981" y="151044"/>
                  </a:cubicBezTo>
                  <a:lnTo>
                    <a:pt x="240608" y="93490"/>
                  </a:lnTo>
                  <a:lnTo>
                    <a:pt x="66648" y="93490"/>
                  </a:lnTo>
                  <a:close/>
                  <a:moveTo>
                    <a:pt x="55482" y="84137"/>
                  </a:moveTo>
                  <a:lnTo>
                    <a:pt x="251773" y="84137"/>
                  </a:lnTo>
                  <a:cubicBezTo>
                    <a:pt x="252493" y="84137"/>
                    <a:pt x="253213" y="84137"/>
                    <a:pt x="253574" y="84497"/>
                  </a:cubicBezTo>
                  <a:cubicBezTo>
                    <a:pt x="253934" y="84497"/>
                    <a:pt x="253934" y="84497"/>
                    <a:pt x="253934" y="84497"/>
                  </a:cubicBezTo>
                  <a:cubicBezTo>
                    <a:pt x="254654" y="84857"/>
                    <a:pt x="254654" y="84857"/>
                    <a:pt x="255014" y="85216"/>
                  </a:cubicBezTo>
                  <a:cubicBezTo>
                    <a:pt x="255014" y="85216"/>
                    <a:pt x="255374" y="85216"/>
                    <a:pt x="255374" y="85576"/>
                  </a:cubicBezTo>
                  <a:cubicBezTo>
                    <a:pt x="255735" y="85936"/>
                    <a:pt x="256095" y="86296"/>
                    <a:pt x="256455" y="86655"/>
                  </a:cubicBezTo>
                  <a:cubicBezTo>
                    <a:pt x="256455" y="87375"/>
                    <a:pt x="256455" y="88094"/>
                    <a:pt x="256455" y="88454"/>
                  </a:cubicBezTo>
                  <a:lnTo>
                    <a:pt x="256815" y="88814"/>
                  </a:lnTo>
                  <a:lnTo>
                    <a:pt x="256815" y="271189"/>
                  </a:lnTo>
                  <a:cubicBezTo>
                    <a:pt x="256815" y="272988"/>
                    <a:pt x="255374" y="274786"/>
                    <a:pt x="253934" y="275146"/>
                  </a:cubicBezTo>
                  <a:cubicBezTo>
                    <a:pt x="253213" y="275506"/>
                    <a:pt x="252493" y="275866"/>
                    <a:pt x="251773" y="275866"/>
                  </a:cubicBezTo>
                  <a:cubicBezTo>
                    <a:pt x="251052" y="275866"/>
                    <a:pt x="249612" y="275146"/>
                    <a:pt x="248531" y="274427"/>
                  </a:cubicBezTo>
                  <a:lnTo>
                    <a:pt x="198468" y="224426"/>
                  </a:lnTo>
                  <a:lnTo>
                    <a:pt x="55482" y="224426"/>
                  </a:lnTo>
                  <a:cubicBezTo>
                    <a:pt x="54762" y="224426"/>
                    <a:pt x="54042" y="224067"/>
                    <a:pt x="53682" y="224067"/>
                  </a:cubicBezTo>
                  <a:cubicBezTo>
                    <a:pt x="52961" y="223707"/>
                    <a:pt x="52601" y="223347"/>
                    <a:pt x="51881" y="222987"/>
                  </a:cubicBezTo>
                  <a:cubicBezTo>
                    <a:pt x="51521" y="222628"/>
                    <a:pt x="51521" y="221908"/>
                    <a:pt x="51160" y="221549"/>
                  </a:cubicBezTo>
                  <a:cubicBezTo>
                    <a:pt x="50800" y="220829"/>
                    <a:pt x="50800" y="220469"/>
                    <a:pt x="50800" y="220110"/>
                  </a:cubicBezTo>
                  <a:cubicBezTo>
                    <a:pt x="50800" y="219750"/>
                    <a:pt x="50800" y="219750"/>
                    <a:pt x="50800" y="219390"/>
                  </a:cubicBezTo>
                  <a:lnTo>
                    <a:pt x="50800" y="88814"/>
                  </a:lnTo>
                  <a:lnTo>
                    <a:pt x="50800" y="88454"/>
                  </a:lnTo>
                  <a:cubicBezTo>
                    <a:pt x="50800" y="88094"/>
                    <a:pt x="50800" y="87375"/>
                    <a:pt x="51160" y="86655"/>
                  </a:cubicBezTo>
                  <a:cubicBezTo>
                    <a:pt x="51521" y="86296"/>
                    <a:pt x="51521" y="85936"/>
                    <a:pt x="51881" y="85576"/>
                  </a:cubicBezTo>
                  <a:cubicBezTo>
                    <a:pt x="52241" y="85216"/>
                    <a:pt x="52241" y="85216"/>
                    <a:pt x="52241" y="85216"/>
                  </a:cubicBezTo>
                  <a:cubicBezTo>
                    <a:pt x="52601" y="84857"/>
                    <a:pt x="52961" y="84857"/>
                    <a:pt x="53321" y="84497"/>
                  </a:cubicBezTo>
                  <a:cubicBezTo>
                    <a:pt x="53682" y="84497"/>
                    <a:pt x="53682" y="84497"/>
                    <a:pt x="53682" y="84497"/>
                  </a:cubicBezTo>
                  <a:cubicBezTo>
                    <a:pt x="54402" y="84137"/>
                    <a:pt x="54762" y="84137"/>
                    <a:pt x="55482" y="84137"/>
                  </a:cubicBezTo>
                  <a:close/>
                  <a:moveTo>
                    <a:pt x="51534" y="9369"/>
                  </a:moveTo>
                  <a:cubicBezTo>
                    <a:pt x="28109" y="9369"/>
                    <a:pt x="9370" y="28109"/>
                    <a:pt x="9370" y="51533"/>
                  </a:cubicBezTo>
                  <a:lnTo>
                    <a:pt x="9370" y="257308"/>
                  </a:lnTo>
                  <a:cubicBezTo>
                    <a:pt x="9370" y="280732"/>
                    <a:pt x="28109" y="299832"/>
                    <a:pt x="51534" y="299832"/>
                  </a:cubicBezTo>
                  <a:lnTo>
                    <a:pt x="257669" y="299832"/>
                  </a:lnTo>
                  <a:cubicBezTo>
                    <a:pt x="280733" y="299832"/>
                    <a:pt x="299833" y="280732"/>
                    <a:pt x="299833" y="257308"/>
                  </a:cubicBezTo>
                  <a:lnTo>
                    <a:pt x="299833" y="51533"/>
                  </a:lnTo>
                  <a:cubicBezTo>
                    <a:pt x="299833" y="28109"/>
                    <a:pt x="280733" y="9369"/>
                    <a:pt x="257669" y="9369"/>
                  </a:cubicBezTo>
                  <a:lnTo>
                    <a:pt x="51534" y="9369"/>
                  </a:lnTo>
                  <a:close/>
                  <a:moveTo>
                    <a:pt x="51534" y="0"/>
                  </a:moveTo>
                  <a:lnTo>
                    <a:pt x="257669" y="0"/>
                  </a:lnTo>
                  <a:cubicBezTo>
                    <a:pt x="285778" y="0"/>
                    <a:pt x="309203" y="23064"/>
                    <a:pt x="309203" y="51533"/>
                  </a:cubicBezTo>
                  <a:lnTo>
                    <a:pt x="309203" y="257308"/>
                  </a:lnTo>
                  <a:cubicBezTo>
                    <a:pt x="309203" y="286138"/>
                    <a:pt x="285778" y="309202"/>
                    <a:pt x="257669" y="309202"/>
                  </a:cubicBezTo>
                  <a:lnTo>
                    <a:pt x="51534" y="309202"/>
                  </a:lnTo>
                  <a:cubicBezTo>
                    <a:pt x="23064" y="309202"/>
                    <a:pt x="0" y="286138"/>
                    <a:pt x="0" y="257308"/>
                  </a:cubicBezTo>
                  <a:lnTo>
                    <a:pt x="0" y="51533"/>
                  </a:lnTo>
                  <a:cubicBezTo>
                    <a:pt x="0" y="23064"/>
                    <a:pt x="23064" y="0"/>
                    <a:pt x="51534" y="0"/>
                  </a:cubicBezTo>
                  <a:close/>
                </a:path>
              </a:pathLst>
            </a:custGeom>
            <a:solidFill>
              <a:schemeClr val="accent4">
                <a:lumMod val="75000"/>
              </a:schemeClr>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58" name="Freeform 57">
              <a:extLst>
                <a:ext uri="{FF2B5EF4-FFF2-40B4-BE49-F238E27FC236}">
                  <a16:creationId xmlns:a16="http://schemas.microsoft.com/office/drawing/2014/main" id="{56EA4951-8E9F-7C4B-891B-DDD2EB33D134}"/>
                </a:ext>
              </a:extLst>
            </p:cNvPr>
            <p:cNvSpPr>
              <a:spLocks noChangeArrowheads="1"/>
            </p:cNvSpPr>
            <p:nvPr/>
          </p:nvSpPr>
          <p:spPr bwMode="auto">
            <a:xfrm rot="16200000" flipH="1">
              <a:off x="707113" y="3999030"/>
              <a:ext cx="2366009" cy="2497329"/>
            </a:xfrm>
            <a:custGeom>
              <a:avLst/>
              <a:gdLst>
                <a:gd name="connsiteX0" fmla="*/ 3804046 w 4732018"/>
                <a:gd name="connsiteY0" fmla="*/ 986 h 4994658"/>
                <a:gd name="connsiteX1" fmla="*/ 3471921 w 4732018"/>
                <a:gd name="connsiteY1" fmla="*/ 143825 h 4994658"/>
                <a:gd name="connsiteX2" fmla="*/ 3165341 w 4732018"/>
                <a:gd name="connsiteY2" fmla="*/ 596139 h 4994658"/>
                <a:gd name="connsiteX3" fmla="*/ 2882276 w 4732018"/>
                <a:gd name="connsiteY3" fmla="*/ 1748945 h 4994658"/>
                <a:gd name="connsiteX4" fmla="*/ 2864808 w 4732018"/>
                <a:gd name="connsiteY4" fmla="*/ 1839337 h 4994658"/>
                <a:gd name="connsiteX5" fmla="*/ 1311976 w 4732018"/>
                <a:gd name="connsiteY5" fmla="*/ 3381048 h 4994658"/>
                <a:gd name="connsiteX6" fmla="*/ 1311789 w 4732018"/>
                <a:gd name="connsiteY6" fmla="*/ 3373701 h 4994658"/>
                <a:gd name="connsiteX7" fmla="*/ 1188272 w 4732018"/>
                <a:gd name="connsiteY7" fmla="*/ 3497244 h 4994658"/>
                <a:gd name="connsiteX8" fmla="*/ 1185147 w 4732018"/>
                <a:gd name="connsiteY8" fmla="*/ 3492818 h 4994658"/>
                <a:gd name="connsiteX9" fmla="*/ 1177057 w 4732018"/>
                <a:gd name="connsiteY9" fmla="*/ 3497817 h 4994658"/>
                <a:gd name="connsiteX10" fmla="*/ 1177270 w 4732018"/>
                <a:gd name="connsiteY10" fmla="*/ 3508248 h 4994658"/>
                <a:gd name="connsiteX11" fmla="*/ 1145127 w 4732018"/>
                <a:gd name="connsiteY11" fmla="*/ 3540398 h 4994658"/>
                <a:gd name="connsiteX12" fmla="*/ 1143145 w 4732018"/>
                <a:gd name="connsiteY12" fmla="*/ 3537362 h 4994658"/>
                <a:gd name="connsiteX13" fmla="*/ 1134883 w 4732018"/>
                <a:gd name="connsiteY13" fmla="*/ 3542599 h 4994658"/>
                <a:gd name="connsiteX14" fmla="*/ 1135076 w 4732018"/>
                <a:gd name="connsiteY14" fmla="*/ 3550451 h 4994658"/>
                <a:gd name="connsiteX15" fmla="*/ 1095354 w 4732018"/>
                <a:gd name="connsiteY15" fmla="*/ 3590182 h 4994658"/>
                <a:gd name="connsiteX16" fmla="*/ 1094855 w 4732018"/>
                <a:gd name="connsiteY16" fmla="*/ 3589504 h 4994658"/>
                <a:gd name="connsiteX17" fmla="*/ 1087031 w 4732018"/>
                <a:gd name="connsiteY17" fmla="*/ 3595079 h 4994658"/>
                <a:gd name="connsiteX18" fmla="*/ 1087203 w 4732018"/>
                <a:gd name="connsiteY18" fmla="*/ 3598334 h 4994658"/>
                <a:gd name="connsiteX19" fmla="*/ 710932 w 4732018"/>
                <a:gd name="connsiteY19" fmla="*/ 3974685 h 4994658"/>
                <a:gd name="connsiteX20" fmla="*/ 708159 w 4732018"/>
                <a:gd name="connsiteY20" fmla="*/ 3969867 h 4994658"/>
                <a:gd name="connsiteX21" fmla="*/ 700043 w 4732018"/>
                <a:gd name="connsiteY21" fmla="*/ 3974443 h 4994658"/>
                <a:gd name="connsiteX22" fmla="*/ 699179 w 4732018"/>
                <a:gd name="connsiteY22" fmla="*/ 3986440 h 4994658"/>
                <a:gd name="connsiteX23" fmla="*/ 667707 w 4732018"/>
                <a:gd name="connsiteY23" fmla="*/ 4017918 h 4994658"/>
                <a:gd name="connsiteX24" fmla="*/ 666350 w 4732018"/>
                <a:gd name="connsiteY24" fmla="*/ 4015709 h 4994658"/>
                <a:gd name="connsiteX25" fmla="*/ 658261 w 4732018"/>
                <a:gd name="connsiteY25" fmla="*/ 4020338 h 4994658"/>
                <a:gd name="connsiteX26" fmla="*/ 657616 w 4732018"/>
                <a:gd name="connsiteY26" fmla="*/ 4028011 h 4994658"/>
                <a:gd name="connsiteX27" fmla="*/ 625338 w 4732018"/>
                <a:gd name="connsiteY27" fmla="*/ 4060297 h 4994658"/>
                <a:gd name="connsiteX28" fmla="*/ 624821 w 4732018"/>
                <a:gd name="connsiteY28" fmla="*/ 4059436 h 4994658"/>
                <a:gd name="connsiteX29" fmla="*/ 616713 w 4732018"/>
                <a:gd name="connsiteY29" fmla="*/ 4064269 h 4994658"/>
                <a:gd name="connsiteX30" fmla="*/ 616233 w 4732018"/>
                <a:gd name="connsiteY30" fmla="*/ 4069404 h 4994658"/>
                <a:gd name="connsiteX31" fmla="*/ 577283 w 4732018"/>
                <a:gd name="connsiteY31" fmla="*/ 4108362 h 4994658"/>
                <a:gd name="connsiteX32" fmla="*/ 574486 w 4732018"/>
                <a:gd name="connsiteY32" fmla="*/ 4110203 h 4994658"/>
                <a:gd name="connsiteX33" fmla="*/ 574378 w 4732018"/>
                <a:gd name="connsiteY33" fmla="*/ 4111267 h 4994658"/>
                <a:gd name="connsiteX34" fmla="*/ 495673 w 4732018"/>
                <a:gd name="connsiteY34" fmla="*/ 4189989 h 4994658"/>
                <a:gd name="connsiteX35" fmla="*/ 475433 w 4732018"/>
                <a:gd name="connsiteY35" fmla="*/ 4210249 h 4994658"/>
                <a:gd name="connsiteX36" fmla="*/ 471516 w 4732018"/>
                <a:gd name="connsiteY36" fmla="*/ 4214824 h 4994658"/>
                <a:gd name="connsiteX37" fmla="*/ 464987 w 4732018"/>
                <a:gd name="connsiteY37" fmla="*/ 4221360 h 4994658"/>
                <a:gd name="connsiteX38" fmla="*/ 465640 w 4732018"/>
                <a:gd name="connsiteY38" fmla="*/ 4221360 h 4994658"/>
                <a:gd name="connsiteX39" fmla="*/ 419937 w 4732018"/>
                <a:gd name="connsiteY39" fmla="*/ 4488355 h 4994658"/>
                <a:gd name="connsiteX40" fmla="*/ 425252 w 4732018"/>
                <a:gd name="connsiteY40" fmla="*/ 4494811 h 4994658"/>
                <a:gd name="connsiteX41" fmla="*/ 400431 w 4732018"/>
                <a:gd name="connsiteY41" fmla="*/ 4521180 h 4994658"/>
                <a:gd name="connsiteX42" fmla="*/ 400637 w 4732018"/>
                <a:gd name="connsiteY42" fmla="*/ 4521570 h 4994658"/>
                <a:gd name="connsiteX43" fmla="*/ 62595 w 4732018"/>
                <a:gd name="connsiteY43" fmla="*/ 4885400 h 4994658"/>
                <a:gd name="connsiteX44" fmla="*/ 20208 w 4732018"/>
                <a:gd name="connsiteY44" fmla="*/ 4959386 h 4994658"/>
                <a:gd name="connsiteX45" fmla="*/ 17605 w 4732018"/>
                <a:gd name="connsiteY45" fmla="*/ 4961122 h 4994658"/>
                <a:gd name="connsiteX46" fmla="*/ 0 w 4732018"/>
                <a:gd name="connsiteY46" fmla="*/ 4991778 h 4994658"/>
                <a:gd name="connsiteX47" fmla="*/ 2686 w 4732018"/>
                <a:gd name="connsiteY47" fmla="*/ 4989969 h 4994658"/>
                <a:gd name="connsiteX48" fmla="*/ 0 w 4732018"/>
                <a:gd name="connsiteY48" fmla="*/ 4994658 h 4994658"/>
                <a:gd name="connsiteX49" fmla="*/ 101717 w 4732018"/>
                <a:gd name="connsiteY49" fmla="*/ 4925963 h 4994658"/>
                <a:gd name="connsiteX50" fmla="*/ 468525 w 4732018"/>
                <a:gd name="connsiteY50" fmla="*/ 4530820 h 4994658"/>
                <a:gd name="connsiteX51" fmla="*/ 504722 w 4732018"/>
                <a:gd name="connsiteY51" fmla="*/ 4551506 h 4994658"/>
                <a:gd name="connsiteX52" fmla="*/ 728103 w 4732018"/>
                <a:gd name="connsiteY52" fmla="*/ 4481474 h 4994658"/>
                <a:gd name="connsiteX53" fmla="*/ 735937 w 4732018"/>
                <a:gd name="connsiteY53" fmla="*/ 4473631 h 4994658"/>
                <a:gd name="connsiteX54" fmla="*/ 841382 w 4732018"/>
                <a:gd name="connsiteY54" fmla="*/ 4353639 h 4994658"/>
                <a:gd name="connsiteX55" fmla="*/ 851907 w 4732018"/>
                <a:gd name="connsiteY55" fmla="*/ 4351032 h 4994658"/>
                <a:gd name="connsiteX56" fmla="*/ 855817 w 4732018"/>
                <a:gd name="connsiteY56" fmla="*/ 4342586 h 4994658"/>
                <a:gd name="connsiteX57" fmla="*/ 852534 w 4732018"/>
                <a:gd name="connsiteY57" fmla="*/ 4340949 h 4994658"/>
                <a:gd name="connsiteX58" fmla="*/ 881868 w 4732018"/>
                <a:gd name="connsiteY58" fmla="*/ 4307568 h 4994658"/>
                <a:gd name="connsiteX59" fmla="*/ 895291 w 4732018"/>
                <a:gd name="connsiteY59" fmla="*/ 4304332 h 4994658"/>
                <a:gd name="connsiteX60" fmla="*/ 899129 w 4732018"/>
                <a:gd name="connsiteY60" fmla="*/ 4295388 h 4994658"/>
                <a:gd name="connsiteX61" fmla="*/ 894504 w 4732018"/>
                <a:gd name="connsiteY61" fmla="*/ 4293189 h 4994658"/>
                <a:gd name="connsiteX62" fmla="*/ 919344 w 4732018"/>
                <a:gd name="connsiteY62" fmla="*/ 4264922 h 4994658"/>
                <a:gd name="connsiteX63" fmla="*/ 936143 w 4732018"/>
                <a:gd name="connsiteY63" fmla="*/ 4261119 h 4994658"/>
                <a:gd name="connsiteX64" fmla="*/ 939971 w 4732018"/>
                <a:gd name="connsiteY64" fmla="*/ 4252437 h 4994658"/>
                <a:gd name="connsiteX65" fmla="*/ 933012 w 4732018"/>
                <a:gd name="connsiteY65" fmla="*/ 4249368 h 4994658"/>
                <a:gd name="connsiteX66" fmla="*/ 957583 w 4732018"/>
                <a:gd name="connsiteY66" fmla="*/ 4221407 h 4994658"/>
                <a:gd name="connsiteX67" fmla="*/ 978917 w 4732018"/>
                <a:gd name="connsiteY67" fmla="*/ 4216717 h 4994658"/>
                <a:gd name="connsiteX68" fmla="*/ 975438 w 4732018"/>
                <a:gd name="connsiteY68" fmla="*/ 4203934 h 4994658"/>
                <a:gd name="connsiteX69" fmla="*/ 972346 w 4732018"/>
                <a:gd name="connsiteY69" fmla="*/ 4204608 h 4994658"/>
                <a:gd name="connsiteX70" fmla="*/ 1326326 w 4732018"/>
                <a:gd name="connsiteY70" fmla="*/ 3801794 h 4994658"/>
                <a:gd name="connsiteX71" fmla="*/ 1338641 w 4732018"/>
                <a:gd name="connsiteY71" fmla="*/ 3799217 h 4994658"/>
                <a:gd name="connsiteX72" fmla="*/ 1343099 w 4732018"/>
                <a:gd name="connsiteY72" fmla="*/ 3789716 h 4994658"/>
                <a:gd name="connsiteX73" fmla="*/ 1338886 w 4732018"/>
                <a:gd name="connsiteY73" fmla="*/ 3787501 h 4994658"/>
                <a:gd name="connsiteX74" fmla="*/ 1372455 w 4732018"/>
                <a:gd name="connsiteY74" fmla="*/ 3749301 h 4994658"/>
                <a:gd name="connsiteX75" fmla="*/ 1386220 w 4732018"/>
                <a:gd name="connsiteY75" fmla="*/ 3746377 h 4994658"/>
                <a:gd name="connsiteX76" fmla="*/ 1390351 w 4732018"/>
                <a:gd name="connsiteY76" fmla="*/ 3736688 h 4994658"/>
                <a:gd name="connsiteX77" fmla="*/ 1385554 w 4732018"/>
                <a:gd name="connsiteY77" fmla="*/ 3734395 h 4994658"/>
                <a:gd name="connsiteX78" fmla="*/ 1410216 w 4732018"/>
                <a:gd name="connsiteY78" fmla="*/ 3706331 h 4994658"/>
                <a:gd name="connsiteX79" fmla="*/ 1429687 w 4732018"/>
                <a:gd name="connsiteY79" fmla="*/ 3702221 h 4994658"/>
                <a:gd name="connsiteX80" fmla="*/ 1425916 w 4732018"/>
                <a:gd name="connsiteY80" fmla="*/ 3688471 h 4994658"/>
                <a:gd name="connsiteX81" fmla="*/ 1425909 w 4732018"/>
                <a:gd name="connsiteY81" fmla="*/ 3688472 h 4994658"/>
                <a:gd name="connsiteX82" fmla="*/ 1537689 w 4732018"/>
                <a:gd name="connsiteY82" fmla="*/ 3561271 h 4994658"/>
                <a:gd name="connsiteX83" fmla="*/ 1529166 w 4732018"/>
                <a:gd name="connsiteY83" fmla="*/ 3562604 h 4994658"/>
                <a:gd name="connsiteX84" fmla="*/ 2947629 w 4732018"/>
                <a:gd name="connsiteY84" fmla="*/ 1936262 h 4994658"/>
                <a:gd name="connsiteX85" fmla="*/ 3055398 w 4732018"/>
                <a:gd name="connsiteY85" fmla="*/ 1907355 h 4994658"/>
                <a:gd name="connsiteX86" fmla="*/ 4184225 w 4732018"/>
                <a:gd name="connsiteY86" fmla="*/ 1542736 h 4994658"/>
                <a:gd name="connsiteX87" fmla="*/ 4613420 w 4732018"/>
                <a:gd name="connsiteY87" fmla="*/ 1205130 h 4994658"/>
                <a:gd name="connsiteX88" fmla="*/ 4709450 w 4732018"/>
                <a:gd name="connsiteY88" fmla="*/ 737575 h 4994658"/>
                <a:gd name="connsiteX89" fmla="*/ 4579338 w 4732018"/>
                <a:gd name="connsiteY89" fmla="*/ 572692 h 4994658"/>
                <a:gd name="connsiteX90" fmla="*/ 4536243 w 4732018"/>
                <a:gd name="connsiteY90" fmla="*/ 545972 h 4994658"/>
                <a:gd name="connsiteX91" fmla="*/ 4535828 w 4732018"/>
                <a:gd name="connsiteY91" fmla="*/ 544479 h 4994658"/>
                <a:gd name="connsiteX92" fmla="*/ 4417109 w 4732018"/>
                <a:gd name="connsiteY92" fmla="*/ 461066 h 4994658"/>
                <a:gd name="connsiteX93" fmla="*/ 4139754 w 4732018"/>
                <a:gd name="connsiteY93" fmla="*/ 578507 h 4994658"/>
                <a:gd name="connsiteX94" fmla="*/ 4102569 w 4732018"/>
                <a:gd name="connsiteY94" fmla="*/ 612062 h 4994658"/>
                <a:gd name="connsiteX95" fmla="*/ 4113115 w 4732018"/>
                <a:gd name="connsiteY95" fmla="*/ 599971 h 4994658"/>
                <a:gd name="connsiteX96" fmla="*/ 4097610 w 4732018"/>
                <a:gd name="connsiteY96" fmla="*/ 615365 h 4994658"/>
                <a:gd name="connsiteX97" fmla="*/ 4126444 w 4732018"/>
                <a:gd name="connsiteY97" fmla="*/ 584352 h 4994658"/>
                <a:gd name="connsiteX98" fmla="*/ 4142111 w 4732018"/>
                <a:gd name="connsiteY98" fmla="*/ 120920 h 4994658"/>
                <a:gd name="connsiteX99" fmla="*/ 4096560 w 4732018"/>
                <a:gd name="connsiteY99" fmla="*/ 125211 h 4994658"/>
                <a:gd name="connsiteX100" fmla="*/ 4061722 w 4732018"/>
                <a:gd name="connsiteY100" fmla="*/ 88011 h 4994658"/>
                <a:gd name="connsiteX101" fmla="*/ 3932118 w 4732018"/>
                <a:gd name="connsiteY101" fmla="*/ 14406 h 4994658"/>
                <a:gd name="connsiteX102" fmla="*/ 3804046 w 4732018"/>
                <a:gd name="connsiteY102" fmla="*/ 986 h 49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32018" h="4994658">
                  <a:moveTo>
                    <a:pt x="3804046" y="986"/>
                  </a:moveTo>
                  <a:cubicBezTo>
                    <a:pt x="3678446" y="9994"/>
                    <a:pt x="3562130" y="79116"/>
                    <a:pt x="3471921" y="143825"/>
                  </a:cubicBezTo>
                  <a:cubicBezTo>
                    <a:pt x="3320919" y="251675"/>
                    <a:pt x="3229403" y="434038"/>
                    <a:pt x="3165341" y="596139"/>
                  </a:cubicBezTo>
                  <a:cubicBezTo>
                    <a:pt x="3073646" y="829914"/>
                    <a:pt x="2956438" y="1372456"/>
                    <a:pt x="2882276" y="1748945"/>
                  </a:cubicBezTo>
                  <a:lnTo>
                    <a:pt x="2864808" y="1839337"/>
                  </a:lnTo>
                  <a:lnTo>
                    <a:pt x="1311976" y="3381048"/>
                  </a:lnTo>
                  <a:lnTo>
                    <a:pt x="1311789" y="3373701"/>
                  </a:lnTo>
                  <a:lnTo>
                    <a:pt x="1188272" y="3497244"/>
                  </a:lnTo>
                  <a:lnTo>
                    <a:pt x="1185147" y="3492818"/>
                  </a:lnTo>
                  <a:cubicBezTo>
                    <a:pt x="1181612" y="3492036"/>
                    <a:pt x="1177685" y="3493442"/>
                    <a:pt x="1177057" y="3497817"/>
                  </a:cubicBezTo>
                  <a:lnTo>
                    <a:pt x="1177270" y="3508248"/>
                  </a:lnTo>
                  <a:lnTo>
                    <a:pt x="1145127" y="3540398"/>
                  </a:lnTo>
                  <a:lnTo>
                    <a:pt x="1143145" y="3537362"/>
                  </a:lnTo>
                  <a:cubicBezTo>
                    <a:pt x="1139717" y="3536504"/>
                    <a:pt x="1135819" y="3537910"/>
                    <a:pt x="1134883" y="3542599"/>
                  </a:cubicBezTo>
                  <a:lnTo>
                    <a:pt x="1135076" y="3550451"/>
                  </a:lnTo>
                  <a:lnTo>
                    <a:pt x="1095354" y="3590182"/>
                  </a:lnTo>
                  <a:lnTo>
                    <a:pt x="1094855" y="3589504"/>
                  </a:lnTo>
                  <a:cubicBezTo>
                    <a:pt x="1091412" y="3588798"/>
                    <a:pt x="1087657" y="3590368"/>
                    <a:pt x="1087031" y="3595079"/>
                  </a:cubicBezTo>
                  <a:lnTo>
                    <a:pt x="1087203" y="3598334"/>
                  </a:lnTo>
                  <a:lnTo>
                    <a:pt x="710932" y="3974685"/>
                  </a:lnTo>
                  <a:lnTo>
                    <a:pt x="708159" y="3969867"/>
                  </a:lnTo>
                  <a:cubicBezTo>
                    <a:pt x="704971" y="3969068"/>
                    <a:pt x="701203" y="3970375"/>
                    <a:pt x="700043" y="3974443"/>
                  </a:cubicBezTo>
                  <a:lnTo>
                    <a:pt x="699179" y="3986440"/>
                  </a:lnTo>
                  <a:lnTo>
                    <a:pt x="667707" y="4017918"/>
                  </a:lnTo>
                  <a:lnTo>
                    <a:pt x="666350" y="4015709"/>
                  </a:lnTo>
                  <a:cubicBezTo>
                    <a:pt x="663172" y="4014984"/>
                    <a:pt x="659417" y="4016288"/>
                    <a:pt x="658261" y="4020338"/>
                  </a:cubicBezTo>
                  <a:lnTo>
                    <a:pt x="657616" y="4028011"/>
                  </a:lnTo>
                  <a:lnTo>
                    <a:pt x="625338" y="4060297"/>
                  </a:lnTo>
                  <a:lnTo>
                    <a:pt x="624821" y="4059436"/>
                  </a:lnTo>
                  <a:cubicBezTo>
                    <a:pt x="621635" y="4058642"/>
                    <a:pt x="617870" y="4059941"/>
                    <a:pt x="616713" y="4064269"/>
                  </a:cubicBezTo>
                  <a:lnTo>
                    <a:pt x="616233" y="4069404"/>
                  </a:lnTo>
                  <a:lnTo>
                    <a:pt x="577283" y="4108362"/>
                  </a:lnTo>
                  <a:lnTo>
                    <a:pt x="574486" y="4110203"/>
                  </a:lnTo>
                  <a:lnTo>
                    <a:pt x="574378" y="4111267"/>
                  </a:lnTo>
                  <a:lnTo>
                    <a:pt x="495673" y="4189989"/>
                  </a:lnTo>
                  <a:cubicBezTo>
                    <a:pt x="489144" y="4196524"/>
                    <a:pt x="481962" y="4203060"/>
                    <a:pt x="475433" y="4210249"/>
                  </a:cubicBezTo>
                  <a:cubicBezTo>
                    <a:pt x="474127" y="4211556"/>
                    <a:pt x="472822" y="4213517"/>
                    <a:pt x="471516" y="4214824"/>
                  </a:cubicBezTo>
                  <a:lnTo>
                    <a:pt x="464987" y="4221360"/>
                  </a:lnTo>
                  <a:lnTo>
                    <a:pt x="465640" y="4221360"/>
                  </a:lnTo>
                  <a:cubicBezTo>
                    <a:pt x="393087" y="4307710"/>
                    <a:pt x="375520" y="4417579"/>
                    <a:pt x="419937" y="4488355"/>
                  </a:cubicBezTo>
                  <a:lnTo>
                    <a:pt x="425252" y="4494811"/>
                  </a:lnTo>
                  <a:lnTo>
                    <a:pt x="400431" y="4521180"/>
                  </a:lnTo>
                  <a:lnTo>
                    <a:pt x="400637" y="4521570"/>
                  </a:lnTo>
                  <a:lnTo>
                    <a:pt x="62595" y="4885400"/>
                  </a:lnTo>
                  <a:lnTo>
                    <a:pt x="20208" y="4959386"/>
                  </a:lnTo>
                  <a:lnTo>
                    <a:pt x="17605" y="4961122"/>
                  </a:lnTo>
                  <a:lnTo>
                    <a:pt x="0" y="4991778"/>
                  </a:lnTo>
                  <a:lnTo>
                    <a:pt x="2686" y="4989969"/>
                  </a:lnTo>
                  <a:lnTo>
                    <a:pt x="0" y="4994658"/>
                  </a:lnTo>
                  <a:lnTo>
                    <a:pt x="101717" y="4925963"/>
                  </a:lnTo>
                  <a:lnTo>
                    <a:pt x="468525" y="4530820"/>
                  </a:lnTo>
                  <a:lnTo>
                    <a:pt x="504722" y="4551506"/>
                  </a:lnTo>
                  <a:cubicBezTo>
                    <a:pt x="573490" y="4572277"/>
                    <a:pt x="659059" y="4549116"/>
                    <a:pt x="728103" y="4481474"/>
                  </a:cubicBezTo>
                  <a:lnTo>
                    <a:pt x="735937" y="4473631"/>
                  </a:lnTo>
                  <a:lnTo>
                    <a:pt x="841382" y="4353639"/>
                  </a:lnTo>
                  <a:lnTo>
                    <a:pt x="851907" y="4351032"/>
                  </a:lnTo>
                  <a:cubicBezTo>
                    <a:pt x="855672" y="4349588"/>
                    <a:pt x="856686" y="4345690"/>
                    <a:pt x="855817" y="4342586"/>
                  </a:cubicBezTo>
                  <a:lnTo>
                    <a:pt x="852534" y="4340949"/>
                  </a:lnTo>
                  <a:lnTo>
                    <a:pt x="881868" y="4307568"/>
                  </a:lnTo>
                  <a:lnTo>
                    <a:pt x="895291" y="4304332"/>
                  </a:lnTo>
                  <a:cubicBezTo>
                    <a:pt x="899056" y="4302601"/>
                    <a:pt x="900070" y="4298561"/>
                    <a:pt x="899129" y="4295388"/>
                  </a:cubicBezTo>
                  <a:lnTo>
                    <a:pt x="894504" y="4293189"/>
                  </a:lnTo>
                  <a:lnTo>
                    <a:pt x="919344" y="4264922"/>
                  </a:lnTo>
                  <a:lnTo>
                    <a:pt x="936143" y="4261119"/>
                  </a:lnTo>
                  <a:cubicBezTo>
                    <a:pt x="939899" y="4259382"/>
                    <a:pt x="940910" y="4255475"/>
                    <a:pt x="939971" y="4252437"/>
                  </a:cubicBezTo>
                  <a:lnTo>
                    <a:pt x="933012" y="4249368"/>
                  </a:lnTo>
                  <a:lnTo>
                    <a:pt x="957583" y="4221407"/>
                  </a:lnTo>
                  <a:lnTo>
                    <a:pt x="978917" y="4216717"/>
                  </a:lnTo>
                  <a:cubicBezTo>
                    <a:pt x="987035" y="4213230"/>
                    <a:pt x="982976" y="4200450"/>
                    <a:pt x="975438" y="4203934"/>
                  </a:cubicBezTo>
                  <a:lnTo>
                    <a:pt x="972346" y="4204608"/>
                  </a:lnTo>
                  <a:lnTo>
                    <a:pt x="1326326" y="3801794"/>
                  </a:lnTo>
                  <a:lnTo>
                    <a:pt x="1338641" y="3799217"/>
                  </a:lnTo>
                  <a:cubicBezTo>
                    <a:pt x="1343021" y="3797647"/>
                    <a:pt x="1344116" y="3793250"/>
                    <a:pt x="1343099" y="3789716"/>
                  </a:cubicBezTo>
                  <a:lnTo>
                    <a:pt x="1338886" y="3787501"/>
                  </a:lnTo>
                  <a:lnTo>
                    <a:pt x="1372455" y="3749301"/>
                  </a:lnTo>
                  <a:lnTo>
                    <a:pt x="1386220" y="3746377"/>
                  </a:lnTo>
                  <a:cubicBezTo>
                    <a:pt x="1390273" y="3744502"/>
                    <a:pt x="1391364" y="3740126"/>
                    <a:pt x="1390351" y="3736688"/>
                  </a:cubicBezTo>
                  <a:lnTo>
                    <a:pt x="1385554" y="3734395"/>
                  </a:lnTo>
                  <a:lnTo>
                    <a:pt x="1410216" y="3706331"/>
                  </a:lnTo>
                  <a:lnTo>
                    <a:pt x="1429687" y="3702221"/>
                  </a:lnTo>
                  <a:cubicBezTo>
                    <a:pt x="1438485" y="3698472"/>
                    <a:pt x="1434086" y="3684719"/>
                    <a:pt x="1425916" y="3688471"/>
                  </a:cubicBezTo>
                  <a:lnTo>
                    <a:pt x="1425909" y="3688472"/>
                  </a:lnTo>
                  <a:lnTo>
                    <a:pt x="1537689" y="3561271"/>
                  </a:lnTo>
                  <a:lnTo>
                    <a:pt x="1529166" y="3562604"/>
                  </a:lnTo>
                  <a:lnTo>
                    <a:pt x="2947629" y="1936262"/>
                  </a:lnTo>
                  <a:lnTo>
                    <a:pt x="3055398" y="1907355"/>
                  </a:lnTo>
                  <a:cubicBezTo>
                    <a:pt x="3425547" y="1806605"/>
                    <a:pt x="3958083" y="1650942"/>
                    <a:pt x="4184225" y="1542736"/>
                  </a:cubicBezTo>
                  <a:cubicBezTo>
                    <a:pt x="4341009" y="1468293"/>
                    <a:pt x="4516737" y="1363811"/>
                    <a:pt x="4613420" y="1205130"/>
                  </a:cubicBezTo>
                  <a:cubicBezTo>
                    <a:pt x="4690505" y="1079099"/>
                    <a:pt x="4772817" y="906704"/>
                    <a:pt x="4709450" y="737575"/>
                  </a:cubicBezTo>
                  <a:cubicBezTo>
                    <a:pt x="4688341" y="680334"/>
                    <a:pt x="4642299" y="618618"/>
                    <a:pt x="4579338" y="572692"/>
                  </a:cubicBezTo>
                  <a:lnTo>
                    <a:pt x="4536243" y="545972"/>
                  </a:lnTo>
                  <a:lnTo>
                    <a:pt x="4535828" y="544479"/>
                  </a:lnTo>
                  <a:cubicBezTo>
                    <a:pt x="4516405" y="502173"/>
                    <a:pt x="4475983" y="467991"/>
                    <a:pt x="4417109" y="461066"/>
                  </a:cubicBezTo>
                  <a:cubicBezTo>
                    <a:pt x="4348423" y="452986"/>
                    <a:pt x="4254623" y="482006"/>
                    <a:pt x="4139754" y="578507"/>
                  </a:cubicBezTo>
                  <a:lnTo>
                    <a:pt x="4102569" y="612062"/>
                  </a:lnTo>
                  <a:lnTo>
                    <a:pt x="4113115" y="599971"/>
                  </a:lnTo>
                  <a:lnTo>
                    <a:pt x="4097610" y="615365"/>
                  </a:lnTo>
                  <a:lnTo>
                    <a:pt x="4126444" y="584352"/>
                  </a:lnTo>
                  <a:cubicBezTo>
                    <a:pt x="4381030" y="281716"/>
                    <a:pt x="4264182" y="122881"/>
                    <a:pt x="4142111" y="120920"/>
                  </a:cubicBezTo>
                  <a:lnTo>
                    <a:pt x="4096560" y="125211"/>
                  </a:lnTo>
                  <a:lnTo>
                    <a:pt x="4061722" y="88011"/>
                  </a:lnTo>
                  <a:cubicBezTo>
                    <a:pt x="4020489" y="52194"/>
                    <a:pt x="3974608" y="26825"/>
                    <a:pt x="3932118" y="14406"/>
                  </a:cubicBezTo>
                  <a:cubicBezTo>
                    <a:pt x="3888811" y="1660"/>
                    <a:pt x="3845913" y="-2016"/>
                    <a:pt x="3804046" y="986"/>
                  </a:cubicBezTo>
                  <a:close/>
                </a:path>
              </a:pathLst>
            </a:custGeom>
            <a:solidFill>
              <a:schemeClr val="accent6">
                <a:alpha val="60000"/>
              </a:schemeClr>
            </a:solidFill>
            <a:ln>
              <a:noFill/>
            </a:ln>
            <a:effectLst/>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grpSp>
      <p:pic>
        <p:nvPicPr>
          <p:cNvPr id="21" name="Picture 20"/>
          <p:cNvPicPr>
            <a:picLocks noChangeAspect="1"/>
          </p:cNvPicPr>
          <p:nvPr/>
        </p:nvPicPr>
        <p:blipFill>
          <a:blip r:embed="rId2"/>
          <a:stretch>
            <a:fillRect/>
          </a:stretch>
        </p:blipFill>
        <p:spPr>
          <a:xfrm>
            <a:off x="2552285" y="5898920"/>
            <a:ext cx="6985854" cy="1001676"/>
          </a:xfrm>
          <a:prstGeom prst="rect">
            <a:avLst/>
          </a:prstGeom>
        </p:spPr>
      </p:pic>
      <p:sp>
        <p:nvSpPr>
          <p:cNvPr id="18" name="Rectangle 17">
            <a:extLst>
              <a:ext uri="{FF2B5EF4-FFF2-40B4-BE49-F238E27FC236}">
                <a16:creationId xmlns:a16="http://schemas.microsoft.com/office/drawing/2014/main" id="{F7540468-B008-4571-A0D2-CC4C59C276DC}"/>
              </a:ext>
            </a:extLst>
          </p:cNvPr>
          <p:cNvSpPr/>
          <p:nvPr/>
        </p:nvSpPr>
        <p:spPr>
          <a:xfrm>
            <a:off x="7200119" y="554839"/>
            <a:ext cx="47655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Legal identity remains of crucial importance during public health emergencies: Proof of Identity</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0F901ED-AB02-427A-89E5-B77960FAA01F}"/>
              </a:ext>
            </a:extLst>
          </p:cNvPr>
          <p:cNvSpPr/>
          <p:nvPr/>
        </p:nvSpPr>
        <p:spPr>
          <a:xfrm>
            <a:off x="7269901" y="1685156"/>
            <a:ext cx="447613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Children who are not registered are particularly vulnerable and may be at heightened risk of violence, trafficking </a:t>
            </a:r>
            <a:r>
              <a:rPr kumimoji="0" lang="en-US" sz="1800" b="0" i="0" u="none" strike="noStrike" kern="1200" cap="none" spc="0" normalizeH="0" baseline="0" noProof="0" dirty="0" err="1">
                <a:ln>
                  <a:noFill/>
                </a:ln>
                <a:solidFill>
                  <a:srgbClr val="FFFFFF"/>
                </a:solidFill>
                <a:effectLst/>
                <a:uLnTx/>
                <a:uFillTx/>
                <a:latin typeface="Calibri" panose="020F0502020204030204"/>
                <a:ea typeface="+mn-ea"/>
                <a:cs typeface="+mn-cs"/>
              </a:rPr>
              <a:t>etc</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during such times. </a:t>
            </a:r>
          </a:p>
        </p:txBody>
      </p:sp>
      <p:sp>
        <p:nvSpPr>
          <p:cNvPr id="22" name="Rectangle 21">
            <a:extLst>
              <a:ext uri="{FF2B5EF4-FFF2-40B4-BE49-F238E27FC236}">
                <a16:creationId xmlns:a16="http://schemas.microsoft.com/office/drawing/2014/main" id="{3B5826C5-A8D8-4C6C-AF4D-84B3EB2BCE2D}"/>
              </a:ext>
            </a:extLst>
          </p:cNvPr>
          <p:cNvSpPr/>
          <p:nvPr/>
        </p:nvSpPr>
        <p:spPr>
          <a:xfrm>
            <a:off x="7269901" y="3871513"/>
            <a:ext cx="463035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Emergencies and disasters have potential long term impact on the development and performance of CRVS systems. </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5" name="Freeform 49">
            <a:extLst>
              <a:ext uri="{FF2B5EF4-FFF2-40B4-BE49-F238E27FC236}">
                <a16:creationId xmlns:a16="http://schemas.microsoft.com/office/drawing/2014/main" id="{C7CF6FEF-C657-4BD6-806D-D9B8987659D0}"/>
              </a:ext>
            </a:extLst>
          </p:cNvPr>
          <p:cNvSpPr/>
          <p:nvPr/>
        </p:nvSpPr>
        <p:spPr>
          <a:xfrm>
            <a:off x="5209798" y="2730589"/>
            <a:ext cx="6882958" cy="975529"/>
          </a:xfrm>
          <a:custGeom>
            <a:avLst/>
            <a:gdLst>
              <a:gd name="connsiteX0" fmla="*/ 2728657 w 12394313"/>
              <a:gd name="connsiteY0" fmla="*/ 0 h 2004690"/>
              <a:gd name="connsiteX1" fmla="*/ 11391967 w 12394313"/>
              <a:gd name="connsiteY1" fmla="*/ 0 h 2004690"/>
              <a:gd name="connsiteX2" fmla="*/ 12394313 w 12394313"/>
              <a:gd name="connsiteY2" fmla="*/ 1002345 h 2004690"/>
              <a:gd name="connsiteX3" fmla="*/ 12394311 w 12394313"/>
              <a:gd name="connsiteY3" fmla="*/ 1002345 h 2004690"/>
              <a:gd name="connsiteX4" fmla="*/ 11391967 w 12394313"/>
              <a:gd name="connsiteY4" fmla="*/ 2004690 h 2004690"/>
              <a:gd name="connsiteX5" fmla="*/ 2728657 w 12394313"/>
              <a:gd name="connsiteY5" fmla="*/ 2004689 h 2004690"/>
              <a:gd name="connsiteX6" fmla="*/ 1805081 w 12394313"/>
              <a:gd name="connsiteY6" fmla="*/ 1392502 h 2004690"/>
              <a:gd name="connsiteX7" fmla="*/ 1766790 w 12394313"/>
              <a:gd name="connsiteY7" fmla="*/ 1269148 h 2004690"/>
              <a:gd name="connsiteX8" fmla="*/ 0 w 12394313"/>
              <a:gd name="connsiteY8" fmla="*/ 1558689 h 2004690"/>
              <a:gd name="connsiteX9" fmla="*/ 1733889 w 12394313"/>
              <a:gd name="connsiteY9" fmla="*/ 927183 h 2004690"/>
              <a:gd name="connsiteX10" fmla="*/ 1746676 w 12394313"/>
              <a:gd name="connsiteY10" fmla="*/ 800338 h 2004690"/>
              <a:gd name="connsiteX11" fmla="*/ 2728657 w 12394313"/>
              <a:gd name="connsiteY11" fmla="*/ 0 h 20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4313" h="2004690">
                <a:moveTo>
                  <a:pt x="2728657" y="0"/>
                </a:moveTo>
                <a:lnTo>
                  <a:pt x="11391967" y="0"/>
                </a:lnTo>
                <a:cubicBezTo>
                  <a:pt x="11945547" y="0"/>
                  <a:pt x="12394313" y="448765"/>
                  <a:pt x="12394313" y="1002345"/>
                </a:cubicBezTo>
                <a:lnTo>
                  <a:pt x="12394311" y="1002345"/>
                </a:lnTo>
                <a:cubicBezTo>
                  <a:pt x="12394311" y="1555925"/>
                  <a:pt x="11945547" y="2004690"/>
                  <a:pt x="11391967" y="2004690"/>
                </a:cubicBezTo>
                <a:lnTo>
                  <a:pt x="2728657" y="2004689"/>
                </a:lnTo>
                <a:cubicBezTo>
                  <a:pt x="2313472" y="2004689"/>
                  <a:pt x="1957246" y="1752259"/>
                  <a:pt x="1805081" y="1392502"/>
                </a:cubicBezTo>
                <a:lnTo>
                  <a:pt x="1766790" y="1269148"/>
                </a:lnTo>
                <a:lnTo>
                  <a:pt x="0" y="1558689"/>
                </a:lnTo>
                <a:lnTo>
                  <a:pt x="1733889" y="927183"/>
                </a:lnTo>
                <a:lnTo>
                  <a:pt x="1746676" y="800338"/>
                </a:lnTo>
                <a:cubicBezTo>
                  <a:pt x="1840141" y="343586"/>
                  <a:pt x="2244275" y="0"/>
                  <a:pt x="2728657"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Lato Light" panose="020F0502020204030203" pitchFamily="34" charset="0"/>
              <a:ea typeface="+mn-ea"/>
              <a:cs typeface="+mn-cs"/>
            </a:endParaRPr>
          </a:p>
        </p:txBody>
      </p:sp>
      <p:sp>
        <p:nvSpPr>
          <p:cNvPr id="46" name="Freeform 10">
            <a:extLst>
              <a:ext uri="{FF2B5EF4-FFF2-40B4-BE49-F238E27FC236}">
                <a16:creationId xmlns:a16="http://schemas.microsoft.com/office/drawing/2014/main" id="{39DFC5E0-F4DC-48D0-9765-B74CA01464B6}"/>
              </a:ext>
            </a:extLst>
          </p:cNvPr>
          <p:cNvSpPr>
            <a:spLocks noChangeArrowheads="1"/>
          </p:cNvSpPr>
          <p:nvPr/>
        </p:nvSpPr>
        <p:spPr bwMode="auto">
          <a:xfrm>
            <a:off x="6333379" y="2857775"/>
            <a:ext cx="869998" cy="775516"/>
          </a:xfrm>
          <a:custGeom>
            <a:avLst/>
            <a:gdLst>
              <a:gd name="T0" fmla="*/ 2902 w 2903"/>
              <a:gd name="T1" fmla="*/ 1450 h 2902"/>
              <a:gd name="T2" fmla="*/ 2902 w 2903"/>
              <a:gd name="T3" fmla="*/ 1450 h 2902"/>
              <a:gd name="T4" fmla="*/ 1452 w 2903"/>
              <a:gd name="T5" fmla="*/ 2901 h 2902"/>
              <a:gd name="T6" fmla="*/ 1452 w 2903"/>
              <a:gd name="T7" fmla="*/ 2901 h 2902"/>
              <a:gd name="T8" fmla="*/ 0 w 2903"/>
              <a:gd name="T9" fmla="*/ 1450 h 2902"/>
              <a:gd name="T10" fmla="*/ 0 w 2903"/>
              <a:gd name="T11" fmla="*/ 1450 h 2902"/>
              <a:gd name="T12" fmla="*/ 1452 w 2903"/>
              <a:gd name="T13" fmla="*/ 0 h 2902"/>
              <a:gd name="T14" fmla="*/ 1452 w 2903"/>
              <a:gd name="T15" fmla="*/ 0 h 2902"/>
              <a:gd name="T16" fmla="*/ 2902 w 2903"/>
              <a:gd name="T17" fmla="*/ 145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0"/>
                </a:moveTo>
                <a:lnTo>
                  <a:pt x="2902" y="1450"/>
                </a:lnTo>
                <a:cubicBezTo>
                  <a:pt x="2902" y="2252"/>
                  <a:pt x="2252" y="2901"/>
                  <a:pt x="1452" y="2901"/>
                </a:cubicBezTo>
                <a:lnTo>
                  <a:pt x="1452" y="2901"/>
                </a:lnTo>
                <a:cubicBezTo>
                  <a:pt x="650" y="2901"/>
                  <a:pt x="0" y="2252"/>
                  <a:pt x="0" y="1450"/>
                </a:cubicBezTo>
                <a:lnTo>
                  <a:pt x="0" y="1450"/>
                </a:lnTo>
                <a:cubicBezTo>
                  <a:pt x="0" y="649"/>
                  <a:pt x="650" y="0"/>
                  <a:pt x="1452" y="0"/>
                </a:cubicBezTo>
                <a:lnTo>
                  <a:pt x="1452" y="0"/>
                </a:lnTo>
                <a:cubicBezTo>
                  <a:pt x="2252" y="0"/>
                  <a:pt x="2902" y="649"/>
                  <a:pt x="2902" y="1450"/>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Freeform 765">
            <a:extLst>
              <a:ext uri="{FF2B5EF4-FFF2-40B4-BE49-F238E27FC236}">
                <a16:creationId xmlns:a16="http://schemas.microsoft.com/office/drawing/2014/main" id="{3A161E1C-35C4-48CA-8DDB-163261C40093}"/>
              </a:ext>
            </a:extLst>
          </p:cNvPr>
          <p:cNvSpPr>
            <a:spLocks noChangeAspect="1"/>
          </p:cNvSpPr>
          <p:nvPr/>
        </p:nvSpPr>
        <p:spPr bwMode="auto">
          <a:xfrm>
            <a:off x="6394798" y="2995224"/>
            <a:ext cx="582694" cy="455450"/>
          </a:xfrm>
          <a:custGeom>
            <a:avLst/>
            <a:gdLst>
              <a:gd name="T0" fmla="*/ 950579 w 188553"/>
              <a:gd name="T1" fmla="*/ 1516404 h 188553"/>
              <a:gd name="T2" fmla="*/ 356785 w 188553"/>
              <a:gd name="T3" fmla="*/ 2115312 h 188553"/>
              <a:gd name="T4" fmla="*/ 356785 w 188553"/>
              <a:gd name="T5" fmla="*/ 3099482 h 188553"/>
              <a:gd name="T6" fmla="*/ 3098782 w 188553"/>
              <a:gd name="T7" fmla="*/ 3099482 h 188553"/>
              <a:gd name="T8" fmla="*/ 3098782 w 188553"/>
              <a:gd name="T9" fmla="*/ 2663670 h 188553"/>
              <a:gd name="T10" fmla="*/ 2521985 w 188553"/>
              <a:gd name="T11" fmla="*/ 2087633 h 188553"/>
              <a:gd name="T12" fmla="*/ 2147215 w 188553"/>
              <a:gd name="T13" fmla="*/ 2461911 h 188553"/>
              <a:gd name="T14" fmla="*/ 1890783 w 188553"/>
              <a:gd name="T15" fmla="*/ 2461911 h 188553"/>
              <a:gd name="T16" fmla="*/ 2371172 w 188553"/>
              <a:gd name="T17" fmla="*/ 669168 h 188553"/>
              <a:gd name="T18" fmla="*/ 2611769 w 188553"/>
              <a:gd name="T19" fmla="*/ 916473 h 188553"/>
              <a:gd name="T20" fmla="*/ 2371172 w 188553"/>
              <a:gd name="T21" fmla="*/ 1157069 h 188553"/>
              <a:gd name="T22" fmla="*/ 2123867 w 188553"/>
              <a:gd name="T23" fmla="*/ 916473 h 188553"/>
              <a:gd name="T24" fmla="*/ 2371172 w 188553"/>
              <a:gd name="T25" fmla="*/ 669168 h 188553"/>
              <a:gd name="T26" fmla="*/ 356785 w 188553"/>
              <a:gd name="T27" fmla="*/ 356113 h 188553"/>
              <a:gd name="T28" fmla="*/ 356785 w 188553"/>
              <a:gd name="T29" fmla="*/ 1614305 h 188553"/>
              <a:gd name="T30" fmla="*/ 825647 w 188553"/>
              <a:gd name="T31" fmla="*/ 1142152 h 188553"/>
              <a:gd name="T32" fmla="*/ 1082078 w 188553"/>
              <a:gd name="T33" fmla="*/ 1142152 h 188553"/>
              <a:gd name="T34" fmla="*/ 2015702 w 188553"/>
              <a:gd name="T35" fmla="*/ 2087633 h 188553"/>
              <a:gd name="T36" fmla="*/ 2390488 w 188553"/>
              <a:gd name="T37" fmla="*/ 1706827 h 188553"/>
              <a:gd name="T38" fmla="*/ 2646903 w 188553"/>
              <a:gd name="T39" fmla="*/ 1706827 h 188553"/>
              <a:gd name="T40" fmla="*/ 3098782 w 188553"/>
              <a:gd name="T41" fmla="*/ 2162116 h 188553"/>
              <a:gd name="T42" fmla="*/ 3098782 w 188553"/>
              <a:gd name="T43" fmla="*/ 356113 h 188553"/>
              <a:gd name="T44" fmla="*/ 171780 w 188553"/>
              <a:gd name="T45" fmla="*/ 0 h 188553"/>
              <a:gd name="T46" fmla="*/ 3277180 w 188553"/>
              <a:gd name="T47" fmla="*/ 0 h 188553"/>
              <a:gd name="T48" fmla="*/ 3455595 w 188553"/>
              <a:gd name="T49" fmla="*/ 178045 h 188553"/>
              <a:gd name="T50" fmla="*/ 3455595 w 188553"/>
              <a:gd name="T51" fmla="*/ 3277550 h 188553"/>
              <a:gd name="T52" fmla="*/ 3277180 w 188553"/>
              <a:gd name="T53" fmla="*/ 3455595 h 188553"/>
              <a:gd name="T54" fmla="*/ 171780 w 188553"/>
              <a:gd name="T55" fmla="*/ 3455595 h 188553"/>
              <a:gd name="T56" fmla="*/ 0 w 188553"/>
              <a:gd name="T57" fmla="*/ 3277550 h 188553"/>
              <a:gd name="T58" fmla="*/ 0 w 188553"/>
              <a:gd name="T59" fmla="*/ 178045 h 188553"/>
              <a:gd name="T60" fmla="*/ 171780 w 188553"/>
              <a:gd name="T61" fmla="*/ 0 h 1885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553" h="188553">
                <a:moveTo>
                  <a:pt x="51868" y="82742"/>
                </a:moveTo>
                <a:lnTo>
                  <a:pt x="19468" y="115421"/>
                </a:lnTo>
                <a:lnTo>
                  <a:pt x="19468" y="169122"/>
                </a:lnTo>
                <a:lnTo>
                  <a:pt x="169084" y="169122"/>
                </a:lnTo>
                <a:lnTo>
                  <a:pt x="169084" y="145342"/>
                </a:lnTo>
                <a:lnTo>
                  <a:pt x="137611" y="113911"/>
                </a:lnTo>
                <a:lnTo>
                  <a:pt x="117162" y="134333"/>
                </a:lnTo>
                <a:cubicBezTo>
                  <a:pt x="113574" y="137915"/>
                  <a:pt x="106758" y="137915"/>
                  <a:pt x="103170" y="134333"/>
                </a:cubicBezTo>
                <a:lnTo>
                  <a:pt x="51868" y="82742"/>
                </a:lnTo>
                <a:close/>
                <a:moveTo>
                  <a:pt x="129382" y="36513"/>
                </a:moveTo>
                <a:cubicBezTo>
                  <a:pt x="136675" y="36513"/>
                  <a:pt x="142510" y="42713"/>
                  <a:pt x="142510" y="50007"/>
                </a:cubicBezTo>
                <a:cubicBezTo>
                  <a:pt x="142510" y="57300"/>
                  <a:pt x="136675" y="63135"/>
                  <a:pt x="129382" y="63135"/>
                </a:cubicBezTo>
                <a:cubicBezTo>
                  <a:pt x="122088" y="63135"/>
                  <a:pt x="115888" y="57300"/>
                  <a:pt x="115888" y="50007"/>
                </a:cubicBezTo>
                <a:cubicBezTo>
                  <a:pt x="115888" y="42713"/>
                  <a:pt x="122088" y="36513"/>
                  <a:pt x="129382" y="36513"/>
                </a:cubicBezTo>
                <a:close/>
                <a:moveTo>
                  <a:pt x="19468" y="19431"/>
                </a:moveTo>
                <a:lnTo>
                  <a:pt x="19468" y="88084"/>
                </a:lnTo>
                <a:lnTo>
                  <a:pt x="45051" y="62321"/>
                </a:lnTo>
                <a:cubicBezTo>
                  <a:pt x="48639" y="58738"/>
                  <a:pt x="55455" y="58738"/>
                  <a:pt x="59043" y="62321"/>
                </a:cubicBezTo>
                <a:lnTo>
                  <a:pt x="109986" y="113911"/>
                </a:lnTo>
                <a:lnTo>
                  <a:pt x="130436" y="93132"/>
                </a:lnTo>
                <a:cubicBezTo>
                  <a:pt x="134382" y="89549"/>
                  <a:pt x="140481" y="89549"/>
                  <a:pt x="144427" y="93132"/>
                </a:cubicBezTo>
                <a:lnTo>
                  <a:pt x="169084" y="117975"/>
                </a:lnTo>
                <a:lnTo>
                  <a:pt x="169084" y="19431"/>
                </a:lnTo>
                <a:lnTo>
                  <a:pt x="19468" y="19431"/>
                </a:lnTo>
                <a:close/>
                <a:moveTo>
                  <a:pt x="9373" y="0"/>
                </a:moveTo>
                <a:lnTo>
                  <a:pt x="178818" y="0"/>
                </a:lnTo>
                <a:cubicBezTo>
                  <a:pt x="184226" y="0"/>
                  <a:pt x="188553" y="4318"/>
                  <a:pt x="188553" y="9715"/>
                </a:cubicBezTo>
                <a:lnTo>
                  <a:pt x="188553" y="178838"/>
                </a:lnTo>
                <a:cubicBezTo>
                  <a:pt x="188553" y="184235"/>
                  <a:pt x="184226" y="188553"/>
                  <a:pt x="178818" y="188553"/>
                </a:cubicBezTo>
                <a:lnTo>
                  <a:pt x="9373" y="188553"/>
                </a:lnTo>
                <a:cubicBezTo>
                  <a:pt x="3966" y="188553"/>
                  <a:pt x="0" y="184235"/>
                  <a:pt x="0" y="178838"/>
                </a:cubicBezTo>
                <a:lnTo>
                  <a:pt x="0" y="9715"/>
                </a:lnTo>
                <a:cubicBezTo>
                  <a:pt x="0" y="4318"/>
                  <a:pt x="3966" y="0"/>
                  <a:pt x="9373" y="0"/>
                </a:cubicBezTo>
                <a:close/>
              </a:path>
            </a:pathLst>
          </a:custGeom>
          <a:solidFill>
            <a:schemeClr val="accent1">
              <a:lumMod val="40000"/>
              <a:lumOff val="60000"/>
            </a:scheme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Rectangle 50">
            <a:extLst>
              <a:ext uri="{FF2B5EF4-FFF2-40B4-BE49-F238E27FC236}">
                <a16:creationId xmlns:a16="http://schemas.microsoft.com/office/drawing/2014/main" id="{2B4A352E-00AF-415A-80DC-CCE44A69B930}"/>
              </a:ext>
            </a:extLst>
          </p:cNvPr>
          <p:cNvSpPr/>
          <p:nvPr/>
        </p:nvSpPr>
        <p:spPr>
          <a:xfrm>
            <a:off x="7301354" y="2761443"/>
            <a:ext cx="461795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complete CRVS system is the gold standard for measurement of mortality in a population </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60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p:txBody>
          <a:bodyPr/>
          <a:lstStyle/>
          <a:p>
            <a:r>
              <a:rPr lang="en-US" b="1" dirty="0" err="1">
                <a:solidFill>
                  <a:srgbClr val="00B050"/>
                </a:solidFill>
              </a:rPr>
              <a:t>Whay</a:t>
            </a:r>
            <a:r>
              <a:rPr lang="en-US" b="1" dirty="0">
                <a:solidFill>
                  <a:srgbClr val="00B050"/>
                </a:solidFill>
              </a:rPr>
              <a:t> Pay Attention to Emergencies</a:t>
            </a:r>
            <a:endParaRPr lang="en-GB" b="1" dirty="0">
              <a:solidFill>
                <a:srgbClr val="00B050"/>
              </a:solidFill>
            </a:endParaRPr>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838200" y="1460499"/>
            <a:ext cx="11269717" cy="5032376"/>
          </a:xfrm>
        </p:spPr>
        <p:txBody>
          <a:bodyPr>
            <a:noAutofit/>
          </a:bodyPr>
          <a:lstStyle/>
          <a:p>
            <a:pPr marL="0" indent="0">
              <a:buClr>
                <a:srgbClr val="C00000"/>
              </a:buClr>
              <a:buNone/>
            </a:pPr>
            <a:r>
              <a:rPr lang="en-US" sz="1800" i="1" dirty="0"/>
              <a:t>Dear delegate, the  6</a:t>
            </a:r>
            <a:r>
              <a:rPr lang="en-US" sz="1800" i="1" baseline="30000" dirty="0"/>
              <a:t>th</a:t>
            </a:r>
            <a:r>
              <a:rPr lang="en-US" sz="1800" i="1" dirty="0"/>
              <a:t> Conference of African Ministers responsible for Civil registration is held 10 years since establishment of the regional CRVS programme (APAI-CRVS) and 8 years towards 2030, the deadline for the sustainable development agenda -which calls all countries to achieve 100% birth registration and 80% death registration. </a:t>
            </a:r>
          </a:p>
          <a:p>
            <a:pPr marL="0" indent="0">
              <a:buClr>
                <a:srgbClr val="C00000"/>
              </a:buClr>
              <a:buNone/>
            </a:pPr>
            <a:endParaRPr lang="en-US" sz="1800" i="1" dirty="0"/>
          </a:p>
          <a:p>
            <a:pPr marL="0" indent="0">
              <a:buClr>
                <a:srgbClr val="C00000"/>
              </a:buClr>
              <a:buNone/>
            </a:pPr>
            <a:r>
              <a:rPr lang="en-US" sz="1800" i="1" dirty="0"/>
              <a:t>During this upcoming conference we would like to reflect on how far we have come and celebrate progress since 2010 and to focus on </a:t>
            </a:r>
            <a:r>
              <a:rPr lang="en-US" sz="1800" i="1" u="sng" dirty="0"/>
              <a:t>what we are doing </a:t>
            </a:r>
            <a:r>
              <a:rPr lang="en-US" sz="1800" i="1" dirty="0"/>
              <a:t>or </a:t>
            </a:r>
            <a:r>
              <a:rPr lang="en-US" sz="1800" i="1" u="sng" dirty="0"/>
              <a:t>need to do </a:t>
            </a:r>
            <a:r>
              <a:rPr lang="en-US" sz="1800" i="1" dirty="0"/>
              <a:t>to accelerate progress to achieve the targets of the 2030 agenda. The conference is an opportunity to reflect on achievements, challenges and to share best practices and key strategies that could help countries and the region accelerate progress in CRVS.</a:t>
            </a:r>
          </a:p>
          <a:p>
            <a:pPr marL="0" indent="0">
              <a:buClr>
                <a:srgbClr val="C00000"/>
              </a:buClr>
              <a:buNone/>
            </a:pPr>
            <a:endParaRPr lang="en-US" sz="1800" i="1" dirty="0"/>
          </a:p>
          <a:p>
            <a:pPr marL="0" indent="0">
              <a:buClr>
                <a:srgbClr val="C00000"/>
              </a:buClr>
              <a:buNone/>
            </a:pPr>
            <a:r>
              <a:rPr lang="en-US" sz="1800" i="1" dirty="0"/>
              <a:t>You have been invited to make a presentation at the Experts Group Meeting (24-26 Oct 2022) against a prescribed session theme (please refer to the draft agenda attached). Please note that in addition to speaking to the theme of the session, you are welcome to speak more broadly especially in showcasing the progress that your country has made in CRVS in general, best practices that you have adopted and your recommendations on what needs to be done to fast track progress in the region over the next 8 years.</a:t>
            </a:r>
          </a:p>
          <a:p>
            <a:pPr marL="0" indent="0">
              <a:buClr>
                <a:srgbClr val="C00000"/>
              </a:buClr>
              <a:buNone/>
            </a:pPr>
            <a:r>
              <a:rPr lang="en-US" sz="1800" i="1" dirty="0"/>
              <a:t>To provide an opportunity for all to participate, please limit your presentation to a maximum of 12 minutes and 6 to 8 slides. You are requested to send your slides to the Secretariat by 7</a:t>
            </a:r>
            <a:r>
              <a:rPr lang="en-US" sz="1800" i="1" baseline="30000" dirty="0"/>
              <a:t>th</a:t>
            </a:r>
            <a:r>
              <a:rPr lang="en-US" sz="1800" i="1" dirty="0"/>
              <a:t> October 2022 to ensure that they are reviewed, uploaded and available for presentation during your session.</a:t>
            </a:r>
          </a:p>
        </p:txBody>
      </p:sp>
    </p:spTree>
    <p:extLst>
      <p:ext uri="{BB962C8B-B14F-4D97-AF65-F5344CB8AC3E}">
        <p14:creationId xmlns:p14="http://schemas.microsoft.com/office/powerpoint/2010/main" val="30636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8652" y="53788"/>
            <a:ext cx="2793348" cy="6804212"/>
          </a:xfrm>
          <a:prstGeom prst="rect">
            <a:avLst/>
          </a:prstGeom>
        </p:spPr>
      </p:pic>
      <p:sp>
        <p:nvSpPr>
          <p:cNvPr id="2" name="Title 1"/>
          <p:cNvSpPr>
            <a:spLocks noGrp="1"/>
          </p:cNvSpPr>
          <p:nvPr>
            <p:ph type="title"/>
          </p:nvPr>
        </p:nvSpPr>
        <p:spPr>
          <a:xfrm>
            <a:off x="204107" y="116635"/>
            <a:ext cx="9119345" cy="1325563"/>
          </a:xfrm>
        </p:spPr>
        <p:txBody>
          <a:bodyPr>
            <a:normAutofit/>
          </a:bodyPr>
          <a:lstStyle/>
          <a:p>
            <a:r>
              <a:rPr lang="en-AU" sz="3200" dirty="0">
                <a:solidFill>
                  <a:srgbClr val="0CB0B4"/>
                </a:solidFill>
                <a:effectLst>
                  <a:outerShdw blurRad="50800" dist="38100" dir="2700000" algn="tl" rotWithShape="0">
                    <a:prstClr val="black">
                      <a:alpha val="40000"/>
                    </a:prstClr>
                  </a:outerShdw>
                </a:effectLst>
              </a:rPr>
              <a:t>1. Impact for COVID 19 on the principles of civil registration </a:t>
            </a:r>
            <a:endParaRPr lang="en-US" sz="3200" dirty="0">
              <a:solidFill>
                <a:srgbClr val="0CB0B4"/>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204107" y="1559379"/>
            <a:ext cx="9194545" cy="4707391"/>
          </a:xfrm>
        </p:spPr>
        <p:txBody>
          <a:bodyPr>
            <a:normAutofit/>
          </a:bodyPr>
          <a:lstStyle/>
          <a:p>
            <a:r>
              <a:rPr lang="en-AU" sz="2400" dirty="0"/>
              <a:t>Civil registration should be </a:t>
            </a:r>
            <a:r>
              <a:rPr lang="en-AU" sz="2400" dirty="0">
                <a:solidFill>
                  <a:srgbClr val="C00000"/>
                </a:solidFill>
              </a:rPr>
              <a:t>continuous</a:t>
            </a:r>
            <a:r>
              <a:rPr lang="en-AU" sz="2400" dirty="0"/>
              <a:t>, </a:t>
            </a:r>
            <a:r>
              <a:rPr lang="en-AU" sz="2400" dirty="0">
                <a:solidFill>
                  <a:srgbClr val="C00000"/>
                </a:solidFill>
              </a:rPr>
              <a:t>permanent</a:t>
            </a:r>
            <a:r>
              <a:rPr lang="en-AU" sz="2400" dirty="0"/>
              <a:t>, </a:t>
            </a:r>
            <a:r>
              <a:rPr lang="en-AU" sz="2400" dirty="0">
                <a:solidFill>
                  <a:srgbClr val="C00000"/>
                </a:solidFill>
              </a:rPr>
              <a:t>compulsory</a:t>
            </a:r>
            <a:r>
              <a:rPr lang="en-AU" sz="2400" dirty="0"/>
              <a:t>, </a:t>
            </a:r>
            <a:r>
              <a:rPr lang="en-AU" sz="2400" dirty="0">
                <a:solidFill>
                  <a:srgbClr val="C00000"/>
                </a:solidFill>
              </a:rPr>
              <a:t>universal</a:t>
            </a:r>
            <a:r>
              <a:rPr lang="en-AU" sz="2400" dirty="0"/>
              <a:t> and </a:t>
            </a:r>
            <a:r>
              <a:rPr lang="en-AU" sz="2400" dirty="0">
                <a:solidFill>
                  <a:srgbClr val="C00000"/>
                </a:solidFill>
              </a:rPr>
              <a:t>confidential </a:t>
            </a:r>
            <a:endParaRPr lang="en-US" sz="2400" dirty="0">
              <a:solidFill>
                <a:srgbClr val="C00000"/>
              </a:solidFill>
            </a:endParaRPr>
          </a:p>
        </p:txBody>
      </p:sp>
      <p:graphicFrame>
        <p:nvGraphicFramePr>
          <p:cNvPr id="6" name="Content Placeholder 6"/>
          <p:cNvGraphicFramePr>
            <a:graphicFrameLocks/>
          </p:cNvGraphicFramePr>
          <p:nvPr/>
        </p:nvGraphicFramePr>
        <p:xfrm>
          <a:off x="547007" y="2312894"/>
          <a:ext cx="8381840" cy="445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76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30882" y="295836"/>
            <a:ext cx="2661118" cy="6434418"/>
          </a:xfrm>
          <a:prstGeom prst="rect">
            <a:avLst/>
          </a:prstGeom>
        </p:spPr>
      </p:pic>
      <p:sp>
        <p:nvSpPr>
          <p:cNvPr id="2" name="Title 1"/>
          <p:cNvSpPr>
            <a:spLocks noGrp="1"/>
          </p:cNvSpPr>
          <p:nvPr>
            <p:ph type="title"/>
          </p:nvPr>
        </p:nvSpPr>
        <p:spPr>
          <a:xfrm>
            <a:off x="381342" y="180028"/>
            <a:ext cx="9119345" cy="1325563"/>
          </a:xfrm>
        </p:spPr>
        <p:txBody>
          <a:bodyPr>
            <a:normAutofit/>
          </a:bodyPr>
          <a:lstStyle/>
          <a:p>
            <a:r>
              <a:rPr lang="en-AU" sz="4000" dirty="0">
                <a:solidFill>
                  <a:srgbClr val="0CB0B4"/>
                </a:solidFill>
                <a:effectLst>
                  <a:outerShdw blurRad="50800" dist="38100" dir="2700000" algn="tl" rotWithShape="0">
                    <a:prstClr val="black">
                      <a:alpha val="40000"/>
                    </a:prstClr>
                  </a:outerShdw>
                </a:effectLst>
              </a:rPr>
              <a:t>Other Adjustments in working arrangements </a:t>
            </a:r>
            <a:endParaRPr lang="en-US" sz="4000" dirty="0">
              <a:solidFill>
                <a:srgbClr val="0CB0B4"/>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63925" y="1505591"/>
            <a:ext cx="9066958" cy="5352409"/>
          </a:xfrm>
        </p:spPr>
        <p:txBody>
          <a:bodyPr>
            <a:noAutofit/>
          </a:bodyPr>
          <a:lstStyle/>
          <a:p>
            <a:pPr marL="514350" indent="-514350">
              <a:buFont typeface="+mj-lt"/>
              <a:buAutoNum type="arabicPeriod"/>
            </a:pPr>
            <a:r>
              <a:rPr lang="en-US" sz="2000" dirty="0"/>
              <a:t>Staff rotations, flexible and/or reduced working hours e.g. Samoa, engagement of a minimum number of staff e.g. Afghanistan, Staff working from home</a:t>
            </a:r>
          </a:p>
          <a:p>
            <a:pPr marL="514350" lvl="0" indent="-514350">
              <a:buFont typeface="+mj-lt"/>
              <a:buAutoNum type="arabicPeriod"/>
            </a:pPr>
            <a:endParaRPr lang="en-US" sz="2000" dirty="0"/>
          </a:p>
          <a:p>
            <a:pPr marL="514350" lvl="0" indent="-514350">
              <a:buFont typeface="+mj-lt"/>
              <a:buAutoNum type="arabicPeriod"/>
            </a:pPr>
            <a:r>
              <a:rPr lang="en-US" sz="2000" dirty="0"/>
              <a:t>Re-assignment of civil registration staff to COVID 19 duties </a:t>
            </a:r>
          </a:p>
          <a:p>
            <a:pPr marL="514350" lvl="0" indent="-514350">
              <a:buFont typeface="+mj-lt"/>
              <a:buAutoNum type="arabicPeriod"/>
            </a:pPr>
            <a:endParaRPr lang="en-US" sz="2000" dirty="0"/>
          </a:p>
          <a:p>
            <a:pPr marL="514350" lvl="0" indent="-514350">
              <a:buFont typeface="+mj-lt"/>
              <a:buAutoNum type="arabicPeriod"/>
            </a:pPr>
            <a:r>
              <a:rPr lang="en-US" sz="2000" dirty="0"/>
              <a:t>Scaling  down of other services provided by civil registration offices e.g. In China application for search and certified copies is suspended</a:t>
            </a:r>
          </a:p>
          <a:p>
            <a:pPr marL="514350" lvl="0" indent="-514350">
              <a:buFont typeface="+mj-lt"/>
              <a:buAutoNum type="arabicPeriod"/>
            </a:pPr>
            <a:endParaRPr lang="en-US" sz="2000" dirty="0"/>
          </a:p>
          <a:p>
            <a:pPr marL="514350" lvl="0" indent="-514350">
              <a:buFont typeface="+mj-lt"/>
              <a:buAutoNum type="arabicPeriod"/>
            </a:pPr>
            <a:r>
              <a:rPr lang="en-US" sz="2000" dirty="0"/>
              <a:t>Increased use of electronic platforms  for registration and  communication with clients e.g. in Australia, NZ, special provisions allowing for electronic enacted in Cook Islands</a:t>
            </a:r>
          </a:p>
          <a:p>
            <a:pPr marL="514350" indent="-514350">
              <a:buFont typeface="+mj-lt"/>
              <a:buAutoNum type="arabicPeriod"/>
            </a:pPr>
            <a:endParaRPr lang="en-US" sz="2000" dirty="0"/>
          </a:p>
          <a:p>
            <a:pPr marL="514350" indent="-514350">
              <a:buFont typeface="+mj-lt"/>
              <a:buAutoNum type="arabicPeriod"/>
            </a:pPr>
            <a:r>
              <a:rPr lang="en-US" sz="2000" dirty="0"/>
              <a:t>Close collaborative work arrangements established with other critical government  departments such as the police, </a:t>
            </a:r>
            <a:r>
              <a:rPr lang="en-US" sz="2000" dirty="0" err="1"/>
              <a:t>MoH</a:t>
            </a:r>
            <a:r>
              <a:rPr lang="en-US" sz="2000" dirty="0"/>
              <a:t>, revenue office for the disbursements of financial grants in the cases of death</a:t>
            </a:r>
          </a:p>
        </p:txBody>
      </p:sp>
    </p:spTree>
    <p:extLst>
      <p:ext uri="{BB962C8B-B14F-4D97-AF65-F5344CB8AC3E}">
        <p14:creationId xmlns:p14="http://schemas.microsoft.com/office/powerpoint/2010/main" val="248905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solidFill>
                  <a:srgbClr val="0CB0B4"/>
                </a:solidFill>
                <a:effectLst>
                  <a:outerShdw blurRad="50800" dist="38100" dir="2700000" algn="tl" rotWithShape="0">
                    <a:prstClr val="black">
                      <a:alpha val="40000"/>
                    </a:prstClr>
                  </a:outerShdw>
                </a:effectLst>
              </a:rPr>
              <a:t>Anticipated longer term impact </a:t>
            </a:r>
            <a:endParaRPr lang="en-US" sz="4000" dirty="0">
              <a:solidFill>
                <a:srgbClr val="0CB0B4"/>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dirty="0"/>
          </a:p>
          <a:p>
            <a:pPr marL="514350" indent="-514350">
              <a:buFont typeface="+mj-lt"/>
              <a:buAutoNum type="arabicPeriod"/>
            </a:pPr>
            <a:endParaRPr lang="en-US" dirty="0"/>
          </a:p>
        </p:txBody>
      </p:sp>
      <p:sp>
        <p:nvSpPr>
          <p:cNvPr id="4" name="Rectangle 3"/>
          <p:cNvSpPr/>
          <p:nvPr/>
        </p:nvSpPr>
        <p:spPr>
          <a:xfrm>
            <a:off x="672353" y="1925384"/>
            <a:ext cx="8577783" cy="3190617"/>
          </a:xfrm>
          <a:prstGeom prst="rect">
            <a:avLst/>
          </a:prstGeom>
        </p:spPr>
        <p:txBody>
          <a:bodyPr wrap="square">
            <a:spAutoFit/>
          </a:bodyPr>
          <a:lstStyle/>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Build up of backlog of un registered events </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High likelihood of under-registration of events that occur at this time</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Incompleteness, delay and inaccuracy of vital statistics due to delayed reporting </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Suspension of initiatives planned for improvement of the CRVS system e.g. digitisation of the CRVS system of RMI, outreach programs in Uganda</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Strain on staff due to high volume of work in future when normal registration services resume </a:t>
            </a:r>
          </a:p>
        </p:txBody>
      </p:sp>
      <p:pic>
        <p:nvPicPr>
          <p:cNvPr id="5" name="Content Placeholder 3"/>
          <p:cNvPicPr>
            <a:picLocks noChangeAspect="1"/>
          </p:cNvPicPr>
          <p:nvPr/>
        </p:nvPicPr>
        <p:blipFill>
          <a:blip r:embed="rId2"/>
          <a:stretch>
            <a:fillRect/>
          </a:stretch>
        </p:blipFill>
        <p:spPr>
          <a:xfrm>
            <a:off x="7818665" y="2527987"/>
            <a:ext cx="6860721" cy="1966203"/>
          </a:xfrm>
          <a:prstGeom prst="rect">
            <a:avLst/>
          </a:prstGeom>
          <a:scene3d>
            <a:camera prst="orthographicFront">
              <a:rot lat="21594000" lon="0" rev="16200000"/>
            </a:camera>
            <a:lightRig rig="threePt" dir="t"/>
          </a:scene3d>
        </p:spPr>
      </p:pic>
    </p:spTree>
    <p:extLst>
      <p:ext uri="{BB962C8B-B14F-4D97-AF65-F5344CB8AC3E}">
        <p14:creationId xmlns:p14="http://schemas.microsoft.com/office/powerpoint/2010/main" val="387907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171" y="0"/>
            <a:ext cx="9767207" cy="1406525"/>
          </a:xfrm>
        </p:spPr>
        <p:txBody>
          <a:bodyPr>
            <a:normAutofit/>
          </a:bodyPr>
          <a:lstStyle/>
          <a:p>
            <a:r>
              <a:rPr lang="en-AU" sz="4000" dirty="0">
                <a:solidFill>
                  <a:srgbClr val="0CB0B4"/>
                </a:solidFill>
                <a:effectLst>
                  <a:outerShdw blurRad="50800" dist="38100" dir="2700000" algn="tl" rotWithShape="0">
                    <a:prstClr val="black">
                      <a:alpha val="40000"/>
                    </a:prstClr>
                  </a:outerShdw>
                </a:effectLst>
              </a:rPr>
              <a:t>Recommendations</a:t>
            </a:r>
            <a:endParaRPr lang="en-US" sz="4000" dirty="0">
              <a:solidFill>
                <a:srgbClr val="0CB0B4"/>
              </a:solidFill>
              <a:effectLst>
                <a:outerShdw blurRad="50800" dist="38100" dir="2700000" algn="tl" rotWithShape="0">
                  <a:prstClr val="black">
                    <a:alpha val="40000"/>
                  </a:prstClr>
                </a:outerShdw>
              </a:effectLst>
            </a:endParaRPr>
          </a:p>
        </p:txBody>
      </p:sp>
      <p:pic>
        <p:nvPicPr>
          <p:cNvPr id="4" name="Content Placeholder 3"/>
          <p:cNvPicPr>
            <a:picLocks noGrp="1" noChangeAspect="1"/>
          </p:cNvPicPr>
          <p:nvPr>
            <p:ph idx="1"/>
          </p:nvPr>
        </p:nvPicPr>
        <p:blipFill>
          <a:blip r:embed="rId2"/>
          <a:stretch>
            <a:fillRect/>
          </a:stretch>
        </p:blipFill>
        <p:spPr>
          <a:xfrm>
            <a:off x="-2419350" y="2438180"/>
            <a:ext cx="6860721" cy="1966203"/>
          </a:xfrm>
          <a:prstGeom prst="rect">
            <a:avLst/>
          </a:prstGeom>
          <a:scene3d>
            <a:camera prst="orthographicFront">
              <a:rot lat="21594000" lon="0" rev="5400000"/>
            </a:camera>
            <a:lightRig rig="threePt" dir="t"/>
          </a:scene3d>
        </p:spPr>
      </p:pic>
      <p:sp>
        <p:nvSpPr>
          <p:cNvPr id="3" name="Rectangle 2"/>
          <p:cNvSpPr/>
          <p:nvPr/>
        </p:nvSpPr>
        <p:spPr>
          <a:xfrm>
            <a:off x="2231572" y="1406525"/>
            <a:ext cx="8333014" cy="5448671"/>
          </a:xfrm>
          <a:prstGeom prst="rect">
            <a:avLst/>
          </a:prstGeom>
        </p:spPr>
        <p:txBody>
          <a:bodyPr wrap="square">
            <a:spAutoFit/>
          </a:bodyPr>
          <a:lstStyle/>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Provide proper IT support to foster “work from home arrangements for   employees.</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Increase investments in online-based platforms for registration. </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Strengthen collaboration with key stakeholders like the Ministry of Health to ensure registration of events as they  occur.</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Develop a robust disaster management/ business continuity plans to guide response during such times. </a:t>
            </a: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70000"/>
              </a:lnSpc>
              <a:spcBef>
                <a:spcPts val="1000"/>
              </a:spcBef>
              <a:spcAft>
                <a:spcPts val="0"/>
              </a:spcAft>
              <a:buClrTx/>
              <a:buSzTx/>
              <a:buFont typeface="+mj-lt"/>
              <a:buAutoNum type="arabicPeriod"/>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70000"/>
              </a:lnSpc>
              <a:spcBef>
                <a:spcPts val="100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More detailed recommendations by United Nations (</a:t>
            </a:r>
            <a:r>
              <a:rPr kumimoji="0" lang="en-AU" sz="1800" b="0" i="1" u="none" strike="noStrike" kern="1200" cap="none" spc="0" normalizeH="0" baseline="0" noProof="0" dirty="0">
                <a:ln>
                  <a:noFill/>
                </a:ln>
                <a:solidFill>
                  <a:prstClr val="black"/>
                </a:solidFill>
                <a:effectLst/>
                <a:uLnTx/>
                <a:uFillTx/>
                <a:latin typeface="Calibri" panose="020F0502020204030204"/>
                <a:ea typeface="+mn-ea"/>
                <a:cs typeface="+mn-cs"/>
              </a:rPr>
              <a:t>Recommendations for civil registration authorities to ensure operational continuity during COVID-19 and allow for the continued production of comprehensive vital statistics </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 Available at: </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http://purl.org/spc/digilib/doc/qb7ys</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53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Way Forward</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171450" y="1825624"/>
            <a:ext cx="12020550" cy="5032375"/>
          </a:xfrm>
        </p:spPr>
        <p:txBody>
          <a:bodyPr>
            <a:normAutofit fontScale="92500" lnSpcReduction="10000"/>
          </a:bodyPr>
          <a:lstStyle/>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Revised APAI-CRVS-Second Phase-Based on Theory of Change</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New Strategic Plan for APAI-CRVS (2022-2026) based on Evidence</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Strategic Pillars for the New Phase of the Strategic Plan-Based on COVID-19 Experience</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Demand </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Innovation / Modernization</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Integration</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Interoperability</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Decentralization</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a:rPr>
              <a:t>Ultimately develop CR systems that are:</a:t>
            </a:r>
          </a:p>
          <a:p>
            <a:pPr marL="971550"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rPr>
              <a:t>Flexible</a:t>
            </a:r>
          </a:p>
          <a:p>
            <a:pPr marL="971550"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rPr>
              <a:t>Agile </a:t>
            </a:r>
          </a:p>
          <a:p>
            <a:pPr marL="971550"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rPr>
              <a:t>Simplified</a:t>
            </a:r>
          </a:p>
          <a:p>
            <a:pPr marL="971550"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rPr>
              <a:t>Resilient</a:t>
            </a:r>
          </a:p>
          <a:p>
            <a:pPr marL="971550"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rPr>
              <a:t>Proactive</a:t>
            </a:r>
          </a:p>
          <a:p>
            <a:pPr marL="971550" marR="0" lvl="1" indent="-51435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rPr>
              <a:t>Interoperable</a:t>
            </a:r>
          </a:p>
          <a:p>
            <a:endParaRPr lang="en-US" dirty="0"/>
          </a:p>
        </p:txBody>
      </p:sp>
    </p:spTree>
    <p:extLst>
      <p:ext uri="{BB962C8B-B14F-4D97-AF65-F5344CB8AC3E}">
        <p14:creationId xmlns:p14="http://schemas.microsoft.com/office/powerpoint/2010/main" val="37815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10;&#10;Description automatically generated">
            <a:extLst>
              <a:ext uri="{FF2B5EF4-FFF2-40B4-BE49-F238E27FC236}">
                <a16:creationId xmlns:a16="http://schemas.microsoft.com/office/drawing/2014/main" id="{9949DBF7-D8C4-42EB-9EE9-7A7DFBF0FAED}"/>
              </a:ext>
            </a:extLst>
          </p:cNvPr>
          <p:cNvPicPr>
            <a:picLocks noChangeAspect="1"/>
          </p:cNvPicPr>
          <p:nvPr/>
        </p:nvPicPr>
        <p:blipFill>
          <a:blip r:embed="rId2">
            <a:duotone>
              <a:prstClr val="black"/>
              <a:prstClr val="white"/>
            </a:duotone>
          </a:blip>
          <a:stretch>
            <a:fillRect/>
          </a:stretch>
        </p:blipFill>
        <p:spPr>
          <a:xfrm>
            <a:off x="4324350" y="2265757"/>
            <a:ext cx="6896376" cy="2326487"/>
          </a:xfrm>
          <a:prstGeom prst="rect">
            <a:avLst/>
          </a:prstGeom>
        </p:spPr>
      </p:pic>
    </p:spTree>
    <p:extLst>
      <p:ext uri="{BB962C8B-B14F-4D97-AF65-F5344CB8AC3E}">
        <p14:creationId xmlns:p14="http://schemas.microsoft.com/office/powerpoint/2010/main" val="937507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863</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Lato Light</vt:lpstr>
      <vt:lpstr>Poppins</vt:lpstr>
      <vt:lpstr>1_Office Theme</vt:lpstr>
      <vt:lpstr>2_Office Theme</vt:lpstr>
      <vt:lpstr>Key lessons for strengthening systems, drawing on experience gained from the coronavirus disease (COVID-19) pandemic  </vt:lpstr>
      <vt:lpstr>PowerPoint Presentation</vt:lpstr>
      <vt:lpstr>Whay Pay Attention to Emergencies</vt:lpstr>
      <vt:lpstr>1. Impact for COVID 19 on the principles of civil registration </vt:lpstr>
      <vt:lpstr>Other Adjustments in working arrangements </vt:lpstr>
      <vt:lpstr>Anticipated longer term impact </vt:lpstr>
      <vt:lpstr>Recommendations</vt:lpstr>
      <vt:lpstr>Way Forward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David Nzeyimana</cp:lastModifiedBy>
  <cp:revision>9</cp:revision>
  <dcterms:created xsi:type="dcterms:W3CDTF">2022-09-20T01:45:54Z</dcterms:created>
  <dcterms:modified xsi:type="dcterms:W3CDTF">2022-10-27T05:32:01Z</dcterms:modified>
</cp:coreProperties>
</file>