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80" r:id="rId2"/>
    <p:sldId id="381" r:id="rId3"/>
    <p:sldId id="384" r:id="rId4"/>
    <p:sldId id="391" r:id="rId5"/>
    <p:sldId id="385" r:id="rId6"/>
    <p:sldId id="387" r:id="rId7"/>
    <p:sldId id="393" r:id="rId8"/>
    <p:sldId id="390" r:id="rId9"/>
    <p:sldId id="388" r:id="rId10"/>
    <p:sldId id="386" r:id="rId11"/>
    <p:sldId id="3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6673-F842-9E27-9CC1-4D315327DE73}" name="James Mwanza" initials="JM" userId="James Mwanz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3" autoAdjust="0"/>
    <p:restoredTop sz="95187"/>
  </p:normalViewPr>
  <p:slideViewPr>
    <p:cSldViewPr snapToGrid="0">
      <p:cViewPr varScale="1">
        <p:scale>
          <a:sx n="86" d="100"/>
          <a:sy n="86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8/10/relationships/authors" Target="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Birth%20Registration%202022:Birth%20Registration_2022:BR%20Data_20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Birth%20Registration%202022:Birth%20Registration_2022:BR%20Data_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Birth%20Registration%202022:Birth%20Registration_2022:BR%20Data_20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Birth Registration</a:t>
            </a:r>
            <a:r>
              <a:rPr lang="en-US" baseline="0"/>
              <a:t> Trend </a:t>
            </a:r>
          </a:p>
          <a:p>
            <a:pPr>
              <a:defRPr/>
            </a:pPr>
            <a:r>
              <a:rPr lang="en-US" baseline="0"/>
              <a:t>(2010-2022)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Sheet1!$B$8:$B$20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 (Jan-Sept)</c:v>
                </c:pt>
              </c:strCache>
            </c:strRef>
          </c:cat>
          <c:val>
            <c:numRef>
              <c:f>Sheet1!$E$8:$E$20</c:f>
              <c:numCache>
                <c:formatCode>_-* #,##0_-;\-* #,##0_-;_-* "-"??_-;_-@_-</c:formatCode>
                <c:ptCount val="13"/>
                <c:pt idx="0">
                  <c:v>22246.0</c:v>
                </c:pt>
                <c:pt idx="1">
                  <c:v>75647.0</c:v>
                </c:pt>
                <c:pt idx="2">
                  <c:v>88000.0</c:v>
                </c:pt>
                <c:pt idx="3">
                  <c:v>111159.0</c:v>
                </c:pt>
                <c:pt idx="4">
                  <c:v>84036.0</c:v>
                </c:pt>
                <c:pt idx="5">
                  <c:v>63598.0</c:v>
                </c:pt>
                <c:pt idx="6">
                  <c:v>163558.0</c:v>
                </c:pt>
                <c:pt idx="7">
                  <c:v>79776.0</c:v>
                </c:pt>
                <c:pt idx="8">
                  <c:v>60593.0</c:v>
                </c:pt>
                <c:pt idx="9">
                  <c:v>182770.0</c:v>
                </c:pt>
                <c:pt idx="10">
                  <c:v>244666.0</c:v>
                </c:pt>
                <c:pt idx="11">
                  <c:v>294728.0</c:v>
                </c:pt>
                <c:pt idx="12">
                  <c:v>170690.0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89405128"/>
        <c:axId val="-2089276376"/>
      </c:barChart>
      <c:catAx>
        <c:axId val="-208940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89276376"/>
        <c:crosses val="autoZero"/>
        <c:auto val="1"/>
        <c:lblAlgn val="ctr"/>
        <c:lblOffset val="100"/>
        <c:noMultiLvlLbl val="0"/>
      </c:catAx>
      <c:valAx>
        <c:axId val="-2089276376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ln w="6350">
            <a:noFill/>
          </a:ln>
        </c:spPr>
        <c:crossAx val="-2089405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Under 1yr Birth Registration Trend (2018-2022)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Sheet1!$K$39:$K$42</c:f>
              <c:numCache>
                <c:formatCode>General</c:formatCode>
                <c:ptCount val="4"/>
                <c:pt idx="0">
                  <c:v>2018.0</c:v>
                </c:pt>
                <c:pt idx="1">
                  <c:v>2019.0</c:v>
                </c:pt>
                <c:pt idx="2">
                  <c:v>2020.0</c:v>
                </c:pt>
                <c:pt idx="3">
                  <c:v>2021.0</c:v>
                </c:pt>
              </c:numCache>
            </c:numRef>
          </c:cat>
          <c:val>
            <c:numRef>
              <c:f>Sheet1!$L$39:$L$42</c:f>
              <c:numCache>
                <c:formatCode>#,##0</c:formatCode>
                <c:ptCount val="4"/>
                <c:pt idx="0">
                  <c:v>8389.0</c:v>
                </c:pt>
                <c:pt idx="1">
                  <c:v>48294.0</c:v>
                </c:pt>
                <c:pt idx="2">
                  <c:v>64798.0</c:v>
                </c:pt>
                <c:pt idx="3">
                  <c:v>61444.0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14338536"/>
        <c:axId val="-2114018216"/>
      </c:barChart>
      <c:catAx>
        <c:axId val="-211433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14018216"/>
        <c:crosses val="autoZero"/>
        <c:auto val="1"/>
        <c:lblAlgn val="ctr"/>
        <c:lblOffset val="100"/>
        <c:noMultiLvlLbl val="0"/>
      </c:catAx>
      <c:valAx>
        <c:axId val="-21140182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crossAx val="-2114338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Under 5yrs Birth</a:t>
            </a:r>
            <a:r>
              <a:rPr lang="en-US" baseline="0"/>
              <a:t> Registration Trend</a:t>
            </a:r>
          </a:p>
          <a:p>
            <a:pPr>
              <a:defRPr/>
            </a:pPr>
            <a:r>
              <a:rPr lang="en-US" baseline="0"/>
              <a:t>(2018-2022)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Sheet1!$K$46:$K$49</c:f>
              <c:numCache>
                <c:formatCode>General</c:formatCode>
                <c:ptCount val="4"/>
                <c:pt idx="0">
                  <c:v>2018.0</c:v>
                </c:pt>
                <c:pt idx="1">
                  <c:v>2019.0</c:v>
                </c:pt>
                <c:pt idx="2">
                  <c:v>2020.0</c:v>
                </c:pt>
                <c:pt idx="3">
                  <c:v>2021.0</c:v>
                </c:pt>
              </c:numCache>
            </c:numRef>
          </c:cat>
          <c:val>
            <c:numRef>
              <c:f>Sheet1!$L$46:$L$49</c:f>
              <c:numCache>
                <c:formatCode>_-* #,##0_-;\-* #,##0_-;_-* "-"??_-;_-@_-</c:formatCode>
                <c:ptCount val="4"/>
                <c:pt idx="0">
                  <c:v>16704.0</c:v>
                </c:pt>
                <c:pt idx="1">
                  <c:v>104142.0</c:v>
                </c:pt>
                <c:pt idx="2">
                  <c:v>143321.0</c:v>
                </c:pt>
                <c:pt idx="3">
                  <c:v>168080.0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89618472"/>
        <c:axId val="2146341704"/>
      </c:barChart>
      <c:catAx>
        <c:axId val="-208961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6341704"/>
        <c:crosses val="autoZero"/>
        <c:auto val="1"/>
        <c:lblAlgn val="ctr"/>
        <c:lblOffset val="100"/>
        <c:noMultiLvlLbl val="0"/>
      </c:catAx>
      <c:valAx>
        <c:axId val="2146341704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ln w="6350">
            <a:noFill/>
          </a:ln>
        </c:spPr>
        <c:crossAx val="-2089618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Proportion of Under </a:t>
            </a:r>
            <a:r>
              <a:rPr lang="en-US" dirty="0"/>
              <a:t>five Birth Registration in Liberia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08596828744383"/>
          <c:y val="0.220161854768154"/>
          <c:w val="0.867406543548992"/>
          <c:h val="0.5438353018372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Sheet1!$B$5:$B$7</c:f>
              <c:strCache>
                <c:ptCount val="3"/>
                <c:pt idx="0">
                  <c:v>LDHS 2007</c:v>
                </c:pt>
                <c:pt idx="1">
                  <c:v>LDHS 2013</c:v>
                </c:pt>
                <c:pt idx="2">
                  <c:v>LDHS 2019-20</c:v>
                </c:pt>
              </c:strCache>
            </c:strRef>
          </c:cat>
          <c:val>
            <c:numRef>
              <c:f>Sheet1!$C$5:$C$7</c:f>
              <c:numCache>
                <c:formatCode>0%</c:formatCode>
                <c:ptCount val="3"/>
                <c:pt idx="0">
                  <c:v>0.04</c:v>
                </c:pt>
                <c:pt idx="1">
                  <c:v>0.25</c:v>
                </c:pt>
                <c:pt idx="2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92044296"/>
        <c:axId val="2107787624"/>
      </c:barChart>
      <c:catAx>
        <c:axId val="-2092044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7787624"/>
        <c:crosses val="autoZero"/>
        <c:auto val="1"/>
        <c:lblAlgn val="ctr"/>
        <c:lblOffset val="100"/>
        <c:noMultiLvlLbl val="0"/>
      </c:catAx>
      <c:valAx>
        <c:axId val="21077876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-2092044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B045-E0D5-4F76-8D75-1B1420A7B86B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DBDF-DABC-46E0-89F8-F735D360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6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xmlns="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5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9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5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7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4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6C62-C2E3-40CE-BFD4-0FE416C82343}" type="datetimeFigureOut">
              <a:rPr lang="en-US" smtClean="0"/>
              <a:t>10/26/22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75DA1-D75A-4B7A-8C0A-943C0366E8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A37E0289-8148-42E8-8835-AB53E5D0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218" y="1849183"/>
            <a:ext cx="7075575" cy="2462022"/>
          </a:xfrm>
        </p:spPr>
        <p:txBody>
          <a:bodyPr anchor="b">
            <a:noAutofit/>
          </a:bodyPr>
          <a:lstStyle/>
          <a:p>
            <a:pPr algn="l"/>
            <a:r>
              <a:rPr lang="en-GB" sz="3600" dirty="0"/>
              <a:t>Leveraging on the health system </a:t>
            </a:r>
            <a:r>
              <a:rPr lang="en-GB" sz="3600" dirty="0" smtClean="0"/>
              <a:t>(Birth and Death) </a:t>
            </a:r>
            <a:r>
              <a:rPr lang="en-GB" sz="3600" dirty="0"/>
              <a:t>to develop and </a:t>
            </a:r>
            <a:r>
              <a:rPr lang="en-GB" sz="3600" dirty="0" smtClean="0"/>
              <a:t>integrate CRVS &amp; ID systems.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GB" sz="36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B0536619-C042-4C18-8263-C192E23C2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5553" y="4857468"/>
            <a:ext cx="6978595" cy="1572768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Name of presenter</a:t>
            </a:r>
            <a:r>
              <a:rPr lang="en-US" sz="2800" dirty="0" smtClean="0"/>
              <a:t>: </a:t>
            </a:r>
            <a:r>
              <a:rPr lang="en-US" sz="2800" dirty="0" err="1" smtClean="0"/>
              <a:t>Chea</a:t>
            </a:r>
            <a:r>
              <a:rPr lang="en-US" sz="2800" dirty="0" smtClean="0"/>
              <a:t> Sanford </a:t>
            </a:r>
            <a:r>
              <a:rPr lang="en-US" sz="2800" dirty="0" err="1" smtClean="0"/>
              <a:t>Wesseh</a:t>
            </a:r>
            <a:endParaRPr lang="en-US" sz="2800" dirty="0"/>
          </a:p>
          <a:p>
            <a:r>
              <a:rPr lang="en-US" sz="2800" b="1" dirty="0" smtClean="0"/>
              <a:t>Institution: </a:t>
            </a:r>
            <a:r>
              <a:rPr lang="en-US" sz="2800" dirty="0" smtClean="0"/>
              <a:t>Ministry of Health</a:t>
            </a:r>
            <a:endParaRPr lang="en-US" sz="2800" dirty="0"/>
          </a:p>
          <a:p>
            <a:r>
              <a:rPr lang="en-US" sz="2800" b="1" dirty="0" smtClean="0"/>
              <a:t>Country: </a:t>
            </a:r>
            <a:r>
              <a:rPr lang="en-US" sz="2800" dirty="0" smtClean="0"/>
              <a:t>Liberia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36AE2AC-D5D4-4600-A046-3BC09852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72" y="713652"/>
            <a:ext cx="2914650" cy="1200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BEA1D42-B17D-4C76-AB60-C396D478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08" y="608877"/>
            <a:ext cx="34004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xmlns="" id="{C3862298-AF85-4572-BED3-52E573EB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7BE265E6-D012-42B3-A7DE-C8FEED40DB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24917" y="3131936"/>
            <a:ext cx="124064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2">
            <a:extLst>
              <a:ext uri="{FF2B5EF4-FFF2-40B4-BE49-F238E27FC236}">
                <a16:creationId xmlns:a16="http://schemas.microsoft.com/office/drawing/2014/main" xmlns="" id="{6EB9A5AE-0A9C-4EB1-9569-A44D89EFC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70306" y="4546924"/>
            <a:ext cx="2369988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9949DBF7-D8C4-42EB-9EE9-7A7DFBF0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4324350" y="2265757"/>
            <a:ext cx="6896376" cy="23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0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527FCEA-6143-4C5E-8C45-8AC9237ADE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A9F23AD-7A55-49F3-A3EC-743F47F36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xmlns="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77012" y="451239"/>
            <a:ext cx="3973309" cy="58978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7D9F91F-72C9-4DB9-ABD0-A8180D826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E016956-CE9F-4946-8834-A8BC3529D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xmlns="" id="{E96CB174-0B78-4A31-9EAA-4125AA1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120055" y="451239"/>
            <a:ext cx="3260023" cy="589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551155-118D-408A-B626-9634FD46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041" y="2721284"/>
            <a:ext cx="2656188" cy="398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627542-7EE4-4F0B-ADB4-4325DF4BD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011" y="5179457"/>
            <a:ext cx="1034893" cy="349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BFC554-EEE8-4BC9-83E6-50F6AC07F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935" y="3909343"/>
            <a:ext cx="1936895" cy="379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00E5A7-DD49-42F7-A251-7A3ABDAF0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361" y="2117892"/>
            <a:ext cx="725930" cy="42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BA8FC1-072E-4075-9824-9F5CEEAF8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7831" y="1489362"/>
            <a:ext cx="940529" cy="420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50BF4B6-953B-41BA-B79C-01EA883B5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3363" y="5091848"/>
            <a:ext cx="1228229" cy="46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291BB5-2681-4B0D-BE06-1F0A51408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7011" y="4481126"/>
            <a:ext cx="1332419" cy="38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0E6404D-527F-47A0-BC19-14D9F07DBA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7157" y="2050510"/>
            <a:ext cx="1394598" cy="514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B9E1DB8-8EAE-409D-85AC-CCACE75A1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1923" y="1358116"/>
            <a:ext cx="2309979" cy="691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6D67CAB-AD76-4308-85DB-555B9E4C8A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8981" y="1933558"/>
            <a:ext cx="844496" cy="74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E451EF9-E6E0-4A0B-9DCB-775C277B8C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4144" y="808821"/>
            <a:ext cx="2119488" cy="519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EB35E08-E0A1-4AD5-B890-AE717BE8B2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1902" y="856135"/>
            <a:ext cx="1065681" cy="405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52C0C0-0D93-4812-ACED-5ABFA30A53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5642" y="4445080"/>
            <a:ext cx="1281520" cy="4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9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A440A-985F-436B-923C-FE7F037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Content of presentation 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745EDA-0164-439F-9B2B-FB0DC1A88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Overview of CRVS in Liberia</a:t>
            </a:r>
          </a:p>
          <a:p>
            <a:r>
              <a:rPr lang="en-GB" sz="3600" dirty="0" smtClean="0"/>
              <a:t>Progress</a:t>
            </a:r>
          </a:p>
          <a:p>
            <a:r>
              <a:rPr lang="en-GB" sz="3600" dirty="0" smtClean="0"/>
              <a:t>Leveraging on </a:t>
            </a:r>
            <a:r>
              <a:rPr lang="en-GB" sz="3600" dirty="0" smtClean="0"/>
              <a:t>the health system</a:t>
            </a:r>
            <a:endParaRPr lang="en-GB" sz="3600" dirty="0" smtClean="0"/>
          </a:p>
          <a:p>
            <a:r>
              <a:rPr lang="en-GB" sz="3600" dirty="0" smtClean="0"/>
              <a:t>Challenges</a:t>
            </a:r>
          </a:p>
          <a:p>
            <a:r>
              <a:rPr lang="en-GB" sz="3600" dirty="0" smtClean="0"/>
              <a:t>Next Steps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1795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Overview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4557D-5B47-60E6-E6C8-71C3DD2C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364566"/>
            <a:ext cx="11211951" cy="5036234"/>
          </a:xfrm>
        </p:spPr>
        <p:txBody>
          <a:bodyPr>
            <a:normAutofit/>
          </a:bodyPr>
          <a:lstStyle/>
          <a:p>
            <a:r>
              <a:rPr lang="en-US" dirty="0" smtClean="0"/>
              <a:t>CRVS and ID systems are managed by different institutions in Liberia</a:t>
            </a:r>
          </a:p>
          <a:p>
            <a:r>
              <a:rPr lang="en-US" dirty="0" smtClean="0"/>
              <a:t>Ministry of Health has the legal mandate to register and certificate births and </a:t>
            </a:r>
            <a:r>
              <a:rPr lang="en-US" dirty="0" smtClean="0"/>
              <a:t>deaths in Liberia </a:t>
            </a:r>
            <a:r>
              <a:rPr lang="en-US" b="1" dirty="0" smtClean="0"/>
              <a:t>(Public Health Law of 1976)</a:t>
            </a:r>
            <a:endParaRPr lang="en-US" b="1" dirty="0" smtClean="0"/>
          </a:p>
          <a:p>
            <a:r>
              <a:rPr lang="en-US" dirty="0" smtClean="0"/>
              <a:t>Liberia has a digital </a:t>
            </a:r>
            <a:r>
              <a:rPr lang="en-US" dirty="0"/>
              <a:t>b</a:t>
            </a:r>
            <a:r>
              <a:rPr lang="en-US" dirty="0" smtClean="0"/>
              <a:t>irth and death registration and certification system</a:t>
            </a:r>
          </a:p>
          <a:p>
            <a:r>
              <a:rPr lang="en-US" dirty="0" smtClean="0"/>
              <a:t>Birth registration and certification services are available in 80% of Hospitals (public and private) and at all functioning County Service Centers (all 15 counties) and selected health centers</a:t>
            </a:r>
          </a:p>
          <a:p>
            <a:r>
              <a:rPr lang="en-US" dirty="0" smtClean="0"/>
              <a:t>Death registration and certification will be available at these </a:t>
            </a:r>
            <a:r>
              <a:rPr lang="en-US" dirty="0" smtClean="0"/>
              <a:t>same locations next year (2023)</a:t>
            </a:r>
            <a:endParaRPr lang="en-US" dirty="0" smtClean="0"/>
          </a:p>
          <a:p>
            <a:r>
              <a:rPr lang="en-US" dirty="0" smtClean="0"/>
              <a:t>Health workers are involve with birth registration and are expected to notify death </a:t>
            </a:r>
            <a:r>
              <a:rPr lang="en-US" dirty="0" smtClean="0"/>
              <a:t>next year (2023)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4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Initiatives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4557D-5B47-60E6-E6C8-71C3DD2CA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4" y="1392702"/>
            <a:ext cx="11394831" cy="4951827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Decentralized birth and death services to health facilities</a:t>
            </a:r>
          </a:p>
          <a:p>
            <a:r>
              <a:rPr lang="en-US" sz="3200" dirty="0" smtClean="0"/>
              <a:t>Integrated birth registration services with immunization session and campaigns (e.g.; Polio, Measles, </a:t>
            </a:r>
            <a:r>
              <a:rPr lang="en-US" sz="3200" dirty="0" err="1" smtClean="0"/>
              <a:t>etc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Collaborated with Ministry of Education to register and certificate children 0-12 years at no cost to schools and parents</a:t>
            </a:r>
          </a:p>
          <a:p>
            <a:r>
              <a:rPr lang="en-US" sz="3200" dirty="0" smtClean="0"/>
              <a:t>Conduct regular mobile birth registration and certification campaigns exercises in remote and underserve communities for children 0-12 years</a:t>
            </a:r>
          </a:p>
          <a:p>
            <a:r>
              <a:rPr lang="en-US" sz="3200" dirty="0" smtClean="0"/>
              <a:t>Trained community health workers, Officers in Charge (OICs) of health clinics and midwives to promote birth registration</a:t>
            </a:r>
          </a:p>
          <a:p>
            <a:r>
              <a:rPr lang="en-US" sz="3200" dirty="0" smtClean="0"/>
              <a:t>Harmonized birth and death registration ledgers across all centers</a:t>
            </a:r>
          </a:p>
          <a:p>
            <a:r>
              <a:rPr lang="en-US" sz="3200" dirty="0" smtClean="0"/>
              <a:t>Trained all County Health Officers (CHOs) and at least two representatives from each hospital on death registration and </a:t>
            </a:r>
            <a:r>
              <a:rPr lang="en-US" sz="3200" dirty="0" err="1" smtClean="0"/>
              <a:t>MCCoD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974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67" y="261748"/>
            <a:ext cx="10515600" cy="81851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Progress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8234" y="1412588"/>
            <a:ext cx="1757273" cy="21720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892602"/>
              </p:ext>
            </p:extLst>
          </p:nvPr>
        </p:nvGraphicFramePr>
        <p:xfrm>
          <a:off x="234152" y="1200842"/>
          <a:ext cx="61156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47" y="3957887"/>
            <a:ext cx="5323165" cy="2628747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19404"/>
              </p:ext>
            </p:extLst>
          </p:nvPr>
        </p:nvGraphicFramePr>
        <p:xfrm>
          <a:off x="6482295" y="994087"/>
          <a:ext cx="5518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434871"/>
              </p:ext>
            </p:extLst>
          </p:nvPr>
        </p:nvGraphicFramePr>
        <p:xfrm>
          <a:off x="262579" y="3834831"/>
          <a:ext cx="593725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1544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FC2A6-CF09-F0F5-FA3B-8289E1D4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86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Progress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755176"/>
              </p:ext>
            </p:extLst>
          </p:nvPr>
        </p:nvGraphicFramePr>
        <p:xfrm>
          <a:off x="550917" y="1296572"/>
          <a:ext cx="5477578" cy="334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1183637"/>
            <a:ext cx="5558595" cy="4978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083" y="4458200"/>
            <a:ext cx="5803412" cy="224676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Developed a digital off and online death registration (</a:t>
            </a:r>
            <a:r>
              <a:rPr lang="en-US" sz="2000" dirty="0" err="1" smtClean="0">
                <a:solidFill>
                  <a:schemeClr val="bg1"/>
                </a:solidFill>
              </a:rPr>
              <a:t>MCCoD</a:t>
            </a:r>
            <a:r>
              <a:rPr lang="en-US" sz="2000" dirty="0" smtClean="0">
                <a:solidFill>
                  <a:schemeClr val="bg1"/>
                </a:solidFill>
              </a:rPr>
              <a:t>, Notification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&amp; Certification) on DHIS2 platform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Developed a mobile platform for death registration on DHIS2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Trained health workers on death registration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Standardized </a:t>
            </a:r>
            <a:r>
              <a:rPr lang="en-US" sz="2000" dirty="0" err="1" smtClean="0">
                <a:solidFill>
                  <a:schemeClr val="bg1"/>
                </a:solidFill>
              </a:rPr>
              <a:t>MCCoD</a:t>
            </a:r>
            <a:r>
              <a:rPr lang="en-US" sz="2000" dirty="0" smtClean="0">
                <a:solidFill>
                  <a:schemeClr val="bg1"/>
                </a:solidFill>
              </a:rPr>
              <a:t> and Death Notification forms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5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967" y="2617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Leveraging on </a:t>
            </a:r>
            <a:r>
              <a:rPr lang="en-US" dirty="0" smtClean="0">
                <a:solidFill>
                  <a:schemeClr val="accent2"/>
                </a:solidFill>
              </a:rPr>
              <a:t>Health System (DHIS2) </a:t>
            </a:r>
            <a:r>
              <a:rPr lang="en-US" dirty="0" smtClean="0">
                <a:solidFill>
                  <a:schemeClr val="accent2"/>
                </a:solidFill>
              </a:rPr>
              <a:t>to develop and integrate CRVS and ID management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061"/>
          <a:stretch/>
        </p:blipFill>
        <p:spPr>
          <a:xfrm>
            <a:off x="281354" y="1786957"/>
            <a:ext cx="4479876" cy="4346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557" y="2124222"/>
            <a:ext cx="4881489" cy="74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61230" y="1705341"/>
            <a:ext cx="71681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Introduce DHIS in 2008 to manage health records across public and private health facilities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Developed </a:t>
            </a:r>
            <a:r>
              <a:rPr lang="en-US" sz="2000" dirty="0" smtClean="0"/>
              <a:t>on and offline version of DHIS2 for the registration and certification of birth and deaths in 2022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Developed and deployed the mobile phone version of DHIS2 for birth and death registration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Discussing the possibilities of using DHIS-2 for disease surveillance which includes maternal and neonatal deaths reporting and </a:t>
            </a:r>
            <a:r>
              <a:rPr lang="en-US" sz="2000" b="1" dirty="0" smtClean="0"/>
              <a:t>COVID-19 deaths</a:t>
            </a:r>
            <a:endParaRPr lang="en-US" sz="2000" b="1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Discussing the possibilities of linking </a:t>
            </a:r>
            <a:r>
              <a:rPr lang="en-US" sz="2000" dirty="0" smtClean="0"/>
              <a:t>DHIS-2 platform with </a:t>
            </a:r>
            <a:r>
              <a:rPr lang="en-US" sz="2000" dirty="0" smtClean="0"/>
              <a:t>ID management information system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239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3" y="141851"/>
            <a:ext cx="10515600" cy="7960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Challenges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89" y="1114213"/>
            <a:ext cx="2555598" cy="1467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0899" y="1321368"/>
            <a:ext cx="3072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472C4"/>
                </a:solidFill>
                <a:latin typeface="Abadi MT Condensed Extra Bold"/>
                <a:cs typeface="Abadi MT Condensed Extra Bold"/>
              </a:rPr>
              <a:t>Unpredictable funding for birth </a:t>
            </a:r>
            <a:r>
              <a:rPr lang="en-US" sz="2400" b="1" dirty="0" smtClean="0">
                <a:solidFill>
                  <a:srgbClr val="4472C4"/>
                </a:solidFill>
                <a:latin typeface="Abadi MT Condensed Extra Bold"/>
                <a:cs typeface="Abadi MT Condensed Extra Bold"/>
              </a:rPr>
              <a:t>&amp; death registration</a:t>
            </a:r>
            <a:endParaRPr lang="en-US" sz="2400" b="1" dirty="0">
              <a:solidFill>
                <a:srgbClr val="4472C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4" y="2469683"/>
            <a:ext cx="2378372" cy="1326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4415" y="2588962"/>
            <a:ext cx="3688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b="1" dirty="0">
                <a:solidFill>
                  <a:srgbClr val="4472C4"/>
                </a:solidFill>
                <a:latin typeface="Abadi MT Condensed Extra Bold"/>
                <a:cs typeface="Abadi MT Condensed Extra Bold"/>
              </a:rPr>
              <a:t>Insufficient decentralization of </a:t>
            </a:r>
            <a:r>
              <a:rPr lang="en-US" sz="2400" b="1" dirty="0" smtClean="0">
                <a:solidFill>
                  <a:srgbClr val="4472C4"/>
                </a:solidFill>
                <a:latin typeface="Abadi MT Condensed Extra Bold"/>
                <a:cs typeface="Abadi MT Condensed Extra Bold"/>
              </a:rPr>
              <a:t>birth &amp; death  </a:t>
            </a:r>
            <a:r>
              <a:rPr lang="en-US" sz="2400" b="1" dirty="0">
                <a:solidFill>
                  <a:srgbClr val="4472C4"/>
                </a:solidFill>
                <a:latin typeface="Abadi MT Condensed Extra Bold"/>
                <a:cs typeface="Abadi MT Condensed Extra Bold"/>
              </a:rPr>
              <a:t>registration services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01" y="3604462"/>
            <a:ext cx="2295417" cy="1634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8148" y="3821706"/>
            <a:ext cx="3301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b="1" dirty="0">
                <a:solidFill>
                  <a:schemeClr val="accent5"/>
                </a:solidFill>
                <a:latin typeface="Abadi MT Condensed Extra Bold"/>
                <a:cs typeface="Abadi MT Condensed Extra Bold"/>
              </a:rPr>
              <a:t>Obsolete legal </a:t>
            </a:r>
            <a:r>
              <a:rPr lang="en-US" sz="2400" b="1" dirty="0" smtClean="0">
                <a:solidFill>
                  <a:schemeClr val="accent5"/>
                </a:solidFill>
                <a:latin typeface="Abadi MT Condensed Extra Bold"/>
                <a:cs typeface="Abadi MT Condensed Extra Bold"/>
              </a:rPr>
              <a:t>framework &amp; lack of enforcement of existing law</a:t>
            </a:r>
            <a:endParaRPr lang="en-US" sz="2400" b="1" dirty="0">
              <a:solidFill>
                <a:schemeClr val="accent5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298" y="1114193"/>
            <a:ext cx="2568396" cy="12582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56299" y="1248653"/>
            <a:ext cx="296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Limited skilled and qualified workforce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33015"/>
          <a:stretch/>
        </p:blipFill>
        <p:spPr>
          <a:xfrm>
            <a:off x="6323855" y="2400879"/>
            <a:ext cx="2520641" cy="1227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855" y="3695516"/>
            <a:ext cx="2764833" cy="13804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83920" y="3821706"/>
            <a:ext cx="2707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GB" sz="2400" b="1" dirty="0">
                <a:solidFill>
                  <a:srgbClr val="385723"/>
                </a:solidFill>
              </a:rPr>
              <a:t>Inadequate logistics and equipment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4379" y="2427923"/>
            <a:ext cx="27079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b="1" dirty="0">
                <a:solidFill>
                  <a:srgbClr val="385723"/>
                </a:solidFill>
              </a:rPr>
              <a:t>Inadequate infrastructure and ICT access </a:t>
            </a:r>
            <a:endParaRPr lang="en-GB" sz="2400" b="1" dirty="0">
              <a:solidFill>
                <a:srgbClr val="385723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416" y="5176852"/>
            <a:ext cx="2111349" cy="12627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74414" y="5239281"/>
            <a:ext cx="3498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Abadi MT Condensed Extra Bold"/>
                <a:cs typeface="Abadi MT Condensed Extra Bold"/>
              </a:rPr>
              <a:t>Weak  </a:t>
            </a:r>
            <a:r>
              <a:rPr lang="en-US" sz="2400" dirty="0">
                <a:solidFill>
                  <a:srgbClr val="000090"/>
                </a:solidFill>
                <a:latin typeface="Abadi MT Condensed Extra Bold"/>
                <a:cs typeface="Abadi MT Condensed Extra Bold"/>
              </a:rPr>
              <a:t>coordination and </a:t>
            </a:r>
            <a:r>
              <a:rPr lang="en-US" sz="2400" dirty="0" smtClean="0">
                <a:solidFill>
                  <a:srgbClr val="000090"/>
                </a:solidFill>
                <a:latin typeface="Abadi MT Condensed Extra Bold"/>
                <a:cs typeface="Abadi MT Condensed Extra Bold"/>
              </a:rPr>
              <a:t>collaboration </a:t>
            </a:r>
            <a:r>
              <a:rPr lang="en-US" sz="2400" dirty="0" smtClean="0">
                <a:solidFill>
                  <a:srgbClr val="000090"/>
                </a:solidFill>
                <a:latin typeface="Abadi MT Condensed Extra Bold"/>
                <a:cs typeface="Abadi MT Condensed Extra Bold"/>
              </a:rPr>
              <a:t>among stakeholders and with </a:t>
            </a:r>
            <a:r>
              <a:rPr lang="en-US" sz="2400" dirty="0" smtClean="0">
                <a:solidFill>
                  <a:srgbClr val="000090"/>
                </a:solidFill>
                <a:latin typeface="Abadi MT Condensed Extra Bold"/>
                <a:cs typeface="Abadi MT Condensed Extra Bold"/>
              </a:rPr>
              <a:t>the private sector</a:t>
            </a:r>
            <a:endParaRPr lang="en-US" sz="2400" dirty="0">
              <a:solidFill>
                <a:srgbClr val="000090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b="7373"/>
          <a:stretch/>
        </p:blipFill>
        <p:spPr>
          <a:xfrm>
            <a:off x="6383489" y="5204988"/>
            <a:ext cx="2477205" cy="12627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056299" y="5143242"/>
            <a:ext cx="3104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03864"/>
                </a:solidFill>
                <a:latin typeface="Abadi MT Condensed Extra Bold"/>
                <a:cs typeface="Abadi MT Condensed Extra Bold"/>
              </a:rPr>
              <a:t>Poor communication and awareness </a:t>
            </a:r>
            <a:r>
              <a:rPr lang="en-GB" sz="2400" dirty="0" smtClean="0">
                <a:solidFill>
                  <a:srgbClr val="203864"/>
                </a:solidFill>
                <a:latin typeface="Abadi MT Condensed Extra Bold"/>
                <a:cs typeface="Abadi MT Condensed Extra Bold"/>
              </a:rPr>
              <a:t>of </a:t>
            </a:r>
            <a:r>
              <a:rPr lang="en-GB" sz="2400" dirty="0">
                <a:solidFill>
                  <a:srgbClr val="203864"/>
                </a:solidFill>
                <a:latin typeface="Abadi MT Condensed Extra Bold"/>
                <a:cs typeface="Abadi MT Condensed Extra Bold"/>
              </a:rPr>
              <a:t>b</a:t>
            </a:r>
            <a:r>
              <a:rPr lang="en-GB" sz="2400" dirty="0" smtClean="0">
                <a:solidFill>
                  <a:srgbClr val="203864"/>
                </a:solidFill>
                <a:latin typeface="Abadi MT Condensed Extra Bold"/>
                <a:cs typeface="Abadi MT Condensed Extra Bold"/>
              </a:rPr>
              <a:t>irth and death registration services </a:t>
            </a:r>
            <a:endParaRPr lang="en-US" sz="2400" dirty="0">
              <a:solidFill>
                <a:srgbClr val="203864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07205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" y="196313"/>
            <a:ext cx="10903634" cy="92910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Next Steps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928468"/>
            <a:ext cx="11268222" cy="5753686"/>
          </a:xfrm>
        </p:spPr>
        <p:txBody>
          <a:bodyPr>
            <a:noAutofit/>
          </a:bodyPr>
          <a:lstStyle/>
          <a:p>
            <a:r>
              <a:rPr lang="en-US" sz="2600" i="1" dirty="0"/>
              <a:t>Establish additional centers in underserve counties and communities</a:t>
            </a:r>
          </a:p>
          <a:p>
            <a:r>
              <a:rPr lang="en-US" sz="2600" i="1" dirty="0"/>
              <a:t>Place all birth and death registration personnel on Government’s payroll</a:t>
            </a:r>
          </a:p>
          <a:p>
            <a:r>
              <a:rPr lang="en-US" sz="2600" i="1" dirty="0"/>
              <a:t>Provide  supplies, equipment and logistics for birth and death registration services</a:t>
            </a:r>
          </a:p>
          <a:p>
            <a:r>
              <a:rPr lang="en-US" sz="2600" i="1" dirty="0"/>
              <a:t>Link birth and death registration with National Identification Management System</a:t>
            </a:r>
          </a:p>
          <a:p>
            <a:r>
              <a:rPr lang="en-US" sz="2600" i="1" dirty="0"/>
              <a:t>Increase birth and death registration coverage and completion </a:t>
            </a:r>
            <a:r>
              <a:rPr lang="en-US" sz="2600" i="1" dirty="0" smtClean="0"/>
              <a:t>rates</a:t>
            </a:r>
          </a:p>
          <a:p>
            <a:r>
              <a:rPr lang="en-US" sz="2600" i="1" dirty="0" smtClean="0"/>
              <a:t>Create demand for birth and death registration services</a:t>
            </a:r>
          </a:p>
          <a:p>
            <a:r>
              <a:rPr lang="en-US" sz="2600" i="1" dirty="0" smtClean="0"/>
              <a:t>Introduce death notification at the community and </a:t>
            </a:r>
            <a:r>
              <a:rPr lang="en-US" sz="2600" i="1" dirty="0" smtClean="0"/>
              <a:t>health clinic (primary) levels</a:t>
            </a:r>
            <a:endParaRPr lang="en-US" sz="2600" i="1" dirty="0" smtClean="0"/>
          </a:p>
          <a:p>
            <a:r>
              <a:rPr lang="en-US" sz="2600" i="1" dirty="0" smtClean="0"/>
              <a:t>Involve the private sector in </a:t>
            </a:r>
            <a:r>
              <a:rPr lang="en-US" sz="2600" i="1" dirty="0" smtClean="0"/>
              <a:t>birth and death </a:t>
            </a:r>
            <a:r>
              <a:rPr lang="en-US" sz="2600" i="1" dirty="0" smtClean="0"/>
              <a:t>registration</a:t>
            </a:r>
            <a:endParaRPr lang="en-US" sz="2600" i="1" dirty="0"/>
          </a:p>
          <a:p>
            <a:r>
              <a:rPr lang="en-US" sz="2600" i="1" dirty="0"/>
              <a:t>Improve CRVS coordination and </a:t>
            </a:r>
            <a:r>
              <a:rPr lang="en-US" sz="2600" i="1" dirty="0" smtClean="0"/>
              <a:t>collaboration</a:t>
            </a:r>
          </a:p>
          <a:p>
            <a:r>
              <a:rPr lang="en-US" sz="2600" i="1" dirty="0" smtClean="0"/>
              <a:t>Advocate for increase domestic resources for birth and death registration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177639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615</Words>
  <Application>Microsoft Macintosh PowerPoint</Application>
  <PresentationFormat>Custom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Leveraging on the health system (Birth and Death) to develop and integrate CRVS &amp; ID systems.  </vt:lpstr>
      <vt:lpstr>Content of presentation </vt:lpstr>
      <vt:lpstr>Overview </vt:lpstr>
      <vt:lpstr>Initiatives </vt:lpstr>
      <vt:lpstr>Progress</vt:lpstr>
      <vt:lpstr>Progress</vt:lpstr>
      <vt:lpstr>Leveraging on Health System (DHIS2) to develop and integrate CRVS and ID management</vt:lpstr>
      <vt:lpstr>Challenges</vt:lpstr>
      <vt:lpstr>Next Steps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William Muhwava</dc:creator>
  <cp:lastModifiedBy>Admin</cp:lastModifiedBy>
  <cp:revision>40</cp:revision>
  <dcterms:created xsi:type="dcterms:W3CDTF">2022-09-20T01:45:54Z</dcterms:created>
  <dcterms:modified xsi:type="dcterms:W3CDTF">2022-10-26T03:59:24Z</dcterms:modified>
</cp:coreProperties>
</file>