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80" r:id="rId2"/>
    <p:sldId id="303" r:id="rId3"/>
    <p:sldId id="386" r:id="rId4"/>
    <p:sldId id="393" r:id="rId5"/>
    <p:sldId id="272" r:id="rId6"/>
    <p:sldId id="258" r:id="rId7"/>
    <p:sldId id="389" r:id="rId8"/>
    <p:sldId id="395" r:id="rId9"/>
    <p:sldId id="396" r:id="rId10"/>
    <p:sldId id="391" r:id="rId11"/>
    <p:sldId id="398" r:id="rId12"/>
    <p:sldId id="297" r:id="rId13"/>
    <p:sldId id="1304" r:id="rId14"/>
    <p:sldId id="1306" r:id="rId15"/>
    <p:sldId id="1308" r:id="rId16"/>
    <p:sldId id="1307" r:id="rId17"/>
    <p:sldId id="1311" r:id="rId18"/>
    <p:sldId id="1309" r:id="rId19"/>
    <p:sldId id="1310" r:id="rId20"/>
    <p:sldId id="1313" r:id="rId21"/>
    <p:sldId id="295" r:id="rId22"/>
    <p:sldId id="1316" r:id="rId23"/>
    <p:sldId id="1319" r:id="rId24"/>
    <p:sldId id="1321" r:id="rId25"/>
    <p:sldId id="285" r:id="rId26"/>
    <p:sldId id="1320" r:id="rId27"/>
    <p:sldId id="415" r:id="rId28"/>
    <p:sldId id="4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0" autoAdjust="0"/>
    <p:restoredTop sz="94660"/>
  </p:normalViewPr>
  <p:slideViewPr>
    <p:cSldViewPr snapToGrid="0">
      <p:cViewPr varScale="1">
        <p:scale>
          <a:sx n="67" d="100"/>
          <a:sy n="67"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DB045-E0D5-4F76-8D75-1B1420A7B86B}"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E1C53F-C6EA-47E2-84D2-206EDCAAA98A}" type="slidenum">
              <a:rPr lang="fr-FR" smtClean="0"/>
              <a:t>4</a:t>
            </a:fld>
            <a:endParaRPr lang="fr-FR"/>
          </a:p>
        </p:txBody>
      </p:sp>
    </p:spTree>
    <p:extLst>
      <p:ext uri="{BB962C8B-B14F-4D97-AF65-F5344CB8AC3E}">
        <p14:creationId xmlns:p14="http://schemas.microsoft.com/office/powerpoint/2010/main" val="1637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E1C53F-C6EA-47E2-84D2-206EDCAAA98A}" type="slidenum">
              <a:rPr lang="fr-FR" smtClean="0"/>
              <a:t>5</a:t>
            </a:fld>
            <a:endParaRPr lang="fr-FR"/>
          </a:p>
        </p:txBody>
      </p:sp>
    </p:spTree>
    <p:extLst>
      <p:ext uri="{BB962C8B-B14F-4D97-AF65-F5344CB8AC3E}">
        <p14:creationId xmlns:p14="http://schemas.microsoft.com/office/powerpoint/2010/main" val="1637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6C62-C2E3-40CE-BFD4-0FE416C82343}" type="datetimeFigureOut">
              <a:rPr lang="en-US" smtClean="0"/>
              <a:t>10/25/2022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5105553" y="1849183"/>
            <a:ext cx="6251110" cy="2462022"/>
          </a:xfrm>
        </p:spPr>
        <p:txBody>
          <a:bodyPr anchor="b">
            <a:noAutofit/>
          </a:bodyPr>
          <a:lstStyle/>
          <a:p>
            <a:pPr rtl="0"/>
            <a:r>
              <a:rPr lang="en-US" sz="4800" b="1" dirty="0"/>
              <a:t>L’enregistrement  des naissances: </a:t>
            </a:r>
            <a:r>
              <a:rPr lang="en-US" sz="4800" b="1" dirty="0" err="1"/>
              <a:t>Réussites</a:t>
            </a:r>
            <a:r>
              <a:rPr lang="en-US" sz="4800" b="1" dirty="0"/>
              <a:t> et </a:t>
            </a:r>
            <a:r>
              <a:rPr lang="en-US" sz="4800" b="1" dirty="0" err="1"/>
              <a:t>Meilleures</a:t>
            </a:r>
            <a:r>
              <a:rPr lang="en-US" sz="4800" b="1" dirty="0"/>
              <a:t> pratiques </a:t>
            </a:r>
            <a:endParaRPr lang="en-GB" sz="4800" dirty="0"/>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5105553" y="4857468"/>
            <a:ext cx="6251111" cy="1572768"/>
          </a:xfrm>
        </p:spPr>
        <p:txBody>
          <a:bodyPr>
            <a:normAutofit/>
          </a:bodyPr>
          <a:lstStyle/>
          <a:p>
            <a:pPr algn="l" rtl="0"/>
            <a:r>
              <a:rPr lang="en-US" sz="2400" b="1" dirty="0"/>
              <a:t>Nom du </a:t>
            </a:r>
            <a:r>
              <a:rPr lang="en-US" sz="2400" b="1" dirty="0" err="1"/>
              <a:t>présentateur</a:t>
            </a:r>
            <a:r>
              <a:rPr lang="en-US" sz="2400" dirty="0"/>
              <a:t>: </a:t>
            </a:r>
            <a:r>
              <a:rPr lang="en-US" sz="2400" dirty="0" err="1"/>
              <a:t>Aliou</a:t>
            </a:r>
            <a:r>
              <a:rPr lang="en-US" sz="2400" dirty="0"/>
              <a:t> Ousmane SALL</a:t>
            </a:r>
          </a:p>
          <a:p>
            <a:pPr algn="l" rtl="0"/>
            <a:r>
              <a:rPr lang="en-US" sz="2400" b="1" err="1"/>
              <a:t>Institution</a:t>
            </a:r>
            <a:r>
              <a:rPr lang="en-US" sz="2400"/>
              <a:t>: Direction </a:t>
            </a:r>
            <a:r>
              <a:rPr lang="en-US" sz="2400" dirty="0"/>
              <a:t>de </a:t>
            </a:r>
            <a:r>
              <a:rPr lang="en-US" sz="2400" dirty="0" err="1"/>
              <a:t>l’Etat</a:t>
            </a:r>
            <a:r>
              <a:rPr lang="en-US" sz="2400" dirty="0"/>
              <a:t> Civil</a:t>
            </a:r>
          </a:p>
          <a:p>
            <a:pPr algn="l" rtl="0"/>
            <a:r>
              <a:rPr lang="en-US" sz="2400" b="1" dirty="0"/>
              <a:t>Pays:  </a:t>
            </a:r>
            <a:r>
              <a:rPr lang="en-US" sz="2400" dirty="0"/>
              <a:t>SENEGAL</a:t>
            </a:r>
            <a:endParaRPr lang="en-GB" dirty="0"/>
          </a:p>
        </p:txBody>
      </p:sp>
      <p:pic>
        <p:nvPicPr>
          <p:cNvPr id="7" name="Picture 6">
            <a:extLst>
              <a:ext uri="{FF2B5EF4-FFF2-40B4-BE49-F238E27FC236}">
                <a16:creationId xmlns:a16="http://schemas.microsoft.com/office/drawing/2014/main" id="{624BF014-0B1A-4EB3-A3D8-2B73FA8AE99C}"/>
              </a:ext>
            </a:extLst>
          </p:cNvPr>
          <p:cNvPicPr>
            <a:picLocks noChangeAspect="1"/>
          </p:cNvPicPr>
          <p:nvPr/>
        </p:nvPicPr>
        <p:blipFill rotWithShape="1">
          <a:blip r:embed="rId2"/>
          <a:srcRect l="21274" r="68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7" name="Picture 16">
            <a:extLst>
              <a:ext uri="{FF2B5EF4-FFF2-40B4-BE49-F238E27FC236}">
                <a16:creationId xmlns:a16="http://schemas.microsoft.com/office/drawing/2014/main" id="{A36AE2AC-D5D4-4600-A046-3BC0985245F4}"/>
              </a:ext>
            </a:extLst>
          </p:cNvPr>
          <p:cNvPicPr>
            <a:picLocks noChangeAspect="1"/>
          </p:cNvPicPr>
          <p:nvPr/>
        </p:nvPicPr>
        <p:blipFill>
          <a:blip r:embed="rId3"/>
          <a:stretch>
            <a:fillRect/>
          </a:stretch>
        </p:blipFill>
        <p:spPr>
          <a:xfrm>
            <a:off x="4395866" y="210312"/>
            <a:ext cx="2914650" cy="1200150"/>
          </a:xfrm>
          <a:prstGeom prst="rect">
            <a:avLst/>
          </a:prstGeom>
        </p:spPr>
      </p:pic>
      <p:pic>
        <p:nvPicPr>
          <p:cNvPr id="22" name="Picture 21">
            <a:extLst>
              <a:ext uri="{FF2B5EF4-FFF2-40B4-BE49-F238E27FC236}">
                <a16:creationId xmlns:a16="http://schemas.microsoft.com/office/drawing/2014/main" id="{6BEA1D42-B17D-4C76-AB60-C396D478FB69}"/>
              </a:ext>
            </a:extLst>
          </p:cNvPr>
          <p:cNvPicPr>
            <a:picLocks noChangeAspect="1"/>
          </p:cNvPicPr>
          <p:nvPr/>
        </p:nvPicPr>
        <p:blipFill>
          <a:blip r:embed="rId4"/>
          <a:stretch>
            <a:fillRect/>
          </a:stretch>
        </p:blipFill>
        <p:spPr>
          <a:xfrm>
            <a:off x="8240011" y="210312"/>
            <a:ext cx="3400425" cy="1304925"/>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02745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AD0AAF-42F1-108F-C322-A8AA8D7833FF}"/>
              </a:ext>
            </a:extLst>
          </p:cNvPr>
          <p:cNvSpPr>
            <a:spLocks noGrp="1"/>
          </p:cNvSpPr>
          <p:nvPr>
            <p:ph type="title"/>
          </p:nvPr>
        </p:nvSpPr>
        <p:spPr>
          <a:xfrm>
            <a:off x="838200" y="365125"/>
            <a:ext cx="10402897" cy="850425"/>
          </a:xfrm>
          <a:solidFill>
            <a:schemeClr val="accent1"/>
          </a:solidFill>
        </p:spPr>
        <p:txBody>
          <a:bodyPr>
            <a:noAutofit/>
          </a:bodyPr>
          <a:lstStyle/>
          <a:p>
            <a:pPr algn="ctr"/>
            <a:r>
              <a:rPr lang="en-GB" sz="2800" b="1" dirty="0"/>
              <a:t>APPROCHE INNOVANTE MISE EN ŒUVRE DANS L’ENREGISTREMENT DES FAITS D’ÉTAT CIVIL</a:t>
            </a:r>
            <a:endParaRPr lang="fr-FR" sz="2800" dirty="0"/>
          </a:p>
        </p:txBody>
      </p:sp>
      <p:sp>
        <p:nvSpPr>
          <p:cNvPr id="3" name="Espace réservé du contenu 2">
            <a:extLst>
              <a:ext uri="{FF2B5EF4-FFF2-40B4-BE49-F238E27FC236}">
                <a16:creationId xmlns:a16="http://schemas.microsoft.com/office/drawing/2014/main" id="{8B90B6B9-B848-478F-9ACD-D061A248EAD5}"/>
              </a:ext>
            </a:extLst>
          </p:cNvPr>
          <p:cNvSpPr>
            <a:spLocks noGrp="1"/>
          </p:cNvSpPr>
          <p:nvPr>
            <p:ph idx="1"/>
          </p:nvPr>
        </p:nvSpPr>
        <p:spPr>
          <a:xfrm>
            <a:off x="662529" y="1215550"/>
            <a:ext cx="10874242" cy="5453547"/>
          </a:xfrm>
        </p:spPr>
        <p:txBody>
          <a:bodyPr>
            <a:normAutofit fontScale="70000" lnSpcReduction="20000"/>
          </a:bodyPr>
          <a:lstStyle/>
          <a:p>
            <a:pPr marL="0" indent="0" algn="just">
              <a:spcBef>
                <a:spcPts val="0"/>
              </a:spcBef>
              <a:buNone/>
            </a:pPr>
            <a:endParaRPr lang="fr-FR" sz="4500" dirty="0"/>
          </a:p>
          <a:p>
            <a:pPr marL="285750" indent="-285750" algn="just">
              <a:spcBef>
                <a:spcPts val="0"/>
              </a:spcBef>
              <a:buFont typeface="Wingdings" panose="05000000000000000000" pitchFamily="2" charset="2"/>
              <a:buChar char="v"/>
            </a:pPr>
            <a:r>
              <a:rPr lang="fr-FR" sz="4500" dirty="0"/>
              <a:t>Un dispositif géré par les maires pour la collecte des informations auprès des chefs de village et délégués de quartier qui tiennent les cahiers de village pour l’enregistrement des faits d’état civil avec la facilitation des déplacements par la mis à disposition des motos et des </a:t>
            </a:r>
            <a:r>
              <a:rPr lang="fr-FR" sz="4500" dirty="0" err="1"/>
              <a:t>telephones</a:t>
            </a:r>
            <a:r>
              <a:rPr lang="fr-FR" sz="4500" dirty="0"/>
              <a:t>;</a:t>
            </a:r>
          </a:p>
          <a:p>
            <a:pPr marL="285750" indent="-285750" algn="just">
              <a:spcBef>
                <a:spcPts val="0"/>
              </a:spcBef>
              <a:buFont typeface="Wingdings" panose="05000000000000000000" pitchFamily="2" charset="2"/>
              <a:buChar char="v"/>
            </a:pPr>
            <a:endParaRPr lang="fr-FR" sz="4500" dirty="0"/>
          </a:p>
          <a:p>
            <a:pPr marL="285750" indent="-285750" algn="just">
              <a:spcBef>
                <a:spcPts val="0"/>
              </a:spcBef>
              <a:buFont typeface="Wingdings" panose="05000000000000000000" pitchFamily="2" charset="2"/>
              <a:buChar char="v"/>
            </a:pPr>
            <a:r>
              <a:rPr lang="fr-FR" sz="4500" dirty="0"/>
              <a:t>Dans le cadre de l’interopérabilité avec la santé, le Sénégal a revu le carnet de vaccination en insérant un certificat d’accouchement détachable;</a:t>
            </a:r>
          </a:p>
          <a:p>
            <a:pPr algn="just">
              <a:spcBef>
                <a:spcPts val="0"/>
              </a:spcBef>
            </a:pPr>
            <a:endParaRPr lang="fr-FR" sz="4500" dirty="0"/>
          </a:p>
          <a:p>
            <a:pPr marL="285750" indent="-285750" algn="just">
              <a:spcBef>
                <a:spcPts val="0"/>
              </a:spcBef>
              <a:buFont typeface="Wingdings" panose="05000000000000000000" pitchFamily="2" charset="2"/>
              <a:buChar char="v"/>
            </a:pPr>
            <a:r>
              <a:rPr lang="fr-FR" sz="4500" dirty="0"/>
              <a:t>Mise en place de comité communale de l’état civil chargé de réfléchir sur les problématiques au niveau local des CRVS;</a:t>
            </a:r>
          </a:p>
          <a:p>
            <a:pPr marL="285750" indent="-285750" algn="just">
              <a:spcBef>
                <a:spcPts val="0"/>
              </a:spcBef>
              <a:buFont typeface="Wingdings" panose="05000000000000000000" pitchFamily="2" charset="2"/>
              <a:buChar char="v"/>
            </a:pPr>
            <a:endParaRPr lang="fr-FR" sz="4500" dirty="0"/>
          </a:p>
          <a:p>
            <a:pPr marL="285750" indent="-285750" algn="just">
              <a:spcBef>
                <a:spcPts val="0"/>
              </a:spcBef>
              <a:buFont typeface="Wingdings" panose="05000000000000000000" pitchFamily="2" charset="2"/>
              <a:buChar char="v"/>
            </a:pPr>
            <a:r>
              <a:rPr lang="fr-FR" sz="4500" dirty="0"/>
              <a:t>Mise en place d’une plateforme de remontée statistique des données appuyée dans le cadre du PIPADHS;</a:t>
            </a:r>
          </a:p>
          <a:p>
            <a:endParaRPr lang="fr-FR" dirty="0"/>
          </a:p>
        </p:txBody>
      </p:sp>
    </p:spTree>
    <p:extLst>
      <p:ext uri="{BB962C8B-B14F-4D97-AF65-F5344CB8AC3E}">
        <p14:creationId xmlns:p14="http://schemas.microsoft.com/office/powerpoint/2010/main" val="2055754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E6CBCB-1929-FE0D-E584-1E56574C38C2}"/>
              </a:ext>
            </a:extLst>
          </p:cNvPr>
          <p:cNvSpPr>
            <a:spLocks noGrp="1"/>
          </p:cNvSpPr>
          <p:nvPr>
            <p:ph type="title"/>
          </p:nvPr>
        </p:nvSpPr>
        <p:spPr>
          <a:xfrm>
            <a:off x="1182697" y="2882068"/>
            <a:ext cx="10318940" cy="1093864"/>
          </a:xfrm>
          <a:solidFill>
            <a:schemeClr val="accent1"/>
          </a:solidFill>
        </p:spPr>
        <p:txBody>
          <a:bodyPr>
            <a:normAutofit fontScale="90000"/>
          </a:bodyPr>
          <a:lstStyle/>
          <a:p>
            <a:r>
              <a:rPr lang="fr-FR" sz="4400" b="1" i="1" dirty="0"/>
              <a:t>V-QUELQUES  RESULTATS  ENREGISTRES</a:t>
            </a:r>
            <a:br>
              <a:rPr lang="fr-FR" sz="4400" b="1" i="1" dirty="0"/>
            </a:br>
            <a:endParaRPr lang="fr-FR" dirty="0"/>
          </a:p>
        </p:txBody>
      </p:sp>
    </p:spTree>
    <p:extLst>
      <p:ext uri="{BB962C8B-B14F-4D97-AF65-F5344CB8AC3E}">
        <p14:creationId xmlns:p14="http://schemas.microsoft.com/office/powerpoint/2010/main" val="150335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6908878-A71A-4445-9E47-25BF95EF8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64" r="7960"/>
          <a:stretch/>
        </p:blipFill>
        <p:spPr>
          <a:xfrm>
            <a:off x="6681859" y="1685549"/>
            <a:ext cx="3558151" cy="2372101"/>
          </a:xfrm>
          <a:prstGeom prst="rect">
            <a:avLst/>
          </a:prstGeom>
          <a:ln>
            <a:solidFill>
              <a:schemeClr val="tx1"/>
            </a:solidFill>
          </a:ln>
        </p:spPr>
      </p:pic>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199" y="346464"/>
            <a:ext cx="11074685" cy="850475"/>
          </a:xfrm>
          <a:solidFill>
            <a:schemeClr val="accent1"/>
          </a:solidFill>
        </p:spPr>
        <p:txBody>
          <a:bodyPr>
            <a:normAutofit/>
          </a:bodyPr>
          <a:lstStyle/>
          <a:p>
            <a:pPr algn="ctr"/>
            <a:r>
              <a:rPr lang="fr-FR" sz="3200" dirty="0">
                <a:solidFill>
                  <a:schemeClr val="bg1"/>
                </a:solidFill>
              </a:rPr>
              <a:t> Le pilotage stratégique de l’état civil </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pic>
        <p:nvPicPr>
          <p:cNvPr id="15" name="Image 14">
            <a:extLst>
              <a:ext uri="{FF2B5EF4-FFF2-40B4-BE49-F238E27FC236}">
                <a16:creationId xmlns:a16="http://schemas.microsoft.com/office/drawing/2014/main" id="{8578FB6C-F868-448D-B37E-CDE52F95DD3A}"/>
              </a:ext>
            </a:extLst>
          </p:cNvPr>
          <p:cNvPicPr>
            <a:picLocks noChangeAspect="1"/>
          </p:cNvPicPr>
          <p:nvPr/>
        </p:nvPicPr>
        <p:blipFill rotWithShape="1">
          <a:blip r:embed="rId4"/>
          <a:srcRect t="11580" r="3608" b="9125"/>
          <a:stretch/>
        </p:blipFill>
        <p:spPr>
          <a:xfrm>
            <a:off x="7974508" y="3702062"/>
            <a:ext cx="3818149" cy="2642001"/>
          </a:xfrm>
          <a:prstGeom prst="rect">
            <a:avLst/>
          </a:prstGeom>
          <a:ln>
            <a:solidFill>
              <a:schemeClr val="tx1"/>
            </a:solidFill>
          </a:ln>
        </p:spPr>
      </p:pic>
      <p:sp>
        <p:nvSpPr>
          <p:cNvPr id="8" name="ZoneTexte 7">
            <a:extLst>
              <a:ext uri="{FF2B5EF4-FFF2-40B4-BE49-F238E27FC236}">
                <a16:creationId xmlns:a16="http://schemas.microsoft.com/office/drawing/2014/main" id="{AFB4DAEC-0C52-5C90-C6A1-0C7476CB682B}"/>
              </a:ext>
            </a:extLst>
          </p:cNvPr>
          <p:cNvSpPr txBox="1"/>
          <p:nvPr/>
        </p:nvSpPr>
        <p:spPr>
          <a:xfrm>
            <a:off x="584305" y="2324539"/>
            <a:ext cx="5601891" cy="4247317"/>
          </a:xfrm>
          <a:prstGeom prst="rect">
            <a:avLst/>
          </a:prstGeom>
          <a:noFill/>
        </p:spPr>
        <p:txBody>
          <a:bodyPr wrap="square">
            <a:spAutoFit/>
          </a:bodyPr>
          <a:lstStyle/>
          <a:p>
            <a:pPr algn="l" fontAlgn="t"/>
            <a:r>
              <a:rPr lang="fr-FR" sz="1800" b="0" i="0" u="none" strike="noStrike" dirty="0">
                <a:solidFill>
                  <a:srgbClr val="000000"/>
                </a:solidFill>
                <a:effectLst/>
                <a:latin typeface="+mn-lt"/>
              </a:rPr>
              <a:t>Validation du </a:t>
            </a:r>
            <a:r>
              <a:rPr lang="fr-FR" dirty="0">
                <a:solidFill>
                  <a:srgbClr val="000000"/>
                </a:solidFill>
              </a:rPr>
              <a:t>projet de </a:t>
            </a:r>
            <a:r>
              <a:rPr lang="fr-FR" sz="1800" b="0" i="0" u="none" strike="noStrike" dirty="0">
                <a:solidFill>
                  <a:srgbClr val="000000"/>
                </a:solidFill>
                <a:effectLst/>
                <a:latin typeface="+mn-lt"/>
              </a:rPr>
              <a:t>décret sur la constitution et reconstitution des registres d’état civil  </a:t>
            </a:r>
          </a:p>
          <a:p>
            <a:pPr algn="l" fontAlgn="t"/>
            <a:endParaRPr lang="fr-FR" sz="1800" b="0" i="0" u="none" strike="noStrike" dirty="0">
              <a:solidFill>
                <a:srgbClr val="000000"/>
              </a:solidFill>
              <a:effectLst/>
              <a:latin typeface="+mn-lt"/>
            </a:endParaRPr>
          </a:p>
          <a:p>
            <a:pPr algn="l" fontAlgn="t"/>
            <a:r>
              <a:rPr lang="fr-FR" sz="1800" b="0" i="0" u="none" strike="noStrike" dirty="0">
                <a:solidFill>
                  <a:srgbClr val="000000"/>
                </a:solidFill>
                <a:effectLst/>
                <a:latin typeface="+mn-lt"/>
              </a:rPr>
              <a:t>Validation du projet de décret sur le Comité National de l’état civil</a:t>
            </a:r>
          </a:p>
          <a:p>
            <a:pPr algn="l" fontAlgn="t"/>
            <a:r>
              <a:rPr lang="fr-FR" sz="1800" b="0" i="0" u="none" strike="noStrike" dirty="0">
                <a:solidFill>
                  <a:srgbClr val="000000"/>
                </a:solidFill>
                <a:effectLst/>
                <a:latin typeface="+mn-lt"/>
              </a:rPr>
              <a:t> </a:t>
            </a:r>
          </a:p>
          <a:p>
            <a:pPr algn="l" fontAlgn="t"/>
            <a:r>
              <a:rPr lang="fr-FR" sz="1800" b="0" i="0" u="none" strike="noStrike" dirty="0">
                <a:solidFill>
                  <a:srgbClr val="000000"/>
                </a:solidFill>
                <a:effectLst/>
                <a:latin typeface="+mn-lt"/>
              </a:rPr>
              <a:t>Validation de l’avant projet de loi sur l’introduction des procédés informatiques dans l’état civil </a:t>
            </a:r>
          </a:p>
          <a:p>
            <a:pPr algn="l" fontAlgn="t"/>
            <a:endParaRPr lang="fr-FR" sz="1800" b="0" i="0" u="none" strike="noStrike" dirty="0">
              <a:solidFill>
                <a:srgbClr val="000000"/>
              </a:solidFill>
              <a:effectLst/>
              <a:latin typeface="+mn-lt"/>
            </a:endParaRPr>
          </a:p>
          <a:p>
            <a:pPr algn="l" fontAlgn="t"/>
            <a:r>
              <a:rPr lang="fr-FR" sz="1800" b="0" i="0" u="none" strike="noStrike" dirty="0">
                <a:solidFill>
                  <a:srgbClr val="000000"/>
                </a:solidFill>
                <a:effectLst/>
                <a:latin typeface="+mn-lt"/>
              </a:rPr>
              <a:t>Cadrage de 10 textes d’application de la loi sur l’introduction des procédés informatiques dans l’état civil </a:t>
            </a:r>
          </a:p>
          <a:p>
            <a:pPr algn="l" fontAlgn="t"/>
            <a:endParaRPr lang="fr-FR" sz="1800" b="0" i="0" u="none" strike="noStrike" dirty="0">
              <a:solidFill>
                <a:srgbClr val="000000"/>
              </a:solidFill>
              <a:effectLst/>
              <a:latin typeface="+mn-lt"/>
            </a:endParaRPr>
          </a:p>
          <a:p>
            <a:pPr algn="l" fontAlgn="t"/>
            <a:r>
              <a:rPr lang="fr-FR" sz="1800" b="0" i="0" u="none" strike="noStrike" dirty="0">
                <a:solidFill>
                  <a:srgbClr val="000000"/>
                </a:solidFill>
                <a:effectLst/>
                <a:latin typeface="+mn-lt"/>
              </a:rPr>
              <a:t>Elaboration des protocoles d’interopérabilité  entre la DEC et 5 structures prioritaires (DAF-SANTE-EDUCATION-DACS-ANSD-DAJC)</a:t>
            </a:r>
          </a:p>
        </p:txBody>
      </p:sp>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097554" cy="369332"/>
          </a:xfrm>
          <a:prstGeom prst="rect">
            <a:avLst/>
          </a:prstGeom>
          <a:noFill/>
        </p:spPr>
        <p:txBody>
          <a:bodyPr wrap="square">
            <a:spAutoFit/>
          </a:bodyPr>
          <a:lstStyle/>
          <a:p>
            <a:pPr algn="l" fontAlgn="ctr"/>
            <a:r>
              <a:rPr lang="fr-FR" sz="1800" b="1" i="0" u="none" strike="noStrike" dirty="0">
                <a:solidFill>
                  <a:srgbClr val="000000"/>
                </a:solidFill>
                <a:effectLst/>
                <a:latin typeface="+mn-lt"/>
              </a:rPr>
              <a:t>1.1 Amélioration du cadre législatif et réglementaire  </a:t>
            </a:r>
          </a:p>
        </p:txBody>
      </p:sp>
    </p:spTree>
    <p:extLst>
      <p:ext uri="{BB962C8B-B14F-4D97-AF65-F5344CB8AC3E}">
        <p14:creationId xmlns:p14="http://schemas.microsoft.com/office/powerpoint/2010/main" val="12380430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199" y="346464"/>
            <a:ext cx="11007903" cy="710273"/>
          </a:xfrm>
          <a:solidFill>
            <a:schemeClr val="accent1"/>
          </a:solidFill>
        </p:spPr>
        <p:txBody>
          <a:bodyPr>
            <a:normAutofit/>
          </a:bodyPr>
          <a:lstStyle/>
          <a:p>
            <a:pPr algn="ctr"/>
            <a:r>
              <a:rPr lang="fr-FR" sz="3600" b="1" dirty="0">
                <a:solidFill>
                  <a:schemeClr val="bg1"/>
                </a:solidFill>
              </a:rPr>
              <a:t>Le pilotage stratégique de l’état civil</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8" name="ZoneTexte 7">
            <a:extLst>
              <a:ext uri="{FF2B5EF4-FFF2-40B4-BE49-F238E27FC236}">
                <a16:creationId xmlns:a16="http://schemas.microsoft.com/office/drawing/2014/main" id="{AFB4DAEC-0C52-5C90-C6A1-0C7476CB682B}"/>
              </a:ext>
            </a:extLst>
          </p:cNvPr>
          <p:cNvSpPr txBox="1"/>
          <p:nvPr/>
        </p:nvSpPr>
        <p:spPr>
          <a:xfrm>
            <a:off x="658950" y="4145899"/>
            <a:ext cx="6558646" cy="2169825"/>
          </a:xfrm>
          <a:prstGeom prst="rect">
            <a:avLst/>
          </a:prstGeom>
          <a:noFill/>
        </p:spPr>
        <p:txBody>
          <a:bodyPr wrap="square">
            <a:spAutoFit/>
          </a:bodyPr>
          <a:lstStyle/>
          <a:p>
            <a:pPr marL="285750" indent="-285750" algn="l" defTabSz="914400" rtl="0" eaLnBrk="1" fontAlgn="t" latinLnBrk="0" hangingPunct="1">
              <a:lnSpc>
                <a:spcPct val="150000"/>
              </a:lnSpc>
              <a:buFont typeface="Wingdings" panose="05000000000000000000" pitchFamily="2" charset="2"/>
              <a:buChar char="q"/>
            </a:pPr>
            <a:r>
              <a:rPr lang="fr-FR" sz="1800" b="0" i="0" u="none" strike="noStrike" kern="1200" dirty="0">
                <a:solidFill>
                  <a:srgbClr val="000000"/>
                </a:solidFill>
                <a:effectLst/>
                <a:latin typeface="+mn-lt"/>
                <a:ea typeface="+mn-ea"/>
                <a:cs typeface="+mn-cs"/>
              </a:rPr>
              <a:t>Collecte des bases de données des 164 CEC informatisés</a:t>
            </a:r>
          </a:p>
          <a:p>
            <a:pPr marL="285750" indent="-285750" algn="l" defTabSz="914400" rtl="0" eaLnBrk="1" fontAlgn="t" latinLnBrk="0" hangingPunct="1">
              <a:lnSpc>
                <a:spcPct val="150000"/>
              </a:lnSpc>
              <a:buFont typeface="Wingdings" panose="05000000000000000000" pitchFamily="2" charset="2"/>
              <a:buChar char="q"/>
            </a:pPr>
            <a:r>
              <a:rPr lang="fr-FR" sz="1800" b="0" i="0" u="none" strike="noStrike" kern="1200" dirty="0">
                <a:solidFill>
                  <a:srgbClr val="000000"/>
                </a:solidFill>
                <a:effectLst/>
                <a:latin typeface="+mn-lt"/>
                <a:ea typeface="+mn-ea"/>
                <a:cs typeface="+mn-cs"/>
              </a:rPr>
              <a:t>Rapport d’audit des bases de données</a:t>
            </a:r>
          </a:p>
          <a:p>
            <a:pPr marL="285750" indent="-285750" algn="l" defTabSz="914400" rtl="0" eaLnBrk="1" fontAlgn="t" latinLnBrk="0" hangingPunct="1">
              <a:lnSpc>
                <a:spcPct val="150000"/>
              </a:lnSpc>
              <a:buFont typeface="Wingdings" panose="05000000000000000000" pitchFamily="2" charset="2"/>
              <a:buChar char="q"/>
            </a:pPr>
            <a:r>
              <a:rPr lang="fr-FR" sz="1800" b="0" i="0" u="none" strike="noStrike" kern="1200" dirty="0">
                <a:solidFill>
                  <a:srgbClr val="000000"/>
                </a:solidFill>
                <a:effectLst/>
                <a:latin typeface="+mn-lt"/>
                <a:ea typeface="+mn-ea"/>
                <a:cs typeface="+mn-cs"/>
              </a:rPr>
              <a:t>Conception de la base de consolidation</a:t>
            </a:r>
          </a:p>
          <a:p>
            <a:pPr marL="285750" indent="-285750" algn="l" defTabSz="914400" rtl="0" eaLnBrk="1" fontAlgn="t" latinLnBrk="0" hangingPunct="1">
              <a:lnSpc>
                <a:spcPct val="150000"/>
              </a:lnSpc>
              <a:buFont typeface="Wingdings" panose="05000000000000000000" pitchFamily="2" charset="2"/>
              <a:buChar char="q"/>
            </a:pPr>
            <a:r>
              <a:rPr lang="fr-FR" sz="1800" b="0" i="0" u="none" strike="noStrike" kern="1200" dirty="0">
                <a:solidFill>
                  <a:srgbClr val="000000"/>
                </a:solidFill>
                <a:effectLst/>
                <a:latin typeface="+mn-lt"/>
                <a:ea typeface="+mn-ea"/>
                <a:cs typeface="+mn-cs"/>
              </a:rPr>
              <a:t>Développement des script de consolidation</a:t>
            </a:r>
          </a:p>
          <a:p>
            <a:pPr marL="285750" indent="-285750" algn="l" defTabSz="914400" rtl="0" eaLnBrk="1" fontAlgn="t" latinLnBrk="0" hangingPunct="1">
              <a:lnSpc>
                <a:spcPct val="150000"/>
              </a:lnSpc>
              <a:buFont typeface="Wingdings" panose="05000000000000000000" pitchFamily="2" charset="2"/>
              <a:buChar char="q"/>
            </a:pPr>
            <a:r>
              <a:rPr lang="fr-FR" dirty="0">
                <a:solidFill>
                  <a:schemeClr val="accent1"/>
                </a:solidFill>
              </a:rPr>
              <a:t>Cartographie consulaire (novembre 2022)</a:t>
            </a:r>
            <a:endParaRPr lang="fr-FR" sz="1800" b="0" i="0" u="none" strike="noStrike" kern="1200" dirty="0">
              <a:solidFill>
                <a:schemeClr val="accent1"/>
              </a:solidFill>
              <a:effectLst/>
              <a:latin typeface="+mn-lt"/>
              <a:ea typeface="+mn-ea"/>
              <a:cs typeface="+mn-cs"/>
            </a:endParaRPr>
          </a:p>
        </p:txBody>
      </p:sp>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097554" cy="646331"/>
          </a:xfrm>
          <a:prstGeom prst="rect">
            <a:avLst/>
          </a:prstGeom>
          <a:noFill/>
        </p:spPr>
        <p:txBody>
          <a:bodyPr wrap="square">
            <a:spAutoFit/>
          </a:bodyPr>
          <a:lstStyle/>
          <a:p>
            <a:pPr algn="l" fontAlgn="ctr"/>
            <a:r>
              <a:rPr lang="fr-FR" sz="1800" b="1" i="0" u="none" strike="noStrike" dirty="0">
                <a:solidFill>
                  <a:srgbClr val="000000"/>
                </a:solidFill>
                <a:effectLst/>
                <a:latin typeface="+mn-lt"/>
              </a:rPr>
              <a:t>1.2 – Appui à la mise à jour régulière de la cartographie de l’état civil et l’actualisation des données statistique d’état civil</a:t>
            </a:r>
          </a:p>
        </p:txBody>
      </p:sp>
      <p:sp>
        <p:nvSpPr>
          <p:cNvPr id="4" name="ZoneTexte 3">
            <a:extLst>
              <a:ext uri="{FF2B5EF4-FFF2-40B4-BE49-F238E27FC236}">
                <a16:creationId xmlns:a16="http://schemas.microsoft.com/office/drawing/2014/main" id="{B424FC02-9B2A-D7EE-7BF1-22676AAE350E}"/>
              </a:ext>
            </a:extLst>
          </p:cNvPr>
          <p:cNvSpPr txBox="1"/>
          <p:nvPr/>
        </p:nvSpPr>
        <p:spPr>
          <a:xfrm>
            <a:off x="584305" y="2871599"/>
            <a:ext cx="6097554" cy="671915"/>
          </a:xfrm>
          <a:prstGeom prst="rect">
            <a:avLst/>
          </a:prstGeom>
          <a:noFill/>
        </p:spPr>
        <p:txBody>
          <a:bodyPr wrap="square">
            <a:spAutoFit/>
          </a:bodyPr>
          <a:lstStyle/>
          <a:p>
            <a:pPr marL="0" lvl="0" indent="0" algn="just">
              <a:lnSpc>
                <a:spcPct val="107000"/>
              </a:lnSpc>
              <a:spcAft>
                <a:spcPts val="800"/>
              </a:spcAft>
              <a:buNone/>
            </a:pPr>
            <a:r>
              <a:rPr lang="fr-FR" sz="1800" dirty="0">
                <a:effectLst/>
                <a:latin typeface="Calibri corps"/>
                <a:ea typeface="Times New Roman" panose="02020603050405020304" pitchFamily="18" charset="0"/>
                <a:cs typeface="Tahoma" panose="020B0604030504040204" pitchFamily="34" charset="0"/>
              </a:rPr>
              <a:t>596 centres d’état civil et des greffes des 15 tribunaux du pays. Enquête conduite par 8 équipes à travers les 552 communes. </a:t>
            </a:r>
          </a:p>
        </p:txBody>
      </p:sp>
      <p:pic>
        <p:nvPicPr>
          <p:cNvPr id="5" name="Image 4">
            <a:extLst>
              <a:ext uri="{FF2B5EF4-FFF2-40B4-BE49-F238E27FC236}">
                <a16:creationId xmlns:a16="http://schemas.microsoft.com/office/drawing/2014/main" id="{5412CBF7-F116-C32D-ADDA-9C1E8472C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307" y="3286747"/>
            <a:ext cx="4259425" cy="3194568"/>
          </a:xfrm>
          <a:prstGeom prst="rect">
            <a:avLst/>
          </a:prstGeom>
        </p:spPr>
      </p:pic>
      <p:pic>
        <p:nvPicPr>
          <p:cNvPr id="7" name="Image 6">
            <a:extLst>
              <a:ext uri="{FF2B5EF4-FFF2-40B4-BE49-F238E27FC236}">
                <a16:creationId xmlns:a16="http://schemas.microsoft.com/office/drawing/2014/main" id="{081834B7-281E-D62F-D788-BAF21BEBF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859" y="1440501"/>
            <a:ext cx="4536158" cy="2547159"/>
          </a:xfrm>
          <a:prstGeom prst="rect">
            <a:avLst/>
          </a:prstGeom>
        </p:spPr>
      </p:pic>
    </p:spTree>
    <p:extLst>
      <p:ext uri="{BB962C8B-B14F-4D97-AF65-F5344CB8AC3E}">
        <p14:creationId xmlns:p14="http://schemas.microsoft.com/office/powerpoint/2010/main" val="31679205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199" y="346465"/>
            <a:ext cx="10704817" cy="814516"/>
          </a:xfrm>
          <a:solidFill>
            <a:schemeClr val="accent1"/>
          </a:solidFill>
        </p:spPr>
        <p:txBody>
          <a:bodyPr>
            <a:normAutofit/>
          </a:bodyPr>
          <a:lstStyle/>
          <a:p>
            <a:pPr algn="ctr"/>
            <a:r>
              <a:rPr lang="fr-FR" sz="3200" b="1" dirty="0">
                <a:solidFill>
                  <a:schemeClr val="bg1"/>
                </a:solidFill>
              </a:rPr>
              <a:t>Le pilotage stratégique de l’état civil </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097554" cy="369332"/>
          </a:xfrm>
          <a:prstGeom prst="rect">
            <a:avLst/>
          </a:prstGeom>
          <a:noFill/>
        </p:spPr>
        <p:txBody>
          <a:bodyPr wrap="square">
            <a:spAutoFit/>
          </a:bodyPr>
          <a:lstStyle/>
          <a:p>
            <a:pPr algn="l" fontAlgn="ctr"/>
            <a:r>
              <a:rPr lang="fr-FR" sz="1800" b="1" i="0" u="none" strike="noStrike" dirty="0">
                <a:solidFill>
                  <a:srgbClr val="000000"/>
                </a:solidFill>
                <a:effectLst/>
                <a:latin typeface="+mn-lt"/>
              </a:rPr>
              <a:t>1.3.1  Renforcement des capacités de la </a:t>
            </a:r>
            <a:r>
              <a:rPr lang="fr-FR" b="1" dirty="0">
                <a:solidFill>
                  <a:srgbClr val="000000"/>
                </a:solidFill>
              </a:rPr>
              <a:t>DEC, DACS …</a:t>
            </a:r>
            <a:r>
              <a:rPr lang="fr-FR" sz="1800" b="1" i="0" u="none" strike="noStrike" dirty="0">
                <a:solidFill>
                  <a:srgbClr val="000000"/>
                </a:solidFill>
                <a:effectLst/>
                <a:latin typeface="+mn-lt"/>
              </a:rPr>
              <a:t> </a:t>
            </a:r>
          </a:p>
        </p:txBody>
      </p:sp>
      <p:sp>
        <p:nvSpPr>
          <p:cNvPr id="6" name="ZoneTexte 5">
            <a:extLst>
              <a:ext uri="{FF2B5EF4-FFF2-40B4-BE49-F238E27FC236}">
                <a16:creationId xmlns:a16="http://schemas.microsoft.com/office/drawing/2014/main" id="{DDF8A726-9929-E447-C9DF-D8A4F92233C9}"/>
              </a:ext>
            </a:extLst>
          </p:cNvPr>
          <p:cNvSpPr txBox="1"/>
          <p:nvPr/>
        </p:nvSpPr>
        <p:spPr>
          <a:xfrm>
            <a:off x="838200" y="2145097"/>
            <a:ext cx="6097554" cy="3831818"/>
          </a:xfrm>
          <a:prstGeom prst="rect">
            <a:avLst/>
          </a:prstGeom>
          <a:noFill/>
        </p:spPr>
        <p:txBody>
          <a:bodyPr wrap="square">
            <a:spAutoFit/>
          </a:bodyPr>
          <a:lstStyle/>
          <a:p>
            <a:pPr marL="285750" indent="-285750" algn="l" fontAlgn="t">
              <a:lnSpc>
                <a:spcPct val="150000"/>
              </a:lnSpc>
              <a:buFont typeface="Wingdings" panose="05000000000000000000" pitchFamily="2" charset="2"/>
              <a:buChar char="q"/>
            </a:pPr>
            <a:r>
              <a:rPr lang="fr-FR" sz="1800" b="0" i="0" u="none" strike="noStrike" dirty="0">
                <a:solidFill>
                  <a:srgbClr val="000000"/>
                </a:solidFill>
                <a:effectLst/>
                <a:latin typeface="+mn-lt"/>
              </a:rPr>
              <a:t>Un important lot d’équipements et matériels informatiques mis à la disposition de la DEC ainsi que des véhicules </a:t>
            </a:r>
          </a:p>
          <a:p>
            <a:pPr marL="285750" indent="-285750" algn="l" fontAlgn="t">
              <a:lnSpc>
                <a:spcPct val="150000"/>
              </a:lnSpc>
              <a:buFont typeface="Wingdings" panose="05000000000000000000" pitchFamily="2" charset="2"/>
              <a:buChar char="q"/>
            </a:pPr>
            <a:r>
              <a:rPr lang="fr-FR" dirty="0">
                <a:solidFill>
                  <a:srgbClr val="000000"/>
                </a:solidFill>
              </a:rPr>
              <a:t>Appui à la DACS ET DAJC</a:t>
            </a:r>
            <a:endParaRPr lang="fr-FR" sz="1800" b="0" i="0" u="none" strike="noStrike" dirty="0">
              <a:solidFill>
                <a:srgbClr val="000000"/>
              </a:solidFill>
              <a:effectLst/>
              <a:latin typeface="+mn-lt"/>
            </a:endParaRPr>
          </a:p>
          <a:p>
            <a:pPr marL="285750" indent="-285750" algn="l" fontAlgn="t">
              <a:lnSpc>
                <a:spcPct val="150000"/>
              </a:lnSpc>
              <a:buFont typeface="Wingdings" panose="05000000000000000000" pitchFamily="2" charset="2"/>
              <a:buChar char="q"/>
            </a:pPr>
            <a:r>
              <a:rPr lang="fr-FR" sz="1800" b="0" i="0" u="none" strike="noStrike" dirty="0">
                <a:solidFill>
                  <a:srgbClr val="000000"/>
                </a:solidFill>
                <a:effectLst/>
                <a:latin typeface="+mn-lt"/>
              </a:rPr>
              <a:t>Un audit organisationnel mettant en exergue les FFOM de la DEC assorti de recommandations permettant d’améliorer sa performance en l’érigeant en Agence d’exécution</a:t>
            </a:r>
          </a:p>
          <a:p>
            <a:pPr marL="285750" indent="-285750" algn="l" fontAlgn="t">
              <a:lnSpc>
                <a:spcPct val="150000"/>
              </a:lnSpc>
              <a:buFont typeface="Wingdings" panose="05000000000000000000" pitchFamily="2" charset="2"/>
              <a:buChar char="q"/>
            </a:pPr>
            <a:r>
              <a:rPr lang="fr-FR" sz="1800" b="0" i="0" u="none" strike="noStrike" dirty="0">
                <a:solidFill>
                  <a:srgbClr val="000000"/>
                </a:solidFill>
                <a:effectLst/>
                <a:latin typeface="+mn-lt"/>
              </a:rPr>
              <a:t>Préparation des TDR pour la rédaction d’un manuel de procédures qui prend en compte l’organigramme et les fiches de postes des agents </a:t>
            </a:r>
          </a:p>
        </p:txBody>
      </p:sp>
      <p:pic>
        <p:nvPicPr>
          <p:cNvPr id="10" name="Image 9">
            <a:extLst>
              <a:ext uri="{FF2B5EF4-FFF2-40B4-BE49-F238E27FC236}">
                <a16:creationId xmlns:a16="http://schemas.microsoft.com/office/drawing/2014/main" id="{F1EA4DA3-8BA5-D3E3-2E2B-3477C5712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754" y="2145097"/>
            <a:ext cx="5127443" cy="3418296"/>
          </a:xfrm>
          <a:prstGeom prst="rect">
            <a:avLst/>
          </a:prstGeom>
          <a:ln>
            <a:solidFill>
              <a:schemeClr val="tx1"/>
            </a:solidFill>
          </a:ln>
        </p:spPr>
      </p:pic>
    </p:spTree>
    <p:extLst>
      <p:ext uri="{BB962C8B-B14F-4D97-AF65-F5344CB8AC3E}">
        <p14:creationId xmlns:p14="http://schemas.microsoft.com/office/powerpoint/2010/main" val="26377259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498297" y="346464"/>
            <a:ext cx="10855503" cy="809379"/>
          </a:xfrm>
          <a:solidFill>
            <a:schemeClr val="accent1"/>
          </a:solidFill>
        </p:spPr>
        <p:txBody>
          <a:bodyPr>
            <a:normAutofit/>
          </a:bodyPr>
          <a:lstStyle/>
          <a:p>
            <a:r>
              <a:rPr lang="fr-FR" sz="3200" b="1" dirty="0">
                <a:solidFill>
                  <a:schemeClr val="bg1"/>
                </a:solidFill>
              </a:rPr>
              <a:t>                    Le pilotage stratégique de l’état civil </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304" y="6003819"/>
            <a:ext cx="1275317"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469638" cy="507831"/>
          </a:xfrm>
          <a:prstGeom prst="rect">
            <a:avLst/>
          </a:prstGeom>
          <a:noFill/>
        </p:spPr>
        <p:txBody>
          <a:bodyPr wrap="square">
            <a:spAutoFit/>
          </a:bodyPr>
          <a:lstStyle/>
          <a:p>
            <a:pPr algn="just" fontAlgn="ctr">
              <a:lnSpc>
                <a:spcPct val="150000"/>
              </a:lnSpc>
            </a:pPr>
            <a:r>
              <a:rPr lang="fr-FR" sz="1800" b="0" i="0" u="none" strike="noStrike" dirty="0">
                <a:solidFill>
                  <a:srgbClr val="000000"/>
                </a:solidFill>
                <a:effectLst/>
                <a:latin typeface="+mn-lt"/>
              </a:rPr>
              <a:t>1.3.3  Mission de suivi de l’état civil dans les juridictions (TI et TGI)</a:t>
            </a:r>
          </a:p>
        </p:txBody>
      </p:sp>
      <p:sp>
        <p:nvSpPr>
          <p:cNvPr id="4" name="ZoneTexte 3">
            <a:extLst>
              <a:ext uri="{FF2B5EF4-FFF2-40B4-BE49-F238E27FC236}">
                <a16:creationId xmlns:a16="http://schemas.microsoft.com/office/drawing/2014/main" id="{29FC3DE1-0332-966E-E804-53B83B0F2B46}"/>
              </a:ext>
            </a:extLst>
          </p:cNvPr>
          <p:cNvSpPr txBox="1"/>
          <p:nvPr/>
        </p:nvSpPr>
        <p:spPr>
          <a:xfrm>
            <a:off x="584305" y="2090861"/>
            <a:ext cx="6097554" cy="1938992"/>
          </a:xfrm>
          <a:prstGeom prst="rect">
            <a:avLst/>
          </a:prstGeom>
          <a:noFill/>
        </p:spPr>
        <p:txBody>
          <a:bodyPr wrap="square">
            <a:spAutoFit/>
          </a:bodyPr>
          <a:lstStyle/>
          <a:p>
            <a:pPr algn="just" fontAlgn="t">
              <a:lnSpc>
                <a:spcPct val="150000"/>
              </a:lnSpc>
            </a:pPr>
            <a:r>
              <a:rPr lang="fr-FR" sz="2000" b="0" i="0" u="none" strike="noStrike" dirty="0">
                <a:solidFill>
                  <a:srgbClr val="000000"/>
                </a:solidFill>
                <a:effectLst/>
                <a:latin typeface="+mn-lt"/>
              </a:rPr>
              <a:t>8 tribunaux de grande Instance et 16 Tribunaux d’Instance ont reçu la visite des équipes d’enquêteurs  composées de  magistrats de la DACS, des agents de la DEC </a:t>
            </a:r>
          </a:p>
        </p:txBody>
      </p:sp>
      <p:sp>
        <p:nvSpPr>
          <p:cNvPr id="7" name="ZoneTexte 6">
            <a:extLst>
              <a:ext uri="{FF2B5EF4-FFF2-40B4-BE49-F238E27FC236}">
                <a16:creationId xmlns:a16="http://schemas.microsoft.com/office/drawing/2014/main" id="{186BDC0E-61AF-115F-4F7F-F807249869F4}"/>
              </a:ext>
            </a:extLst>
          </p:cNvPr>
          <p:cNvSpPr txBox="1"/>
          <p:nvPr/>
        </p:nvSpPr>
        <p:spPr>
          <a:xfrm>
            <a:off x="3942962" y="3913228"/>
            <a:ext cx="6934977" cy="2588529"/>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fr-FR" sz="1800" dirty="0">
                <a:latin typeface="+mn-lt"/>
              </a:rPr>
              <a:t>Validation des rapports d’exploitation des données </a:t>
            </a:r>
          </a:p>
          <a:p>
            <a:pPr marL="0" indent="0" algn="just">
              <a:lnSpc>
                <a:spcPct val="150000"/>
              </a:lnSpc>
              <a:buFont typeface="Arial" panose="020B0604020202020204" pitchFamily="34" charset="0"/>
              <a:buNone/>
            </a:pPr>
            <a:r>
              <a:rPr lang="fr-FR" sz="2000" b="1" u="sng" dirty="0">
                <a:latin typeface="+mn-lt"/>
              </a:rPr>
              <a:t>Perspectives</a:t>
            </a:r>
          </a:p>
          <a:p>
            <a:pPr marL="285750" indent="-285750" algn="just">
              <a:lnSpc>
                <a:spcPct val="150000"/>
              </a:lnSpc>
              <a:buFont typeface="Wingdings" panose="05000000000000000000" pitchFamily="2" charset="2"/>
              <a:buChar char="q"/>
            </a:pPr>
            <a:r>
              <a:rPr lang="fr-FR" sz="1800" dirty="0">
                <a:latin typeface="+mn-lt"/>
              </a:rPr>
              <a:t>Suivi du traitement de l’état  civil  dans 6 tribunaux de grande Instance et 14 tribunaux d’Instance pour phase de la supervision</a:t>
            </a:r>
          </a:p>
          <a:p>
            <a:pPr marL="285750" indent="-285750" algn="just">
              <a:lnSpc>
                <a:spcPct val="150000"/>
              </a:lnSpc>
              <a:buFont typeface="Wingdings" panose="05000000000000000000" pitchFamily="2" charset="2"/>
              <a:buChar char="q"/>
            </a:pPr>
            <a:r>
              <a:rPr lang="fr-FR" sz="1800" dirty="0">
                <a:latin typeface="+mn-lt"/>
              </a:rPr>
              <a:t>6 Ateliers d'harmonisation des procédures  en matière d’état civil dans les tribunaux </a:t>
            </a:r>
          </a:p>
        </p:txBody>
      </p:sp>
    </p:spTree>
    <p:extLst>
      <p:ext uri="{BB962C8B-B14F-4D97-AF65-F5344CB8AC3E}">
        <p14:creationId xmlns:p14="http://schemas.microsoft.com/office/powerpoint/2010/main" val="2582440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200" y="346464"/>
            <a:ext cx="10622622" cy="927507"/>
          </a:xfrm>
          <a:solidFill>
            <a:schemeClr val="accent1"/>
          </a:solidFill>
        </p:spPr>
        <p:txBody>
          <a:bodyPr>
            <a:normAutofit/>
          </a:bodyPr>
          <a:lstStyle/>
          <a:p>
            <a:pPr algn="ctr"/>
            <a:r>
              <a:rPr lang="fr-FR" sz="3200" b="1" dirty="0">
                <a:solidFill>
                  <a:schemeClr val="bg1"/>
                </a:solidFill>
              </a:rPr>
              <a:t>Le pilotage stratégique de l’état civil </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469638" cy="507831"/>
          </a:xfrm>
          <a:prstGeom prst="rect">
            <a:avLst/>
          </a:prstGeom>
          <a:noFill/>
        </p:spPr>
        <p:txBody>
          <a:bodyPr wrap="square">
            <a:spAutoFit/>
          </a:bodyPr>
          <a:lstStyle/>
          <a:p>
            <a:pPr algn="just" fontAlgn="ctr">
              <a:lnSpc>
                <a:spcPct val="150000"/>
              </a:lnSpc>
            </a:pPr>
            <a:r>
              <a:rPr lang="fr-FR" sz="1800" b="1" i="0" u="none" strike="noStrike" dirty="0">
                <a:solidFill>
                  <a:srgbClr val="000000"/>
                </a:solidFill>
                <a:effectLst/>
                <a:latin typeface="+mn-lt"/>
              </a:rPr>
              <a:t>1.3.4 Stratégie Nationale de l’Etat Civil ( SNEC )</a:t>
            </a:r>
          </a:p>
        </p:txBody>
      </p:sp>
      <p:sp>
        <p:nvSpPr>
          <p:cNvPr id="7" name="ZoneTexte 6">
            <a:extLst>
              <a:ext uri="{FF2B5EF4-FFF2-40B4-BE49-F238E27FC236}">
                <a16:creationId xmlns:a16="http://schemas.microsoft.com/office/drawing/2014/main" id="{186BDC0E-61AF-115F-4F7F-F807249869F4}"/>
              </a:ext>
            </a:extLst>
          </p:cNvPr>
          <p:cNvSpPr txBox="1"/>
          <p:nvPr/>
        </p:nvSpPr>
        <p:spPr>
          <a:xfrm>
            <a:off x="2935256" y="4111438"/>
            <a:ext cx="7143692" cy="2124043"/>
          </a:xfrm>
          <a:prstGeom prst="rect">
            <a:avLst/>
          </a:prstGeom>
          <a:noFill/>
        </p:spPr>
        <p:txBody>
          <a:bodyPr wrap="square">
            <a:spAutoFit/>
          </a:bodyPr>
          <a:lstStyle/>
          <a:p>
            <a:pPr marL="0" indent="0" algn="just">
              <a:lnSpc>
                <a:spcPct val="150000"/>
              </a:lnSpc>
              <a:buFont typeface="Arial" panose="020B0604020202020204" pitchFamily="34" charset="0"/>
              <a:buNone/>
            </a:pPr>
            <a:r>
              <a:rPr lang="fr-FR" sz="1800" b="1" u="sng" dirty="0">
                <a:latin typeface="+mn-lt"/>
              </a:rPr>
              <a:t>Perspectives</a:t>
            </a:r>
          </a:p>
          <a:p>
            <a:pPr marL="285750" indent="-285750">
              <a:lnSpc>
                <a:spcPct val="150000"/>
              </a:lnSpc>
              <a:buFont typeface="Wingdings" panose="05000000000000000000" pitchFamily="2" charset="2"/>
              <a:buChar char="q"/>
            </a:pPr>
            <a:r>
              <a:rPr lang="fr-FR" sz="1800" dirty="0">
                <a:latin typeface="+mn-lt"/>
              </a:rPr>
              <a:t>Etude sur l’économie de l’état civil</a:t>
            </a:r>
          </a:p>
          <a:p>
            <a:pPr marL="285750" indent="-285750">
              <a:lnSpc>
                <a:spcPct val="150000"/>
              </a:lnSpc>
              <a:buFont typeface="Wingdings" panose="05000000000000000000" pitchFamily="2" charset="2"/>
              <a:buChar char="q"/>
            </a:pPr>
            <a:r>
              <a:rPr lang="fr-FR" sz="1800" dirty="0">
                <a:latin typeface="+mn-lt"/>
              </a:rPr>
              <a:t>Diffusion et partage de la SNEC </a:t>
            </a:r>
          </a:p>
          <a:p>
            <a:pPr marL="285750" indent="-285750">
              <a:lnSpc>
                <a:spcPct val="150000"/>
              </a:lnSpc>
              <a:buFont typeface="Wingdings" panose="05000000000000000000" pitchFamily="2" charset="2"/>
              <a:buChar char="q"/>
            </a:pPr>
            <a:r>
              <a:rPr lang="fr-FR" sz="1800" dirty="0">
                <a:latin typeface="+mn-lt"/>
              </a:rPr>
              <a:t>Mobilisation du budget : </a:t>
            </a:r>
            <a:r>
              <a:rPr lang="fr-FR" b="1" dirty="0">
                <a:latin typeface="Tahoma" panose="020B0604030504040204" pitchFamily="34" charset="0"/>
              </a:rPr>
              <a:t>68 793 594 051 CFA</a:t>
            </a:r>
          </a:p>
          <a:p>
            <a:pPr>
              <a:lnSpc>
                <a:spcPct val="150000"/>
              </a:lnSpc>
            </a:pPr>
            <a:r>
              <a:rPr lang="fr-FR" b="1" dirty="0">
                <a:latin typeface="Tahoma" panose="020B0604030504040204" pitchFamily="34" charset="0"/>
              </a:rPr>
              <a:t> </a:t>
            </a:r>
            <a:r>
              <a:rPr lang="fr-FR" sz="1800" dirty="0">
                <a:latin typeface="+mn-lt"/>
              </a:rPr>
              <a:t>(</a:t>
            </a:r>
            <a:r>
              <a:rPr lang="fr-FR" sz="1800" b="1" dirty="0">
                <a:effectLst/>
                <a:latin typeface="Tahoma" panose="020B0604030504040204" pitchFamily="34" charset="0"/>
                <a:ea typeface="Calibri" panose="020F0502020204030204" pitchFamily="34" charset="0"/>
              </a:rPr>
              <a:t>50 957 401 551    FCFA </a:t>
            </a:r>
            <a:r>
              <a:rPr lang="fr-FR" sz="1800" dirty="0">
                <a:effectLst/>
                <a:latin typeface="Tahoma" panose="020B0604030504040204" pitchFamily="34" charset="0"/>
                <a:ea typeface="Calibri" panose="020F0502020204030204" pitchFamily="34" charset="0"/>
              </a:rPr>
              <a:t>soit 74,1% du coût global )</a:t>
            </a:r>
            <a:endParaRPr lang="fr-FR" sz="1800" dirty="0">
              <a:latin typeface="+mn-lt"/>
            </a:endParaRPr>
          </a:p>
        </p:txBody>
      </p:sp>
      <p:sp>
        <p:nvSpPr>
          <p:cNvPr id="5" name="ZoneTexte 4">
            <a:extLst>
              <a:ext uri="{FF2B5EF4-FFF2-40B4-BE49-F238E27FC236}">
                <a16:creationId xmlns:a16="http://schemas.microsoft.com/office/drawing/2014/main" id="{F75F4C50-92D8-8599-A4F4-8A52AE9BC71E}"/>
              </a:ext>
            </a:extLst>
          </p:cNvPr>
          <p:cNvSpPr txBox="1"/>
          <p:nvPr/>
        </p:nvSpPr>
        <p:spPr>
          <a:xfrm>
            <a:off x="1312896" y="2374555"/>
            <a:ext cx="6097554" cy="1338828"/>
          </a:xfrm>
          <a:prstGeom prst="rect">
            <a:avLst/>
          </a:prstGeom>
          <a:noFill/>
        </p:spPr>
        <p:txBody>
          <a:bodyPr wrap="square">
            <a:spAutoFit/>
          </a:bodyPr>
          <a:lstStyle/>
          <a:p>
            <a:pPr algn="l" fontAlgn="t">
              <a:lnSpc>
                <a:spcPct val="150000"/>
              </a:lnSpc>
            </a:pPr>
            <a:r>
              <a:rPr lang="fr-FR" sz="1800" b="0" i="0" u="none" strike="noStrike" dirty="0">
                <a:solidFill>
                  <a:srgbClr val="000000"/>
                </a:solidFill>
                <a:effectLst/>
                <a:latin typeface="+mn-lt"/>
              </a:rPr>
              <a:t>Validation de la SNEC par le Gouvernement après le processus d’élaboration qui a durée presque 01 suivant une approche </a:t>
            </a:r>
            <a:r>
              <a:rPr lang="fr-FR" dirty="0">
                <a:solidFill>
                  <a:srgbClr val="000000"/>
                </a:solidFill>
              </a:rPr>
              <a:t>inclusive et </a:t>
            </a:r>
            <a:r>
              <a:rPr lang="fr-FR" sz="1800" b="0" i="0" u="none" strike="noStrike" dirty="0">
                <a:solidFill>
                  <a:srgbClr val="000000"/>
                </a:solidFill>
                <a:effectLst/>
                <a:latin typeface="+mn-lt"/>
              </a:rPr>
              <a:t>participative</a:t>
            </a:r>
          </a:p>
        </p:txBody>
      </p:sp>
      <p:pic>
        <p:nvPicPr>
          <p:cNvPr id="6" name="Image 5">
            <a:extLst>
              <a:ext uri="{FF2B5EF4-FFF2-40B4-BE49-F238E27FC236}">
                <a16:creationId xmlns:a16="http://schemas.microsoft.com/office/drawing/2014/main" id="{CE75EA19-5E4F-3C90-2B1B-81DD56D9E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450" y="1672027"/>
            <a:ext cx="4666678" cy="3111119"/>
          </a:xfrm>
          <a:prstGeom prst="rect">
            <a:avLst/>
          </a:prstGeom>
        </p:spPr>
      </p:pic>
    </p:spTree>
    <p:extLst>
      <p:ext uri="{BB962C8B-B14F-4D97-AF65-F5344CB8AC3E}">
        <p14:creationId xmlns:p14="http://schemas.microsoft.com/office/powerpoint/2010/main" val="42764416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349321" y="346465"/>
            <a:ext cx="11476233" cy="927532"/>
          </a:xfrm>
          <a:solidFill>
            <a:schemeClr val="accent1"/>
          </a:solidFill>
        </p:spPr>
        <p:txBody>
          <a:bodyPr>
            <a:normAutofit/>
          </a:bodyPr>
          <a:lstStyle/>
          <a:p>
            <a:pPr algn="ctr"/>
            <a:r>
              <a:rPr lang="fr-FR" sz="3600" b="1" dirty="0">
                <a:solidFill>
                  <a:schemeClr val="bg1"/>
                </a:solidFill>
              </a:rPr>
              <a:t> L’accès à des services d’état civil de qualité renforcé</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469638" cy="1338828"/>
          </a:xfrm>
          <a:prstGeom prst="rect">
            <a:avLst/>
          </a:prstGeom>
          <a:noFill/>
        </p:spPr>
        <p:txBody>
          <a:bodyPr wrap="square">
            <a:spAutoFit/>
          </a:bodyPr>
          <a:lstStyle/>
          <a:p>
            <a:pPr algn="just" fontAlgn="ctr">
              <a:lnSpc>
                <a:spcPct val="150000"/>
              </a:lnSpc>
            </a:pPr>
            <a:r>
              <a:rPr lang="fr-FR" sz="1800" b="1" i="0" u="none" strike="noStrike" dirty="0">
                <a:solidFill>
                  <a:srgbClr val="000000"/>
                </a:solidFill>
                <a:effectLst/>
                <a:latin typeface="+mn-lt"/>
              </a:rPr>
              <a:t>2.1 Amélioration de l’offre d’état civil : infrastructures, équipements, et logistique</a:t>
            </a:r>
          </a:p>
          <a:p>
            <a:pPr algn="just" fontAlgn="ctr">
              <a:lnSpc>
                <a:spcPct val="150000"/>
              </a:lnSpc>
            </a:pPr>
            <a:endParaRPr lang="fr-FR" sz="1800" b="1" i="0" u="none" strike="noStrike" dirty="0">
              <a:solidFill>
                <a:srgbClr val="000000"/>
              </a:solidFill>
              <a:effectLst/>
              <a:latin typeface="+mn-lt"/>
            </a:endParaRPr>
          </a:p>
        </p:txBody>
      </p:sp>
      <p:sp>
        <p:nvSpPr>
          <p:cNvPr id="7" name="ZoneTexte 6">
            <a:extLst>
              <a:ext uri="{FF2B5EF4-FFF2-40B4-BE49-F238E27FC236}">
                <a16:creationId xmlns:a16="http://schemas.microsoft.com/office/drawing/2014/main" id="{186BDC0E-61AF-115F-4F7F-F807249869F4}"/>
              </a:ext>
            </a:extLst>
          </p:cNvPr>
          <p:cNvSpPr txBox="1"/>
          <p:nvPr/>
        </p:nvSpPr>
        <p:spPr>
          <a:xfrm>
            <a:off x="584305" y="3697831"/>
            <a:ext cx="6934977" cy="2126864"/>
          </a:xfrm>
          <a:prstGeom prst="rect">
            <a:avLst/>
          </a:prstGeom>
          <a:noFill/>
        </p:spPr>
        <p:txBody>
          <a:bodyPr wrap="square">
            <a:spAutoFit/>
          </a:bodyPr>
          <a:lstStyle/>
          <a:p>
            <a:pPr marL="0" indent="0" algn="just">
              <a:lnSpc>
                <a:spcPct val="150000"/>
              </a:lnSpc>
              <a:buFont typeface="Arial" panose="020B0604020202020204" pitchFamily="34" charset="0"/>
              <a:buNone/>
            </a:pPr>
            <a:r>
              <a:rPr lang="fr-FR" sz="1800" b="1" u="sng" dirty="0">
                <a:latin typeface="+mn-lt"/>
              </a:rPr>
              <a:t>Il est attendu d’ici la fin de l’année</a:t>
            </a:r>
          </a:p>
          <a:p>
            <a:pPr marL="285750" indent="-285750">
              <a:lnSpc>
                <a:spcPct val="150000"/>
              </a:lnSpc>
              <a:buFont typeface="Wingdings" panose="05000000000000000000" pitchFamily="2" charset="2"/>
              <a:buChar char="q"/>
            </a:pPr>
            <a:r>
              <a:rPr lang="fr-FR" sz="1800" dirty="0">
                <a:latin typeface="+mn-lt"/>
              </a:rPr>
              <a:t>10 centres construits ;</a:t>
            </a:r>
          </a:p>
          <a:p>
            <a:pPr marL="285750" indent="-285750">
              <a:lnSpc>
                <a:spcPct val="150000"/>
              </a:lnSpc>
              <a:buFont typeface="Wingdings" panose="05000000000000000000" pitchFamily="2" charset="2"/>
              <a:buChar char="q"/>
            </a:pPr>
            <a:r>
              <a:rPr lang="fr-FR" sz="1800" dirty="0">
                <a:latin typeface="+mn-lt"/>
              </a:rPr>
              <a:t>46 centres rénovés ; </a:t>
            </a:r>
          </a:p>
          <a:p>
            <a:pPr marL="285750" indent="-285750">
              <a:lnSpc>
                <a:spcPct val="150000"/>
              </a:lnSpc>
              <a:buFont typeface="Wingdings" panose="05000000000000000000" pitchFamily="2" charset="2"/>
              <a:buChar char="q"/>
            </a:pPr>
            <a:r>
              <a:rPr lang="fr-FR" sz="1800" dirty="0">
                <a:latin typeface="+mn-lt"/>
              </a:rPr>
              <a:t>05 salles d’archivage des greffes de TGI rénovés ou construites ; </a:t>
            </a:r>
          </a:p>
          <a:p>
            <a:pPr marL="285750" indent="-285750">
              <a:lnSpc>
                <a:spcPct val="150000"/>
              </a:lnSpc>
              <a:buFont typeface="Wingdings" panose="05000000000000000000" pitchFamily="2" charset="2"/>
              <a:buChar char="q"/>
            </a:pPr>
            <a:r>
              <a:rPr lang="fr-FR" sz="1800" dirty="0">
                <a:latin typeface="+mn-lt"/>
              </a:rPr>
              <a:t>104 centres d’état civil équipés. </a:t>
            </a:r>
          </a:p>
        </p:txBody>
      </p:sp>
      <p:sp>
        <p:nvSpPr>
          <p:cNvPr id="4" name="ZoneTexte 3">
            <a:extLst>
              <a:ext uri="{FF2B5EF4-FFF2-40B4-BE49-F238E27FC236}">
                <a16:creationId xmlns:a16="http://schemas.microsoft.com/office/drawing/2014/main" id="{A2908F30-83D6-190B-640C-34AD4A6788A1}"/>
              </a:ext>
            </a:extLst>
          </p:cNvPr>
          <p:cNvSpPr txBox="1"/>
          <p:nvPr/>
        </p:nvSpPr>
        <p:spPr>
          <a:xfrm>
            <a:off x="956389" y="2685562"/>
            <a:ext cx="6097554" cy="671915"/>
          </a:xfrm>
          <a:prstGeom prst="rect">
            <a:avLst/>
          </a:prstGeom>
          <a:noFill/>
        </p:spPr>
        <p:txBody>
          <a:bodyPr wrap="square">
            <a:spAutoFit/>
          </a:bodyPr>
          <a:lstStyle/>
          <a:p>
            <a:pPr marL="0" indent="0">
              <a:lnSpc>
                <a:spcPct val="107000"/>
              </a:lnSpc>
              <a:spcAft>
                <a:spcPts val="0"/>
              </a:spcAft>
              <a:buFont typeface="Arial" panose="020B0604020202020204" pitchFamily="34" charset="0"/>
              <a:buNone/>
            </a:pPr>
            <a:r>
              <a:rPr lang="fr-FR" sz="1800" kern="1200" dirty="0">
                <a:solidFill>
                  <a:schemeClr val="tx1"/>
                </a:solidFill>
                <a:effectLst/>
                <a:latin typeface="+mn-lt"/>
                <a:ea typeface="+mn-ea"/>
                <a:cs typeface="Times New Roman" panose="02020603050405020304" pitchFamily="18" charset="0"/>
              </a:rPr>
              <a:t>Démarrage du programme de construction (34 centres d’état civil) – les travaux engagés au niveau de 21 sites. </a:t>
            </a:r>
          </a:p>
        </p:txBody>
      </p:sp>
      <p:pic>
        <p:nvPicPr>
          <p:cNvPr id="8" name="Image 7">
            <a:extLst>
              <a:ext uri="{FF2B5EF4-FFF2-40B4-BE49-F238E27FC236}">
                <a16:creationId xmlns:a16="http://schemas.microsoft.com/office/drawing/2014/main" id="{B3236D05-5F98-0E1B-49A3-0795461251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55" r="21415"/>
          <a:stretch/>
        </p:blipFill>
        <p:spPr bwMode="auto">
          <a:xfrm>
            <a:off x="6340988" y="2169459"/>
            <a:ext cx="4898095" cy="3265397"/>
          </a:xfrm>
          <a:prstGeom prst="rect">
            <a:avLst/>
          </a:prstGeom>
          <a:noFill/>
          <a:ln>
            <a:solidFill>
              <a:schemeClr val="tx1"/>
            </a:solidFill>
          </a:ln>
        </p:spPr>
      </p:pic>
    </p:spTree>
    <p:extLst>
      <p:ext uri="{BB962C8B-B14F-4D97-AF65-F5344CB8AC3E}">
        <p14:creationId xmlns:p14="http://schemas.microsoft.com/office/powerpoint/2010/main" val="524212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523983" y="346465"/>
            <a:ext cx="11774184" cy="923330"/>
          </a:xfrm>
          <a:solidFill>
            <a:schemeClr val="accent1"/>
          </a:solidFill>
        </p:spPr>
        <p:txBody>
          <a:bodyPr>
            <a:normAutofit/>
          </a:bodyPr>
          <a:lstStyle/>
          <a:p>
            <a:r>
              <a:rPr lang="fr-FR" sz="3200" b="1" dirty="0">
                <a:solidFill>
                  <a:schemeClr val="bg1"/>
                </a:solidFill>
              </a:rPr>
              <a:t>         L’accès à des services d’ d’état civil de qualité, renforcé</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469638" cy="923330"/>
          </a:xfrm>
          <a:prstGeom prst="rect">
            <a:avLst/>
          </a:prstGeom>
          <a:noFill/>
        </p:spPr>
        <p:txBody>
          <a:bodyPr wrap="square">
            <a:spAutoFit/>
          </a:bodyPr>
          <a:lstStyle/>
          <a:p>
            <a:pPr algn="just" fontAlgn="ctr">
              <a:lnSpc>
                <a:spcPct val="150000"/>
              </a:lnSpc>
            </a:pPr>
            <a:r>
              <a:rPr lang="fr-FR" sz="1800" b="1" i="0" u="none" strike="noStrike" dirty="0">
                <a:solidFill>
                  <a:srgbClr val="000000"/>
                </a:solidFill>
                <a:effectLst/>
                <a:latin typeface="+mn-lt"/>
              </a:rPr>
              <a:t>2.2 : Amélioration de l’accessibilité</a:t>
            </a:r>
          </a:p>
          <a:p>
            <a:pPr algn="just" fontAlgn="ctr">
              <a:lnSpc>
                <a:spcPct val="150000"/>
              </a:lnSpc>
            </a:pPr>
            <a:endParaRPr lang="fr-FR" sz="1800" b="1" i="0" u="none" strike="noStrike" dirty="0">
              <a:solidFill>
                <a:srgbClr val="000000"/>
              </a:solidFill>
              <a:effectLst/>
              <a:latin typeface="+mn-lt"/>
            </a:endParaRPr>
          </a:p>
        </p:txBody>
      </p:sp>
      <p:sp>
        <p:nvSpPr>
          <p:cNvPr id="5" name="ZoneTexte 4">
            <a:extLst>
              <a:ext uri="{FF2B5EF4-FFF2-40B4-BE49-F238E27FC236}">
                <a16:creationId xmlns:a16="http://schemas.microsoft.com/office/drawing/2014/main" id="{22C5CB28-F761-9952-425F-3D9715FFC5C1}"/>
              </a:ext>
            </a:extLst>
          </p:cNvPr>
          <p:cNvSpPr txBox="1"/>
          <p:nvPr/>
        </p:nvSpPr>
        <p:spPr>
          <a:xfrm>
            <a:off x="770347" y="2454642"/>
            <a:ext cx="6097554" cy="3339184"/>
          </a:xfrm>
          <a:prstGeom prst="rect">
            <a:avLst/>
          </a:prstGeom>
          <a:noFill/>
        </p:spPr>
        <p:txBody>
          <a:bodyPr wrap="square">
            <a:spAutoFit/>
          </a:bodyPr>
          <a:lstStyle/>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Convention de subside signée avec la DEC (décembre 2021)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Recrutement de 4 conseillers techniques : mars 2022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Guide relatif à l’élaboration de plans de coordination des acteurs de l’état civil – mars 2022)</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Remise de 31 motos auprès des 32 communes prioritaires (mai - juin) : en vue de l’organisation du ramassage des cahiers de village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29 (sur 32) comités communaux de coordination des acteurs de l’état civil mis en place en septembre 2022.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Plans  communaux  de coordination des acteurs de l’état civil en cours d’élaboration </a:t>
            </a:r>
          </a:p>
        </p:txBody>
      </p:sp>
      <p:sp>
        <p:nvSpPr>
          <p:cNvPr id="10" name="ZoneTexte 9">
            <a:extLst>
              <a:ext uri="{FF2B5EF4-FFF2-40B4-BE49-F238E27FC236}">
                <a16:creationId xmlns:a16="http://schemas.microsoft.com/office/drawing/2014/main" id="{F5646876-9C3B-0131-1DF3-BBA9F535F9E6}"/>
              </a:ext>
            </a:extLst>
          </p:cNvPr>
          <p:cNvSpPr txBox="1"/>
          <p:nvPr/>
        </p:nvSpPr>
        <p:spPr>
          <a:xfrm>
            <a:off x="7639439" y="2881763"/>
            <a:ext cx="4276737" cy="2153731"/>
          </a:xfrm>
          <a:prstGeom prst="rect">
            <a:avLst/>
          </a:prstGeom>
          <a:noFill/>
        </p:spPr>
        <p:txBody>
          <a:bodyPr wrap="square">
            <a:spAutoFit/>
          </a:bodyPr>
          <a:lstStyle/>
          <a:p>
            <a:pPr marL="0" indent="0">
              <a:lnSpc>
                <a:spcPct val="107000"/>
              </a:lnSpc>
              <a:spcAft>
                <a:spcPts val="0"/>
              </a:spcAft>
              <a:buFont typeface="Arial" panose="020B0604020202020204" pitchFamily="34" charset="0"/>
              <a:buNone/>
            </a:pPr>
            <a:r>
              <a:rPr lang="fr-FR" sz="1800" b="1" u="sng" kern="1200" dirty="0">
                <a:solidFill>
                  <a:schemeClr val="tx1"/>
                </a:solidFill>
                <a:effectLst/>
                <a:latin typeface="+mn-lt"/>
                <a:ea typeface="+mn-ea"/>
                <a:cs typeface="Times New Roman" panose="02020603050405020304" pitchFamily="18" charset="0"/>
              </a:rPr>
              <a:t>Perspectives - Fin 2022 :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Constitution des 32 comités communaux d’état civil ;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Mise en place de 3 CCC et élaboration des 32 plans de coordination ; </a:t>
            </a:r>
          </a:p>
          <a:p>
            <a:pPr marL="285750" indent="-285750">
              <a:lnSpc>
                <a:spcPct val="107000"/>
              </a:lnSpc>
              <a:spcAft>
                <a:spcPts val="0"/>
              </a:spcAft>
              <a:buFont typeface="Wingdings" panose="05000000000000000000" pitchFamily="2" charset="2"/>
              <a:buChar char="q"/>
            </a:pPr>
            <a:r>
              <a:rPr lang="fr-FR" sz="1800" kern="1200" dirty="0">
                <a:solidFill>
                  <a:schemeClr val="tx1"/>
                </a:solidFill>
                <a:effectLst/>
                <a:latin typeface="+mn-lt"/>
                <a:ea typeface="+mn-ea"/>
                <a:cs typeface="Times New Roman" panose="02020603050405020304" pitchFamily="18" charset="0"/>
              </a:rPr>
              <a:t>Accompagnement à la mise en œuvre des plans communaux</a:t>
            </a:r>
          </a:p>
        </p:txBody>
      </p:sp>
      <p:sp>
        <p:nvSpPr>
          <p:cNvPr id="3" name="Flèche : droite 2">
            <a:extLst>
              <a:ext uri="{FF2B5EF4-FFF2-40B4-BE49-F238E27FC236}">
                <a16:creationId xmlns:a16="http://schemas.microsoft.com/office/drawing/2014/main" id="{E9853ABB-D2C0-84C2-283E-5FCB72DF161F}"/>
              </a:ext>
            </a:extLst>
          </p:cNvPr>
          <p:cNvSpPr/>
          <p:nvPr/>
        </p:nvSpPr>
        <p:spPr>
          <a:xfrm>
            <a:off x="6867901" y="3429000"/>
            <a:ext cx="672989" cy="1011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047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200" y="346464"/>
            <a:ext cx="10853736" cy="923331"/>
          </a:xfrm>
          <a:solidFill>
            <a:schemeClr val="accent1"/>
          </a:solidFill>
        </p:spPr>
        <p:txBody>
          <a:bodyPr>
            <a:normAutofit/>
          </a:bodyPr>
          <a:lstStyle/>
          <a:p>
            <a:r>
              <a:rPr lang="fr-FR" sz="3200" b="1" dirty="0">
                <a:solidFill>
                  <a:schemeClr val="bg1"/>
                </a:solidFill>
              </a:rPr>
              <a:t>Résultat 2. L’accès à des services d’état civil de qualité est renforcé</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584305" y="1500883"/>
            <a:ext cx="6469638" cy="923330"/>
          </a:xfrm>
          <a:prstGeom prst="rect">
            <a:avLst/>
          </a:prstGeom>
          <a:noFill/>
        </p:spPr>
        <p:txBody>
          <a:bodyPr wrap="square">
            <a:spAutoFit/>
          </a:bodyPr>
          <a:lstStyle/>
          <a:p>
            <a:pPr algn="just" fontAlgn="ctr">
              <a:lnSpc>
                <a:spcPct val="150000"/>
              </a:lnSpc>
            </a:pPr>
            <a:r>
              <a:rPr lang="fr-FR" sz="1800" b="1" i="0" u="none" strike="noStrike" dirty="0">
                <a:solidFill>
                  <a:srgbClr val="000000"/>
                </a:solidFill>
                <a:effectLst/>
                <a:latin typeface="+mn-lt"/>
              </a:rPr>
              <a:t>2.3 Amélioration des conditions d’archivage, de conservation et de sécurisation du patrimoine de l’état civil</a:t>
            </a:r>
          </a:p>
        </p:txBody>
      </p:sp>
      <p:sp>
        <p:nvSpPr>
          <p:cNvPr id="4" name="ZoneTexte 3">
            <a:extLst>
              <a:ext uri="{FF2B5EF4-FFF2-40B4-BE49-F238E27FC236}">
                <a16:creationId xmlns:a16="http://schemas.microsoft.com/office/drawing/2014/main" id="{5BFFFFCE-BEA4-4485-348B-BB3BD6BB0542}"/>
              </a:ext>
            </a:extLst>
          </p:cNvPr>
          <p:cNvSpPr txBox="1"/>
          <p:nvPr/>
        </p:nvSpPr>
        <p:spPr>
          <a:xfrm>
            <a:off x="956389" y="2864127"/>
            <a:ext cx="6097554" cy="31393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kern="1200" dirty="0">
                <a:solidFill>
                  <a:schemeClr val="tx1"/>
                </a:solidFill>
                <a:effectLst/>
                <a:latin typeface="+mn-lt"/>
                <a:ea typeface="+mn-ea"/>
                <a:cs typeface="Times New Roman" panose="02020603050405020304" pitchFamily="18" charset="0"/>
              </a:rPr>
              <a:t>Validation du programme national de conservation des archives physiques de l’Etat-Civil (2022 – 2027)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FR" sz="1800" kern="1200" dirty="0">
              <a:solidFill>
                <a:schemeClr val="tx1"/>
              </a:solidFill>
              <a:effectLst/>
              <a:latin typeface="+mn-lt"/>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kern="1200" dirty="0">
                <a:solidFill>
                  <a:schemeClr val="tx1"/>
                </a:solidFill>
                <a:effectLst/>
                <a:latin typeface="+mn-lt"/>
                <a:ea typeface="+mn-ea"/>
                <a:cs typeface="Times New Roman" panose="02020603050405020304" pitchFamily="18" charset="0"/>
              </a:rPr>
              <a:t>Signature d’une convention de subside signée avec la DEC (décembre 2021) pour la mise en œuvre des activités dédiées à la reconstitution, restauration, dévolution.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kern="1200" dirty="0">
                <a:solidFill>
                  <a:schemeClr val="tx1"/>
                </a:solidFill>
                <a:effectLst/>
                <a:latin typeface="+mn-lt"/>
                <a:ea typeface="+mn-ea"/>
                <a:cs typeface="Times New Roman" panose="02020603050405020304" pitchFamily="18" charset="0"/>
              </a:rPr>
              <a:t>Consolidation des cartographies 2014, 2019, 2021.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FR" sz="1800" kern="1200" dirty="0">
              <a:solidFill>
                <a:schemeClr val="tx1"/>
              </a:solidFill>
              <a:effectLst/>
              <a:latin typeface="+mn-lt"/>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kern="1200" dirty="0">
                <a:solidFill>
                  <a:schemeClr val="tx1"/>
                </a:solidFill>
                <a:effectLst/>
                <a:latin typeface="+mn-lt"/>
                <a:ea typeface="+mn-ea"/>
                <a:cs typeface="Times New Roman" panose="02020603050405020304" pitchFamily="18" charset="0"/>
              </a:rPr>
              <a:t>Signature d’une convention de subsides avec l’EBAD (mai 2022) pour l’organisation des archives dans 130 centres et greffes de TGI. Lancement de la phase pilote (5 sites). </a:t>
            </a:r>
          </a:p>
        </p:txBody>
      </p:sp>
      <p:pic>
        <p:nvPicPr>
          <p:cNvPr id="6" name="Image 5">
            <a:extLst>
              <a:ext uri="{FF2B5EF4-FFF2-40B4-BE49-F238E27FC236}">
                <a16:creationId xmlns:a16="http://schemas.microsoft.com/office/drawing/2014/main" id="{7A46F611-61E5-A95A-2506-A463E3A94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350" y="1549638"/>
            <a:ext cx="3843586" cy="2562391"/>
          </a:xfrm>
          <a:prstGeom prst="rect">
            <a:avLst/>
          </a:prstGeom>
        </p:spPr>
      </p:pic>
      <p:pic>
        <p:nvPicPr>
          <p:cNvPr id="8" name="Image 7">
            <a:extLst>
              <a:ext uri="{FF2B5EF4-FFF2-40B4-BE49-F238E27FC236}">
                <a16:creationId xmlns:a16="http://schemas.microsoft.com/office/drawing/2014/main" id="{4C5AFD9B-45A3-B851-1EA3-962BAA3ADE42}"/>
              </a:ext>
            </a:extLst>
          </p:cNvPr>
          <p:cNvPicPr>
            <a:picLocks noChangeAspect="1"/>
          </p:cNvPicPr>
          <p:nvPr/>
        </p:nvPicPr>
        <p:blipFill rotWithShape="1">
          <a:blip r:embed="rId4">
            <a:extLst>
              <a:ext uri="{28A0092B-C50C-407E-A947-70E740481C1C}">
                <a14:useLocalDpi xmlns:a14="http://schemas.microsoft.com/office/drawing/2010/main" val="0"/>
              </a:ext>
            </a:extLst>
          </a:blip>
          <a:srcRect l="2777" t="16024" b="16359"/>
          <a:stretch/>
        </p:blipFill>
        <p:spPr bwMode="auto">
          <a:xfrm>
            <a:off x="8331592" y="4579416"/>
            <a:ext cx="3022208" cy="2008094"/>
          </a:xfrm>
          <a:prstGeom prst="rect">
            <a:avLst/>
          </a:prstGeom>
          <a:noFill/>
          <a:ln>
            <a:solidFill>
              <a:schemeClr val="tx1"/>
            </a:solidFill>
          </a:ln>
        </p:spPr>
      </p:pic>
      <p:sp>
        <p:nvSpPr>
          <p:cNvPr id="13" name="Flèche : droite 12">
            <a:extLst>
              <a:ext uri="{FF2B5EF4-FFF2-40B4-BE49-F238E27FC236}">
                <a16:creationId xmlns:a16="http://schemas.microsoft.com/office/drawing/2014/main" id="{F83ACA06-E8F6-47DD-F7BC-CD14D816D736}"/>
              </a:ext>
            </a:extLst>
          </p:cNvPr>
          <p:cNvSpPr/>
          <p:nvPr/>
        </p:nvSpPr>
        <p:spPr>
          <a:xfrm rot="5400000">
            <a:off x="9662654" y="4102911"/>
            <a:ext cx="360084" cy="592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18966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1" cy="594077"/>
          </a:xfrm>
          <a:solidFill>
            <a:schemeClr val="accent1"/>
          </a:solidFill>
        </p:spPr>
        <p:txBody>
          <a:bodyPr>
            <a:normAutofit fontScale="90000"/>
          </a:bodyPr>
          <a:lstStyle/>
          <a:p>
            <a:pPr algn="ctr">
              <a:spcBef>
                <a:spcPct val="20000"/>
              </a:spcBef>
            </a:pPr>
            <a:r>
              <a:rPr lang="fr-FR" sz="4100" b="1" i="1" dirty="0">
                <a:latin typeface="+mn-lt"/>
                <a:ea typeface="+mn-ea"/>
                <a:cs typeface="+mn-cs"/>
              </a:rPr>
              <a:t>SOMMAIRE</a:t>
            </a:r>
          </a:p>
        </p:txBody>
      </p:sp>
      <p:sp>
        <p:nvSpPr>
          <p:cNvPr id="3" name="Espace réservé du contenu 2"/>
          <p:cNvSpPr>
            <a:spLocks noGrp="1"/>
          </p:cNvSpPr>
          <p:nvPr>
            <p:ph sz="quarter" idx="1"/>
          </p:nvPr>
        </p:nvSpPr>
        <p:spPr>
          <a:xfrm>
            <a:off x="304881" y="1097312"/>
            <a:ext cx="11643198" cy="5349166"/>
          </a:xfrm>
        </p:spPr>
        <p:txBody>
          <a:bodyPr>
            <a:normAutofit/>
          </a:bodyPr>
          <a:lstStyle/>
          <a:p>
            <a:endParaRPr lang="fr-FR" sz="3600" b="1" i="1" dirty="0"/>
          </a:p>
          <a:p>
            <a:r>
              <a:rPr lang="fr-FR" sz="3600" b="1" i="1" dirty="0"/>
              <a:t>I-PRESENTATION DE LA DEC</a:t>
            </a:r>
          </a:p>
          <a:p>
            <a:r>
              <a:rPr lang="fr-FR" sz="3600" b="1" i="1" dirty="0"/>
              <a:t>II-ORGANISATION DU SYSTEME</a:t>
            </a:r>
          </a:p>
          <a:p>
            <a:r>
              <a:rPr lang="fr-FR" sz="3600" b="1" i="1" dirty="0"/>
              <a:t>III-ACTEURS DU SYSTÈME</a:t>
            </a:r>
          </a:p>
          <a:p>
            <a:r>
              <a:rPr lang="fr-FR" sz="3600" b="1" i="1" dirty="0"/>
              <a:t>IV-BONNES PRATIQUES</a:t>
            </a:r>
          </a:p>
          <a:p>
            <a:r>
              <a:rPr lang="fr-FR" sz="3600" b="1" i="1" dirty="0"/>
              <a:t>V-QUELQUES  RESULTATS  ENREGISTRES</a:t>
            </a:r>
          </a:p>
          <a:p>
            <a:r>
              <a:rPr lang="fr-FR" sz="3600" b="1" i="1" dirty="0"/>
              <a:t>VI-PRINCIPAUX DEFIS</a:t>
            </a:r>
          </a:p>
          <a:p>
            <a:endParaRPr lang="fr-FR" dirty="0"/>
          </a:p>
        </p:txBody>
      </p:sp>
    </p:spTree>
    <p:extLst>
      <p:ext uri="{BB962C8B-B14F-4D97-AF65-F5344CB8AC3E}">
        <p14:creationId xmlns:p14="http://schemas.microsoft.com/office/powerpoint/2010/main" val="154875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88714" y="184936"/>
            <a:ext cx="11052000" cy="1080000"/>
          </a:xfrm>
          <a:solidFill>
            <a:schemeClr val="accent1"/>
          </a:solidFill>
        </p:spPr>
        <p:txBody>
          <a:bodyPr>
            <a:normAutofit/>
          </a:bodyPr>
          <a:lstStyle/>
          <a:p>
            <a:r>
              <a:rPr lang="fr-FR" sz="3200" b="1" dirty="0">
                <a:solidFill>
                  <a:schemeClr val="bg1"/>
                </a:solidFill>
              </a:rPr>
              <a:t>      L’accès à des services d’état civil de qualité, renforcé</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a:spLocks/>
          </p:cNvSpPr>
          <p:nvPr/>
        </p:nvSpPr>
        <p:spPr>
          <a:xfrm>
            <a:off x="584306" y="1500883"/>
            <a:ext cx="7452000" cy="507831"/>
          </a:xfrm>
          <a:prstGeom prst="rect">
            <a:avLst/>
          </a:prstGeom>
          <a:noFill/>
        </p:spPr>
        <p:txBody>
          <a:bodyPr wrap="square">
            <a:spAutoFit/>
          </a:bodyPr>
          <a:lstStyle/>
          <a:p>
            <a:pPr algn="just" fontAlgn="ctr">
              <a:lnSpc>
                <a:spcPct val="150000"/>
              </a:lnSpc>
            </a:pPr>
            <a:r>
              <a:rPr lang="fr-FR" b="1" i="0" u="none" strike="noStrike" dirty="0">
                <a:solidFill>
                  <a:srgbClr val="000000"/>
                </a:solidFill>
                <a:effectLst/>
                <a:latin typeface="+mn-lt"/>
              </a:rPr>
              <a:t>2.4 Renforcement de capacité des acteurs, sensibilisation et communication</a:t>
            </a:r>
          </a:p>
        </p:txBody>
      </p:sp>
      <p:sp>
        <p:nvSpPr>
          <p:cNvPr id="13" name="Flèche : droite 12">
            <a:extLst>
              <a:ext uri="{FF2B5EF4-FFF2-40B4-BE49-F238E27FC236}">
                <a16:creationId xmlns:a16="http://schemas.microsoft.com/office/drawing/2014/main" id="{F83ACA06-E8F6-47DD-F7BC-CD14D816D736}"/>
              </a:ext>
            </a:extLst>
          </p:cNvPr>
          <p:cNvSpPr/>
          <p:nvPr/>
        </p:nvSpPr>
        <p:spPr>
          <a:xfrm>
            <a:off x="7430886" y="3774829"/>
            <a:ext cx="672989" cy="1011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EE7E6F1-7137-D4B9-3F00-BEFB3944F654}"/>
              </a:ext>
            </a:extLst>
          </p:cNvPr>
          <p:cNvSpPr txBox="1"/>
          <p:nvPr/>
        </p:nvSpPr>
        <p:spPr>
          <a:xfrm>
            <a:off x="663539" y="2244661"/>
            <a:ext cx="6469638" cy="3970318"/>
          </a:xfrm>
          <a:prstGeom prst="rect">
            <a:avLst/>
          </a:prstGeom>
          <a:noFill/>
        </p:spPr>
        <p:txBody>
          <a:bodyPr wrap="square">
            <a:spAutoFit/>
          </a:bodyPr>
          <a:lstStyle/>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Validation de la stratégie nationale de formation</a:t>
            </a:r>
          </a:p>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Réalisation de capsules vidéos didactiques et d’une plateforme de formation.</a:t>
            </a:r>
          </a:p>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Mise en ligne de la plateforme d’autoformation et déploiement à destination de </a:t>
            </a:r>
            <a:r>
              <a:rPr lang="fr-FR" sz="1800" b="1" dirty="0">
                <a:effectLst/>
                <a:latin typeface="+mn-lt"/>
                <a:ea typeface="+mn-ea"/>
                <a:cs typeface="Times New Roman" panose="02020603050405020304" pitchFamily="18" charset="0"/>
              </a:rPr>
              <a:t>3000 officiers et agents, 600 archivistes et auxiliaire via la Convention de subsides.</a:t>
            </a:r>
          </a:p>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Formation de formateurs aux pédagogies actives, aux référentialisations, aux processus d’évaluation, … (</a:t>
            </a:r>
            <a:r>
              <a:rPr lang="fr-FR" sz="1800" b="1" dirty="0">
                <a:effectLst/>
                <a:latin typeface="+mn-lt"/>
                <a:ea typeface="+mn-ea"/>
                <a:cs typeface="Times New Roman" panose="02020603050405020304" pitchFamily="18" charset="0"/>
              </a:rPr>
              <a:t>30 formateurs et 24 concepteurs)</a:t>
            </a:r>
          </a:p>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Coaching rédactionnel pour les manuels de formation destinés aux Officiers EC, Agents EC, Auxiliaires EC, Archivistes et Informaticiens</a:t>
            </a:r>
          </a:p>
          <a:p>
            <a:pPr marL="285750" indent="-285750">
              <a:lnSpc>
                <a:spcPct val="100000"/>
              </a:lnSpc>
              <a:spcAft>
                <a:spcPts val="0"/>
              </a:spcAft>
              <a:buFont typeface="Wingdings" panose="05000000000000000000" pitchFamily="2" charset="2"/>
              <a:buChar char="q"/>
            </a:pPr>
            <a:r>
              <a:rPr lang="fr-FR" sz="1800" dirty="0">
                <a:effectLst/>
                <a:latin typeface="+mn-lt"/>
                <a:ea typeface="+mn-ea"/>
                <a:cs typeface="Times New Roman" panose="02020603050405020304" pitchFamily="18" charset="0"/>
              </a:rPr>
              <a:t>Préparation des </a:t>
            </a:r>
            <a:r>
              <a:rPr lang="fr-FR" sz="1800" b="1" dirty="0">
                <a:effectLst/>
                <a:latin typeface="+mn-lt"/>
                <a:ea typeface="+mn-ea"/>
                <a:cs typeface="Times New Roman" panose="02020603050405020304" pitchFamily="18" charset="0"/>
              </a:rPr>
              <a:t>déploiements des cascades nationales </a:t>
            </a:r>
            <a:r>
              <a:rPr lang="fr-FR" sz="1800" dirty="0">
                <a:effectLst/>
                <a:latin typeface="+mn-lt"/>
                <a:ea typeface="+mn-ea"/>
                <a:cs typeface="Times New Roman" panose="02020603050405020304" pitchFamily="18" charset="0"/>
              </a:rPr>
              <a:t>de formation en EC</a:t>
            </a:r>
          </a:p>
        </p:txBody>
      </p:sp>
      <p:sp>
        <p:nvSpPr>
          <p:cNvPr id="10" name="ZoneTexte 9">
            <a:extLst>
              <a:ext uri="{FF2B5EF4-FFF2-40B4-BE49-F238E27FC236}">
                <a16:creationId xmlns:a16="http://schemas.microsoft.com/office/drawing/2014/main" id="{6274A785-FE00-54A2-7FE7-C7D583E3229D}"/>
              </a:ext>
            </a:extLst>
          </p:cNvPr>
          <p:cNvSpPr txBox="1"/>
          <p:nvPr/>
        </p:nvSpPr>
        <p:spPr>
          <a:xfrm>
            <a:off x="8226924" y="2708939"/>
            <a:ext cx="3682180" cy="286232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r-FR" sz="1800" b="1" dirty="0">
                <a:effectLst/>
                <a:latin typeface="Calibri" panose="020F0502020204030204" pitchFamily="34" charset="0"/>
                <a:ea typeface="+mn-ea"/>
                <a:cs typeface="Times New Roman" panose="02020603050405020304" pitchFamily="18" charset="0"/>
              </a:rPr>
              <a:t>Fin 2022 :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dirty="0">
                <a:effectLst/>
                <a:latin typeface="Calibri" panose="020F0502020204030204" pitchFamily="34" charset="0"/>
                <a:ea typeface="+mn-ea"/>
                <a:cs typeface="Times New Roman" panose="02020603050405020304" pitchFamily="18" charset="0"/>
              </a:rPr>
              <a:t>6 capsules vidéo d’autoformation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dirty="0">
                <a:effectLst/>
                <a:latin typeface="Calibri" panose="020F0502020204030204" pitchFamily="34" charset="0"/>
                <a:ea typeface="+mn-ea"/>
                <a:cs typeface="Times New Roman" panose="02020603050405020304" pitchFamily="18" charset="0"/>
              </a:rPr>
              <a:t>Finalisation des supports de formation pour 5 métiers.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dirty="0">
                <a:effectLst/>
                <a:latin typeface="Calibri" panose="020F0502020204030204" pitchFamily="34" charset="0"/>
                <a:ea typeface="+mn-ea"/>
                <a:cs typeface="Times New Roman" panose="02020603050405020304" pitchFamily="18" charset="0"/>
              </a:rPr>
              <a:t>Formation des formateurs à la dynamique de groupe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dirty="0">
                <a:effectLst/>
                <a:latin typeface="Calibri" panose="020F0502020204030204" pitchFamily="34" charset="0"/>
                <a:ea typeface="+mn-ea"/>
                <a:cs typeface="Times New Roman" panose="02020603050405020304" pitchFamily="18" charset="0"/>
              </a:rPr>
              <a:t>Mise en test des modules de formation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1800" dirty="0">
                <a:effectLst/>
                <a:latin typeface="Calibri" panose="020F0502020204030204" pitchFamily="34" charset="0"/>
                <a:ea typeface="+mn-ea"/>
                <a:cs typeface="Times New Roman" panose="02020603050405020304" pitchFamily="18" charset="0"/>
              </a:rPr>
              <a:t>Modélisation des cascades de formation; </a:t>
            </a:r>
          </a:p>
        </p:txBody>
      </p:sp>
    </p:spTree>
    <p:extLst>
      <p:ext uri="{BB962C8B-B14F-4D97-AF65-F5344CB8AC3E}">
        <p14:creationId xmlns:p14="http://schemas.microsoft.com/office/powerpoint/2010/main" val="1562076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1D5D5161-BC48-476B-98A6-8C2E61F90958}"/>
              </a:ext>
            </a:extLst>
          </p:cNvPr>
          <p:cNvSpPr>
            <a:spLocks noGrp="1"/>
          </p:cNvSpPr>
          <p:nvPr>
            <p:ph type="title" hasCustomPrompt="1"/>
          </p:nvPr>
        </p:nvSpPr>
        <p:spPr>
          <a:xfrm>
            <a:off x="838200" y="3271442"/>
            <a:ext cx="10515600" cy="1784652"/>
          </a:xfrm>
        </p:spPr>
        <p:txBody>
          <a:bodyPr>
            <a:normAutofit fontScale="90000"/>
          </a:bodyPr>
          <a:lstStyle>
            <a:lvl1pPr algn="ctr">
              <a:defRPr/>
            </a:lvl1pPr>
          </a:lstStyle>
          <a:p>
            <a:r>
              <a:rPr lang="fr-FR" sz="4400" dirty="0">
                <a:solidFill>
                  <a:schemeClr val="accent1">
                    <a:lumMod val="75000"/>
                  </a:schemeClr>
                </a:solidFill>
              </a:rPr>
              <a:t>Mise en place d’un système national d’information de l’état civil bien articulé avec les différents fichiers d’identification biométrique</a:t>
            </a:r>
            <a:endParaRPr lang="fr-FR" b="1" dirty="0">
              <a:solidFill>
                <a:schemeClr val="accent1">
                  <a:lumMod val="75000"/>
                </a:schemeClr>
              </a:solidFill>
            </a:endParaRPr>
          </a:p>
        </p:txBody>
      </p:sp>
    </p:spTree>
    <p:extLst>
      <p:ext uri="{BB962C8B-B14F-4D97-AF65-F5344CB8AC3E}">
        <p14:creationId xmlns:p14="http://schemas.microsoft.com/office/powerpoint/2010/main" val="1820372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199" y="346465"/>
            <a:ext cx="10900025" cy="1011774"/>
          </a:xfrm>
          <a:solidFill>
            <a:schemeClr val="accent1"/>
          </a:solidFill>
        </p:spPr>
        <p:txBody>
          <a:bodyPr>
            <a:normAutofit/>
          </a:bodyPr>
          <a:lstStyle/>
          <a:p>
            <a:pPr algn="ctr"/>
            <a:r>
              <a:rPr lang="fr-FR" sz="3200" b="1" dirty="0">
                <a:solidFill>
                  <a:schemeClr val="bg1"/>
                </a:solidFill>
              </a:rPr>
              <a:t>Mise en place d’un système national d’information de l’état civil </a:t>
            </a:r>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
        <p:nvSpPr>
          <p:cNvPr id="11" name="ZoneTexte 10">
            <a:extLst>
              <a:ext uri="{FF2B5EF4-FFF2-40B4-BE49-F238E27FC236}">
                <a16:creationId xmlns:a16="http://schemas.microsoft.com/office/drawing/2014/main" id="{28F1713D-D5CE-27B4-E071-CB739CC4D426}"/>
              </a:ext>
            </a:extLst>
          </p:cNvPr>
          <p:cNvSpPr txBox="1"/>
          <p:nvPr/>
        </p:nvSpPr>
        <p:spPr>
          <a:xfrm>
            <a:off x="838200" y="1805690"/>
            <a:ext cx="6469638" cy="507831"/>
          </a:xfrm>
          <a:prstGeom prst="rect">
            <a:avLst/>
          </a:prstGeom>
          <a:noFill/>
        </p:spPr>
        <p:txBody>
          <a:bodyPr wrap="square">
            <a:spAutoFit/>
          </a:bodyPr>
          <a:lstStyle/>
          <a:p>
            <a:pPr algn="just" fontAlgn="ctr">
              <a:lnSpc>
                <a:spcPct val="150000"/>
              </a:lnSpc>
            </a:pPr>
            <a:r>
              <a:rPr lang="fr-FR" sz="1800" b="1" i="0" u="none" strike="noStrike" dirty="0">
                <a:solidFill>
                  <a:srgbClr val="000000"/>
                </a:solidFill>
                <a:effectLst/>
                <a:latin typeface="+mn-lt"/>
              </a:rPr>
              <a:t>3.1 : Mise en place des préalable du fichier central</a:t>
            </a:r>
          </a:p>
        </p:txBody>
      </p:sp>
      <p:sp>
        <p:nvSpPr>
          <p:cNvPr id="13" name="Flèche : droite 12">
            <a:extLst>
              <a:ext uri="{FF2B5EF4-FFF2-40B4-BE49-F238E27FC236}">
                <a16:creationId xmlns:a16="http://schemas.microsoft.com/office/drawing/2014/main" id="{F83ACA06-E8F6-47DD-F7BC-CD14D816D736}"/>
              </a:ext>
            </a:extLst>
          </p:cNvPr>
          <p:cNvSpPr/>
          <p:nvPr/>
        </p:nvSpPr>
        <p:spPr>
          <a:xfrm>
            <a:off x="7163758" y="4338366"/>
            <a:ext cx="672989" cy="1011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9C0E110-5602-CC4A-2D4D-1507996DF8C8}"/>
              </a:ext>
            </a:extLst>
          </p:cNvPr>
          <p:cNvSpPr txBox="1"/>
          <p:nvPr/>
        </p:nvSpPr>
        <p:spPr>
          <a:xfrm>
            <a:off x="838199" y="2434975"/>
            <a:ext cx="5499994" cy="1384995"/>
          </a:xfrm>
          <a:prstGeom prst="rect">
            <a:avLst/>
          </a:prstGeom>
          <a:noFill/>
        </p:spPr>
        <p:txBody>
          <a:bodyPr wrap="square">
            <a:spAutoFit/>
          </a:bodyPr>
          <a:lstStyle/>
          <a:p>
            <a:pPr algn="l" fontAlgn="ctr"/>
            <a:r>
              <a:rPr kumimoji="0" lang="fr-FR" sz="2800" kern="1200" dirty="0">
                <a:solidFill>
                  <a:schemeClr val="tx1"/>
                </a:solidFill>
                <a:latin typeface="+mn-lt"/>
                <a:ea typeface="+mn-ea"/>
                <a:cs typeface="+mn-cs"/>
              </a:rPr>
              <a:t>3.1.2 -Audit technique et consolidation des bases de données d'état civil existantes</a:t>
            </a:r>
          </a:p>
        </p:txBody>
      </p:sp>
      <p:sp>
        <p:nvSpPr>
          <p:cNvPr id="7" name="ZoneTexte 6">
            <a:extLst>
              <a:ext uri="{FF2B5EF4-FFF2-40B4-BE49-F238E27FC236}">
                <a16:creationId xmlns:a16="http://schemas.microsoft.com/office/drawing/2014/main" id="{B174BF01-A72E-DC91-4A28-967C31BBBF90}"/>
              </a:ext>
            </a:extLst>
          </p:cNvPr>
          <p:cNvSpPr txBox="1"/>
          <p:nvPr/>
        </p:nvSpPr>
        <p:spPr>
          <a:xfrm>
            <a:off x="472611" y="4423025"/>
            <a:ext cx="6565187" cy="1384995"/>
          </a:xfrm>
          <a:prstGeom prst="rect">
            <a:avLst/>
          </a:prstGeom>
          <a:noFill/>
        </p:spPr>
        <p:txBody>
          <a:bodyPr wrap="square">
            <a:spAutoFit/>
          </a:bodyPr>
          <a:lstStyle/>
          <a:p>
            <a:pPr marL="285750" indent="-285750">
              <a:buFont typeface="Wingdings" panose="05000000000000000000" pitchFamily="2" charset="2"/>
              <a:buChar char="q"/>
            </a:pPr>
            <a:r>
              <a:rPr lang="fr-FR" sz="2100" dirty="0">
                <a:latin typeface="+mn-lt"/>
              </a:rPr>
              <a:t>Collecte des bases de données des 164 CEC informatisés</a:t>
            </a:r>
          </a:p>
          <a:p>
            <a:pPr marL="285750" indent="-285750">
              <a:buFont typeface="Wingdings" panose="05000000000000000000" pitchFamily="2" charset="2"/>
              <a:buChar char="q"/>
            </a:pPr>
            <a:r>
              <a:rPr lang="fr-FR" sz="2100" dirty="0">
                <a:latin typeface="+mn-lt"/>
              </a:rPr>
              <a:t>Rapport d’audit des bases de données</a:t>
            </a:r>
          </a:p>
          <a:p>
            <a:pPr marL="285750" indent="-285750">
              <a:buFont typeface="Wingdings" panose="05000000000000000000" pitchFamily="2" charset="2"/>
              <a:buChar char="q"/>
            </a:pPr>
            <a:r>
              <a:rPr lang="fr-FR" sz="2100" dirty="0">
                <a:latin typeface="+mn-lt"/>
              </a:rPr>
              <a:t>Conception de la base de consolidation</a:t>
            </a:r>
          </a:p>
          <a:p>
            <a:pPr marL="285750" indent="-285750">
              <a:buFont typeface="Wingdings" panose="05000000000000000000" pitchFamily="2" charset="2"/>
              <a:buChar char="q"/>
            </a:pPr>
            <a:r>
              <a:rPr lang="fr-FR" sz="2100" dirty="0">
                <a:latin typeface="+mn-lt"/>
              </a:rPr>
              <a:t>Développement des script de consolidation</a:t>
            </a:r>
          </a:p>
        </p:txBody>
      </p:sp>
      <p:sp>
        <p:nvSpPr>
          <p:cNvPr id="12" name="ZoneTexte 11">
            <a:extLst>
              <a:ext uri="{FF2B5EF4-FFF2-40B4-BE49-F238E27FC236}">
                <a16:creationId xmlns:a16="http://schemas.microsoft.com/office/drawing/2014/main" id="{CFE79F69-1546-26F8-E7EC-0FB662892C20}"/>
              </a:ext>
            </a:extLst>
          </p:cNvPr>
          <p:cNvSpPr txBox="1"/>
          <p:nvPr/>
        </p:nvSpPr>
        <p:spPr>
          <a:xfrm>
            <a:off x="7962707" y="4374580"/>
            <a:ext cx="3855875" cy="954107"/>
          </a:xfrm>
          <a:prstGeom prst="rect">
            <a:avLst/>
          </a:prstGeom>
          <a:noFill/>
        </p:spPr>
        <p:txBody>
          <a:bodyPr wrap="square">
            <a:spAutoFit/>
          </a:bodyPr>
          <a:lstStyle/>
          <a:p>
            <a:pPr marL="285750" indent="-285750">
              <a:buFont typeface="Wingdings" panose="05000000000000000000" pitchFamily="2" charset="2"/>
              <a:buChar char="q"/>
            </a:pPr>
            <a:r>
              <a:rPr lang="fr-FR" sz="2800" b="0" i="0" u="none" strike="noStrike" dirty="0">
                <a:solidFill>
                  <a:srgbClr val="000000"/>
                </a:solidFill>
                <a:effectLst/>
                <a:latin typeface="+mn-lt"/>
              </a:rPr>
              <a:t>Consolidation des bases de données</a:t>
            </a:r>
          </a:p>
        </p:txBody>
      </p:sp>
    </p:spTree>
    <p:extLst>
      <p:ext uri="{BB962C8B-B14F-4D97-AF65-F5344CB8AC3E}">
        <p14:creationId xmlns:p14="http://schemas.microsoft.com/office/powerpoint/2010/main" val="4216122437"/>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37AC5B3-047E-DA97-171D-26666B29E2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928" y="2137017"/>
            <a:ext cx="3184072" cy="4245429"/>
          </a:xfrm>
          <a:prstGeom prst="rect">
            <a:avLst/>
          </a:prstGeom>
        </p:spPr>
      </p:pic>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256854" y="225899"/>
            <a:ext cx="11414588" cy="1078394"/>
          </a:xfrm>
          <a:solidFill>
            <a:schemeClr val="accent1"/>
          </a:solidFill>
        </p:spPr>
        <p:txBody>
          <a:bodyPr>
            <a:normAutofit/>
          </a:bodyPr>
          <a:lstStyle/>
          <a:p>
            <a:pPr algn="ctr"/>
            <a:r>
              <a:rPr lang="fr-FR" sz="3200" b="1" dirty="0">
                <a:solidFill>
                  <a:schemeClr val="bg1"/>
                </a:solidFill>
              </a:rPr>
              <a:t>Mise en place d’un système national d’information de l’état civil bien articulé avec les différents fichiers d’identification biométrique</a:t>
            </a:r>
          </a:p>
        </p:txBody>
      </p:sp>
      <p:sp>
        <p:nvSpPr>
          <p:cNvPr id="4" name="Espace réservé du contenu 3">
            <a:extLst>
              <a:ext uri="{FF2B5EF4-FFF2-40B4-BE49-F238E27FC236}">
                <a16:creationId xmlns:a16="http://schemas.microsoft.com/office/drawing/2014/main" id="{3544ECB3-3326-46A9-B6AC-D3DF66FC39AE}"/>
              </a:ext>
            </a:extLst>
          </p:cNvPr>
          <p:cNvSpPr>
            <a:spLocks noGrp="1"/>
          </p:cNvSpPr>
          <p:nvPr>
            <p:ph sz="half" idx="2"/>
          </p:nvPr>
        </p:nvSpPr>
        <p:spPr>
          <a:xfrm>
            <a:off x="500064" y="1685549"/>
            <a:ext cx="4874369" cy="4807326"/>
          </a:xfrm>
        </p:spPr>
        <p:txBody>
          <a:bodyPr>
            <a:normAutofit lnSpcReduction="10000"/>
          </a:bodyPr>
          <a:lstStyle/>
          <a:p>
            <a:pPr>
              <a:buFont typeface="Wingdings" panose="05000000000000000000" pitchFamily="2" charset="2"/>
              <a:buChar char="Ø"/>
            </a:pPr>
            <a:endParaRPr lang="fr-FR" sz="2400" dirty="0"/>
          </a:p>
          <a:p>
            <a:pPr marL="0" indent="0">
              <a:buNone/>
            </a:pPr>
            <a:r>
              <a:rPr lang="fr-FR" sz="3200" dirty="0"/>
              <a:t>Généralisation de l’informatisation </a:t>
            </a:r>
            <a:r>
              <a:rPr lang="fr-FR" sz="3200" b="1" dirty="0"/>
              <a:t>pour préserver le patrimoine de l’état civil</a:t>
            </a:r>
            <a:r>
              <a:rPr lang="fr-FR" sz="3200" dirty="0"/>
              <a:t> (Numérisation de 15 millions et indexation de 30 millions de faits d’état civil, déploiement de l’application de gestion et interconnexion des centres) avec SENUM;</a:t>
            </a:r>
          </a:p>
          <a:p>
            <a:pPr marL="0" indent="0">
              <a:buNone/>
            </a:pPr>
            <a:endParaRPr lang="fr-FR" sz="2400" dirty="0"/>
          </a:p>
          <a:p>
            <a:pPr lvl="1"/>
            <a:endParaRPr lang="fr-FR" dirty="0"/>
          </a:p>
          <a:p>
            <a:endParaRPr lang="fr-FR" sz="2400" dirty="0"/>
          </a:p>
          <a:p>
            <a:pPr lvl="1"/>
            <a:endParaRPr lang="fr-FR" dirty="0"/>
          </a:p>
          <a:p>
            <a:endParaRPr lang="fr-FR" sz="2400" dirty="0"/>
          </a:p>
          <a:p>
            <a:endParaRPr lang="fr-FR" sz="2400" dirty="0"/>
          </a:p>
          <a:p>
            <a:endParaRPr lang="fr-FR" sz="2400" dirty="0"/>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pic>
        <p:nvPicPr>
          <p:cNvPr id="5" name="Image 4">
            <a:extLst>
              <a:ext uri="{FF2B5EF4-FFF2-40B4-BE49-F238E27FC236}">
                <a16:creationId xmlns:a16="http://schemas.microsoft.com/office/drawing/2014/main" id="{050FE6C3-4584-D0EC-E219-4AD3EC1D1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047" y="1544524"/>
            <a:ext cx="3620277" cy="2715208"/>
          </a:xfrm>
          <a:prstGeom prst="rect">
            <a:avLst/>
          </a:prstGeom>
        </p:spPr>
      </p:pic>
    </p:spTree>
    <p:extLst>
      <p:ext uri="{BB962C8B-B14F-4D97-AF65-F5344CB8AC3E}">
        <p14:creationId xmlns:p14="http://schemas.microsoft.com/office/powerpoint/2010/main" val="282525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2567C-A1B0-0B3C-EF49-AC735C24916E}"/>
              </a:ext>
            </a:extLst>
          </p:cNvPr>
          <p:cNvSpPr>
            <a:spLocks noGrp="1"/>
          </p:cNvSpPr>
          <p:nvPr>
            <p:ph type="title"/>
          </p:nvPr>
        </p:nvSpPr>
        <p:spPr>
          <a:xfrm>
            <a:off x="838200" y="365125"/>
            <a:ext cx="10515600" cy="1083531"/>
          </a:xfrm>
          <a:solidFill>
            <a:schemeClr val="accent1"/>
          </a:solidFill>
        </p:spPr>
        <p:txBody>
          <a:bodyPr/>
          <a:lstStyle/>
          <a:p>
            <a:pPr algn="ctr"/>
            <a:r>
              <a:rPr lang="fr-FR" b="1" dirty="0">
                <a:solidFill>
                  <a:schemeClr val="bg1"/>
                </a:solidFill>
              </a:rPr>
              <a:t> - ACTIVITE D’INDEXATION </a:t>
            </a:r>
            <a:endParaRPr lang="fr-SN" b="1" dirty="0">
              <a:solidFill>
                <a:schemeClr val="bg1"/>
              </a:solidFill>
            </a:endParaRPr>
          </a:p>
        </p:txBody>
      </p:sp>
      <p:sp>
        <p:nvSpPr>
          <p:cNvPr id="3" name="Espace réservé du contenu 2">
            <a:extLst>
              <a:ext uri="{FF2B5EF4-FFF2-40B4-BE49-F238E27FC236}">
                <a16:creationId xmlns:a16="http://schemas.microsoft.com/office/drawing/2014/main" id="{5701C720-400C-E135-988E-6A99071595E7}"/>
              </a:ext>
            </a:extLst>
          </p:cNvPr>
          <p:cNvSpPr>
            <a:spLocks noGrp="1"/>
          </p:cNvSpPr>
          <p:nvPr>
            <p:ph sz="half" idx="1"/>
          </p:nvPr>
        </p:nvSpPr>
        <p:spPr/>
        <p:txBody>
          <a:bodyPr/>
          <a:lstStyle/>
          <a:p>
            <a:r>
              <a:rPr lang="fr-FR" dirty="0"/>
              <a:t>INDEXATION DE 30 000 000 D’ACTES D’ETAT CIVIL:</a:t>
            </a:r>
          </a:p>
          <a:p>
            <a:endParaRPr lang="fr-FR" dirty="0"/>
          </a:p>
          <a:p>
            <a:r>
              <a:rPr lang="fr-FR" dirty="0"/>
              <a:t>300 archivistes et opérateurs de saisie à mobiliser</a:t>
            </a:r>
          </a:p>
        </p:txBody>
      </p:sp>
      <p:pic>
        <p:nvPicPr>
          <p:cNvPr id="10" name="Espace réservé du contenu 9">
            <a:extLst>
              <a:ext uri="{FF2B5EF4-FFF2-40B4-BE49-F238E27FC236}">
                <a16:creationId xmlns:a16="http://schemas.microsoft.com/office/drawing/2014/main" id="{E432554F-38FD-1E16-F982-9BA6FB937AE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19013206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BE8D25-7A1E-4AC1-BCDD-1B383ED8E0BB}"/>
              </a:ext>
            </a:extLst>
          </p:cNvPr>
          <p:cNvPicPr>
            <a:picLocks noChangeAspect="1"/>
          </p:cNvPicPr>
          <p:nvPr/>
        </p:nvPicPr>
        <p:blipFill rotWithShape="1">
          <a:blip r:embed="rId2"/>
          <a:srcRect l="216" r="562" b="13774"/>
          <a:stretch/>
        </p:blipFill>
        <p:spPr>
          <a:xfrm>
            <a:off x="7873786" y="4089212"/>
            <a:ext cx="3818150" cy="2546675"/>
          </a:xfrm>
          <a:prstGeom prst="rect">
            <a:avLst/>
          </a:prstGeom>
          <a:ln>
            <a:solidFill>
              <a:schemeClr val="tx1"/>
            </a:solidFill>
          </a:ln>
        </p:spPr>
      </p:pic>
      <p:pic>
        <p:nvPicPr>
          <p:cNvPr id="4100" name="Picture 4" descr="Photo pour Protection concept: pixelated Closed Padlock icon on digital background, empty copyspace for card, text, advertising - image libre de droit">
            <a:extLst>
              <a:ext uri="{FF2B5EF4-FFF2-40B4-BE49-F238E27FC236}">
                <a16:creationId xmlns:a16="http://schemas.microsoft.com/office/drawing/2014/main" id="{4AAEDE2A-4D83-40B9-BAEC-72E77ECAD7FE}"/>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769191" y="1495477"/>
            <a:ext cx="3558151" cy="2372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9719A3E-3F17-419A-92FD-230576717CD0}"/>
              </a:ext>
            </a:extLst>
          </p:cNvPr>
          <p:cNvSpPr>
            <a:spLocks noGrp="1"/>
          </p:cNvSpPr>
          <p:nvPr>
            <p:ph type="title"/>
          </p:nvPr>
        </p:nvSpPr>
        <p:spPr>
          <a:xfrm>
            <a:off x="838199" y="365125"/>
            <a:ext cx="10864065" cy="985927"/>
          </a:xfrm>
          <a:solidFill>
            <a:schemeClr val="accent1"/>
          </a:solidFill>
        </p:spPr>
        <p:txBody>
          <a:bodyPr>
            <a:normAutofit fontScale="90000"/>
          </a:bodyPr>
          <a:lstStyle/>
          <a:p>
            <a:pPr algn="ctr"/>
            <a:r>
              <a:rPr lang="fr-FR" sz="3200" b="1" dirty="0">
                <a:solidFill>
                  <a:schemeClr val="bg1"/>
                </a:solidFill>
              </a:rPr>
              <a:t>Résultat 3. Mise en place d’un système national d’information de l’état civil bien articulé avec les différents fichiers d’identification biométrique</a:t>
            </a:r>
          </a:p>
        </p:txBody>
      </p:sp>
      <p:sp>
        <p:nvSpPr>
          <p:cNvPr id="4" name="Espace réservé du contenu 3">
            <a:extLst>
              <a:ext uri="{FF2B5EF4-FFF2-40B4-BE49-F238E27FC236}">
                <a16:creationId xmlns:a16="http://schemas.microsoft.com/office/drawing/2014/main" id="{3544ECB3-3326-46A9-B6AC-D3DF66FC39AE}"/>
              </a:ext>
            </a:extLst>
          </p:cNvPr>
          <p:cNvSpPr>
            <a:spLocks noGrp="1"/>
          </p:cNvSpPr>
          <p:nvPr>
            <p:ph sz="half" idx="2"/>
          </p:nvPr>
        </p:nvSpPr>
        <p:spPr>
          <a:xfrm>
            <a:off x="500064" y="1685549"/>
            <a:ext cx="6181796" cy="4807326"/>
          </a:xfrm>
        </p:spPr>
        <p:txBody>
          <a:bodyPr>
            <a:normAutofit/>
          </a:bodyPr>
          <a:lstStyle/>
          <a:p>
            <a:pPr marL="0" indent="0">
              <a:buNone/>
            </a:pPr>
            <a:endParaRPr lang="fr-FR" sz="2400" dirty="0"/>
          </a:p>
          <a:p>
            <a:pPr>
              <a:buFont typeface="Wingdings" panose="05000000000000000000" pitchFamily="2" charset="2"/>
              <a:buChar char="Ø"/>
            </a:pPr>
            <a:r>
              <a:rPr lang="fr-FR" sz="2400" b="1" dirty="0"/>
              <a:t>Mobilisation d’experts en sécurité informatique et en protection des données personnelles</a:t>
            </a:r>
            <a:r>
              <a:rPr lang="fr-FR" sz="2400" dirty="0"/>
              <a:t> ;</a:t>
            </a:r>
          </a:p>
          <a:p>
            <a:pPr>
              <a:buFont typeface="Wingdings" panose="05000000000000000000" pitchFamily="2" charset="2"/>
              <a:buChar char="Ø"/>
            </a:pPr>
            <a:endParaRPr lang="fr-FR" sz="2400" dirty="0"/>
          </a:p>
          <a:p>
            <a:pPr>
              <a:buFont typeface="Wingdings" panose="05000000000000000000" pitchFamily="2" charset="2"/>
              <a:buChar char="Ø"/>
            </a:pPr>
            <a:r>
              <a:rPr lang="fr-FR" sz="2400" dirty="0"/>
              <a:t>Renforcement du lien entre les données d’état civil et les données d’identification biométrique.</a:t>
            </a:r>
          </a:p>
          <a:p>
            <a:pPr>
              <a:buFont typeface="Wingdings" panose="05000000000000000000" pitchFamily="2" charset="2"/>
              <a:buChar char="Ø"/>
            </a:pPr>
            <a:endParaRPr lang="fr-FR" sz="2400" dirty="0"/>
          </a:p>
          <a:p>
            <a:pPr marL="0" indent="0">
              <a:buNone/>
            </a:pPr>
            <a:endParaRPr lang="fr-FR" sz="2400" dirty="0"/>
          </a:p>
          <a:p>
            <a:pPr lvl="1"/>
            <a:endParaRPr lang="fr-FR" dirty="0"/>
          </a:p>
          <a:p>
            <a:endParaRPr lang="fr-FR" sz="2400" dirty="0"/>
          </a:p>
          <a:p>
            <a:pPr lvl="1"/>
            <a:endParaRPr lang="fr-FR" dirty="0"/>
          </a:p>
          <a:p>
            <a:endParaRPr lang="fr-FR" sz="2400" dirty="0"/>
          </a:p>
          <a:p>
            <a:endParaRPr lang="fr-FR" sz="2400" dirty="0"/>
          </a:p>
          <a:p>
            <a:endParaRPr lang="fr-FR" sz="2400" dirty="0"/>
          </a:p>
        </p:txBody>
      </p:sp>
      <p:pic>
        <p:nvPicPr>
          <p:cNvPr id="9" name="Image 8">
            <a:extLst>
              <a:ext uri="{FF2B5EF4-FFF2-40B4-BE49-F238E27FC236}">
                <a16:creationId xmlns:a16="http://schemas.microsoft.com/office/drawing/2014/main" id="{65042A13-586C-4FD7-B8EA-A42DBCCB56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178" y="6152795"/>
            <a:ext cx="953644" cy="636360"/>
          </a:xfrm>
          <a:prstGeom prst="rect">
            <a:avLst/>
          </a:prstGeom>
        </p:spPr>
      </p:pic>
    </p:spTree>
    <p:extLst>
      <p:ext uri="{BB962C8B-B14F-4D97-AF65-F5344CB8AC3E}">
        <p14:creationId xmlns:p14="http://schemas.microsoft.com/office/powerpoint/2010/main" val="251544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6C9F08-2B9C-C70B-5ADF-6AA8ED7EA795}"/>
              </a:ext>
            </a:extLst>
          </p:cNvPr>
          <p:cNvSpPr>
            <a:spLocks noGrp="1"/>
          </p:cNvSpPr>
          <p:nvPr>
            <p:ph type="title"/>
          </p:nvPr>
        </p:nvSpPr>
        <p:spPr>
          <a:xfrm>
            <a:off x="838200" y="365126"/>
            <a:ext cx="10643171" cy="842087"/>
          </a:xfrm>
          <a:solidFill>
            <a:schemeClr val="accent1"/>
          </a:solidFill>
        </p:spPr>
        <p:txBody>
          <a:bodyPr>
            <a:normAutofit fontScale="90000"/>
          </a:bodyPr>
          <a:lstStyle/>
          <a:p>
            <a:pPr algn="ctr"/>
            <a:r>
              <a:rPr lang="fr-FR" sz="6600" b="1" dirty="0">
                <a:solidFill>
                  <a:schemeClr val="bg1"/>
                </a:solidFill>
              </a:rPr>
              <a:t> </a:t>
            </a:r>
            <a:r>
              <a:rPr lang="fr-FR" sz="5400" b="1" dirty="0">
                <a:solidFill>
                  <a:schemeClr val="bg1"/>
                </a:solidFill>
              </a:rPr>
              <a:t>DEC-SENUM S.A</a:t>
            </a:r>
            <a:endParaRPr lang="fr-SN" sz="6600" b="1" dirty="0">
              <a:solidFill>
                <a:schemeClr val="bg1"/>
              </a:solidFill>
            </a:endParaRPr>
          </a:p>
        </p:txBody>
      </p:sp>
      <p:sp>
        <p:nvSpPr>
          <p:cNvPr id="3" name="Espace réservé du contenu 2">
            <a:extLst>
              <a:ext uri="{FF2B5EF4-FFF2-40B4-BE49-F238E27FC236}">
                <a16:creationId xmlns:a16="http://schemas.microsoft.com/office/drawing/2014/main" id="{9367DB16-B870-A202-06A8-40E5C93CBCDC}"/>
              </a:ext>
            </a:extLst>
          </p:cNvPr>
          <p:cNvSpPr>
            <a:spLocks noGrp="1"/>
          </p:cNvSpPr>
          <p:nvPr>
            <p:ph sz="half" idx="1"/>
          </p:nvPr>
        </p:nvSpPr>
        <p:spPr>
          <a:xfrm>
            <a:off x="838200" y="1959189"/>
            <a:ext cx="5181600" cy="4217774"/>
          </a:xfrm>
        </p:spPr>
        <p:txBody>
          <a:bodyPr>
            <a:normAutofit fontScale="70000" lnSpcReduction="20000"/>
          </a:bodyPr>
          <a:lstStyle/>
          <a:p>
            <a:pPr marL="0" indent="0">
              <a:buNone/>
            </a:pPr>
            <a:endParaRPr lang="fr-FR" sz="2600" b="1" u="sng" dirty="0">
              <a:effectLst/>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endParaRPr lang="fr-FR" sz="2600" b="1" u="sng" dirty="0">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endParaRPr lang="fr-FR" sz="2600" b="1" u="sng" dirty="0">
              <a:effectLst/>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endParaRPr lang="fr-FR" sz="2600" b="1" u="sng" dirty="0">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r>
              <a:rPr lang="fr-FR" sz="2600" b="1" u="sng" dirty="0">
                <a:effectLst/>
                <a:latin typeface="Tahoma" panose="020B0604030504040204" pitchFamily="34" charset="0"/>
                <a:ea typeface="Times New Roman" panose="02020603050405020304" pitchFamily="18" charset="0"/>
                <a:cs typeface="Times New Roman" panose="02020603050405020304" pitchFamily="18" charset="0"/>
              </a:rPr>
              <a:t>DEC-Sénégal Numérique SA (SENUM-SA)</a:t>
            </a:r>
            <a:r>
              <a:rPr lang="fr-FR" sz="2600" b="1" dirty="0">
                <a:effectLst/>
                <a:latin typeface="Tahoma" panose="020B0604030504040204" pitchFamily="34" charset="0"/>
                <a:ea typeface="Times New Roman" panose="02020603050405020304" pitchFamily="18" charset="0"/>
                <a:cs typeface="Times New Roman" panose="02020603050405020304" pitchFamily="18" charset="0"/>
              </a:rPr>
              <a:t> :</a:t>
            </a:r>
          </a:p>
          <a:p>
            <a:pPr marL="0" indent="0">
              <a:lnSpc>
                <a:spcPct val="170000"/>
              </a:lnSpc>
              <a:buNone/>
            </a:pPr>
            <a:r>
              <a:rPr lang="fr-FR" sz="2600" dirty="0">
                <a:latin typeface="Tahoma" panose="020B0604030504040204" pitchFamily="34" charset="0"/>
                <a:ea typeface="Times New Roman" panose="02020603050405020304" pitchFamily="18" charset="0"/>
                <a:cs typeface="Times New Roman" panose="02020603050405020304" pitchFamily="18" charset="0"/>
              </a:rPr>
              <a:t>D</a:t>
            </a:r>
            <a:r>
              <a:rPr lang="fr-FR" sz="2600" dirty="0">
                <a:effectLst/>
                <a:latin typeface="Tahoma" panose="020B0604030504040204" pitchFamily="34" charset="0"/>
                <a:ea typeface="Times New Roman" panose="02020603050405020304" pitchFamily="18" charset="0"/>
                <a:cs typeface="Times New Roman" panose="02020603050405020304" pitchFamily="18" charset="0"/>
              </a:rPr>
              <a:t>éfinition des modalités de contractualisation pour opérationnaliser, dès à présent, les cinq chantiers suivants :</a:t>
            </a:r>
          </a:p>
          <a:p>
            <a:pPr marL="0" indent="0">
              <a:lnSpc>
                <a:spcPct val="170000"/>
              </a:lnSpc>
              <a:buNone/>
            </a:pPr>
            <a:r>
              <a:rPr lang="fr-FR" sz="1800" b="1" dirty="0">
                <a:effectLst/>
                <a:latin typeface="Times New Roman" panose="02020603050405020304" pitchFamily="18" charset="0"/>
                <a:ea typeface="Times New Roman" panose="02020603050405020304" pitchFamily="18" charset="0"/>
              </a:rPr>
              <a:t>-</a:t>
            </a:r>
            <a:endParaRPr lang="fr-SN" dirty="0"/>
          </a:p>
        </p:txBody>
      </p:sp>
      <p:sp>
        <p:nvSpPr>
          <p:cNvPr id="4" name="Espace réservé du contenu 3">
            <a:extLst>
              <a:ext uri="{FF2B5EF4-FFF2-40B4-BE49-F238E27FC236}">
                <a16:creationId xmlns:a16="http://schemas.microsoft.com/office/drawing/2014/main" id="{FD5B04BF-7954-DCD1-BEF2-C8020DFA3906}"/>
              </a:ext>
            </a:extLst>
          </p:cNvPr>
          <p:cNvSpPr>
            <a:spLocks noGrp="1"/>
          </p:cNvSpPr>
          <p:nvPr>
            <p:ph sz="half" idx="2"/>
          </p:nvPr>
        </p:nvSpPr>
        <p:spPr>
          <a:xfrm>
            <a:off x="6432494" y="1959189"/>
            <a:ext cx="5181600" cy="4351338"/>
          </a:xfrm>
        </p:spPr>
        <p:txBody>
          <a:bodyPr>
            <a:normAutofit fontScale="70000" lnSpcReduction="20000"/>
          </a:bodyPr>
          <a:lstStyle/>
          <a:p>
            <a:pPr marL="342900" lvl="0" indent="-342900">
              <a:lnSpc>
                <a:spcPct val="107000"/>
              </a:lnSpc>
              <a:buFont typeface="Bookman Old Style" panose="02050604050505020204" pitchFamily="18" charset="0"/>
              <a:buChar char="-"/>
            </a:pPr>
            <a:r>
              <a:rPr lang="fr-FR" sz="2800" kern="100" dirty="0">
                <a:effectLst/>
                <a:latin typeface="Tahoma" panose="020B0604030504040204" pitchFamily="34" charset="0"/>
                <a:ea typeface="Times New Roman" panose="02020603050405020304" pitchFamily="18" charset="0"/>
                <a:cs typeface="Times New Roman" panose="02020603050405020304" pitchFamily="18" charset="0"/>
              </a:rPr>
              <a:t>l’hébergement des données collectées lors de l’audit des Bases de données des 596 centres d’état civil ; </a:t>
            </a:r>
            <a:endParaRPr lang="fr-S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Bookman Old Style" panose="02050604050505020204" pitchFamily="18" charset="0"/>
              <a:buChar char="-"/>
            </a:pPr>
            <a:r>
              <a:rPr lang="fr-FR" sz="2800" kern="100" dirty="0">
                <a:effectLst/>
                <a:latin typeface="Tahoma" panose="020B0604030504040204" pitchFamily="34" charset="0"/>
                <a:ea typeface="Times New Roman" panose="02020603050405020304" pitchFamily="18" charset="0"/>
                <a:cs typeface="Times New Roman" panose="02020603050405020304" pitchFamily="18" charset="0"/>
              </a:rPr>
              <a:t>l’hébergement de l’application de collecte des données statistiques ;</a:t>
            </a:r>
            <a:endParaRPr lang="fr-S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Bookman Old Style" panose="02050604050505020204" pitchFamily="18" charset="0"/>
              <a:buChar char="-"/>
            </a:pPr>
            <a:r>
              <a:rPr lang="fr-FR" sz="2800" kern="100" dirty="0">
                <a:effectLst/>
                <a:latin typeface="Tahoma" panose="020B0604030504040204" pitchFamily="34" charset="0"/>
                <a:ea typeface="Times New Roman" panose="02020603050405020304" pitchFamily="18" charset="0"/>
                <a:cs typeface="Times New Roman" panose="02020603050405020304" pitchFamily="18" charset="0"/>
              </a:rPr>
              <a:t>l’hébergement de l’application de gestion des faits d’état civil ;</a:t>
            </a:r>
            <a:endParaRPr lang="fr-S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Bookman Old Style" panose="02050604050505020204" pitchFamily="18" charset="0"/>
              <a:buChar char="-"/>
            </a:pPr>
            <a:r>
              <a:rPr lang="fr-FR" sz="2800" kern="100" dirty="0">
                <a:effectLst/>
                <a:latin typeface="Tahoma" panose="020B0604030504040204" pitchFamily="34" charset="0"/>
                <a:ea typeface="Times New Roman" panose="02020603050405020304" pitchFamily="18" charset="0"/>
                <a:cs typeface="Times New Roman" panose="02020603050405020304" pitchFamily="18" charset="0"/>
              </a:rPr>
              <a:t>La co-construction du schéma d’interconnexion des centres d’état civil ;</a:t>
            </a:r>
            <a:endParaRPr lang="fr-SN"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Bookman Old Style" panose="02050604050505020204" pitchFamily="18" charset="0"/>
              <a:buChar char="-"/>
            </a:pPr>
            <a:r>
              <a:rPr lang="fr-FR" sz="2800" kern="100" dirty="0">
                <a:effectLst/>
                <a:latin typeface="Tahoma" panose="020B0604030504040204" pitchFamily="34" charset="0"/>
                <a:ea typeface="Times New Roman" panose="02020603050405020304" pitchFamily="18" charset="0"/>
                <a:cs typeface="Times New Roman" panose="02020603050405020304" pitchFamily="18" charset="0"/>
              </a:rPr>
              <a:t>la réalisation technique de l’interconnexion des centres d’état civil.</a:t>
            </a:r>
            <a:endParaRPr lang="fr-SN"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SN" dirty="0"/>
          </a:p>
        </p:txBody>
      </p:sp>
      <p:sp>
        <p:nvSpPr>
          <p:cNvPr id="7" name="Flèche : droite 6">
            <a:extLst>
              <a:ext uri="{FF2B5EF4-FFF2-40B4-BE49-F238E27FC236}">
                <a16:creationId xmlns:a16="http://schemas.microsoft.com/office/drawing/2014/main" id="{6B8CB79D-D93C-8880-C2C6-B3D77F0C2E19}"/>
              </a:ext>
            </a:extLst>
          </p:cNvPr>
          <p:cNvSpPr/>
          <p:nvPr/>
        </p:nvSpPr>
        <p:spPr>
          <a:xfrm>
            <a:off x="5759505" y="3495407"/>
            <a:ext cx="672989" cy="1011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E94D938-BDC2-B058-4F36-16E4870F005C}"/>
              </a:ext>
            </a:extLst>
          </p:cNvPr>
          <p:cNvSpPr/>
          <p:nvPr/>
        </p:nvSpPr>
        <p:spPr>
          <a:xfrm>
            <a:off x="2614773" y="5640254"/>
            <a:ext cx="581003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1800" b="1" dirty="0">
                <a:solidFill>
                  <a:schemeClr val="bg1"/>
                </a:solidFill>
                <a:effectLst/>
                <a:latin typeface="Times New Roman" panose="02020603050405020304" pitchFamily="18" charset="0"/>
                <a:ea typeface="Times New Roman" panose="02020603050405020304" pitchFamily="18" charset="0"/>
              </a:rPr>
              <a:t>CONTRAT POUR ETUDE DE L’INTERCONNEXION DES CENTRES D’ETAT CIVIL A L’INTRANET DE L’ETAT DU SENEGAL SIGNE AVEC SENUM</a:t>
            </a:r>
            <a:endParaRPr lang="fr-SN" sz="2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87136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au numéro de diapositive 2"/>
          <p:cNvSpPr txBox="1">
            <a:spLocks/>
          </p:cNvSpPr>
          <p:nvPr/>
        </p:nvSpPr>
        <p:spPr>
          <a:xfrm>
            <a:off x="11747687" y="6465381"/>
            <a:ext cx="43142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Espace réservé du contenu 4">
            <a:extLst>
              <a:ext uri="{FF2B5EF4-FFF2-40B4-BE49-F238E27FC236}">
                <a16:creationId xmlns:a16="http://schemas.microsoft.com/office/drawing/2014/main" id="{4FFA18EA-0BE6-00DE-4316-A31FCAC66312}"/>
              </a:ext>
            </a:extLst>
          </p:cNvPr>
          <p:cNvSpPr txBox="1">
            <a:spLocks/>
          </p:cNvSpPr>
          <p:nvPr/>
        </p:nvSpPr>
        <p:spPr>
          <a:xfrm>
            <a:off x="838201" y="1123950"/>
            <a:ext cx="10515599" cy="5292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7"/>
          <p:cNvSpPr/>
          <p:nvPr/>
        </p:nvSpPr>
        <p:spPr>
          <a:xfrm>
            <a:off x="1226710" y="222370"/>
            <a:ext cx="9861074" cy="523220"/>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VI-PRINCIPAUX DÉFIS</a:t>
            </a:r>
          </a:p>
        </p:txBody>
      </p:sp>
      <p:sp>
        <p:nvSpPr>
          <p:cNvPr id="9" name="Espace réservé du contenu 4">
            <a:extLst>
              <a:ext uri="{FF2B5EF4-FFF2-40B4-BE49-F238E27FC236}">
                <a16:creationId xmlns:a16="http://schemas.microsoft.com/office/drawing/2014/main" id="{4FFA18EA-0BE6-00DE-4316-A31FCAC66312}"/>
              </a:ext>
            </a:extLst>
          </p:cNvPr>
          <p:cNvSpPr>
            <a:spLocks noGrp="1"/>
          </p:cNvSpPr>
          <p:nvPr>
            <p:ph sz="half" idx="1"/>
          </p:nvPr>
        </p:nvSpPr>
        <p:spPr>
          <a:xfrm>
            <a:off x="689907" y="974630"/>
            <a:ext cx="10597217" cy="5399390"/>
          </a:xfrm>
        </p:spPr>
        <p:txBody>
          <a:bodyPr>
            <a:normAutofit/>
          </a:bodyPr>
          <a:lstStyle/>
          <a:p>
            <a:pPr marL="342900" lvl="0" indent="-342900" algn="just">
              <a:spcBef>
                <a:spcPts val="1200"/>
              </a:spcBef>
              <a:spcAft>
                <a:spcPts val="600"/>
              </a:spcAft>
              <a:buFont typeface="+mj-lt"/>
              <a:buAutoNum type="arabicPeriod"/>
            </a:pPr>
            <a:r>
              <a:rPr lang="fr-LU" sz="2600" dirty="0">
                <a:latin typeface="Calibri" panose="020F0502020204030204" pitchFamily="34" charset="0"/>
                <a:ea typeface="Calibri" panose="020F0502020204030204" pitchFamily="34" charset="0"/>
                <a:cs typeface="Calibri" panose="020F0502020204030204" pitchFamily="34" charset="0"/>
              </a:rPr>
              <a:t>A</a:t>
            </a:r>
            <a:r>
              <a:rPr lang="fr-LU" sz="2600" dirty="0">
                <a:effectLst/>
                <a:latin typeface="Calibri" panose="020F0502020204030204" pitchFamily="34" charset="0"/>
                <a:ea typeface="Calibri" panose="020F0502020204030204" pitchFamily="34" charset="0"/>
                <a:cs typeface="Calibri" panose="020F0502020204030204" pitchFamily="34" charset="0"/>
              </a:rPr>
              <a:t>mélioration du cadre législatif et réglementaire pour combler certaines insuffisances du Code de la famille qui date d’une cinquantaine d’années ;</a:t>
            </a:r>
            <a:endParaRPr lang="fr-SN" sz="2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1200"/>
              </a:spcBef>
              <a:buFont typeface="+mj-lt"/>
              <a:buAutoNum type="arabicPeriod"/>
            </a:pPr>
            <a:r>
              <a:rPr lang="fr-LU" sz="2600" dirty="0">
                <a:latin typeface="Calibri" panose="020F0502020204030204" pitchFamily="34" charset="0"/>
                <a:ea typeface="Calibri" panose="020F0502020204030204" pitchFamily="34" charset="0"/>
                <a:cs typeface="Calibri" panose="020F0502020204030204" pitchFamily="34" charset="0"/>
              </a:rPr>
              <a:t>R</a:t>
            </a:r>
            <a:r>
              <a:rPr lang="fr-LU" sz="2600" dirty="0">
                <a:effectLst/>
                <a:latin typeface="Calibri" panose="020F0502020204030204" pitchFamily="34" charset="0"/>
                <a:ea typeface="Calibri" panose="020F0502020204030204" pitchFamily="34" charset="0"/>
                <a:cs typeface="Calibri" panose="020F0502020204030204" pitchFamily="34" charset="0"/>
              </a:rPr>
              <a:t>espect des dispositions du code de la famille (enregistrement des faits d’état civil, transmission des volets 2 aux TGI</a:t>
            </a:r>
            <a:r>
              <a:rPr lang="fr-LU" sz="2600" dirty="0">
                <a:latin typeface="Calibri" panose="020F0502020204030204" pitchFamily="34" charset="0"/>
                <a:ea typeface="Calibri" panose="020F0502020204030204" pitchFamily="34" charset="0"/>
                <a:cs typeface="Calibri" panose="020F0502020204030204" pitchFamily="34" charset="0"/>
              </a:rPr>
              <a:t> et</a:t>
            </a:r>
            <a:r>
              <a:rPr lang="fr-LU" sz="2600" dirty="0">
                <a:effectLst/>
                <a:latin typeface="Calibri" panose="020F0502020204030204" pitchFamily="34" charset="0"/>
                <a:ea typeface="Calibri" panose="020F0502020204030204" pitchFamily="34" charset="0"/>
                <a:cs typeface="Calibri" panose="020F0502020204030204" pitchFamily="34" charset="0"/>
              </a:rPr>
              <a:t> des statistiques à l’ANSD</a:t>
            </a:r>
            <a:r>
              <a:rPr lang="fr-LU" sz="2600" dirty="0">
                <a:latin typeface="Calibri" panose="020F0502020204030204" pitchFamily="34" charset="0"/>
                <a:ea typeface="Calibri" panose="020F0502020204030204" pitchFamily="34" charset="0"/>
                <a:cs typeface="Calibri" panose="020F0502020204030204" pitchFamily="34" charset="0"/>
              </a:rPr>
              <a:t>, </a:t>
            </a:r>
            <a:r>
              <a:rPr lang="fr-LU" sz="2600" dirty="0">
                <a:effectLst/>
                <a:latin typeface="Calibri" panose="020F0502020204030204" pitchFamily="34" charset="0"/>
                <a:ea typeface="Calibri" panose="020F0502020204030204" pitchFamily="34" charset="0"/>
                <a:cs typeface="Calibri" panose="020F0502020204030204" pitchFamily="34" charset="0"/>
              </a:rPr>
              <a:t>application des sanctions prévues aux articles 33 du Code de la famille).</a:t>
            </a:r>
            <a:endParaRPr lang="fr-SN" sz="2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1200"/>
              </a:spcBef>
              <a:buFont typeface="+mj-lt"/>
              <a:buAutoNum type="arabicPeriod"/>
            </a:pPr>
            <a:r>
              <a:rPr lang="fr-LU" sz="2600" dirty="0">
                <a:latin typeface="Calibri" panose="020F0502020204030204" pitchFamily="34" charset="0"/>
                <a:ea typeface="Calibri" panose="020F0502020204030204" pitchFamily="34" charset="0"/>
                <a:cs typeface="Calibri" panose="020F0502020204030204" pitchFamily="34" charset="0"/>
              </a:rPr>
              <a:t>C</a:t>
            </a:r>
            <a:r>
              <a:rPr lang="fr-FR" sz="2600" dirty="0" err="1">
                <a:effectLst/>
                <a:latin typeface="Calibri" panose="020F0502020204030204" pitchFamily="34" charset="0"/>
                <a:ea typeface="Calibri" panose="020F0502020204030204" pitchFamily="34" charset="0"/>
                <a:cs typeface="Calibri" panose="020F0502020204030204" pitchFamily="34" charset="0"/>
              </a:rPr>
              <a:t>ohérence</a:t>
            </a:r>
            <a:r>
              <a:rPr lang="fr-FR" sz="2600" dirty="0">
                <a:effectLst/>
                <a:latin typeface="Calibri" panose="020F0502020204030204" pitchFamily="34" charset="0"/>
                <a:ea typeface="Calibri" panose="020F0502020204030204" pitchFamily="34" charset="0"/>
                <a:cs typeface="Calibri" panose="020F0502020204030204" pitchFamily="34" charset="0"/>
              </a:rPr>
              <a:t> et </a:t>
            </a:r>
            <a:r>
              <a:rPr lang="fr-LU" sz="2600" dirty="0">
                <a:effectLst/>
                <a:latin typeface="Calibri" panose="020F0502020204030204" pitchFamily="34" charset="0"/>
                <a:ea typeface="Lantinghei TC Heavy"/>
                <a:cs typeface="Calibri" panose="020F0502020204030204" pitchFamily="34" charset="0"/>
              </a:rPr>
              <a:t>synergie d’interventions multiples dans le domaine de l’état civil, en particulier en matière de biométrie et de gestion de base de données.</a:t>
            </a:r>
            <a:r>
              <a:rPr lang="fr-LU"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civil.</a:t>
            </a:r>
            <a:endParaRPr lang="fr-SN"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1200"/>
              </a:spcBef>
              <a:spcAft>
                <a:spcPts val="600"/>
              </a:spcAft>
              <a:buFont typeface="+mj-lt"/>
              <a:buAutoNum type="arabicPeriod"/>
            </a:pPr>
            <a:r>
              <a:rPr lang="fr-LU" sz="2600" dirty="0">
                <a:latin typeface="Calibri" panose="020F0502020204030204" pitchFamily="34" charset="0"/>
                <a:ea typeface="Calibri" panose="020F0502020204030204" pitchFamily="34" charset="0"/>
                <a:cs typeface="Calibri" panose="020F0502020204030204" pitchFamily="34" charset="0"/>
              </a:rPr>
              <a:t>D</a:t>
            </a:r>
            <a:r>
              <a:rPr lang="fr-LU" sz="2600" dirty="0">
                <a:effectLst/>
                <a:latin typeface="Calibri" panose="020F0502020204030204" pitchFamily="34" charset="0"/>
                <a:ea typeface="Calibri" panose="020F0502020204030204" pitchFamily="34" charset="0"/>
                <a:cs typeface="Calibri" panose="020F0502020204030204" pitchFamily="34" charset="0"/>
              </a:rPr>
              <a:t>isponibilité d’</a:t>
            </a:r>
            <a:r>
              <a:rPr lang="fr-LU" sz="2600" dirty="0">
                <a:latin typeface="Calibri" panose="020F0502020204030204" pitchFamily="34" charset="0"/>
                <a:ea typeface="Calibri" panose="020F0502020204030204" pitchFamily="34" charset="0"/>
                <a:cs typeface="Calibri" panose="020F0502020204030204" pitchFamily="34" charset="0"/>
              </a:rPr>
              <a:t>officiers d’état civil </a:t>
            </a:r>
            <a:r>
              <a:rPr lang="fr-LU" sz="2600" dirty="0">
                <a:effectLst/>
                <a:latin typeface="Calibri" panose="020F0502020204030204" pitchFamily="34" charset="0"/>
                <a:ea typeface="Calibri" panose="020F0502020204030204" pitchFamily="34" charset="0"/>
                <a:cs typeface="Calibri" panose="020F0502020204030204" pitchFamily="34" charset="0"/>
              </a:rPr>
              <a:t>et d’auxiliaires d’état civil compétents, motivés et capables de mieux assumer leurs rôles et leurs responsabilités </a:t>
            </a:r>
            <a:endParaRPr lang="fr-SN" sz="2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1200"/>
              </a:spcBef>
              <a:spcAft>
                <a:spcPts val="600"/>
              </a:spcAft>
              <a:buFont typeface="+mj-lt"/>
              <a:buAutoNum type="arabicPeriod"/>
            </a:pPr>
            <a:r>
              <a:rPr lang="fr-LU" sz="2600" dirty="0">
                <a:latin typeface="Calibri" panose="020F0502020204030204" pitchFamily="34" charset="0"/>
                <a:ea typeface="Calibri" panose="020F0502020204030204" pitchFamily="34" charset="0"/>
                <a:cs typeface="Calibri" panose="020F0502020204030204" pitchFamily="34" charset="0"/>
              </a:rPr>
              <a:t>F</a:t>
            </a:r>
            <a:r>
              <a:rPr lang="fr-LU" sz="2600" dirty="0">
                <a:effectLst/>
                <a:latin typeface="Calibri" panose="020F0502020204030204" pitchFamily="34" charset="0"/>
                <a:ea typeface="Calibri" panose="020F0502020204030204" pitchFamily="34" charset="0"/>
                <a:cs typeface="Calibri" panose="020F0502020204030204" pitchFamily="34" charset="0"/>
              </a:rPr>
              <a:t>onctionnement régulier des CEC et offre de services de qualité aux usagers.</a:t>
            </a:r>
            <a:endParaRPr lang="fr-SN" sz="2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34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au numéro de diapositive 2"/>
          <p:cNvSpPr txBox="1">
            <a:spLocks/>
          </p:cNvSpPr>
          <p:nvPr/>
        </p:nvSpPr>
        <p:spPr>
          <a:xfrm>
            <a:off x="11747687" y="6465381"/>
            <a:ext cx="43142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Espace réservé du contenu 4">
            <a:extLst>
              <a:ext uri="{FF2B5EF4-FFF2-40B4-BE49-F238E27FC236}">
                <a16:creationId xmlns:a16="http://schemas.microsoft.com/office/drawing/2014/main" id="{4FFA18EA-0BE6-00DE-4316-A31FCAC66312}"/>
              </a:ext>
            </a:extLst>
          </p:cNvPr>
          <p:cNvSpPr txBox="1">
            <a:spLocks/>
          </p:cNvSpPr>
          <p:nvPr/>
        </p:nvSpPr>
        <p:spPr>
          <a:xfrm>
            <a:off x="838201" y="1123950"/>
            <a:ext cx="10515599" cy="5292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7"/>
          <p:cNvSpPr/>
          <p:nvPr/>
        </p:nvSpPr>
        <p:spPr>
          <a:xfrm>
            <a:off x="448986" y="318711"/>
            <a:ext cx="9948891" cy="523220"/>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VI-PRINCIPAUX DÉFIS (SUITE)</a:t>
            </a:r>
          </a:p>
        </p:txBody>
      </p:sp>
      <p:sp>
        <p:nvSpPr>
          <p:cNvPr id="9" name="Espace réservé du contenu 4">
            <a:extLst>
              <a:ext uri="{FF2B5EF4-FFF2-40B4-BE49-F238E27FC236}">
                <a16:creationId xmlns:a16="http://schemas.microsoft.com/office/drawing/2014/main" id="{4FFA18EA-0BE6-00DE-4316-A31FCAC66312}"/>
              </a:ext>
            </a:extLst>
          </p:cNvPr>
          <p:cNvSpPr>
            <a:spLocks noGrp="1"/>
          </p:cNvSpPr>
          <p:nvPr>
            <p:ph sz="half" idx="1"/>
          </p:nvPr>
        </p:nvSpPr>
        <p:spPr>
          <a:xfrm>
            <a:off x="838201" y="1006475"/>
            <a:ext cx="10448924" cy="5410200"/>
          </a:xfrm>
        </p:spPr>
        <p:txBody>
          <a:bodyPr>
            <a:normAutofit fontScale="92500" lnSpcReduction="20000"/>
          </a:bodyPr>
          <a:lstStyle/>
          <a:p>
            <a:pPr marL="0" lvl="0" indent="0" algn="just">
              <a:spcBef>
                <a:spcPts val="1200"/>
              </a:spcBef>
              <a:spcAft>
                <a:spcPts val="600"/>
              </a:spcAft>
              <a:buNone/>
            </a:pP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7</a:t>
            </a:r>
            <a:r>
              <a:rPr lang="fr-LU" dirty="0">
                <a:latin typeface="Calibri" panose="020F0502020204030204" pitchFamily="34" charset="0"/>
                <a:ea typeface="Calibri" panose="020F0502020204030204" pitchFamily="34" charset="0"/>
                <a:cs typeface="Calibri" panose="020F0502020204030204" pitchFamily="34" charset="0"/>
              </a:rPr>
              <a:t>. Appropriation sociale des processus de déclaration des faits d’état civil  (mobilisation de tous les segments de la population)</a:t>
            </a:r>
            <a:endParaRPr lang="fr-SN" dirty="0">
              <a:latin typeface="Calibri" panose="020F0502020204030204" pitchFamily="34" charset="0"/>
              <a:ea typeface="Calibri" panose="020F0502020204030204" pitchFamily="34" charset="0"/>
              <a:cs typeface="Calibri" panose="020F0502020204030204" pitchFamily="34" charset="0"/>
            </a:endParaRPr>
          </a:p>
          <a:p>
            <a:pPr marL="0" lvl="0" indent="0" algn="just">
              <a:spcBef>
                <a:spcPts val="1200"/>
              </a:spcBef>
              <a:spcAft>
                <a:spcPts val="600"/>
              </a:spcAft>
              <a:buNone/>
            </a:pP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8.</a:t>
            </a:r>
            <a:r>
              <a:rPr lang="fr-LU" dirty="0">
                <a:latin typeface="Calibri" panose="020F0502020204030204" pitchFamily="34" charset="0"/>
                <a:ea typeface="Calibri" panose="020F0502020204030204" pitchFamily="34" charset="0"/>
                <a:cs typeface="Calibri" panose="020F0502020204030204" pitchFamily="34" charset="0"/>
              </a:rPr>
              <a:t> Développement d’une approche genre (prise en charge des besoins des groupes vulnérables, femmes, enfants, personnes déplacées, etc.) </a:t>
            </a:r>
            <a:endParaRPr lang="fr-SN" dirty="0">
              <a:latin typeface="Calibri" panose="020F0502020204030204" pitchFamily="34" charset="0"/>
              <a:ea typeface="Calibri" panose="020F0502020204030204" pitchFamily="34" charset="0"/>
              <a:cs typeface="Calibri" panose="020F0502020204030204" pitchFamily="34" charset="0"/>
            </a:endParaRPr>
          </a:p>
          <a:p>
            <a:pPr marL="0" lvl="0" indent="0" algn="just">
              <a:spcBef>
                <a:spcPts val="1200"/>
              </a:spcBef>
              <a:spcAft>
                <a:spcPts val="600"/>
              </a:spcAft>
              <a:buNone/>
            </a:pP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9</a:t>
            </a:r>
            <a:r>
              <a:rPr lang="fr-LU" dirty="0">
                <a:latin typeface="Calibri" panose="020F0502020204030204" pitchFamily="34" charset="0"/>
                <a:ea typeface="Calibri" panose="020F0502020204030204" pitchFamily="34" charset="0"/>
                <a:cs typeface="Calibri" panose="020F0502020204030204" pitchFamily="34" charset="0"/>
              </a:rPr>
              <a:t>. Certification des causes de décès </a:t>
            </a:r>
          </a:p>
          <a:p>
            <a:pPr marL="0" indent="0" algn="just">
              <a:spcBef>
                <a:spcPts val="1200"/>
              </a:spcBef>
              <a:spcAft>
                <a:spcPts val="600"/>
              </a:spcAft>
              <a:buNone/>
            </a:pPr>
            <a:r>
              <a:rPr lang="fr-LU"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10</a:t>
            </a:r>
            <a:r>
              <a:rPr lang="fr-LU" dirty="0">
                <a:latin typeface="Calibri" panose="020F0502020204030204" pitchFamily="34" charset="0"/>
                <a:ea typeface="Calibri" panose="020F0502020204030204" pitchFamily="34" charset="0"/>
                <a:cs typeface="Calibri" panose="020F0502020204030204" pitchFamily="34" charset="0"/>
              </a:rPr>
              <a:t>. Disponibilité de données statistiques fiables et désagrégées par âge, sexe, région et groupes vulnérables n et groupes vulnérables </a:t>
            </a:r>
          </a:p>
          <a:p>
            <a:pPr marL="0" lvl="0" indent="0" algn="just">
              <a:spcBef>
                <a:spcPts val="1200"/>
              </a:spcBef>
              <a:spcAft>
                <a:spcPts val="600"/>
              </a:spcAft>
              <a:buNone/>
            </a:pP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11</a:t>
            </a:r>
            <a:r>
              <a:rPr lang="fr-LU" dirty="0">
                <a:latin typeface="Calibri" panose="020F0502020204030204" pitchFamily="34" charset="0"/>
                <a:ea typeface="Calibri" panose="020F0502020204030204" pitchFamily="34" charset="0"/>
                <a:cs typeface="Calibri" panose="020F0502020204030204" pitchFamily="34" charset="0"/>
              </a:rPr>
              <a:t>. Digitalisation progressive de l’ensemble des CEC et développement de l’interopérabilité entre les différents acteurs de l’état civil </a:t>
            </a:r>
            <a:endParaRPr lang="fr-SN" dirty="0">
              <a:latin typeface="Calibri" panose="020F0502020204030204" pitchFamily="34" charset="0"/>
              <a:ea typeface="Calibri" panose="020F0502020204030204" pitchFamily="34" charset="0"/>
              <a:cs typeface="Calibri" panose="020F0502020204030204" pitchFamily="34" charset="0"/>
            </a:endParaRPr>
          </a:p>
          <a:p>
            <a:pPr marL="0" lvl="0" indent="0" algn="just">
              <a:spcBef>
                <a:spcPts val="1200"/>
              </a:spcBef>
              <a:spcAft>
                <a:spcPts val="600"/>
              </a:spcAft>
              <a:buNone/>
            </a:pPr>
            <a:r>
              <a:rPr lang="fr-FR" dirty="0">
                <a:solidFill>
                  <a:srgbClr val="C00000"/>
                </a:solidFill>
                <a:latin typeface="Calibri" panose="020F0502020204030204" pitchFamily="34" charset="0"/>
                <a:ea typeface="Calibri" panose="020F0502020204030204" pitchFamily="34" charset="0"/>
                <a:cs typeface="Calibri" panose="020F0502020204030204" pitchFamily="34" charset="0"/>
              </a:rPr>
              <a:t>12.</a:t>
            </a:r>
            <a:r>
              <a:rPr lang="fr-FR" dirty="0">
                <a:latin typeface="Calibri" panose="020F0502020204030204" pitchFamily="34" charset="0"/>
                <a:ea typeface="Calibri" panose="020F0502020204030204" pitchFamily="34" charset="0"/>
                <a:cs typeface="Calibri" panose="020F0502020204030204" pitchFamily="34" charset="0"/>
              </a:rPr>
              <a:t> Sécurisation des données de l’état civil et </a:t>
            </a:r>
            <a:r>
              <a:rPr lang="fr-LU" dirty="0">
                <a:latin typeface="Calibri" panose="020F0502020204030204" pitchFamily="34" charset="0"/>
                <a:ea typeface="Calibri" panose="020F0502020204030204" pitchFamily="34" charset="0"/>
                <a:cs typeface="Calibri" panose="020F0502020204030204" pitchFamily="34" charset="0"/>
              </a:rPr>
              <a:t>respect des données personnelles </a:t>
            </a:r>
            <a:endParaRPr lang="fr-SN" dirty="0">
              <a:latin typeface="Calibri" panose="020F0502020204030204" pitchFamily="34" charset="0"/>
              <a:ea typeface="Calibri" panose="020F0502020204030204" pitchFamily="34" charset="0"/>
              <a:cs typeface="Calibri" panose="020F0502020204030204" pitchFamily="34" charset="0"/>
            </a:endParaRPr>
          </a:p>
          <a:p>
            <a:pPr marL="64008" indent="0">
              <a:buNone/>
            </a:pPr>
            <a:r>
              <a:rPr lang="fr-LU" dirty="0">
                <a:solidFill>
                  <a:srgbClr val="C00000"/>
                </a:solidFill>
                <a:latin typeface="Calibri" panose="020F0502020204030204" pitchFamily="34" charset="0"/>
                <a:ea typeface="Calibri" panose="020F0502020204030204" pitchFamily="34" charset="0"/>
                <a:cs typeface="Calibri" panose="020F0502020204030204" pitchFamily="34" charset="0"/>
              </a:rPr>
              <a:t>13.</a:t>
            </a:r>
            <a:r>
              <a:rPr lang="fr-LU" dirty="0">
                <a:latin typeface="Calibri" panose="020F0502020204030204" pitchFamily="34" charset="0"/>
                <a:ea typeface="Calibri" panose="020F0502020204030204" pitchFamily="34" charset="0"/>
                <a:cs typeface="Calibri" panose="020F0502020204030204" pitchFamily="34" charset="0"/>
              </a:rPr>
              <a:t> Dématérialisation progressive des archives et conservation suivant les normes.</a:t>
            </a:r>
            <a:endParaRPr lang="fr-F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37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004960-2C48-139E-CC63-C44A0B5C1310}"/>
              </a:ext>
            </a:extLst>
          </p:cNvPr>
          <p:cNvSpPr>
            <a:spLocks noGrp="1"/>
          </p:cNvSpPr>
          <p:nvPr>
            <p:ph type="title"/>
          </p:nvPr>
        </p:nvSpPr>
        <p:spPr>
          <a:xfrm>
            <a:off x="838200" y="365126"/>
            <a:ext cx="10380995" cy="959934"/>
          </a:xfrm>
          <a:solidFill>
            <a:schemeClr val="accent1"/>
          </a:solidFill>
        </p:spPr>
        <p:txBody>
          <a:bodyPr/>
          <a:lstStyle/>
          <a:p>
            <a:pPr algn="ctr"/>
            <a:r>
              <a:rPr lang="fr-FR"/>
              <a:t>I-Présentation </a:t>
            </a:r>
            <a:r>
              <a:rPr lang="fr-FR" dirty="0"/>
              <a:t>de la DEC</a:t>
            </a:r>
          </a:p>
        </p:txBody>
      </p:sp>
      <p:sp>
        <p:nvSpPr>
          <p:cNvPr id="3" name="Espace réservé du contenu 2">
            <a:extLst>
              <a:ext uri="{FF2B5EF4-FFF2-40B4-BE49-F238E27FC236}">
                <a16:creationId xmlns:a16="http://schemas.microsoft.com/office/drawing/2014/main" id="{2B464B9C-73AB-FABF-F8D9-CF71C41C7D83}"/>
              </a:ext>
            </a:extLst>
          </p:cNvPr>
          <p:cNvSpPr>
            <a:spLocks noGrp="1"/>
          </p:cNvSpPr>
          <p:nvPr>
            <p:ph idx="1"/>
          </p:nvPr>
        </p:nvSpPr>
        <p:spPr>
          <a:xfrm>
            <a:off x="838200" y="1604307"/>
            <a:ext cx="10515600" cy="4572656"/>
          </a:xfrm>
        </p:spPr>
        <p:txBody>
          <a:bodyPr>
            <a:normAutofit fontScale="92500" lnSpcReduction="20000"/>
          </a:bodyPr>
          <a:lstStyle/>
          <a:p>
            <a:pPr marL="342900" indent="-342900" algn="ctr" eaLnBrk="1" hangingPunct="1">
              <a:spcBef>
                <a:spcPct val="20000"/>
              </a:spcBef>
              <a:buSzPct val="70000"/>
              <a:buFont typeface="Arial" charset="0"/>
              <a:buNone/>
              <a:defRPr/>
            </a:pPr>
            <a:r>
              <a:rPr lang="fr-FR" sz="2800" i="1" dirty="0">
                <a:effectLst>
                  <a:outerShdw blurRad="38100" dist="38100" dir="2700000" algn="tl">
                    <a:srgbClr val="000000"/>
                  </a:outerShdw>
                </a:effectLst>
              </a:rPr>
              <a:t>Du Centre à la Direction</a:t>
            </a:r>
          </a:p>
          <a:p>
            <a:pPr marL="342900" indent="-342900" eaLnBrk="1" hangingPunct="1">
              <a:spcBef>
                <a:spcPct val="20000"/>
              </a:spcBef>
              <a:buSzPct val="70000"/>
              <a:buFont typeface="Arial" charset="0"/>
              <a:buNone/>
              <a:defRPr/>
            </a:pPr>
            <a:endParaRPr lang="fr-FR" sz="2800" i="1" dirty="0">
              <a:effectLst>
                <a:outerShdw blurRad="38100" dist="38100" dir="2700000" algn="tl">
                  <a:srgbClr val="000000"/>
                </a:outerShdw>
              </a:effectLst>
              <a:latin typeface="Book Antiqua" panose="02040602050305030304" pitchFamily="18" charset="0"/>
            </a:endParaRPr>
          </a:p>
          <a:p>
            <a:pPr algn="just">
              <a:defRPr/>
            </a:pPr>
            <a:r>
              <a:rPr lang="fr-FR" sz="2800" dirty="0"/>
              <a:t>En application d’une vieille recommandation de la rencontre des Etats membres de l’Organisation commune africaine et malgache (OCAM) en 1979, invitant les pays à la création d’un organe central suffisamment fort pour coordonner les activités des différents centres d’état civil, le Sénégal avait créé en 2004 le Centre national d’état civil (CNEC). </a:t>
            </a:r>
          </a:p>
          <a:p>
            <a:pPr algn="just">
              <a:defRPr/>
            </a:pPr>
            <a:endParaRPr lang="fr-FR" sz="2800" dirty="0"/>
          </a:p>
          <a:p>
            <a:pPr algn="just">
              <a:defRPr/>
            </a:pPr>
            <a:r>
              <a:rPr lang="fr-FR" sz="2800" dirty="0"/>
              <a:t>En 2018, le Gouvernement du Sénégal, à la faveur du  décret n° 2018-1573 du 27 aout 2018, a poursuivi son engagement dans la voie de la modernisation du système de l’état civil avec la création de la Direction de l’Etat civil qui confirme la forte volonté du Président d’ériger l’ Etat civil une priorité nationale exprimée lors du conseil des ministres du 18 février 2015</a:t>
            </a:r>
            <a:r>
              <a:rPr lang="fr-FR" dirty="0"/>
              <a:t> </a:t>
            </a:r>
            <a:endParaRPr lang="fr-FR" sz="2800" b="1" i="1" dirty="0">
              <a:effectLst>
                <a:outerShdw blurRad="38100" dist="38100" dir="2700000" algn="tl">
                  <a:srgbClr val="000000"/>
                </a:outerShdw>
              </a:effectLst>
              <a:latin typeface="Book Antiqua" panose="02040602050305030304" pitchFamily="18" charset="0"/>
            </a:endParaRPr>
          </a:p>
          <a:p>
            <a:endParaRPr lang="fr-FR" dirty="0"/>
          </a:p>
        </p:txBody>
      </p:sp>
    </p:spTree>
    <p:extLst>
      <p:ext uri="{BB962C8B-B14F-4D97-AF65-F5344CB8AC3E}">
        <p14:creationId xmlns:p14="http://schemas.microsoft.com/office/powerpoint/2010/main" val="101967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0" y="0"/>
            <a:ext cx="7320136" cy="692694"/>
          </a:xfrm>
        </p:spPr>
        <p:txBody>
          <a:bodyPr anchorCtr="1">
            <a:normAutofit fontScale="90000"/>
          </a:bodyPr>
          <a:lstStyle/>
          <a:p>
            <a:pPr lvl="0" algn="ctr"/>
            <a:r>
              <a:rPr lang="fr-FR" dirty="0"/>
              <a:t>II-ORGANISATION DU SYSTEME  </a:t>
            </a:r>
          </a:p>
        </p:txBody>
      </p:sp>
      <p:grpSp>
        <p:nvGrpSpPr>
          <p:cNvPr id="3" name="Espace réservé du contenu 3"/>
          <p:cNvGrpSpPr/>
          <p:nvPr/>
        </p:nvGrpSpPr>
        <p:grpSpPr>
          <a:xfrm>
            <a:off x="191295" y="1302333"/>
            <a:ext cx="5184625" cy="3181069"/>
            <a:chOff x="191295" y="1302333"/>
            <a:chExt cx="5184625" cy="3181069"/>
          </a:xfrm>
        </p:grpSpPr>
        <p:sp>
          <p:nvSpPr>
            <p:cNvPr id="6" name="Forme libre 5"/>
            <p:cNvSpPr/>
            <p:nvPr/>
          </p:nvSpPr>
          <p:spPr>
            <a:xfrm rot="16200004">
              <a:off x="-684892" y="2291659"/>
              <a:ext cx="2566207" cy="813834"/>
            </a:xfrm>
            <a:custGeom>
              <a:avLst/>
              <a:gdLst>
                <a:gd name="f0" fmla="val 10800000"/>
                <a:gd name="f1" fmla="val 5400000"/>
                <a:gd name="f2" fmla="val 180"/>
                <a:gd name="f3" fmla="val w"/>
                <a:gd name="f4" fmla="val h"/>
                <a:gd name="f5" fmla="val 0"/>
                <a:gd name="f6" fmla="val 4283348"/>
                <a:gd name="f7" fmla="val 813836"/>
                <a:gd name="f8" fmla="+- 0 0 -90"/>
                <a:gd name="f9" fmla="*/ f3 1 4283348"/>
                <a:gd name="f10" fmla="*/ f4 1 813836"/>
                <a:gd name="f11" fmla="+- f7 0 f5"/>
                <a:gd name="f12" fmla="+- f6 0 f5"/>
                <a:gd name="f13" fmla="*/ f8 f0 1"/>
                <a:gd name="f14" fmla="*/ f12 1 4283348"/>
                <a:gd name="f15" fmla="*/ f11 1 813836"/>
                <a:gd name="f16" fmla="*/ 0 f12 1"/>
                <a:gd name="f17" fmla="*/ 0 f11 1"/>
                <a:gd name="f18" fmla="*/ 4283348 f12 1"/>
                <a:gd name="f19" fmla="*/ 813836 f11 1"/>
                <a:gd name="f20" fmla="*/ f13 1 f2"/>
                <a:gd name="f21" fmla="*/ f16 1 4283348"/>
                <a:gd name="f22" fmla="*/ f17 1 813836"/>
                <a:gd name="f23" fmla="*/ f18 1 4283348"/>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283348"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4800" b="0" i="0" u="none" strike="noStrike" kern="1200" cap="none" spc="0" baseline="0" dirty="0">
                  <a:solidFill>
                    <a:srgbClr val="000000"/>
                  </a:solidFill>
                  <a:uFillTx/>
                  <a:latin typeface="Calibri"/>
                </a:rPr>
                <a:t>MCTDAT</a:t>
              </a:r>
            </a:p>
          </p:txBody>
        </p:sp>
        <p:sp>
          <p:nvSpPr>
            <p:cNvPr id="7" name="Forme libre 6"/>
            <p:cNvSpPr/>
            <p:nvPr/>
          </p:nvSpPr>
          <p:spPr>
            <a:xfrm>
              <a:off x="1689878" y="1302333"/>
              <a:ext cx="2341820" cy="669098"/>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5300" b="0" i="0" u="none" strike="noStrike" kern="1200" cap="none" spc="0" baseline="0" dirty="0">
                  <a:solidFill>
                    <a:srgbClr val="000000"/>
                  </a:solidFill>
                  <a:uFillTx/>
                  <a:latin typeface="Calibri"/>
                </a:rPr>
                <a:t>DEC</a:t>
              </a:r>
            </a:p>
          </p:txBody>
        </p:sp>
        <p:sp>
          <p:nvSpPr>
            <p:cNvPr id="8" name="Forme libre 7"/>
            <p:cNvSpPr/>
            <p:nvPr/>
          </p:nvSpPr>
          <p:spPr>
            <a:xfrm>
              <a:off x="3791744" y="3981680"/>
              <a:ext cx="1584176"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2400" b="1" dirty="0">
                  <a:solidFill>
                    <a:srgbClr val="000000"/>
                  </a:solidFill>
                  <a:latin typeface="Calibri"/>
                </a:rPr>
                <a:t>CEC</a:t>
              </a:r>
            </a:p>
          </p:txBody>
        </p:sp>
      </p:grpSp>
      <p:grpSp>
        <p:nvGrpSpPr>
          <p:cNvPr id="11" name="Diagramme 8"/>
          <p:cNvGrpSpPr/>
          <p:nvPr/>
        </p:nvGrpSpPr>
        <p:grpSpPr>
          <a:xfrm>
            <a:off x="6247685" y="3782145"/>
            <a:ext cx="4024779" cy="1942195"/>
            <a:chOff x="6113047" y="4079092"/>
            <a:chExt cx="4447449" cy="1942195"/>
          </a:xfrm>
        </p:grpSpPr>
        <p:sp>
          <p:nvSpPr>
            <p:cNvPr id="12" name="Rectangle 16"/>
            <p:cNvSpPr/>
            <p:nvPr/>
          </p:nvSpPr>
          <p:spPr>
            <a:xfrm>
              <a:off x="6113047" y="4298457"/>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3" name="Forme libre 17"/>
            <p:cNvSpPr/>
            <p:nvPr/>
          </p:nvSpPr>
          <p:spPr>
            <a:xfrm>
              <a:off x="6335420" y="4079092"/>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ENREGISTRER LES FAITS D’ETAT CIVIL</a:t>
              </a:r>
            </a:p>
          </p:txBody>
        </p:sp>
        <p:sp>
          <p:nvSpPr>
            <p:cNvPr id="14" name="Rectangle 18"/>
            <p:cNvSpPr/>
            <p:nvPr/>
          </p:nvSpPr>
          <p:spPr>
            <a:xfrm>
              <a:off x="6113047" y="4972607"/>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5" name="Forme libre 19"/>
            <p:cNvSpPr/>
            <p:nvPr/>
          </p:nvSpPr>
          <p:spPr>
            <a:xfrm>
              <a:off x="6335420" y="4753243"/>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CONSERVER LES ARCHIVES D’ETAT CIVIL</a:t>
              </a:r>
            </a:p>
          </p:txBody>
        </p:sp>
        <p:sp>
          <p:nvSpPr>
            <p:cNvPr id="16" name="Rectangle 20"/>
            <p:cNvSpPr/>
            <p:nvPr/>
          </p:nvSpPr>
          <p:spPr>
            <a:xfrm>
              <a:off x="6113047" y="5646758"/>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7" name="Forme libre 21"/>
            <p:cNvSpPr/>
            <p:nvPr/>
          </p:nvSpPr>
          <p:spPr>
            <a:xfrm>
              <a:off x="6335420" y="5427393"/>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DELIVRER LES ACTES ET COPIES D’ACTES D’ETAT CIVIL</a:t>
              </a:r>
            </a:p>
          </p:txBody>
        </p:sp>
      </p:grpSp>
      <p:grpSp>
        <p:nvGrpSpPr>
          <p:cNvPr id="18" name="Diagramme 8"/>
          <p:cNvGrpSpPr/>
          <p:nvPr/>
        </p:nvGrpSpPr>
        <p:grpSpPr>
          <a:xfrm>
            <a:off x="4583832" y="621352"/>
            <a:ext cx="5112568" cy="2815822"/>
            <a:chOff x="6178993" y="908721"/>
            <a:chExt cx="4381503" cy="2815822"/>
          </a:xfrm>
        </p:grpSpPr>
        <p:sp>
          <p:nvSpPr>
            <p:cNvPr id="19" name="Rectangle 25"/>
            <p:cNvSpPr/>
            <p:nvPr/>
          </p:nvSpPr>
          <p:spPr>
            <a:xfrm>
              <a:off x="6178993" y="1253102"/>
              <a:ext cx="4381503" cy="277200"/>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20" name="Forme libre 26"/>
            <p:cNvSpPr/>
            <p:nvPr/>
          </p:nvSpPr>
          <p:spPr>
            <a:xfrm>
              <a:off x="6398065" y="908721"/>
              <a:ext cx="3733924" cy="506751"/>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Assurer la mise en œuvre de la politique nationale de l’état civil,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p:txBody>
        </p:sp>
        <p:sp>
          <p:nvSpPr>
            <p:cNvPr id="21" name="Rectangle 27"/>
            <p:cNvSpPr/>
            <p:nvPr/>
          </p:nvSpPr>
          <p:spPr>
            <a:xfrm>
              <a:off x="6178993" y="1752063"/>
              <a:ext cx="4381503" cy="277200"/>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22" name="Forme libre 28"/>
            <p:cNvSpPr/>
            <p:nvPr/>
          </p:nvSpPr>
          <p:spPr>
            <a:xfrm>
              <a:off x="6398065" y="1589702"/>
              <a:ext cx="3733924" cy="439561"/>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Assurer La coordination et l’organisation des activités des centres d’état civil </a:t>
              </a:r>
              <a:r>
                <a:rPr lang="fr-FR" sz="1200" b="1" i="0" u="none" strike="noStrike" kern="1200" cap="none" spc="0" baseline="0" dirty="0">
                  <a:solidFill>
                    <a:srgbClr val="000000"/>
                  </a:solidFill>
                  <a:uFillTx/>
                  <a:latin typeface="Franklin Gothic Book"/>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p:txBody>
        </p:sp>
        <p:sp>
          <p:nvSpPr>
            <p:cNvPr id="23" name="Rectangle 29"/>
            <p:cNvSpPr/>
            <p:nvPr/>
          </p:nvSpPr>
          <p:spPr>
            <a:xfrm>
              <a:off x="6178993" y="2251024"/>
              <a:ext cx="4381503" cy="277200"/>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24" name="Forme libre 30"/>
            <p:cNvSpPr/>
            <p:nvPr/>
          </p:nvSpPr>
          <p:spPr>
            <a:xfrm>
              <a:off x="6398065" y="2088663"/>
              <a:ext cx="3733924" cy="439561"/>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Informatiser  progressivement  la gestion des centres d’état civil  et</a:t>
              </a:r>
              <a:r>
                <a:rPr lang="fr-FR" sz="1200" b="1" i="0" u="none" strike="noStrike" kern="1200" cap="none" spc="0" dirty="0">
                  <a:solidFill>
                    <a:schemeClr val="bg1"/>
                  </a:solidFill>
                  <a:uFillTx/>
                  <a:latin typeface="Franklin Gothic Book"/>
                </a:rPr>
                <a:t> centraliser les données de l’état civil</a:t>
              </a:r>
              <a:r>
                <a:rPr lang="fr-FR" sz="1200" b="1" i="0" u="none" strike="noStrike" kern="1200" cap="none" spc="0" baseline="0" dirty="0">
                  <a:solidFill>
                    <a:schemeClr val="bg1"/>
                  </a:solidFill>
                  <a:uFillTx/>
                  <a:latin typeface="Franklin Gothic Book"/>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Franklin Gothic Book"/>
              </a:endParaRPr>
            </a:p>
          </p:txBody>
        </p:sp>
        <p:sp>
          <p:nvSpPr>
            <p:cNvPr id="25" name="Forme libre 35"/>
            <p:cNvSpPr/>
            <p:nvPr/>
          </p:nvSpPr>
          <p:spPr>
            <a:xfrm>
              <a:off x="6400361" y="2709961"/>
              <a:ext cx="3731629" cy="439561"/>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Former les acteurs de l’état civil </a:t>
              </a:r>
            </a:p>
            <a:p>
              <a:pPr marL="0" marR="0" lvl="0" indent="0" algn="l"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Calibri"/>
              </a:endParaRPr>
            </a:p>
          </p:txBody>
        </p:sp>
        <p:sp>
          <p:nvSpPr>
            <p:cNvPr id="26" name="Forme libre 37"/>
            <p:cNvSpPr/>
            <p:nvPr/>
          </p:nvSpPr>
          <p:spPr>
            <a:xfrm>
              <a:off x="6442999" y="3284982"/>
              <a:ext cx="3688991" cy="439561"/>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chemeClr val="bg1"/>
                  </a:solidFill>
                  <a:uFillTx/>
                  <a:latin typeface="Franklin Gothic Book"/>
                </a:rPr>
                <a:t>Sensibiliser  les populations</a:t>
              </a:r>
            </a:p>
            <a:p>
              <a:pPr marL="0" marR="0" lvl="0" indent="0" algn="l"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endParaRPr lang="fr-FR" sz="1200" b="1" i="0" u="none" strike="noStrike" kern="1200" cap="none" spc="0" baseline="0" dirty="0">
                <a:solidFill>
                  <a:srgbClr val="000000"/>
                </a:solidFill>
                <a:uFillTx/>
                <a:latin typeface="Calibri"/>
              </a:endParaRPr>
            </a:p>
          </p:txBody>
        </p:sp>
      </p:grpSp>
      <p:sp>
        <p:nvSpPr>
          <p:cNvPr id="28" name="Forme libre 27"/>
          <p:cNvSpPr/>
          <p:nvPr/>
        </p:nvSpPr>
        <p:spPr>
          <a:xfrm rot="16200004">
            <a:off x="-381908" y="4785064"/>
            <a:ext cx="1960236" cy="813834"/>
          </a:xfrm>
          <a:custGeom>
            <a:avLst/>
            <a:gdLst>
              <a:gd name="f0" fmla="val 10800000"/>
              <a:gd name="f1" fmla="val 5400000"/>
              <a:gd name="f2" fmla="val 180"/>
              <a:gd name="f3" fmla="val w"/>
              <a:gd name="f4" fmla="val h"/>
              <a:gd name="f5" fmla="val 0"/>
              <a:gd name="f6" fmla="val 4283348"/>
              <a:gd name="f7" fmla="val 813836"/>
              <a:gd name="f8" fmla="+- 0 0 -90"/>
              <a:gd name="f9" fmla="*/ f3 1 4283348"/>
              <a:gd name="f10" fmla="*/ f4 1 813836"/>
              <a:gd name="f11" fmla="+- f7 0 f5"/>
              <a:gd name="f12" fmla="+- f6 0 f5"/>
              <a:gd name="f13" fmla="*/ f8 f0 1"/>
              <a:gd name="f14" fmla="*/ f12 1 4283348"/>
              <a:gd name="f15" fmla="*/ f11 1 813836"/>
              <a:gd name="f16" fmla="*/ 0 f12 1"/>
              <a:gd name="f17" fmla="*/ 0 f11 1"/>
              <a:gd name="f18" fmla="*/ 4283348 f12 1"/>
              <a:gd name="f19" fmla="*/ 813836 f11 1"/>
              <a:gd name="f20" fmla="*/ f13 1 f2"/>
              <a:gd name="f21" fmla="*/ f16 1 4283348"/>
              <a:gd name="f22" fmla="*/ f17 1 813836"/>
              <a:gd name="f23" fmla="*/ f18 1 4283348"/>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283348"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4800" b="0" i="0" u="none" strike="noStrike" kern="1200" cap="none" spc="0" baseline="0" dirty="0">
                <a:solidFill>
                  <a:srgbClr val="000000"/>
                </a:solidFill>
                <a:uFillTx/>
                <a:latin typeface="Calibri"/>
              </a:rPr>
              <a:t>MAESE</a:t>
            </a:r>
          </a:p>
        </p:txBody>
      </p:sp>
      <p:cxnSp>
        <p:nvCxnSpPr>
          <p:cNvPr id="30" name="Connecteur droit 29"/>
          <p:cNvCxnSpPr>
            <a:stCxn id="28" idx="2"/>
            <a:endCxn id="34" idx="3"/>
          </p:cNvCxnSpPr>
          <p:nvPr/>
        </p:nvCxnSpPr>
        <p:spPr>
          <a:xfrm>
            <a:off x="1005127" y="5191981"/>
            <a:ext cx="68475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orme libre 33"/>
          <p:cNvSpPr/>
          <p:nvPr/>
        </p:nvSpPr>
        <p:spPr>
          <a:xfrm>
            <a:off x="1689878" y="4897353"/>
            <a:ext cx="1890117" cy="589256"/>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2400" b="1" i="0" u="none" strike="noStrike" kern="1200" cap="none" spc="0" baseline="0" dirty="0">
                <a:solidFill>
                  <a:srgbClr val="000000"/>
                </a:solidFill>
                <a:uFillTx/>
                <a:latin typeface="Calibri"/>
              </a:rPr>
              <a:t>POSTES CONSULAIRES</a:t>
            </a:r>
          </a:p>
        </p:txBody>
      </p:sp>
      <p:sp>
        <p:nvSpPr>
          <p:cNvPr id="36" name="Accolade ouvrante 35"/>
          <p:cNvSpPr/>
          <p:nvPr/>
        </p:nvSpPr>
        <p:spPr>
          <a:xfrm>
            <a:off x="3935760" y="548680"/>
            <a:ext cx="906376" cy="25240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Accolade ouvrante 36"/>
          <p:cNvSpPr/>
          <p:nvPr/>
        </p:nvSpPr>
        <p:spPr>
          <a:xfrm>
            <a:off x="946402" y="1526249"/>
            <a:ext cx="743476" cy="26718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Accolade ouvrante 38"/>
          <p:cNvSpPr/>
          <p:nvPr/>
        </p:nvSpPr>
        <p:spPr>
          <a:xfrm>
            <a:off x="5600396" y="3981680"/>
            <a:ext cx="648072" cy="1587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1" name="Connecteur droit 40"/>
          <p:cNvCxnSpPr>
            <a:stCxn id="8" idx="1"/>
          </p:cNvCxnSpPr>
          <p:nvPr/>
        </p:nvCxnSpPr>
        <p:spPr>
          <a:xfrm>
            <a:off x="5375920" y="4232541"/>
            <a:ext cx="216024" cy="28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5340292" y="5229200"/>
            <a:ext cx="2516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5591944" y="4260782"/>
            <a:ext cx="0" cy="96841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orme libre 48"/>
          <p:cNvSpPr/>
          <p:nvPr/>
        </p:nvSpPr>
        <p:spPr>
          <a:xfrm>
            <a:off x="1626420" y="3981680"/>
            <a:ext cx="1741826"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2400" b="1" dirty="0">
                <a:solidFill>
                  <a:srgbClr val="000000"/>
                </a:solidFill>
                <a:latin typeface="Calibri"/>
              </a:rPr>
              <a:t>COMMUNES</a:t>
            </a:r>
          </a:p>
        </p:txBody>
      </p:sp>
      <p:cxnSp>
        <p:nvCxnSpPr>
          <p:cNvPr id="50" name="Connecteur droit 49"/>
          <p:cNvCxnSpPr>
            <a:stCxn id="49" idx="1"/>
            <a:endCxn id="8" idx="3"/>
          </p:cNvCxnSpPr>
          <p:nvPr/>
        </p:nvCxnSpPr>
        <p:spPr>
          <a:xfrm>
            <a:off x="3368246" y="4232541"/>
            <a:ext cx="4234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3520646" y="5229200"/>
            <a:ext cx="423498"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Forme libre 61"/>
          <p:cNvSpPr/>
          <p:nvPr/>
        </p:nvSpPr>
        <p:spPr>
          <a:xfrm>
            <a:off x="3929543" y="4941120"/>
            <a:ext cx="1584176"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2400" b="1" dirty="0">
                <a:solidFill>
                  <a:srgbClr val="000000"/>
                </a:solidFill>
                <a:latin typeface="Calibri"/>
              </a:rPr>
              <a:t>CEC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0" y="0"/>
            <a:ext cx="8256240" cy="692694"/>
          </a:xfrm>
        </p:spPr>
        <p:txBody>
          <a:bodyPr anchorCtr="1">
            <a:normAutofit fontScale="90000"/>
          </a:bodyPr>
          <a:lstStyle/>
          <a:p>
            <a:pPr lvl="0" algn="ctr"/>
            <a:r>
              <a:rPr lang="fr-FR" dirty="0"/>
              <a:t>II-ORGANISATION DU SYSTEME  </a:t>
            </a:r>
          </a:p>
        </p:txBody>
      </p:sp>
      <p:grpSp>
        <p:nvGrpSpPr>
          <p:cNvPr id="3" name="Espace réservé du contenu 3"/>
          <p:cNvGrpSpPr/>
          <p:nvPr/>
        </p:nvGrpSpPr>
        <p:grpSpPr>
          <a:xfrm>
            <a:off x="191291" y="1628800"/>
            <a:ext cx="3888485" cy="2322307"/>
            <a:chOff x="191295" y="1659372"/>
            <a:chExt cx="3888485" cy="2322307"/>
          </a:xfrm>
        </p:grpSpPr>
        <p:sp>
          <p:nvSpPr>
            <p:cNvPr id="6" name="Forme libre 5"/>
            <p:cNvSpPr/>
            <p:nvPr/>
          </p:nvSpPr>
          <p:spPr>
            <a:xfrm rot="16200004">
              <a:off x="-562942" y="2413609"/>
              <a:ext cx="2322307" cy="813834"/>
            </a:xfrm>
            <a:custGeom>
              <a:avLst/>
              <a:gdLst>
                <a:gd name="f0" fmla="val 10800000"/>
                <a:gd name="f1" fmla="val 5400000"/>
                <a:gd name="f2" fmla="val 180"/>
                <a:gd name="f3" fmla="val w"/>
                <a:gd name="f4" fmla="val h"/>
                <a:gd name="f5" fmla="val 0"/>
                <a:gd name="f6" fmla="val 4283348"/>
                <a:gd name="f7" fmla="val 813836"/>
                <a:gd name="f8" fmla="+- 0 0 -90"/>
                <a:gd name="f9" fmla="*/ f3 1 4283348"/>
                <a:gd name="f10" fmla="*/ f4 1 813836"/>
                <a:gd name="f11" fmla="+- f7 0 f5"/>
                <a:gd name="f12" fmla="+- f6 0 f5"/>
                <a:gd name="f13" fmla="*/ f8 f0 1"/>
                <a:gd name="f14" fmla="*/ f12 1 4283348"/>
                <a:gd name="f15" fmla="*/ f11 1 813836"/>
                <a:gd name="f16" fmla="*/ 0 f12 1"/>
                <a:gd name="f17" fmla="*/ 0 f11 1"/>
                <a:gd name="f18" fmla="*/ 4283348 f12 1"/>
                <a:gd name="f19" fmla="*/ 813836 f11 1"/>
                <a:gd name="f20" fmla="*/ f13 1 f2"/>
                <a:gd name="f21" fmla="*/ f16 1 4283348"/>
                <a:gd name="f22" fmla="*/ f17 1 813836"/>
                <a:gd name="f23" fmla="*/ f18 1 4283348"/>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283348"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4000" b="0" i="0" u="none" strike="noStrike" kern="1200" cap="none" spc="0" baseline="0" dirty="0">
                  <a:solidFill>
                    <a:srgbClr val="000000"/>
                  </a:solidFill>
                  <a:uFillTx/>
                  <a:latin typeface="Calibri"/>
                </a:rPr>
                <a:t>MCTDAT</a:t>
              </a:r>
            </a:p>
          </p:txBody>
        </p:sp>
        <p:sp>
          <p:nvSpPr>
            <p:cNvPr id="8" name="Forme libre 7"/>
            <p:cNvSpPr/>
            <p:nvPr/>
          </p:nvSpPr>
          <p:spPr>
            <a:xfrm>
              <a:off x="2999656" y="2525802"/>
              <a:ext cx="1080124"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1600" b="1" dirty="0">
                  <a:solidFill>
                    <a:srgbClr val="000000"/>
                  </a:solidFill>
                  <a:latin typeface="Calibri"/>
                </a:rPr>
                <a:t>CENTRE PRINCIPAL</a:t>
              </a:r>
            </a:p>
          </p:txBody>
        </p:sp>
      </p:grpSp>
      <p:grpSp>
        <p:nvGrpSpPr>
          <p:cNvPr id="11" name="Diagramme 8"/>
          <p:cNvGrpSpPr/>
          <p:nvPr/>
        </p:nvGrpSpPr>
        <p:grpSpPr>
          <a:xfrm>
            <a:off x="6247684" y="3107994"/>
            <a:ext cx="4024779" cy="1942195"/>
            <a:chOff x="6113047" y="4079092"/>
            <a:chExt cx="4447449" cy="1942195"/>
          </a:xfrm>
        </p:grpSpPr>
        <p:sp>
          <p:nvSpPr>
            <p:cNvPr id="12" name="Rectangle 16"/>
            <p:cNvSpPr/>
            <p:nvPr/>
          </p:nvSpPr>
          <p:spPr>
            <a:xfrm>
              <a:off x="6113047" y="4298457"/>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3" name="Forme libre 17"/>
            <p:cNvSpPr/>
            <p:nvPr/>
          </p:nvSpPr>
          <p:spPr>
            <a:xfrm>
              <a:off x="6335420" y="4079092"/>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rgbClr val="000000"/>
                  </a:solidFill>
                  <a:uFillTx/>
                  <a:latin typeface="Franklin Gothic Book"/>
                </a:rPr>
                <a:t>ENREGISTRER LES FAITS D’ETAT CIVIL</a:t>
              </a:r>
            </a:p>
          </p:txBody>
        </p:sp>
        <p:sp>
          <p:nvSpPr>
            <p:cNvPr id="14" name="Rectangle 18"/>
            <p:cNvSpPr/>
            <p:nvPr/>
          </p:nvSpPr>
          <p:spPr>
            <a:xfrm>
              <a:off x="6113047" y="4972607"/>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5" name="Forme libre 19"/>
            <p:cNvSpPr/>
            <p:nvPr/>
          </p:nvSpPr>
          <p:spPr>
            <a:xfrm>
              <a:off x="6335420" y="4753243"/>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0000"/>
                  </a:solidFill>
                  <a:uFillTx/>
                  <a:latin typeface="Franklin Gothic Book"/>
                </a:rPr>
                <a:t>CONSERVER LES ARCHIVES D’ETAT CIVIL</a:t>
              </a:r>
            </a:p>
          </p:txBody>
        </p:sp>
        <p:sp>
          <p:nvSpPr>
            <p:cNvPr id="16" name="Rectangle 20"/>
            <p:cNvSpPr/>
            <p:nvPr/>
          </p:nvSpPr>
          <p:spPr>
            <a:xfrm>
              <a:off x="6113047" y="5646758"/>
              <a:ext cx="4447449" cy="374529"/>
            </a:xfrm>
            <a:prstGeom prst="rect">
              <a:avLst/>
            </a:prstGeom>
            <a:solidFill>
              <a:srgbClr val="FFFFFF">
                <a:alpha val="90000"/>
              </a:srgbClr>
            </a:solidFill>
            <a:ln w="12701">
              <a:solidFill>
                <a:srgbClr val="5B9BD5"/>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17" name="Forme libre 21"/>
            <p:cNvSpPr/>
            <p:nvPr/>
          </p:nvSpPr>
          <p:spPr>
            <a:xfrm>
              <a:off x="6335420" y="5427393"/>
              <a:ext cx="3113211" cy="438738"/>
            </a:xfrm>
            <a:custGeom>
              <a:avLst/>
              <a:gdLst>
                <a:gd name="f0" fmla="val 10800000"/>
                <a:gd name="f1" fmla="val 5400000"/>
                <a:gd name="f2" fmla="val 180"/>
                <a:gd name="f3" fmla="val w"/>
                <a:gd name="f4" fmla="val h"/>
                <a:gd name="f5" fmla="val 0"/>
                <a:gd name="f6" fmla="val 2840819"/>
                <a:gd name="f7" fmla="val 324720"/>
                <a:gd name="f8" fmla="val 54121"/>
                <a:gd name="f9" fmla="val 24231"/>
                <a:gd name="f10" fmla="val 2786698"/>
                <a:gd name="f11" fmla="val 2816588"/>
                <a:gd name="f12" fmla="val 270599"/>
                <a:gd name="f13" fmla="val 300489"/>
                <a:gd name="f14" fmla="+- 0 0 -90"/>
                <a:gd name="f15" fmla="*/ f3 1 2840819"/>
                <a:gd name="f16" fmla="*/ f4 1 324720"/>
                <a:gd name="f17" fmla="+- f7 0 f5"/>
                <a:gd name="f18" fmla="+- f6 0 f5"/>
                <a:gd name="f19" fmla="*/ f14 f0 1"/>
                <a:gd name="f20" fmla="*/ f18 1 2840819"/>
                <a:gd name="f21" fmla="*/ f17 1 324720"/>
                <a:gd name="f22" fmla="*/ 0 f18 1"/>
                <a:gd name="f23" fmla="*/ 54121 f17 1"/>
                <a:gd name="f24" fmla="*/ 54121 f18 1"/>
                <a:gd name="f25" fmla="*/ 0 f17 1"/>
                <a:gd name="f26" fmla="*/ 2786698 f18 1"/>
                <a:gd name="f27" fmla="*/ 2840819 f18 1"/>
                <a:gd name="f28" fmla="*/ 270599 f17 1"/>
                <a:gd name="f29" fmla="*/ 324720 f17 1"/>
                <a:gd name="f30" fmla="*/ f19 1 f2"/>
                <a:gd name="f31" fmla="*/ f22 1 2840819"/>
                <a:gd name="f32" fmla="*/ f23 1 324720"/>
                <a:gd name="f33" fmla="*/ f24 1 2840819"/>
                <a:gd name="f34" fmla="*/ f25 1 324720"/>
                <a:gd name="f35" fmla="*/ f26 1 2840819"/>
                <a:gd name="f36" fmla="*/ f27 1 2840819"/>
                <a:gd name="f37" fmla="*/ f28 1 324720"/>
                <a:gd name="f38" fmla="*/ f29 1 32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40819" h="32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123224" tIns="15855" rIns="123224" bIns="15855"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dirty="0">
                  <a:solidFill>
                    <a:srgbClr val="000000"/>
                  </a:solidFill>
                  <a:uFillTx/>
                  <a:latin typeface="Franklin Gothic Book"/>
                </a:rPr>
                <a:t>DELIVRER LES ACTES ET COPIES D’ACTES D’ETAT CIVIL</a:t>
              </a:r>
            </a:p>
          </p:txBody>
        </p:sp>
      </p:grpSp>
      <p:sp>
        <p:nvSpPr>
          <p:cNvPr id="28" name="Forme libre 27"/>
          <p:cNvSpPr/>
          <p:nvPr/>
        </p:nvSpPr>
        <p:spPr>
          <a:xfrm rot="16200004">
            <a:off x="-381908" y="4785064"/>
            <a:ext cx="1960236" cy="813834"/>
          </a:xfrm>
          <a:custGeom>
            <a:avLst/>
            <a:gdLst>
              <a:gd name="f0" fmla="val 10800000"/>
              <a:gd name="f1" fmla="val 5400000"/>
              <a:gd name="f2" fmla="val 180"/>
              <a:gd name="f3" fmla="val w"/>
              <a:gd name="f4" fmla="val h"/>
              <a:gd name="f5" fmla="val 0"/>
              <a:gd name="f6" fmla="val 4283348"/>
              <a:gd name="f7" fmla="val 813836"/>
              <a:gd name="f8" fmla="+- 0 0 -90"/>
              <a:gd name="f9" fmla="*/ f3 1 4283348"/>
              <a:gd name="f10" fmla="*/ f4 1 813836"/>
              <a:gd name="f11" fmla="+- f7 0 f5"/>
              <a:gd name="f12" fmla="+- f6 0 f5"/>
              <a:gd name="f13" fmla="*/ f8 f0 1"/>
              <a:gd name="f14" fmla="*/ f12 1 4283348"/>
              <a:gd name="f15" fmla="*/ f11 1 813836"/>
              <a:gd name="f16" fmla="*/ 0 f12 1"/>
              <a:gd name="f17" fmla="*/ 0 f11 1"/>
              <a:gd name="f18" fmla="*/ 4283348 f12 1"/>
              <a:gd name="f19" fmla="*/ 813836 f11 1"/>
              <a:gd name="f20" fmla="*/ f13 1 f2"/>
              <a:gd name="f21" fmla="*/ f16 1 4283348"/>
              <a:gd name="f22" fmla="*/ f17 1 813836"/>
              <a:gd name="f23" fmla="*/ f18 1 4283348"/>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283348"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4000" b="0" i="0" u="none" strike="noStrike" kern="1200" cap="none" spc="0" baseline="0" dirty="0">
                <a:solidFill>
                  <a:srgbClr val="000000"/>
                </a:solidFill>
                <a:uFillTx/>
                <a:latin typeface="Calibri"/>
              </a:rPr>
              <a:t>MAESE</a:t>
            </a:r>
          </a:p>
        </p:txBody>
      </p:sp>
      <p:cxnSp>
        <p:nvCxnSpPr>
          <p:cNvPr id="30" name="Connecteur droit 29"/>
          <p:cNvCxnSpPr>
            <a:stCxn id="28" idx="2"/>
            <a:endCxn id="34" idx="3"/>
          </p:cNvCxnSpPr>
          <p:nvPr/>
        </p:nvCxnSpPr>
        <p:spPr>
          <a:xfrm>
            <a:off x="1005127" y="5191981"/>
            <a:ext cx="68475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orme libre 33"/>
          <p:cNvSpPr/>
          <p:nvPr/>
        </p:nvSpPr>
        <p:spPr>
          <a:xfrm>
            <a:off x="1689878" y="4897353"/>
            <a:ext cx="1890117" cy="589256"/>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marL="0" marR="0" lvl="0" indent="0" algn="ctr" defTabSz="2355851" rtl="0" fontAlgn="auto" hangingPunct="1">
              <a:lnSpc>
                <a:spcPct val="90000"/>
              </a:lnSpc>
              <a:spcBef>
                <a:spcPts val="0"/>
              </a:spcBef>
              <a:spcAft>
                <a:spcPts val="2200"/>
              </a:spcAft>
              <a:buNone/>
              <a:tabLst/>
              <a:defRPr sz="1800" b="0" i="0" u="none" strike="noStrike" kern="0" cap="none" spc="0" baseline="0">
                <a:solidFill>
                  <a:srgbClr val="000000"/>
                </a:solidFill>
                <a:uFillTx/>
              </a:defRPr>
            </a:pPr>
            <a:r>
              <a:rPr lang="fr-FR" sz="2400" b="1" i="0" u="none" strike="noStrike" kern="1200" cap="none" spc="0" baseline="0" dirty="0">
                <a:solidFill>
                  <a:srgbClr val="000000"/>
                </a:solidFill>
                <a:uFillTx/>
                <a:latin typeface="Calibri"/>
              </a:rPr>
              <a:t>POSTE CONSULAIRE</a:t>
            </a:r>
          </a:p>
        </p:txBody>
      </p:sp>
      <p:sp>
        <p:nvSpPr>
          <p:cNvPr id="39" name="Accolade ouvrante 38"/>
          <p:cNvSpPr/>
          <p:nvPr/>
        </p:nvSpPr>
        <p:spPr>
          <a:xfrm>
            <a:off x="5532678" y="3250844"/>
            <a:ext cx="648072" cy="1587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1" name="Connecteur droit 40"/>
          <p:cNvCxnSpPr/>
          <p:nvPr/>
        </p:nvCxnSpPr>
        <p:spPr>
          <a:xfrm>
            <a:off x="5231902" y="2760072"/>
            <a:ext cx="3600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5340292" y="5229200"/>
            <a:ext cx="2516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5591940" y="2760072"/>
            <a:ext cx="4" cy="246912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orme libre 48"/>
          <p:cNvSpPr/>
          <p:nvPr/>
        </p:nvSpPr>
        <p:spPr>
          <a:xfrm>
            <a:off x="1271464" y="2447715"/>
            <a:ext cx="1440160"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2000" b="1" dirty="0">
                <a:solidFill>
                  <a:srgbClr val="000000"/>
                </a:solidFill>
                <a:latin typeface="Calibri"/>
              </a:rPr>
              <a:t>COMMUNE</a:t>
            </a:r>
            <a:endParaRPr lang="fr-FR" sz="2400" b="1" dirty="0">
              <a:solidFill>
                <a:srgbClr val="000000"/>
              </a:solidFill>
              <a:latin typeface="Calibri"/>
            </a:endParaRPr>
          </a:p>
        </p:txBody>
      </p:sp>
      <p:cxnSp>
        <p:nvCxnSpPr>
          <p:cNvPr id="50" name="Connecteur droit 49"/>
          <p:cNvCxnSpPr>
            <a:stCxn id="49" idx="1"/>
          </p:cNvCxnSpPr>
          <p:nvPr/>
        </p:nvCxnSpPr>
        <p:spPr>
          <a:xfrm>
            <a:off x="2711624" y="2698576"/>
            <a:ext cx="216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3520646" y="5229200"/>
            <a:ext cx="423498"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Forme libre 61"/>
          <p:cNvSpPr/>
          <p:nvPr/>
        </p:nvSpPr>
        <p:spPr>
          <a:xfrm>
            <a:off x="3929543" y="4941120"/>
            <a:ext cx="1584176"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b="1" dirty="0">
                <a:solidFill>
                  <a:srgbClr val="000000"/>
                </a:solidFill>
              </a:rPr>
              <a:t>CENTRE PRINCIPAL</a:t>
            </a:r>
          </a:p>
        </p:txBody>
      </p:sp>
      <p:cxnSp>
        <p:nvCxnSpPr>
          <p:cNvPr id="40" name="Connecteur droit 39"/>
          <p:cNvCxnSpPr/>
          <p:nvPr/>
        </p:nvCxnSpPr>
        <p:spPr>
          <a:xfrm>
            <a:off x="1005126" y="2698576"/>
            <a:ext cx="342376"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Forme libre 50"/>
          <p:cNvSpPr/>
          <p:nvPr/>
        </p:nvSpPr>
        <p:spPr>
          <a:xfrm>
            <a:off x="4295796" y="2492896"/>
            <a:ext cx="1080124" cy="501722"/>
          </a:xfrm>
          <a:custGeom>
            <a:avLst/>
            <a:gdLst>
              <a:gd name="f0" fmla="val 10800000"/>
              <a:gd name="f1" fmla="val 5400000"/>
              <a:gd name="f2" fmla="val 180"/>
              <a:gd name="f3" fmla="val w"/>
              <a:gd name="f4" fmla="val h"/>
              <a:gd name="f5" fmla="val 0"/>
              <a:gd name="f6" fmla="val 2669382"/>
              <a:gd name="f7" fmla="val 813836"/>
              <a:gd name="f8" fmla="+- 0 0 -90"/>
              <a:gd name="f9" fmla="*/ f3 1 2669382"/>
              <a:gd name="f10" fmla="*/ f4 1 813836"/>
              <a:gd name="f11" fmla="+- f7 0 f5"/>
              <a:gd name="f12" fmla="+- f6 0 f5"/>
              <a:gd name="f13" fmla="*/ f8 f0 1"/>
              <a:gd name="f14" fmla="*/ f12 1 2669382"/>
              <a:gd name="f15" fmla="*/ f11 1 813836"/>
              <a:gd name="f16" fmla="*/ 0 f12 1"/>
              <a:gd name="f17" fmla="*/ 0 f11 1"/>
              <a:gd name="f18" fmla="*/ 2669382 f12 1"/>
              <a:gd name="f19" fmla="*/ 813836 f11 1"/>
              <a:gd name="f20" fmla="*/ f13 1 f2"/>
              <a:gd name="f21" fmla="*/ f16 1 2669382"/>
              <a:gd name="f22" fmla="*/ f17 1 813836"/>
              <a:gd name="f23" fmla="*/ f18 1 2669382"/>
              <a:gd name="f24" fmla="*/ f19 1 81383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669382" h="813836">
                <a:moveTo>
                  <a:pt x="f5" y="f5"/>
                </a:moveTo>
                <a:lnTo>
                  <a:pt x="f6" y="f5"/>
                </a:lnTo>
                <a:lnTo>
                  <a:pt x="f6" y="f7"/>
                </a:lnTo>
                <a:lnTo>
                  <a:pt x="f5" y="f7"/>
                </a:lnTo>
                <a:lnTo>
                  <a:pt x="f5" y="f5"/>
                </a:lnTo>
                <a:close/>
              </a:path>
            </a:pathLst>
          </a:custGeom>
          <a:gradFill>
            <a:gsLst>
              <a:gs pos="0">
                <a:srgbClr val="B1CBE9"/>
              </a:gs>
              <a:gs pos="100000">
                <a:srgbClr val="A3C1E5"/>
              </a:gs>
            </a:gsLst>
            <a:lin ang="5400000"/>
          </a:gradFill>
          <a:ln>
            <a:noFill/>
            <a:prstDash val="solid"/>
          </a:ln>
        </p:spPr>
        <p:txBody>
          <a:bodyPr vert="horz" wrap="square" lIns="33659" tIns="33659" rIns="33659" bIns="33659" anchor="ctr" anchorCtr="1" compatLnSpc="1"/>
          <a:lstStyle/>
          <a:p>
            <a:pPr algn="ctr" defTabSz="2355851">
              <a:lnSpc>
                <a:spcPct val="90000"/>
              </a:lnSpc>
              <a:spcAft>
                <a:spcPts val="2200"/>
              </a:spcAft>
            </a:pPr>
            <a:r>
              <a:rPr lang="fr-FR" sz="1400" b="1" dirty="0">
                <a:solidFill>
                  <a:srgbClr val="000000"/>
                </a:solidFill>
              </a:rPr>
              <a:t>CENTRE SECONDAIRE</a:t>
            </a:r>
          </a:p>
        </p:txBody>
      </p:sp>
      <p:cxnSp>
        <p:nvCxnSpPr>
          <p:cNvPr id="53" name="Connecteur droit 52"/>
          <p:cNvCxnSpPr/>
          <p:nvPr/>
        </p:nvCxnSpPr>
        <p:spPr>
          <a:xfrm>
            <a:off x="4079777" y="2708920"/>
            <a:ext cx="2160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0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838199" y="365126"/>
            <a:ext cx="10517881" cy="1105586"/>
          </a:xfrm>
        </p:spPr>
        <p:txBody>
          <a:bodyPr/>
          <a:lstStyle/>
          <a:p>
            <a:pPr lvl="0" algn="ctr"/>
            <a:r>
              <a:rPr lang="fr-FR" dirty="0"/>
              <a:t>III-ACTEURS DU SYSTÈME </a:t>
            </a:r>
          </a:p>
        </p:txBody>
      </p:sp>
      <p:grpSp>
        <p:nvGrpSpPr>
          <p:cNvPr id="3" name="Espace réservé du contenu 3"/>
          <p:cNvGrpSpPr/>
          <p:nvPr/>
        </p:nvGrpSpPr>
        <p:grpSpPr>
          <a:xfrm>
            <a:off x="1052136" y="1470711"/>
            <a:ext cx="10087733" cy="4873779"/>
            <a:chOff x="1052136" y="1470711"/>
            <a:chExt cx="10087733" cy="4873779"/>
          </a:xfrm>
        </p:grpSpPr>
        <p:sp>
          <p:nvSpPr>
            <p:cNvPr id="4" name="Forme libre 3"/>
            <p:cNvSpPr/>
            <p:nvPr/>
          </p:nvSpPr>
          <p:spPr>
            <a:xfrm>
              <a:off x="1052136" y="2935214"/>
              <a:ext cx="2585081" cy="2132152"/>
            </a:xfrm>
            <a:custGeom>
              <a:avLst/>
              <a:gdLst>
                <a:gd name="f0" fmla="val 10800000"/>
                <a:gd name="f1" fmla="val 5400000"/>
                <a:gd name="f2" fmla="val 180"/>
                <a:gd name="f3" fmla="val w"/>
                <a:gd name="f4" fmla="val h"/>
                <a:gd name="f5" fmla="val 0"/>
                <a:gd name="f6" fmla="val 2585086"/>
                <a:gd name="f7" fmla="val 2132155"/>
                <a:gd name="f8" fmla="val 213216"/>
                <a:gd name="f9" fmla="val 95460"/>
                <a:gd name="f10" fmla="val 2371871"/>
                <a:gd name="f11" fmla="val 2489627"/>
                <a:gd name="f12" fmla="val 2585087"/>
                <a:gd name="f13" fmla="val 781791"/>
                <a:gd name="f14" fmla="val 1350365"/>
                <a:gd name="f15" fmla="val 1918940"/>
                <a:gd name="f16" fmla="val 2036696"/>
                <a:gd name="f17" fmla="val 2489626"/>
                <a:gd name="f18" fmla="val 2132156"/>
                <a:gd name="f19" fmla="val 2371870"/>
                <a:gd name="f20" fmla="val 2036695"/>
                <a:gd name="f21" fmla="val 1918939"/>
                <a:gd name="f22" fmla="+- 0 0 -90"/>
                <a:gd name="f23" fmla="*/ f3 1 2585086"/>
                <a:gd name="f24" fmla="*/ f4 1 2132155"/>
                <a:gd name="f25" fmla="+- f7 0 f5"/>
                <a:gd name="f26" fmla="+- f6 0 f5"/>
                <a:gd name="f27" fmla="*/ f22 f0 1"/>
                <a:gd name="f28" fmla="*/ f26 1 2585086"/>
                <a:gd name="f29" fmla="*/ f25 1 2132155"/>
                <a:gd name="f30" fmla="*/ 0 f26 1"/>
                <a:gd name="f31" fmla="*/ 213216 f25 1"/>
                <a:gd name="f32" fmla="*/ 213216 f26 1"/>
                <a:gd name="f33" fmla="*/ 0 f25 1"/>
                <a:gd name="f34" fmla="*/ 2371871 f26 1"/>
                <a:gd name="f35" fmla="*/ 2585087 f26 1"/>
                <a:gd name="f36" fmla="*/ 2585086 f26 1"/>
                <a:gd name="f37" fmla="*/ 1918940 f25 1"/>
                <a:gd name="f38" fmla="*/ 2371870 f26 1"/>
                <a:gd name="f39" fmla="*/ 2132156 f25 1"/>
                <a:gd name="f40" fmla="*/ 2132155 f25 1"/>
                <a:gd name="f41" fmla="*/ 1918939 f25 1"/>
                <a:gd name="f42" fmla="*/ f27 1 f2"/>
                <a:gd name="f43" fmla="*/ f30 1 2585086"/>
                <a:gd name="f44" fmla="*/ f31 1 2132155"/>
                <a:gd name="f45" fmla="*/ f32 1 2585086"/>
                <a:gd name="f46" fmla="*/ f33 1 2132155"/>
                <a:gd name="f47" fmla="*/ f34 1 2585086"/>
                <a:gd name="f48" fmla="*/ f35 1 2585086"/>
                <a:gd name="f49" fmla="*/ f36 1 2585086"/>
                <a:gd name="f50" fmla="*/ f37 1 2132155"/>
                <a:gd name="f51" fmla="*/ f38 1 2585086"/>
                <a:gd name="f52" fmla="*/ f39 1 2132155"/>
                <a:gd name="f53" fmla="*/ f40 1 2132155"/>
                <a:gd name="f54" fmla="*/ f41 1 21321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2585086" h="21321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FFFFFF">
                <a:alpha val="90000"/>
              </a:srgbClr>
            </a:solidFill>
            <a:ln w="12701">
              <a:solidFill>
                <a:srgbClr val="5B9BD5"/>
              </a:solidFill>
              <a:prstDash val="solid"/>
              <a:miter/>
            </a:ln>
          </p:spPr>
          <p:txBody>
            <a:bodyPr vert="horz" wrap="square" lIns="136693" tIns="136693" rIns="136693" bIns="593582" anchor="t" anchorCtr="0" compatLnSpc="1"/>
            <a:lstStyle/>
            <a:p>
              <a:pPr marL="285750" marR="0" lvl="1" indent="-285750" algn="l" defTabSz="2044698" rtl="0" fontAlgn="auto" hangingPunct="1">
                <a:lnSpc>
                  <a:spcPct val="90000"/>
                </a:lnSpc>
                <a:spcBef>
                  <a:spcPts val="0"/>
                </a:spcBef>
                <a:spcAft>
                  <a:spcPts val="800"/>
                </a:spcAft>
                <a:buSzPct val="100000"/>
                <a:buChar char="•"/>
                <a:tabLst/>
                <a:defRPr sz="1800" b="0" i="0" u="none" strike="noStrike" kern="0" cap="none" spc="0" baseline="0">
                  <a:solidFill>
                    <a:srgbClr val="000000"/>
                  </a:solidFill>
                  <a:uFillTx/>
                </a:defRPr>
              </a:pPr>
              <a:r>
                <a:rPr lang="fr-FR" sz="4600" b="0" i="0" u="none" strike="noStrike" kern="1200" cap="none" spc="0" baseline="0" dirty="0">
                  <a:solidFill>
                    <a:srgbClr val="000000"/>
                  </a:solidFill>
                  <a:uFillTx/>
                  <a:latin typeface="Calibri"/>
                </a:rPr>
                <a:t>SANTE</a:t>
              </a:r>
            </a:p>
            <a:p>
              <a:pPr marL="285750" marR="0" lvl="1" indent="-285750" algn="l" defTabSz="2044698" rtl="0" fontAlgn="auto" hangingPunct="1">
                <a:lnSpc>
                  <a:spcPct val="90000"/>
                </a:lnSpc>
                <a:spcBef>
                  <a:spcPts val="0"/>
                </a:spcBef>
                <a:spcAft>
                  <a:spcPts val="800"/>
                </a:spcAft>
                <a:buSzPct val="100000"/>
                <a:buChar char="•"/>
                <a:tabLst/>
                <a:defRPr sz="1800" b="0" i="0" u="none" strike="noStrike" kern="0" cap="none" spc="0" baseline="0">
                  <a:solidFill>
                    <a:srgbClr val="000000"/>
                  </a:solidFill>
                  <a:uFillTx/>
                </a:defRPr>
              </a:pPr>
              <a:r>
                <a:rPr lang="fr-FR" sz="4600" b="0" i="0" u="none" strike="noStrike" kern="1200" cap="none" spc="0" baseline="0" dirty="0">
                  <a:solidFill>
                    <a:srgbClr val="000000"/>
                  </a:solidFill>
                  <a:uFillTx/>
                  <a:latin typeface="Calibri"/>
                </a:rPr>
                <a:t>JUSTICE</a:t>
              </a:r>
            </a:p>
          </p:txBody>
        </p:sp>
        <p:sp>
          <p:nvSpPr>
            <p:cNvPr id="5" name="Forme libre 4"/>
            <p:cNvSpPr/>
            <p:nvPr/>
          </p:nvSpPr>
          <p:spPr>
            <a:xfrm>
              <a:off x="2475372" y="3337038"/>
              <a:ext cx="3007452" cy="3007452"/>
            </a:xfrm>
            <a:custGeom>
              <a:avLst/>
              <a:gdLst>
                <a:gd name="f0" fmla="val 10800000"/>
                <a:gd name="f1" fmla="val 5400000"/>
                <a:gd name="f2" fmla="val 180"/>
                <a:gd name="f3" fmla="val w"/>
                <a:gd name="f4" fmla="val h"/>
                <a:gd name="f5" fmla="val 0"/>
                <a:gd name="f6" fmla="val 3007450"/>
                <a:gd name="f7" fmla="+- 0 0 6772326"/>
                <a:gd name="f8" fmla="val 260144"/>
                <a:gd name="f9" fmla="val 2209943"/>
                <a:gd name="f10" fmla="val 356148"/>
                <a:gd name="f11" fmla="val 2155424"/>
                <a:gd name="f12" fmla="val 1319714"/>
                <a:gd name="f13" fmla="val 9024489"/>
                <a:gd name="f14" fmla="val 2486659"/>
                <a:gd name="f15" fmla="val 2271680"/>
                <a:gd name="f16" fmla="val 2699304"/>
                <a:gd name="f17" fmla="val 2182683"/>
                <a:gd name="f18" fmla="val 2710674"/>
                <a:gd name="f19" fmla="val 2398896"/>
                <a:gd name="f20" fmla="val 2647079"/>
                <a:gd name="f21" fmla="val 2362781"/>
                <a:gd name="f22" fmla="val 1430118"/>
                <a:gd name="f23" fmla="val 2215156"/>
                <a:gd name="f24" fmla="val 6809333"/>
                <a:gd name="f25" fmla="+- 0 0 -330"/>
                <a:gd name="f26" fmla="+- 0 0 -119"/>
                <a:gd name="f27" fmla="+- 0 0 -29"/>
                <a:gd name="f28" fmla="+- 0 0 -299"/>
                <a:gd name="f29" fmla="*/ f3 1 3007450"/>
                <a:gd name="f30" fmla="*/ f4 1 3007450"/>
                <a:gd name="f31" fmla="+- f6 0 f5"/>
                <a:gd name="f32" fmla="*/ f25 f0 1"/>
                <a:gd name="f33" fmla="*/ f26 f0 1"/>
                <a:gd name="f34" fmla="*/ f27 f0 1"/>
                <a:gd name="f35" fmla="*/ f28 f0 1"/>
                <a:gd name="f36" fmla="*/ f31 1 3007450"/>
                <a:gd name="f37" fmla="*/ f32 1 f2"/>
                <a:gd name="f38" fmla="*/ f33 1 f2"/>
                <a:gd name="f39" fmla="*/ f34 1 f2"/>
                <a:gd name="f40" fmla="*/ f35 1 f2"/>
                <a:gd name="f41" fmla="*/ 308146 1 f36"/>
                <a:gd name="f42" fmla="*/ 2182683 1 f36"/>
                <a:gd name="f43" fmla="*/ 2710674 1 f36"/>
                <a:gd name="f44" fmla="*/ 2398896 1 f36"/>
                <a:gd name="f45" fmla="*/ 2699304 1 f36"/>
                <a:gd name="f46" fmla="*/ 2486659 1 f36"/>
                <a:gd name="f47" fmla="*/ 2271680 1 f36"/>
                <a:gd name="f48" fmla="*/ 492479 1 f36"/>
                <a:gd name="f49" fmla="*/ 2514971 1 f36"/>
                <a:gd name="f50" fmla="+- f37 0 f1"/>
                <a:gd name="f51" fmla="+- f38 0 f1"/>
                <a:gd name="f52" fmla="+- f39 0 f1"/>
                <a:gd name="f53" fmla="+- f40 0 f1"/>
                <a:gd name="f54" fmla="*/ f48 f29 1"/>
                <a:gd name="f55" fmla="*/ f49 f29 1"/>
                <a:gd name="f56" fmla="*/ f49 f30 1"/>
                <a:gd name="f57" fmla="*/ f48 f30 1"/>
                <a:gd name="f58" fmla="*/ f41 f29 1"/>
                <a:gd name="f59" fmla="*/ f42 f30 1"/>
                <a:gd name="f60" fmla="*/ f43 f29 1"/>
                <a:gd name="f61" fmla="*/ f44 f30 1"/>
                <a:gd name="f62" fmla="*/ f45 f29 1"/>
                <a:gd name="f63" fmla="*/ f46 f29 1"/>
                <a:gd name="f64" fmla="*/ f47 f30 1"/>
              </a:gdLst>
              <a:ahLst/>
              <a:cxnLst>
                <a:cxn ang="3cd4">
                  <a:pos x="hc" y="t"/>
                </a:cxn>
                <a:cxn ang="0">
                  <a:pos x="r" y="vc"/>
                </a:cxn>
                <a:cxn ang="cd4">
                  <a:pos x="hc" y="b"/>
                </a:cxn>
                <a:cxn ang="cd2">
                  <a:pos x="l" y="vc"/>
                </a:cxn>
                <a:cxn ang="f50">
                  <a:pos x="f58" y="f59"/>
                </a:cxn>
                <a:cxn ang="f51">
                  <a:pos x="f60" y="f61"/>
                </a:cxn>
                <a:cxn ang="f52">
                  <a:pos x="f62" y="f59"/>
                </a:cxn>
                <a:cxn ang="f53">
                  <a:pos x="f63" y="f64"/>
                </a:cxn>
              </a:cxnLst>
              <a:rect l="f54" t="f57" r="f55" b="f56"/>
              <a:pathLst>
                <a:path w="3007450" h="3007450">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B5CBE7"/>
            </a:solidFill>
            <a:ln>
              <a:noFill/>
              <a:prstDash val="solid"/>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6" name="Forme libre 5"/>
            <p:cNvSpPr/>
            <p:nvPr/>
          </p:nvSpPr>
          <p:spPr>
            <a:xfrm>
              <a:off x="1626598" y="4610476"/>
              <a:ext cx="2297850" cy="1194787"/>
            </a:xfrm>
            <a:custGeom>
              <a:avLst/>
              <a:gdLst>
                <a:gd name="f0" fmla="val 10800000"/>
                <a:gd name="f1" fmla="val 5400000"/>
                <a:gd name="f2" fmla="val 180"/>
                <a:gd name="f3" fmla="val w"/>
                <a:gd name="f4" fmla="val h"/>
                <a:gd name="f5" fmla="val 0"/>
                <a:gd name="f6" fmla="val 2297854"/>
                <a:gd name="f7" fmla="val 913780"/>
                <a:gd name="f8" fmla="val 91378"/>
                <a:gd name="f9" fmla="val 40911"/>
                <a:gd name="f10" fmla="val 2206476"/>
                <a:gd name="f11" fmla="val 2256943"/>
                <a:gd name="f12" fmla="val 822402"/>
                <a:gd name="f13" fmla="val 872869"/>
                <a:gd name="f14" fmla="+- 0 0 -90"/>
                <a:gd name="f15" fmla="*/ f3 1 2297854"/>
                <a:gd name="f16" fmla="*/ f4 1 913780"/>
                <a:gd name="f17" fmla="+- f7 0 f5"/>
                <a:gd name="f18" fmla="+- f6 0 f5"/>
                <a:gd name="f19" fmla="*/ f14 f0 1"/>
                <a:gd name="f20" fmla="*/ f18 1 2297854"/>
                <a:gd name="f21" fmla="*/ f17 1 913780"/>
                <a:gd name="f22" fmla="*/ 0 f18 1"/>
                <a:gd name="f23" fmla="*/ 91378 f17 1"/>
                <a:gd name="f24" fmla="*/ 91378 f18 1"/>
                <a:gd name="f25" fmla="*/ 0 f17 1"/>
                <a:gd name="f26" fmla="*/ 2206476 f18 1"/>
                <a:gd name="f27" fmla="*/ 2297854 f18 1"/>
                <a:gd name="f28" fmla="*/ 822402 f17 1"/>
                <a:gd name="f29" fmla="*/ 913780 f17 1"/>
                <a:gd name="f30" fmla="*/ f19 1 f2"/>
                <a:gd name="f31" fmla="*/ f22 1 2297854"/>
                <a:gd name="f32" fmla="*/ f23 1 913780"/>
                <a:gd name="f33" fmla="*/ f24 1 2297854"/>
                <a:gd name="f34" fmla="*/ f25 1 913780"/>
                <a:gd name="f35" fmla="*/ f26 1 2297854"/>
                <a:gd name="f36" fmla="*/ f27 1 2297854"/>
                <a:gd name="f37" fmla="*/ f28 1 913780"/>
                <a:gd name="f38" fmla="*/ f29 1 91378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297854" h="91378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78199" tIns="61054" rIns="78199" bIns="61054" anchor="ctr" anchorCtr="1" compatLnSpc="1"/>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fr-FR" sz="2700" b="0" i="0" u="none" strike="noStrike" kern="1200" cap="none" spc="0" baseline="0" dirty="0">
                  <a:solidFill>
                    <a:srgbClr val="FFFFFF"/>
                  </a:solidFill>
                  <a:uFillTx/>
                  <a:latin typeface="Calibri"/>
                </a:rPr>
                <a:t>PRODUCTEURS OFFICIELS  DE PREUVES </a:t>
              </a:r>
            </a:p>
          </p:txBody>
        </p:sp>
        <p:sp>
          <p:nvSpPr>
            <p:cNvPr id="7" name="Forme libre 6"/>
            <p:cNvSpPr/>
            <p:nvPr/>
          </p:nvSpPr>
          <p:spPr>
            <a:xfrm>
              <a:off x="4151785" y="2935214"/>
              <a:ext cx="3528392" cy="2942058"/>
            </a:xfrm>
            <a:custGeom>
              <a:avLst/>
              <a:gdLst>
                <a:gd name="f0" fmla="val 10800000"/>
                <a:gd name="f1" fmla="val 5400000"/>
                <a:gd name="f2" fmla="val 180"/>
                <a:gd name="f3" fmla="val w"/>
                <a:gd name="f4" fmla="val h"/>
                <a:gd name="f5" fmla="val 0"/>
                <a:gd name="f6" fmla="val 2585086"/>
                <a:gd name="f7" fmla="val 2132155"/>
                <a:gd name="f8" fmla="val 213216"/>
                <a:gd name="f9" fmla="val 95460"/>
                <a:gd name="f10" fmla="val 2371871"/>
                <a:gd name="f11" fmla="val 2489627"/>
                <a:gd name="f12" fmla="val 2585087"/>
                <a:gd name="f13" fmla="val 781791"/>
                <a:gd name="f14" fmla="val 1350365"/>
                <a:gd name="f15" fmla="val 1918940"/>
                <a:gd name="f16" fmla="val 2036696"/>
                <a:gd name="f17" fmla="val 2489626"/>
                <a:gd name="f18" fmla="val 2132156"/>
                <a:gd name="f19" fmla="val 2371870"/>
                <a:gd name="f20" fmla="val 2036695"/>
                <a:gd name="f21" fmla="val 1918939"/>
                <a:gd name="f22" fmla="+- 0 0 -90"/>
                <a:gd name="f23" fmla="*/ f3 1 2585086"/>
                <a:gd name="f24" fmla="*/ f4 1 2132155"/>
                <a:gd name="f25" fmla="+- f7 0 f5"/>
                <a:gd name="f26" fmla="+- f6 0 f5"/>
                <a:gd name="f27" fmla="*/ f22 f0 1"/>
                <a:gd name="f28" fmla="*/ f26 1 2585086"/>
                <a:gd name="f29" fmla="*/ f25 1 2132155"/>
                <a:gd name="f30" fmla="*/ 0 f26 1"/>
                <a:gd name="f31" fmla="*/ 213216 f25 1"/>
                <a:gd name="f32" fmla="*/ 213216 f26 1"/>
                <a:gd name="f33" fmla="*/ 0 f25 1"/>
                <a:gd name="f34" fmla="*/ 2371871 f26 1"/>
                <a:gd name="f35" fmla="*/ 2585087 f26 1"/>
                <a:gd name="f36" fmla="*/ 2585086 f26 1"/>
                <a:gd name="f37" fmla="*/ 1918940 f25 1"/>
                <a:gd name="f38" fmla="*/ 2371870 f26 1"/>
                <a:gd name="f39" fmla="*/ 2132156 f25 1"/>
                <a:gd name="f40" fmla="*/ 2132155 f25 1"/>
                <a:gd name="f41" fmla="*/ 1918939 f25 1"/>
                <a:gd name="f42" fmla="*/ f27 1 f2"/>
                <a:gd name="f43" fmla="*/ f30 1 2585086"/>
                <a:gd name="f44" fmla="*/ f31 1 2132155"/>
                <a:gd name="f45" fmla="*/ f32 1 2585086"/>
                <a:gd name="f46" fmla="*/ f33 1 2132155"/>
                <a:gd name="f47" fmla="*/ f34 1 2585086"/>
                <a:gd name="f48" fmla="*/ f35 1 2585086"/>
                <a:gd name="f49" fmla="*/ f36 1 2585086"/>
                <a:gd name="f50" fmla="*/ f37 1 2132155"/>
                <a:gd name="f51" fmla="*/ f38 1 2585086"/>
                <a:gd name="f52" fmla="*/ f39 1 2132155"/>
                <a:gd name="f53" fmla="*/ f40 1 2132155"/>
                <a:gd name="f54" fmla="*/ f41 1 21321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2585086" h="21321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FFFFFF">
                <a:alpha val="90000"/>
              </a:srgbClr>
            </a:solidFill>
            <a:ln w="12701">
              <a:solidFill>
                <a:srgbClr val="5B9BD5"/>
              </a:solidFill>
              <a:prstDash val="solid"/>
              <a:miter/>
            </a:ln>
          </p:spPr>
          <p:txBody>
            <a:bodyPr vert="horz" wrap="square" lIns="136693" tIns="593582" rIns="136693" bIns="136693" anchor="t" anchorCtr="0" compatLnSpc="1"/>
            <a:lstStyle/>
            <a:p>
              <a:pPr marL="285750" marR="0" lvl="1" indent="-285750" algn="l" defTabSz="2044698" rtl="0" fontAlgn="auto" hangingPunct="1">
                <a:lnSpc>
                  <a:spcPct val="90000"/>
                </a:lnSpc>
                <a:spcBef>
                  <a:spcPts val="0"/>
                </a:spcBef>
                <a:spcAft>
                  <a:spcPts val="800"/>
                </a:spcAft>
                <a:buSzPct val="100000"/>
                <a:buChar char="•"/>
                <a:tabLst/>
                <a:defRPr sz="1800" b="0" i="0" u="none" strike="noStrike" kern="0" cap="none" spc="0" baseline="0">
                  <a:solidFill>
                    <a:srgbClr val="000000"/>
                  </a:solidFill>
                  <a:uFillTx/>
                </a:defRPr>
              </a:pPr>
              <a:r>
                <a:rPr lang="fr-FR" sz="4000" b="0" i="0" u="none" strike="noStrike" kern="1200" cap="none" spc="0" baseline="0" dirty="0">
                  <a:solidFill>
                    <a:srgbClr val="000000"/>
                  </a:solidFill>
                  <a:uFillTx/>
                  <a:latin typeface="Calibri"/>
                </a:rPr>
                <a:t>DEC</a:t>
              </a:r>
            </a:p>
            <a:p>
              <a:pPr marL="285750" marR="0" lvl="1" indent="-285750" algn="l" defTabSz="2044698" rtl="0" fontAlgn="auto" hangingPunct="1">
                <a:lnSpc>
                  <a:spcPct val="90000"/>
                </a:lnSpc>
                <a:spcBef>
                  <a:spcPts val="0"/>
                </a:spcBef>
                <a:spcAft>
                  <a:spcPts val="800"/>
                </a:spcAft>
                <a:buSzPct val="100000"/>
                <a:buChar char="•"/>
                <a:tabLst/>
                <a:defRPr sz="1800" b="0" i="0" u="none" strike="noStrike" kern="0" cap="none" spc="0" baseline="0">
                  <a:solidFill>
                    <a:srgbClr val="000000"/>
                  </a:solidFill>
                  <a:uFillTx/>
                </a:defRPr>
              </a:pPr>
              <a:r>
                <a:rPr lang="fr-FR" sz="3600" kern="0" dirty="0">
                  <a:solidFill>
                    <a:srgbClr val="000000"/>
                  </a:solidFill>
                  <a:latin typeface="Calibri"/>
                </a:rPr>
                <a:t>CEC (</a:t>
              </a:r>
              <a:r>
                <a:rPr lang="fr-FR" sz="2400" kern="0" dirty="0">
                  <a:solidFill>
                    <a:srgbClr val="000000"/>
                  </a:solidFill>
                  <a:latin typeface="Calibri"/>
                </a:rPr>
                <a:t>COMMUNES ET POSTES CONSULAIRES)</a:t>
              </a:r>
            </a:p>
            <a:p>
              <a:pPr marL="285750" marR="0" lvl="1" indent="-285750" algn="l" defTabSz="2044698" rtl="0" fontAlgn="auto" hangingPunct="1">
                <a:lnSpc>
                  <a:spcPct val="90000"/>
                </a:lnSpc>
                <a:spcBef>
                  <a:spcPts val="0"/>
                </a:spcBef>
                <a:spcAft>
                  <a:spcPts val="800"/>
                </a:spcAft>
                <a:buSzPct val="100000"/>
                <a:buChar char="•"/>
                <a:tabLst/>
                <a:defRPr sz="1800" b="0" i="0" u="none" strike="noStrike" kern="0" cap="none" spc="0" baseline="0">
                  <a:solidFill>
                    <a:srgbClr val="000000"/>
                  </a:solidFill>
                  <a:uFillTx/>
                </a:defRPr>
              </a:pPr>
              <a:r>
                <a:rPr lang="fr-FR" sz="4000" dirty="0">
                  <a:solidFill>
                    <a:srgbClr val="000000"/>
                  </a:solidFill>
                  <a:latin typeface="Calibri"/>
                </a:rPr>
                <a:t>DACS</a:t>
              </a:r>
              <a:r>
                <a:rPr lang="fr-FR" sz="2400" b="0" i="0" u="none" strike="noStrike" kern="0" cap="none" spc="0" baseline="0" dirty="0">
                  <a:solidFill>
                    <a:srgbClr val="000000"/>
                  </a:solidFill>
                  <a:uFillTx/>
                  <a:latin typeface="Calibri"/>
                </a:rPr>
                <a:t> </a:t>
              </a:r>
              <a:r>
                <a:rPr lang="fr-FR" sz="2400" kern="0" dirty="0">
                  <a:solidFill>
                    <a:srgbClr val="000000"/>
                  </a:solidFill>
                  <a:latin typeface="Calibri"/>
                </a:rPr>
                <a:t>(justice)</a:t>
              </a:r>
              <a:endParaRPr lang="fr-FR" sz="2400" b="0" i="0" u="none" strike="noStrike" kern="1200" cap="none" spc="0" baseline="0" dirty="0">
                <a:solidFill>
                  <a:srgbClr val="000000"/>
                </a:solidFill>
                <a:uFillTx/>
                <a:latin typeface="Calibri"/>
              </a:endParaRPr>
            </a:p>
          </p:txBody>
        </p:sp>
        <p:sp>
          <p:nvSpPr>
            <p:cNvPr id="8" name="Forme libre 7"/>
            <p:cNvSpPr/>
            <p:nvPr/>
          </p:nvSpPr>
          <p:spPr>
            <a:xfrm>
              <a:off x="5825989" y="1470711"/>
              <a:ext cx="3743974" cy="3743974"/>
            </a:xfrm>
            <a:custGeom>
              <a:avLst/>
              <a:gdLst>
                <a:gd name="f0" fmla="val 10800000"/>
                <a:gd name="f1" fmla="val 5400000"/>
                <a:gd name="f2" fmla="val 180"/>
                <a:gd name="f3" fmla="val w"/>
                <a:gd name="f4" fmla="val h"/>
                <a:gd name="f5" fmla="val 0"/>
                <a:gd name="f6" fmla="val 3743978"/>
                <a:gd name="f7" fmla="+- 0 0 6875944"/>
                <a:gd name="f8" fmla="val 307622"/>
                <a:gd name="f9" fmla="val 984934"/>
                <a:gd name="f10" fmla="val 1798364"/>
                <a:gd name="f11" fmla="val 12573292"/>
                <a:gd name="f12" fmla="val 6898928"/>
                <a:gd name="f13" fmla="val 3400480"/>
                <a:gd name="f14" fmla="val 792367"/>
                <a:gd name="f15" fmla="val 3387223"/>
                <a:gd name="f16" fmla="val 1010207"/>
                <a:gd name="f17" fmla="val 3176509"/>
                <a:gd name="f18" fmla="val 919750"/>
                <a:gd name="f19" fmla="val 3240233"/>
                <a:gd name="f20" fmla="val 883507"/>
                <a:gd name="f21" fmla="val 1687954"/>
                <a:gd name="f22" fmla="val 19449236"/>
                <a:gd name="f23" fmla="+- 0 0 -209"/>
                <a:gd name="f24" fmla="+- 0 0 -420"/>
                <a:gd name="f25" fmla="+- 0 0 -510"/>
                <a:gd name="f26" fmla="+- 0 0 -600"/>
                <a:gd name="f27" fmla="*/ f3 1 3743978"/>
                <a:gd name="f28" fmla="*/ f4 1 3743978"/>
                <a:gd name="f29" fmla="+- f6 0 f5"/>
                <a:gd name="f30" fmla="*/ f23 f0 1"/>
                <a:gd name="f31" fmla="*/ f24 f0 1"/>
                <a:gd name="f32" fmla="*/ f25 f0 1"/>
                <a:gd name="f33" fmla="*/ f26 f0 1"/>
                <a:gd name="f34" fmla="*/ f29 1 3743978"/>
                <a:gd name="f35" fmla="*/ f30 1 f2"/>
                <a:gd name="f36" fmla="*/ f31 1 f2"/>
                <a:gd name="f37" fmla="*/ f32 1 f2"/>
                <a:gd name="f38" fmla="*/ f33 1 f2"/>
                <a:gd name="f39" fmla="*/ 355644 1 f34"/>
                <a:gd name="f40" fmla="*/ 1012164 1 f34"/>
                <a:gd name="f41" fmla="*/ 3400480 1 f34"/>
                <a:gd name="f42" fmla="*/ 792367 1 f34"/>
                <a:gd name="f43" fmla="*/ 3387223 1 f34"/>
                <a:gd name="f44" fmla="*/ 1010207 1 f34"/>
                <a:gd name="f45" fmla="*/ 3176509 1 f34"/>
                <a:gd name="f46" fmla="*/ 919750 1 f34"/>
                <a:gd name="f47" fmla="*/ 600354 1 f34"/>
                <a:gd name="f48" fmla="*/ 3143624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3743978" h="3743978">
                  <a:moveTo>
                    <a:pt x="f8" y="f9"/>
                  </a:moveTo>
                  <a:arcTo wR="f10" hR="f10" stAng="f11" swAng="f12"/>
                  <a:lnTo>
                    <a:pt x="f13" y="f14"/>
                  </a:lnTo>
                  <a:lnTo>
                    <a:pt x="f15" y="f16"/>
                  </a:lnTo>
                  <a:lnTo>
                    <a:pt x="f17" y="f18"/>
                  </a:lnTo>
                  <a:lnTo>
                    <a:pt x="f19" y="f20"/>
                  </a:lnTo>
                  <a:arcTo wR="f21" hR="f21" stAng="f22" swAng="f7"/>
                  <a:close/>
                </a:path>
              </a:pathLst>
            </a:custGeom>
            <a:solidFill>
              <a:srgbClr val="B5CBE7"/>
            </a:solidFill>
            <a:ln>
              <a:noFill/>
              <a:prstDash val="solid"/>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Franklin Gothic Book"/>
              </a:endParaRPr>
            </a:p>
          </p:txBody>
        </p:sp>
        <p:sp>
          <p:nvSpPr>
            <p:cNvPr id="9" name="Forme libre 8"/>
            <p:cNvSpPr/>
            <p:nvPr/>
          </p:nvSpPr>
          <p:spPr>
            <a:xfrm>
              <a:off x="5024692" y="2478325"/>
              <a:ext cx="2297850" cy="913778"/>
            </a:xfrm>
            <a:custGeom>
              <a:avLst/>
              <a:gdLst>
                <a:gd name="f0" fmla="val 10800000"/>
                <a:gd name="f1" fmla="val 5400000"/>
                <a:gd name="f2" fmla="val 180"/>
                <a:gd name="f3" fmla="val w"/>
                <a:gd name="f4" fmla="val h"/>
                <a:gd name="f5" fmla="val 0"/>
                <a:gd name="f6" fmla="val 2297854"/>
                <a:gd name="f7" fmla="val 913780"/>
                <a:gd name="f8" fmla="val 91378"/>
                <a:gd name="f9" fmla="val 40911"/>
                <a:gd name="f10" fmla="val 2206476"/>
                <a:gd name="f11" fmla="val 2256943"/>
                <a:gd name="f12" fmla="val 822402"/>
                <a:gd name="f13" fmla="val 872869"/>
                <a:gd name="f14" fmla="+- 0 0 -90"/>
                <a:gd name="f15" fmla="*/ f3 1 2297854"/>
                <a:gd name="f16" fmla="*/ f4 1 913780"/>
                <a:gd name="f17" fmla="+- f7 0 f5"/>
                <a:gd name="f18" fmla="+- f6 0 f5"/>
                <a:gd name="f19" fmla="*/ f14 f0 1"/>
                <a:gd name="f20" fmla="*/ f18 1 2297854"/>
                <a:gd name="f21" fmla="*/ f17 1 913780"/>
                <a:gd name="f22" fmla="*/ 0 f18 1"/>
                <a:gd name="f23" fmla="*/ 91378 f17 1"/>
                <a:gd name="f24" fmla="*/ 91378 f18 1"/>
                <a:gd name="f25" fmla="*/ 0 f17 1"/>
                <a:gd name="f26" fmla="*/ 2206476 f18 1"/>
                <a:gd name="f27" fmla="*/ 2297854 f18 1"/>
                <a:gd name="f28" fmla="*/ 822402 f17 1"/>
                <a:gd name="f29" fmla="*/ 913780 f17 1"/>
                <a:gd name="f30" fmla="*/ f19 1 f2"/>
                <a:gd name="f31" fmla="*/ f22 1 2297854"/>
                <a:gd name="f32" fmla="*/ f23 1 913780"/>
                <a:gd name="f33" fmla="*/ f24 1 2297854"/>
                <a:gd name="f34" fmla="*/ f25 1 913780"/>
                <a:gd name="f35" fmla="*/ f26 1 2297854"/>
                <a:gd name="f36" fmla="*/ f27 1 2297854"/>
                <a:gd name="f37" fmla="*/ f28 1 913780"/>
                <a:gd name="f38" fmla="*/ f29 1 91378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297854" h="91378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78199" tIns="61054" rIns="78199" bIns="61054" anchor="ctr" anchorCtr="1" compatLnSpc="1"/>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fr-FR" sz="2700" dirty="0">
                  <a:solidFill>
                    <a:srgbClr val="FFFFFF"/>
                  </a:solidFill>
                  <a:latin typeface="Calibri"/>
                </a:rPr>
                <a:t>SEFEC (</a:t>
              </a:r>
              <a:r>
                <a:rPr lang="fr-FR" sz="2700" b="0" i="0" u="none" strike="noStrike" kern="1200" cap="none" spc="0" baseline="0" dirty="0">
                  <a:solidFill>
                    <a:srgbClr val="FFFFFF"/>
                  </a:solidFill>
                  <a:uFillTx/>
                  <a:latin typeface="Calibri"/>
                </a:rPr>
                <a:t>ETAT CIVIL)</a:t>
              </a:r>
            </a:p>
          </p:txBody>
        </p:sp>
        <p:sp>
          <p:nvSpPr>
            <p:cNvPr id="10" name="Forme libre 9"/>
            <p:cNvSpPr/>
            <p:nvPr/>
          </p:nvSpPr>
          <p:spPr>
            <a:xfrm>
              <a:off x="7848331" y="2661790"/>
              <a:ext cx="3291538" cy="2682931"/>
            </a:xfrm>
            <a:custGeom>
              <a:avLst/>
              <a:gdLst>
                <a:gd name="f0" fmla="val 10800000"/>
                <a:gd name="f1" fmla="val 5400000"/>
                <a:gd name="f2" fmla="val 180"/>
                <a:gd name="f3" fmla="val w"/>
                <a:gd name="f4" fmla="val h"/>
                <a:gd name="f5" fmla="val 0"/>
                <a:gd name="f6" fmla="val 3291538"/>
                <a:gd name="f7" fmla="val 2682934"/>
                <a:gd name="f8" fmla="val 268293"/>
                <a:gd name="f9" fmla="val 120119"/>
                <a:gd name="f10" fmla="val 3023245"/>
                <a:gd name="f11" fmla="val 3171419"/>
                <a:gd name="f12" fmla="val 2414641"/>
                <a:gd name="f13" fmla="val 2562815"/>
                <a:gd name="f14" fmla="+- 0 0 -90"/>
                <a:gd name="f15" fmla="*/ f3 1 3291538"/>
                <a:gd name="f16" fmla="*/ f4 1 2682934"/>
                <a:gd name="f17" fmla="+- f7 0 f5"/>
                <a:gd name="f18" fmla="+- f6 0 f5"/>
                <a:gd name="f19" fmla="*/ f14 f0 1"/>
                <a:gd name="f20" fmla="*/ f18 1 3291538"/>
                <a:gd name="f21" fmla="*/ f17 1 2682934"/>
                <a:gd name="f22" fmla="*/ 0 f18 1"/>
                <a:gd name="f23" fmla="*/ 268293 f17 1"/>
                <a:gd name="f24" fmla="*/ 268293 f18 1"/>
                <a:gd name="f25" fmla="*/ 0 f17 1"/>
                <a:gd name="f26" fmla="*/ 3023245 f18 1"/>
                <a:gd name="f27" fmla="*/ 3291538 f18 1"/>
                <a:gd name="f28" fmla="*/ 2414641 f17 1"/>
                <a:gd name="f29" fmla="*/ 2682934 f17 1"/>
                <a:gd name="f30" fmla="*/ f19 1 f2"/>
                <a:gd name="f31" fmla="*/ f22 1 3291538"/>
                <a:gd name="f32" fmla="*/ f23 1 2682934"/>
                <a:gd name="f33" fmla="*/ f24 1 3291538"/>
                <a:gd name="f34" fmla="*/ f25 1 2682934"/>
                <a:gd name="f35" fmla="*/ f26 1 3291538"/>
                <a:gd name="f36" fmla="*/ f27 1 3291538"/>
                <a:gd name="f37" fmla="*/ f28 1 2682934"/>
                <a:gd name="f38" fmla="*/ f29 1 268293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91538" h="268293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a:solidFill>
                <a:srgbClr val="5B9BD5"/>
              </a:solidFill>
              <a:prstDash val="solid"/>
              <a:miter/>
            </a:ln>
          </p:spPr>
          <p:txBody>
            <a:bodyPr vert="horz" wrap="square" lIns="149376" tIns="149376" rIns="149376" bIns="724287" anchor="t" anchorCtr="0" compatLnSpc="1"/>
            <a:lstStyle/>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DAF (CNI)</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DPETV (PASSEPORTS)</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EDUCATION NATIONALE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ANSD</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SOLDE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IPRES</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SECURITE SOCIALE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FONCTION PUBLIQUE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rPr>
                <a:t>ETC</a:t>
              </a:r>
            </a:p>
          </p:txBody>
        </p:sp>
        <p:sp>
          <p:nvSpPr>
            <p:cNvPr id="11" name="Forme libre 10"/>
            <p:cNvSpPr/>
            <p:nvPr/>
          </p:nvSpPr>
          <p:spPr>
            <a:xfrm>
              <a:off x="8776018" y="4612442"/>
              <a:ext cx="2297850" cy="1192821"/>
            </a:xfrm>
            <a:custGeom>
              <a:avLst/>
              <a:gdLst>
                <a:gd name="f0" fmla="val 10800000"/>
                <a:gd name="f1" fmla="val 5400000"/>
                <a:gd name="f2" fmla="val 180"/>
                <a:gd name="f3" fmla="val w"/>
                <a:gd name="f4" fmla="val h"/>
                <a:gd name="f5" fmla="val 0"/>
                <a:gd name="f6" fmla="val 2297854"/>
                <a:gd name="f7" fmla="val 913780"/>
                <a:gd name="f8" fmla="val 91378"/>
                <a:gd name="f9" fmla="val 40911"/>
                <a:gd name="f10" fmla="val 2206476"/>
                <a:gd name="f11" fmla="val 2256943"/>
                <a:gd name="f12" fmla="val 822402"/>
                <a:gd name="f13" fmla="val 872869"/>
                <a:gd name="f14" fmla="+- 0 0 -90"/>
                <a:gd name="f15" fmla="*/ f3 1 2297854"/>
                <a:gd name="f16" fmla="*/ f4 1 913780"/>
                <a:gd name="f17" fmla="+- f7 0 f5"/>
                <a:gd name="f18" fmla="+- f6 0 f5"/>
                <a:gd name="f19" fmla="*/ f14 f0 1"/>
                <a:gd name="f20" fmla="*/ f18 1 2297854"/>
                <a:gd name="f21" fmla="*/ f17 1 913780"/>
                <a:gd name="f22" fmla="*/ 0 f18 1"/>
                <a:gd name="f23" fmla="*/ 91378 f17 1"/>
                <a:gd name="f24" fmla="*/ 91378 f18 1"/>
                <a:gd name="f25" fmla="*/ 0 f17 1"/>
                <a:gd name="f26" fmla="*/ 2206476 f18 1"/>
                <a:gd name="f27" fmla="*/ 2297854 f18 1"/>
                <a:gd name="f28" fmla="*/ 822402 f17 1"/>
                <a:gd name="f29" fmla="*/ 913780 f17 1"/>
                <a:gd name="f30" fmla="*/ f19 1 f2"/>
                <a:gd name="f31" fmla="*/ f22 1 2297854"/>
                <a:gd name="f32" fmla="*/ f23 1 913780"/>
                <a:gd name="f33" fmla="*/ f24 1 2297854"/>
                <a:gd name="f34" fmla="*/ f25 1 913780"/>
                <a:gd name="f35" fmla="*/ f26 1 2297854"/>
                <a:gd name="f36" fmla="*/ f27 1 2297854"/>
                <a:gd name="f37" fmla="*/ f28 1 913780"/>
                <a:gd name="f38" fmla="*/ f29 1 91378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297854" h="91378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a:solidFill>
                <a:srgbClr val="FFFFFF"/>
              </a:solidFill>
              <a:prstDash val="solid"/>
              <a:miter/>
            </a:ln>
          </p:spPr>
          <p:txBody>
            <a:bodyPr vert="horz" wrap="square" lIns="78199" tIns="61054" rIns="78199" bIns="61054" anchor="ctr" anchorCtr="1" compatLnSpc="1"/>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fr-FR" sz="2700" b="0" i="0" u="none" strike="noStrike" kern="1200" cap="none" spc="0" baseline="0" dirty="0">
                  <a:solidFill>
                    <a:srgbClr val="FFFFFF"/>
                  </a:solidFill>
                  <a:uFillTx/>
                  <a:latin typeface="Calibri"/>
                </a:rPr>
                <a:t>UTILISATEURS DE DONNEES D’ETAT CIVIL</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D4860-D446-DA40-D747-D09A2514B22A}"/>
              </a:ext>
            </a:extLst>
          </p:cNvPr>
          <p:cNvSpPr>
            <a:spLocks noGrp="1"/>
          </p:cNvSpPr>
          <p:nvPr>
            <p:ph type="title"/>
          </p:nvPr>
        </p:nvSpPr>
        <p:spPr>
          <a:xfrm>
            <a:off x="838201" y="365126"/>
            <a:ext cx="10397422" cy="812096"/>
          </a:xfrm>
          <a:solidFill>
            <a:schemeClr val="accent1"/>
          </a:solidFill>
        </p:spPr>
        <p:txBody>
          <a:bodyPr/>
          <a:lstStyle/>
          <a:p>
            <a:pPr algn="ctr"/>
            <a:r>
              <a:rPr lang="fr-FR" sz="4400" b="1" dirty="0">
                <a:solidFill>
                  <a:schemeClr val="tx2"/>
                </a:solidFill>
                <a:latin typeface="+mj-lt"/>
                <a:ea typeface="+mj-ea"/>
                <a:cs typeface="+mj-cs"/>
              </a:rPr>
              <a:t>IV-Organisation de l’état civil</a:t>
            </a:r>
            <a:endParaRPr lang="fr-FR" dirty="0"/>
          </a:p>
        </p:txBody>
      </p:sp>
      <p:sp>
        <p:nvSpPr>
          <p:cNvPr id="3" name="Espace réservé du contenu 2">
            <a:extLst>
              <a:ext uri="{FF2B5EF4-FFF2-40B4-BE49-F238E27FC236}">
                <a16:creationId xmlns:a16="http://schemas.microsoft.com/office/drawing/2014/main" id="{408D999E-2D83-1C3C-27E7-A0D3A26318A1}"/>
              </a:ext>
            </a:extLst>
          </p:cNvPr>
          <p:cNvSpPr>
            <a:spLocks noGrp="1"/>
          </p:cNvSpPr>
          <p:nvPr>
            <p:ph idx="1"/>
          </p:nvPr>
        </p:nvSpPr>
        <p:spPr>
          <a:xfrm>
            <a:off x="640628" y="1379813"/>
            <a:ext cx="10713172" cy="4797150"/>
          </a:xfrm>
        </p:spPr>
        <p:txBody>
          <a:bodyPr/>
          <a:lstStyle/>
          <a:p>
            <a:pPr algn="just"/>
            <a:r>
              <a:rPr lang="fr-FR" dirty="0"/>
              <a:t>L’organisation générale du système d’enregistrement des faits d’état civil au Sénégal est régie par la loi n° 72-61 du 12 juin 1972 portant Code de la Famille modifiée, la loi n° 2013-10 du 28 décembre 2014 portant Code des collectivités locales modifiée en ses articles 94 et 108 ,109 et 110 ainsi que d’autres textes de loi,</a:t>
            </a:r>
          </a:p>
          <a:p>
            <a:pPr algn="just"/>
            <a:r>
              <a:rPr lang="fr-FR" dirty="0"/>
              <a:t>Le Sénégal compte, en 2021, un total de 596 centres d’état civil,</a:t>
            </a:r>
          </a:p>
          <a:p>
            <a:pPr algn="just"/>
            <a:r>
              <a:rPr lang="fr-FR" dirty="0"/>
              <a:t>Ces centres sont répartis en 552 centres principaux et 33 centres secondaires et 70 centres EC postes consulaires</a:t>
            </a:r>
          </a:p>
          <a:p>
            <a:pPr algn="just"/>
            <a:r>
              <a:rPr lang="fr-FR" dirty="0"/>
              <a:t>Au niveau national, en 2019, </a:t>
            </a:r>
            <a:r>
              <a:rPr lang="fr-FR" b="1" dirty="0"/>
              <a:t>un centre couvre en moyenne 27 708 personnes;</a:t>
            </a:r>
            <a:endParaRPr lang="fr-FR" dirty="0"/>
          </a:p>
          <a:p>
            <a:pPr marL="0" indent="0">
              <a:buNone/>
            </a:pPr>
            <a:endParaRPr lang="fr-FR" dirty="0"/>
          </a:p>
        </p:txBody>
      </p:sp>
    </p:spTree>
    <p:extLst>
      <p:ext uri="{BB962C8B-B14F-4D97-AF65-F5344CB8AC3E}">
        <p14:creationId xmlns:p14="http://schemas.microsoft.com/office/powerpoint/2010/main" val="149866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0A6C6-7178-96CF-A28C-AADC36674EB0}"/>
              </a:ext>
            </a:extLst>
          </p:cNvPr>
          <p:cNvSpPr>
            <a:spLocks noGrp="1"/>
          </p:cNvSpPr>
          <p:nvPr>
            <p:ph type="title"/>
          </p:nvPr>
        </p:nvSpPr>
        <p:spPr>
          <a:xfrm>
            <a:off x="838199" y="365126"/>
            <a:ext cx="10457651" cy="757341"/>
          </a:xfrm>
          <a:solidFill>
            <a:schemeClr val="accent1"/>
          </a:solidFill>
        </p:spPr>
        <p:txBody>
          <a:bodyPr>
            <a:normAutofit fontScale="90000"/>
          </a:bodyPr>
          <a:lstStyle/>
          <a:p>
            <a:pPr algn="ctr"/>
            <a:br>
              <a:rPr lang="fr-FR" sz="4400" b="1" i="1" dirty="0"/>
            </a:br>
            <a:r>
              <a:rPr lang="fr-FR" sz="4400" b="1" i="1" dirty="0"/>
              <a:t>LES BONNES PRATIQUES</a:t>
            </a:r>
            <a:br>
              <a:rPr lang="fr-FR" sz="4400" b="1" i="1" dirty="0"/>
            </a:br>
            <a:endParaRPr lang="fr-FR" dirty="0"/>
          </a:p>
        </p:txBody>
      </p:sp>
      <p:sp>
        <p:nvSpPr>
          <p:cNvPr id="3" name="Espace réservé du contenu 2">
            <a:extLst>
              <a:ext uri="{FF2B5EF4-FFF2-40B4-BE49-F238E27FC236}">
                <a16:creationId xmlns:a16="http://schemas.microsoft.com/office/drawing/2014/main" id="{5FED06C4-7803-7224-118A-D2CB37CB5401}"/>
              </a:ext>
            </a:extLst>
          </p:cNvPr>
          <p:cNvSpPr>
            <a:spLocks noGrp="1"/>
          </p:cNvSpPr>
          <p:nvPr>
            <p:ph idx="1"/>
          </p:nvPr>
        </p:nvSpPr>
        <p:spPr>
          <a:xfrm>
            <a:off x="739186" y="1450994"/>
            <a:ext cx="10770208" cy="4889576"/>
          </a:xfrm>
        </p:spPr>
        <p:txBody>
          <a:bodyPr/>
          <a:lstStyle/>
          <a:p>
            <a:r>
              <a:rPr lang="fr-SN" sz="1800" b="1" dirty="0">
                <a:effectLst/>
                <a:latin typeface="Rockwell" panose="02060603020205020403" pitchFamily="18" charset="0"/>
                <a:ea typeface="Calibri" panose="020F0502020204030204" pitchFamily="34" charset="0"/>
                <a:cs typeface="Calibri" panose="020F0502020204030204" pitchFamily="34" charset="0"/>
              </a:rPr>
              <a:t>de nombreuses facilités offertes dans les déclarations des faits d’État civil.</a:t>
            </a:r>
            <a:r>
              <a:rPr lang="fr-SN" sz="1800" dirty="0">
                <a:effectLst/>
                <a:latin typeface="Rockwell" panose="02060603020205020403" pitchFamily="18" charset="0"/>
                <a:ea typeface="Calibri" panose="020F0502020204030204" pitchFamily="34" charset="0"/>
                <a:cs typeface="Calibri" panose="020F0502020204030204" pitchFamily="34" charset="0"/>
              </a:rPr>
              <a:t> </a:t>
            </a:r>
          </a:p>
          <a:p>
            <a:pPr marL="0" indent="0">
              <a:buNone/>
            </a:pPr>
            <a:r>
              <a:rPr lang="fr-SN" sz="1800" dirty="0">
                <a:effectLst/>
                <a:latin typeface="Rockwell" panose="02060603020205020403" pitchFamily="18" charset="0"/>
                <a:ea typeface="Calibri" panose="020F0502020204030204" pitchFamily="34" charset="0"/>
                <a:cs typeface="Calibri" panose="020F0502020204030204" pitchFamily="34" charset="0"/>
              </a:rPr>
              <a:t>- Conformément aux dispositions du Code de la famille, les auxiliaires d’État civil, en l’occurrence, les chefs de villages et les délégués de quartiers, ont l’obligation de tenir des cahiers où sont consignées les informations relatives </a:t>
            </a:r>
            <a:r>
              <a:rPr lang="fr-SN" sz="1800" b="1" dirty="0">
                <a:effectLst/>
                <a:latin typeface="Rockwell" panose="02060603020205020403" pitchFamily="18" charset="0"/>
                <a:ea typeface="Calibri" panose="020F0502020204030204" pitchFamily="34" charset="0"/>
                <a:cs typeface="Calibri" panose="020F0502020204030204" pitchFamily="34" charset="0"/>
              </a:rPr>
              <a:t>aux naissances</a:t>
            </a:r>
            <a:r>
              <a:rPr lang="fr-SN" sz="1800" dirty="0">
                <a:effectLst/>
                <a:latin typeface="Rockwell" panose="02060603020205020403" pitchFamily="18" charset="0"/>
                <a:ea typeface="Calibri" panose="020F0502020204030204" pitchFamily="34" charset="0"/>
                <a:cs typeface="Calibri" panose="020F0502020204030204" pitchFamily="34" charset="0"/>
              </a:rPr>
              <a:t>, aux mariages et aux décès survenus dans leurs villages ou quartiers. Ces auxiliaires d’État civil sont en contact permanent avec les populations et ont l’avantage d’être au courant des faits d’État civil survenus dans leurs zones.  </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r>
              <a:rPr lang="fr-SN" sz="1800" b="1" dirty="0">
                <a:effectLst/>
                <a:latin typeface="Rockwell" panose="02060603020205020403" pitchFamily="18" charset="0"/>
                <a:ea typeface="Calibri" panose="020F0502020204030204" pitchFamily="34" charset="0"/>
                <a:cs typeface="Times New Roman" panose="02020603050405020304" pitchFamily="18" charset="0"/>
              </a:rPr>
              <a:t>l’enregistrement des faits d’État civil est obligatoire et gratuit</a:t>
            </a:r>
            <a:r>
              <a:rPr lang="fr-SN" sz="1800" dirty="0">
                <a:effectLst/>
                <a:latin typeface="Rockwell" panose="02060603020205020403" pitchFamily="18" charset="0"/>
                <a:ea typeface="Calibri" panose="020F0502020204030204" pitchFamily="34" charset="0"/>
                <a:cs typeface="Times New Roman" panose="02020603050405020304" pitchFamily="18" charset="0"/>
              </a:rPr>
              <a:t>. </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fr-SN" sz="1800" dirty="0">
                <a:effectLst/>
                <a:latin typeface="Rockwell" panose="02060603020205020403" pitchFamily="18" charset="0"/>
                <a:ea typeface="Calibri" panose="020F0502020204030204" pitchFamily="34" charset="0"/>
                <a:cs typeface="Times New Roman" panose="02020603050405020304" pitchFamily="18" charset="0"/>
              </a:rPr>
              <a:t>Le formulaire no 1 est remis gratuitement au déclarant au moment de l’enregistrement de l’acte. La délivrance d’un certificat ou d’une copie d’un acte est assujettie à des frais relativement modiques qui varient entre 200 francs CFA et 500 francs CFA (timbre);</a:t>
            </a:r>
          </a:p>
          <a:p>
            <a:pPr marL="0" indent="0">
              <a:buNone/>
            </a:pPr>
            <a:r>
              <a:rPr lang="fr-FR" sz="1800" b="1" dirty="0">
                <a:latin typeface="Rockwell" panose="02060603020205020403" pitchFamily="18" charset="0"/>
                <a:ea typeface="Calibri" panose="020F0502020204030204" pitchFamily="34" charset="0"/>
                <a:cs typeface="Tahoma" panose="020B0604030504040204" pitchFamily="34" charset="0"/>
              </a:rPr>
              <a:t>. </a:t>
            </a:r>
            <a:r>
              <a:rPr lang="fr-FR" sz="1800" b="1" dirty="0">
                <a:effectLst/>
                <a:latin typeface="Rockwell" panose="02060603020205020403" pitchFamily="18" charset="0"/>
                <a:ea typeface="Calibri" panose="020F0502020204030204" pitchFamily="34" charset="0"/>
                <a:cs typeface="Tahoma" panose="020B0604030504040204" pitchFamily="34" charset="0"/>
              </a:rPr>
              <a:t>l’informatisation de certains CEC s’est traduite par des services de qualité aux usagers. </a:t>
            </a:r>
          </a:p>
          <a:p>
            <a:pPr marL="0" indent="0">
              <a:buNone/>
            </a:pPr>
            <a:r>
              <a:rPr lang="fr-FR" sz="1800" b="1" dirty="0">
                <a:latin typeface="Rockwell" panose="02060603020205020403" pitchFamily="18" charset="0"/>
                <a:ea typeface="Calibri" panose="020F0502020204030204" pitchFamily="34" charset="0"/>
                <a:cs typeface="Tahoma" panose="020B0604030504040204" pitchFamily="34" charset="0"/>
              </a:rPr>
              <a:t>-</a:t>
            </a:r>
            <a:r>
              <a:rPr lang="fr-FR" sz="1800" dirty="0">
                <a:effectLst/>
                <a:latin typeface="Rockwell" panose="02060603020205020403" pitchFamily="18" charset="0"/>
                <a:ea typeface="Calibri" panose="020F0502020204030204" pitchFamily="34" charset="0"/>
                <a:cs typeface="Tahoma" panose="020B0604030504040204" pitchFamily="34" charset="0"/>
              </a:rPr>
              <a:t>Quelques CEC qui utilisent des logiciels de gestion de l’État civil constituent des centres modèles avec une bonne organisation du travail, un bon système d’archivage et l’utilisation d’un logiciel de gestion de l’État civil. Ces CEC arrivent à fournir des services d’État civil de qualité, à la grande satisfaction des usagers</a:t>
            </a:r>
            <a:endParaRPr lang="fr-SN" sz="1800" dirty="0">
              <a:effectLst/>
              <a:latin typeface="Rockwell" panose="02060603020205020403" pitchFamily="18" charset="0"/>
              <a:ea typeface="Calibri" panose="020F0502020204030204" pitchFamily="34" charset="0"/>
              <a:cs typeface="Times New Roman" panose="02020603050405020304" pitchFamily="18" charset="0"/>
            </a:endParaRPr>
          </a:p>
          <a:p>
            <a:pPr>
              <a:buFontTx/>
              <a:buChar char="-"/>
            </a:pPr>
            <a:endParaRPr lang="fr-FR" dirty="0"/>
          </a:p>
        </p:txBody>
      </p:sp>
    </p:spTree>
    <p:extLst>
      <p:ext uri="{BB962C8B-B14F-4D97-AF65-F5344CB8AC3E}">
        <p14:creationId xmlns:p14="http://schemas.microsoft.com/office/powerpoint/2010/main" val="335091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3FF49B9-84F1-743E-9AF6-AC2103C24C8B}"/>
              </a:ext>
            </a:extLst>
          </p:cNvPr>
          <p:cNvSpPr>
            <a:spLocks noGrp="1"/>
          </p:cNvSpPr>
          <p:nvPr>
            <p:ph idx="1"/>
          </p:nvPr>
        </p:nvSpPr>
        <p:spPr/>
        <p:txBody>
          <a:bodyPr/>
          <a:lstStyle/>
          <a:p>
            <a:r>
              <a:rPr lang="fr-FR" sz="1800" b="1" dirty="0">
                <a:effectLst/>
                <a:latin typeface="Rockwell" panose="02060603020205020403" pitchFamily="18" charset="0"/>
                <a:ea typeface="Lantinghei TC Heavy"/>
                <a:cs typeface="Times New Roman" panose="02020603050405020304" pitchFamily="18" charset="0"/>
              </a:rPr>
              <a:t>l’offre de service de proximité</a:t>
            </a:r>
            <a:r>
              <a:rPr lang="fr-SN" sz="1800" b="1" dirty="0">
                <a:effectLst/>
                <a:latin typeface="Rockwell" panose="02060603020205020403" pitchFamily="18" charset="0"/>
                <a:ea typeface="Calibri" panose="020F0502020204030204" pitchFamily="34" charset="0"/>
                <a:cs typeface="Times New Roman" panose="02020603050405020304" pitchFamily="18" charset="0"/>
              </a:rPr>
              <a:t> et la fourniture continue de services d’Etat civil. </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dirty="0"/>
              <a:t>-</a:t>
            </a:r>
            <a:r>
              <a:rPr lang="fr-SN" sz="1800" dirty="0">
                <a:effectLst/>
                <a:latin typeface="Rockwell" panose="02060603020205020403" pitchFamily="18" charset="0"/>
                <a:ea typeface="Calibri" panose="020F0502020204030204" pitchFamily="34" charset="0"/>
                <a:cs typeface="Times New Roman" panose="02020603050405020304" pitchFamily="18" charset="0"/>
              </a:rPr>
              <a:t>D’après les résultats de la cartographie des CEC, 283 CEC assurent une permanence les week-ends et les jours fériés. C’est une démarche client novatrice qui mérite d’être mise à l’échelle.</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SN" sz="1800" b="1" dirty="0">
                <a:effectLst/>
                <a:latin typeface="Rockwell" panose="02060603020205020403" pitchFamily="18" charset="0"/>
                <a:ea typeface="Calibri" panose="020F0502020204030204" pitchFamily="34" charset="0"/>
                <a:cs typeface="Times New Roman" panose="02020603050405020304" pitchFamily="18" charset="0"/>
              </a:rPr>
              <a:t>l’enregistrement à l’État civil des enfants de moins d’un an en partenariat avec des structures sanitaires</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fr-FR" sz="1800" dirty="0">
                <a:highlight>
                  <a:srgbClr val="D3D3D3"/>
                </a:highlight>
                <a:latin typeface="Rockwell" panose="02060603020205020403" pitchFamily="18" charset="0"/>
                <a:ea typeface="Calibri" panose="020F0502020204030204" pitchFamily="34" charset="0"/>
                <a:cs typeface="Times New Roman" panose="02020603050405020304" pitchFamily="18" charset="0"/>
              </a:rPr>
              <a:t>-</a:t>
            </a:r>
            <a:r>
              <a:rPr lang="fr-FR" sz="1800" dirty="0">
                <a:effectLst/>
                <a:latin typeface="Rockwell" panose="02060603020205020403" pitchFamily="18" charset="0"/>
                <a:ea typeface="Calibri" panose="020F0502020204030204" pitchFamily="34" charset="0"/>
                <a:cs typeface="Calibri Light" panose="020F0302020204030204" pitchFamily="34" charset="0"/>
              </a:rPr>
              <a:t>En plus de la dotation des CEC en équipements informatiques pour l’enregistrement des faits de l’État civil, l’UNICEF a soutenu le déploiement de la plateforme Open source Rapid Pro dans les régions de Kolda pour la collecte et la consolidation des données de l’État civil. Ce système innovant, notamment dans les zones faiblement urbanisées, permet à partir de SMS d’un téléphone basique d’envoyer les informations sur un serveur</a:t>
            </a:r>
          </a:p>
          <a:p>
            <a:pPr indent="0" algn="just">
              <a:lnSpc>
                <a:spcPct val="107000"/>
              </a:lnSpc>
              <a:spcAft>
                <a:spcPts val="800"/>
              </a:spcAft>
              <a:buNone/>
            </a:pPr>
            <a:r>
              <a:rPr lang="fr-FR" sz="1800" dirty="0">
                <a:latin typeface="Rockwell" panose="02060603020205020403" pitchFamily="18" charset="0"/>
                <a:ea typeface="Calibri" panose="020F0502020204030204" pitchFamily="34" charset="0"/>
                <a:cs typeface="Calibri Light" panose="020F0302020204030204" pitchFamily="34" charset="0"/>
              </a:rPr>
              <a:t>Coins </a:t>
            </a:r>
            <a:r>
              <a:rPr lang="fr-FR" sz="1800" dirty="0" err="1">
                <a:latin typeface="Rockwell" panose="02060603020205020403" pitchFamily="18" charset="0"/>
                <a:ea typeface="Calibri" panose="020F0502020204030204" pitchFamily="34" charset="0"/>
                <a:cs typeface="Calibri Light" panose="020F0302020204030204" pitchFamily="34" charset="0"/>
              </a:rPr>
              <a:t>etat</a:t>
            </a:r>
            <a:r>
              <a:rPr lang="fr-FR" sz="1800" dirty="0">
                <a:latin typeface="Rockwell" panose="02060603020205020403" pitchFamily="18" charset="0"/>
                <a:ea typeface="Calibri" panose="020F0502020204030204" pitchFamily="34" charset="0"/>
                <a:cs typeface="Calibri Light" panose="020F0302020204030204" pitchFamily="34" charset="0"/>
              </a:rPr>
              <a:t> civil avec le structure de la sante avec l’ appui de l’ Unicef</a:t>
            </a:r>
            <a:endParaRPr lang="fr-SN"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
        <p:nvSpPr>
          <p:cNvPr id="4" name="Titre 1">
            <a:extLst>
              <a:ext uri="{FF2B5EF4-FFF2-40B4-BE49-F238E27FC236}">
                <a16:creationId xmlns:a16="http://schemas.microsoft.com/office/drawing/2014/main" id="{5B079CDD-AB6A-2E43-F6BF-2BEC2508CD78}"/>
              </a:ext>
            </a:extLst>
          </p:cNvPr>
          <p:cNvSpPr>
            <a:spLocks noGrp="1"/>
          </p:cNvSpPr>
          <p:nvPr>
            <p:ph type="title"/>
          </p:nvPr>
        </p:nvSpPr>
        <p:spPr>
          <a:xfrm>
            <a:off x="838199" y="365126"/>
            <a:ext cx="10457651" cy="757341"/>
          </a:xfrm>
          <a:solidFill>
            <a:schemeClr val="accent1"/>
          </a:solidFill>
        </p:spPr>
        <p:txBody>
          <a:bodyPr>
            <a:normAutofit fontScale="90000"/>
          </a:bodyPr>
          <a:lstStyle/>
          <a:p>
            <a:pPr algn="ctr"/>
            <a:br>
              <a:rPr lang="fr-FR" sz="4400" b="1" i="1" dirty="0"/>
            </a:br>
            <a:r>
              <a:rPr lang="fr-FR" sz="4400" b="1" i="1" dirty="0"/>
              <a:t>LES BONNES PRATIQUES</a:t>
            </a:r>
            <a:br>
              <a:rPr lang="fr-FR" sz="4400" b="1" i="1" dirty="0"/>
            </a:br>
            <a:endParaRPr lang="fr-FR" dirty="0"/>
          </a:p>
        </p:txBody>
      </p:sp>
    </p:spTree>
    <p:extLst>
      <p:ext uri="{BB962C8B-B14F-4D97-AF65-F5344CB8AC3E}">
        <p14:creationId xmlns:p14="http://schemas.microsoft.com/office/powerpoint/2010/main" val="37462998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2442</Words>
  <Application>Microsoft Office PowerPoint</Application>
  <PresentationFormat>Widescreen</PresentationFormat>
  <Paragraphs>240</Paragraphs>
  <Slides>28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Book Antiqua</vt:lpstr>
      <vt:lpstr>Bookman Old Style</vt:lpstr>
      <vt:lpstr>Calibri</vt:lpstr>
      <vt:lpstr>Calibri corps</vt:lpstr>
      <vt:lpstr>Calibri Light</vt:lpstr>
      <vt:lpstr>Franklin Gothic Book</vt:lpstr>
      <vt:lpstr>Rockwell</vt:lpstr>
      <vt:lpstr>Tahoma</vt:lpstr>
      <vt:lpstr>Times New Roman</vt:lpstr>
      <vt:lpstr>Wingdings</vt:lpstr>
      <vt:lpstr>1_Office Theme</vt:lpstr>
      <vt:lpstr>L’enregistrement  des naissances: Réussites et Meilleures pratiques </vt:lpstr>
      <vt:lpstr>SOMMAIRE</vt:lpstr>
      <vt:lpstr>I-Présentation de la DEC</vt:lpstr>
      <vt:lpstr>II-ORGANISATION DU SYSTEME  </vt:lpstr>
      <vt:lpstr>II-ORGANISATION DU SYSTEME  </vt:lpstr>
      <vt:lpstr>III-ACTEURS DU SYSTÈME </vt:lpstr>
      <vt:lpstr>IV-Organisation de l’état civil</vt:lpstr>
      <vt:lpstr> LES BONNES PRATIQUES </vt:lpstr>
      <vt:lpstr> LES BONNES PRATIQUES </vt:lpstr>
      <vt:lpstr>APPROCHE INNOVANTE MISE EN ŒUVRE DANS L’ENREGISTREMENT DES FAITS D’ÉTAT CIVIL</vt:lpstr>
      <vt:lpstr>V-QUELQUES  RESULTATS  ENREGISTRES </vt:lpstr>
      <vt:lpstr> Le pilotage stratégique de l’état civil </vt:lpstr>
      <vt:lpstr>Le pilotage stratégique de l’état civil</vt:lpstr>
      <vt:lpstr>Le pilotage stratégique de l’état civil </vt:lpstr>
      <vt:lpstr>                    Le pilotage stratégique de l’état civil </vt:lpstr>
      <vt:lpstr>Le pilotage stratégique de l’état civil </vt:lpstr>
      <vt:lpstr> L’accès à des services d’état civil de qualité renforcé</vt:lpstr>
      <vt:lpstr>         L’accès à des services d’ d’état civil de qualité, renforcé</vt:lpstr>
      <vt:lpstr>Résultat 2. L’accès à des services d’état civil de qualité est renforcé</vt:lpstr>
      <vt:lpstr>      L’accès à des services d’état civil de qualité, renforcé</vt:lpstr>
      <vt:lpstr>Mise en place d’un système national d’information de l’état civil bien articulé avec les différents fichiers d’identification biométrique</vt:lpstr>
      <vt:lpstr>Mise en place d’un système national d’information de l’état civil </vt:lpstr>
      <vt:lpstr>Mise en place d’un système national d’information de l’état civil bien articulé avec les différents fichiers d’identification biométrique</vt:lpstr>
      <vt:lpstr> - ACTIVITE D’INDEXATION </vt:lpstr>
      <vt:lpstr>Résultat 3. Mise en place d’un système national d’information de l’état civil bien articulé avec les différents fichiers d’identification biométrique</vt:lpstr>
      <vt:lpstr> DEC-SENUM S.A</vt:lpstr>
      <vt:lpstr>PowerPoint Presentation</vt:lpstr>
      <vt:lpstr>PowerPoint Presentation</vt:lpstr>
    </vt:vector>
  </TitlesOfParts>
  <Company>SPC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Impact of COVID-19 pandemic on civil registration and vital statistics</dc:title>
  <dc:creator>Gloria Mathenge</dc:creator>
  <cp:lastModifiedBy>David Nzeyimana</cp:lastModifiedBy>
  <cp:revision>115</cp:revision>
  <dcterms:created xsi:type="dcterms:W3CDTF">2020-05-09T19:37:11Z</dcterms:created>
  <dcterms:modified xsi:type="dcterms:W3CDTF">2022-10-25T00:17:32Z</dcterms:modified>
</cp:coreProperties>
</file>