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0"/>
  </p:notesMasterIdLst>
  <p:sldIdLst>
    <p:sldId id="380" r:id="rId3"/>
    <p:sldId id="381" r:id="rId4"/>
    <p:sldId id="392" r:id="rId5"/>
    <p:sldId id="387" r:id="rId6"/>
    <p:sldId id="388" r:id="rId7"/>
    <p:sldId id="399" r:id="rId8"/>
    <p:sldId id="398" r:id="rId9"/>
    <p:sldId id="397" r:id="rId10"/>
    <p:sldId id="391" r:id="rId11"/>
    <p:sldId id="389" r:id="rId12"/>
    <p:sldId id="385" r:id="rId13"/>
    <p:sldId id="384" r:id="rId14"/>
    <p:sldId id="396" r:id="rId15"/>
    <p:sldId id="393" r:id="rId16"/>
    <p:sldId id="394" r:id="rId17"/>
    <p:sldId id="386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3582177796811E-2"/>
          <c:y val="8.3417908520674877E-2"/>
          <c:w val="0.89560075545215301"/>
          <c:h val="0.766904434553115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'Figure C.2'!$B$3</c:f>
              <c:strCache>
                <c:ptCount val="1"/>
                <c:pt idx="0">
                  <c:v>% due to R00-R99</c:v>
                </c:pt>
              </c:strCache>
            </c:strRef>
          </c:tx>
          <c:invertIfNegative val="0"/>
          <c:cat>
            <c:numRef>
              <c:f>'Figure C.2'!$A$4:$A$25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'Figure C.2'!$B$4:$B$25</c:f>
              <c:numCache>
                <c:formatCode>0.00</c:formatCode>
                <c:ptCount val="22"/>
                <c:pt idx="0">
                  <c:v>13.367956766816835</c:v>
                </c:pt>
                <c:pt idx="1">
                  <c:v>13.953589822587814</c:v>
                </c:pt>
                <c:pt idx="2">
                  <c:v>12.373113352942099</c:v>
                </c:pt>
                <c:pt idx="3">
                  <c:v>12.527156664311292</c:v>
                </c:pt>
                <c:pt idx="4">
                  <c:v>12.776368646313843</c:v>
                </c:pt>
                <c:pt idx="5">
                  <c:v>12.609697017829488</c:v>
                </c:pt>
                <c:pt idx="6">
                  <c:v>12.674291870764065</c:v>
                </c:pt>
                <c:pt idx="7">
                  <c:v>12.391204803663225</c:v>
                </c:pt>
                <c:pt idx="8">
                  <c:v>12.543860087778516</c:v>
                </c:pt>
                <c:pt idx="9">
                  <c:v>13.666714946677711</c:v>
                </c:pt>
                <c:pt idx="10">
                  <c:v>14.015435676164065</c:v>
                </c:pt>
                <c:pt idx="11">
                  <c:v>13.738800072842338</c:v>
                </c:pt>
                <c:pt idx="12">
                  <c:v>13.841741195959845</c:v>
                </c:pt>
                <c:pt idx="13">
                  <c:v>13.606937274988812</c:v>
                </c:pt>
                <c:pt idx="14">
                  <c:v>13.661748416652836</c:v>
                </c:pt>
                <c:pt idx="15">
                  <c:v>13.619103124363502</c:v>
                </c:pt>
                <c:pt idx="16">
                  <c:v>12.758991706404196</c:v>
                </c:pt>
                <c:pt idx="17">
                  <c:v>12.411271061021228</c:v>
                </c:pt>
                <c:pt idx="18">
                  <c:v>12.338606368095471</c:v>
                </c:pt>
                <c:pt idx="19">
                  <c:v>13.187909864287908</c:v>
                </c:pt>
                <c:pt idx="20">
                  <c:v>13.377101744129059</c:v>
                </c:pt>
                <c:pt idx="21">
                  <c:v>13.490553154748532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9-4589-8A3D-4DC843426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786808"/>
        <c:axId val="591787592"/>
      </c:barChart>
      <c:catAx>
        <c:axId val="591786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ZA" sz="1500"/>
                  <a:t>Year of death </a:t>
                </a:r>
              </a:p>
            </c:rich>
          </c:tx>
          <c:layout>
            <c:manualLayout>
              <c:xMode val="edge"/>
              <c:yMode val="edge"/>
              <c:x val="0.49539586364308391"/>
              <c:y val="0.941967892049074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91787592"/>
        <c:crosses val="autoZero"/>
        <c:auto val="1"/>
        <c:lblAlgn val="ctr"/>
        <c:lblOffset val="100"/>
        <c:noMultiLvlLbl val="0"/>
      </c:catAx>
      <c:valAx>
        <c:axId val="591787592"/>
        <c:scaling>
          <c:orientation val="minMax"/>
          <c:max val="14.1"/>
          <c:min val="1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r>
                  <a:rPr lang="en-ZA" sz="1500" b="1">
                    <a:solidFill>
                      <a:schemeClr val="tx1"/>
                    </a:solidFill>
                  </a:rPr>
                  <a:t>Percentage </a:t>
                </a:r>
              </a:p>
            </c:rich>
          </c:tx>
          <c:layout>
            <c:manualLayout>
              <c:xMode val="edge"/>
              <c:yMode val="edge"/>
              <c:x val="1.9503432500548128E-2"/>
              <c:y val="0.3551353183266394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1786808"/>
        <c:crosses val="autoZero"/>
        <c:crossBetween val="between"/>
        <c:minorUnit val="1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n-US"/>
          </a:p>
        </c:txPr>
      </c:dTable>
      <c:spPr>
        <a:noFill/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9404" y="1124744"/>
            <a:ext cx="10753195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2657"/>
            <a:ext cx="10752499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2887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549400"/>
            <a:ext cx="10753195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2" y="3645024"/>
            <a:ext cx="10753196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3" y="4581128"/>
            <a:ext cx="10753195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34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548682"/>
            <a:ext cx="10753195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2" y="2636912"/>
            <a:ext cx="10753196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3" y="3429000"/>
            <a:ext cx="10753195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71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2" y="1268760"/>
            <a:ext cx="10753196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3" y="2060848"/>
            <a:ext cx="10753195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548680"/>
            <a:ext cx="10753195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97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2" y="2780928"/>
            <a:ext cx="10753196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3" y="2204865"/>
            <a:ext cx="10753195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0649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548680"/>
            <a:ext cx="10753195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804496"/>
            <a:ext cx="10752931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32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5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548680"/>
            <a:ext cx="10753195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804496"/>
            <a:ext cx="10752931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2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1916832"/>
            <a:ext cx="10753195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804496"/>
            <a:ext cx="10752931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63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1916832"/>
            <a:ext cx="10753195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804496"/>
            <a:ext cx="10752931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54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833094" y="1700832"/>
            <a:ext cx="6527269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4" y="4941169"/>
            <a:ext cx="10753192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val="4262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833094" y="1700832"/>
            <a:ext cx="6527269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2" y="4941169"/>
            <a:ext cx="10753197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val="15549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776976" y="764704"/>
            <a:ext cx="8639504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2" y="3861048"/>
            <a:ext cx="10753197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2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776976" y="764704"/>
            <a:ext cx="8639504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2" y="3861048"/>
            <a:ext cx="10753197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4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9404" y="1124744"/>
            <a:ext cx="10753195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2657"/>
            <a:ext cx="10752499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34401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9404" y="1124744"/>
            <a:ext cx="10753195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2657"/>
            <a:ext cx="10752499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val="21099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802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5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3233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26765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38536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23490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27074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val="17855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0098" y="333375"/>
            <a:ext cx="10752499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TABLE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19403" y="1556792"/>
            <a:ext cx="10753195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8747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40312" y="2421384"/>
            <a:ext cx="6912072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112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4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40312" y="2421384"/>
            <a:ext cx="6912072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207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A11F33-FA88-47E3-B872-B225FA21A0C0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0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6C62-C2E3-40CE-BFD4-0FE416C82343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0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50696-897D-46A7-B06B-38E1372127E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00"/>
            <a:ext cx="12192000" cy="8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0393" y="2395441"/>
            <a:ext cx="7947243" cy="2462022"/>
          </a:xfrm>
        </p:spPr>
        <p:txBody>
          <a:bodyPr anchor="b">
            <a:normAutofit/>
          </a:bodyPr>
          <a:lstStyle/>
          <a:p>
            <a:pPr algn="l"/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Medical Certification of Causes of Death- South African Experience</a:t>
            </a:r>
            <a:b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GB" sz="35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552" y="5070483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                   P</a:t>
            </a:r>
            <a:r>
              <a:rPr lang="en-US" sz="2400" b="1" dirty="0"/>
              <a:t>resenter</a:t>
            </a:r>
            <a:r>
              <a:rPr lang="en-US" sz="2400" dirty="0"/>
              <a:t>: </a:t>
            </a:r>
            <a:r>
              <a:rPr lang="en-US" b="1" dirty="0"/>
              <a:t>Mosidi Nhlapo</a:t>
            </a:r>
          </a:p>
          <a:p>
            <a:r>
              <a:rPr lang="en-US" b="1" dirty="0"/>
              <a:t>Statistics South Africa</a:t>
            </a:r>
          </a:p>
          <a:p>
            <a:r>
              <a:rPr lang="en-US" b="1" dirty="0"/>
              <a:t>South Africa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72" y="713652"/>
            <a:ext cx="29146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EA1D42-B17D-4C76-AB60-C396D478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08" y="608877"/>
            <a:ext cx="34004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78798"/>
            <a:ext cx="10515600" cy="7062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Who certifies deaths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3444"/>
              </p:ext>
            </p:extLst>
          </p:nvPr>
        </p:nvGraphicFramePr>
        <p:xfrm>
          <a:off x="304802" y="698087"/>
          <a:ext cx="11259125" cy="63882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01602">
                  <a:extLst>
                    <a:ext uri="{9D8B030D-6E8A-4147-A177-3AD203B41FA5}">
                      <a16:colId xmlns:a16="http://schemas.microsoft.com/office/drawing/2014/main" val="2681909604"/>
                    </a:ext>
                  </a:extLst>
                </a:gridCol>
                <a:gridCol w="2421868">
                  <a:extLst>
                    <a:ext uri="{9D8B030D-6E8A-4147-A177-3AD203B41FA5}">
                      <a16:colId xmlns:a16="http://schemas.microsoft.com/office/drawing/2014/main" val="1972800848"/>
                    </a:ext>
                  </a:extLst>
                </a:gridCol>
                <a:gridCol w="1935655">
                  <a:extLst>
                    <a:ext uri="{9D8B030D-6E8A-4147-A177-3AD203B41FA5}">
                      <a16:colId xmlns:a16="http://schemas.microsoft.com/office/drawing/2014/main" val="2924190849"/>
                    </a:ext>
                  </a:extLst>
                </a:gridCol>
              </a:tblGrid>
              <a:tr h="645396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Method</a:t>
                      </a:r>
                      <a:r>
                        <a:rPr lang="en-US" sz="2500" spc="-3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of</a:t>
                      </a:r>
                      <a:r>
                        <a:rPr lang="en-US" sz="2500" spc="-2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ascertainment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Frequency</a:t>
                      </a:r>
                      <a:endParaRPr lang="en-ZA" sz="2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Percent</a:t>
                      </a:r>
                      <a:r>
                        <a:rPr lang="en-US" sz="2500" spc="-1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%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6325571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Autopsy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r>
                        <a:rPr lang="en-US" sz="2500" b="1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643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7,6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4981610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Post</a:t>
                      </a:r>
                      <a:r>
                        <a:rPr lang="en-US" sz="2500" spc="-3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mortem</a:t>
                      </a:r>
                      <a:r>
                        <a:rPr lang="en-US" sz="2500" spc="-1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examination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r>
                        <a:rPr lang="en-US" sz="2500" b="1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418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17,3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9612015"/>
                  </a:ext>
                </a:extLst>
              </a:tr>
              <a:tr h="599399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Opinion</a:t>
                      </a:r>
                      <a:r>
                        <a:rPr lang="en-US" sz="2500" spc="-3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of</a:t>
                      </a:r>
                      <a:r>
                        <a:rPr lang="en-US" sz="2500" spc="-2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attending</a:t>
                      </a:r>
                      <a:r>
                        <a:rPr lang="en-US" sz="2500" spc="-3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medical</a:t>
                      </a:r>
                      <a:r>
                        <a:rPr lang="en-US" sz="2500" spc="-3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practitioner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r>
                        <a:rPr lang="en-US" sz="2500" b="1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759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10,5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2517383"/>
                  </a:ext>
                </a:extLst>
              </a:tr>
              <a:tr h="517849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Opinion</a:t>
                      </a:r>
                      <a:r>
                        <a:rPr lang="en-US" sz="2500" spc="-2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of</a:t>
                      </a:r>
                      <a:r>
                        <a:rPr lang="en-US" sz="2500" spc="-1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attending</a:t>
                      </a:r>
                      <a:r>
                        <a:rPr lang="en-US" sz="2500" spc="-3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medical</a:t>
                      </a:r>
                      <a:r>
                        <a:rPr lang="en-US" sz="2500" spc="-2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practitioner</a:t>
                      </a:r>
                      <a:r>
                        <a:rPr lang="en-US" sz="2500" spc="-2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on</a:t>
                      </a:r>
                      <a:r>
                        <a:rPr lang="en-US" sz="2500" spc="-1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duty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US" sz="2500" b="1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955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1,3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6107378"/>
                  </a:ext>
                </a:extLst>
              </a:tr>
              <a:tr h="53619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Opinion</a:t>
                      </a:r>
                      <a:r>
                        <a:rPr lang="en-US" sz="2500" spc="-2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of</a:t>
                      </a:r>
                      <a:r>
                        <a:rPr lang="en-US" sz="2500" spc="-2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registered</a:t>
                      </a:r>
                      <a:r>
                        <a:rPr lang="en-US" sz="2500" spc="-2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professional</a:t>
                      </a:r>
                      <a:r>
                        <a:rPr lang="en-US" sz="2500" spc="-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nurse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r>
                        <a:rPr lang="en-US" sz="2500" b="1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084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5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7,9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5331736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Interview</a:t>
                      </a:r>
                      <a:r>
                        <a:rPr lang="en-US" sz="2500" spc="-2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of</a:t>
                      </a:r>
                      <a:r>
                        <a:rPr lang="en-US" sz="2500" spc="-5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family</a:t>
                      </a:r>
                      <a:r>
                        <a:rPr lang="en-US" sz="2500" spc="-3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member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2500" b="1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258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5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0,7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2321862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Other</a:t>
                      </a:r>
                      <a:endParaRPr lang="en-ZA" sz="2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2500" b="1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972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0,9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4583310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Autopsy</a:t>
                      </a:r>
                      <a:r>
                        <a:rPr lang="en-US" sz="2500" spc="-40">
                          <a:effectLst/>
                        </a:rPr>
                        <a:t> </a:t>
                      </a:r>
                      <a:r>
                        <a:rPr lang="en-US" sz="2500">
                          <a:effectLst/>
                        </a:rPr>
                        <a:t>results</a:t>
                      </a:r>
                      <a:r>
                        <a:rPr lang="en-US" sz="2500" spc="-15">
                          <a:effectLst/>
                        </a:rPr>
                        <a:t> </a:t>
                      </a:r>
                      <a:r>
                        <a:rPr lang="en-US" sz="2500">
                          <a:effectLst/>
                        </a:rPr>
                        <a:t>may</a:t>
                      </a:r>
                      <a:r>
                        <a:rPr lang="en-US" sz="2500" spc="-45">
                          <a:effectLst/>
                        </a:rPr>
                        <a:t> </a:t>
                      </a:r>
                      <a:r>
                        <a:rPr lang="en-US" sz="2500">
                          <a:effectLst/>
                        </a:rPr>
                        <a:t>be</a:t>
                      </a:r>
                      <a:r>
                        <a:rPr lang="en-US" sz="2500" spc="-15">
                          <a:effectLst/>
                        </a:rPr>
                        <a:t> </a:t>
                      </a:r>
                      <a:r>
                        <a:rPr lang="en-US" sz="2500">
                          <a:effectLst/>
                        </a:rPr>
                        <a:t>available</a:t>
                      </a:r>
                      <a:r>
                        <a:rPr lang="en-US" sz="2500" spc="-15">
                          <a:effectLst/>
                        </a:rPr>
                        <a:t> </a:t>
                      </a:r>
                      <a:r>
                        <a:rPr lang="en-US" sz="2500">
                          <a:effectLst/>
                        </a:rPr>
                        <a:t>later</a:t>
                      </a:r>
                      <a:endParaRPr lang="en-ZA" sz="2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221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0,0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6415946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pPr marL="103505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Unspecified</a:t>
                      </a:r>
                      <a:endParaRPr lang="en-ZA" sz="2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243</a:t>
                      </a:r>
                      <a:r>
                        <a:rPr lang="en-US" sz="2500" b="1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704</a:t>
                      </a:r>
                      <a:endParaRPr lang="en-ZA" sz="2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53,7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7535729"/>
                  </a:ext>
                </a:extLst>
              </a:tr>
              <a:tr h="49236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Total</a:t>
                      </a:r>
                      <a:r>
                        <a:rPr lang="en-US" sz="2500" spc="-2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deaths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454</a:t>
                      </a:r>
                      <a:r>
                        <a:rPr lang="en-US" sz="2500" spc="-10" dirty="0">
                          <a:effectLst/>
                        </a:rPr>
                        <a:t> </a:t>
                      </a:r>
                      <a:r>
                        <a:rPr lang="en-US" sz="2500" dirty="0">
                          <a:effectLst/>
                        </a:rPr>
                        <a:t>014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100</a:t>
                      </a:r>
                      <a:endParaRPr lang="en-ZA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436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07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78798"/>
            <a:ext cx="10515600" cy="7062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Automation of Coding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BCD07-B942-418D-A4C9-E8687D20A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5" y="1015999"/>
            <a:ext cx="11296072" cy="56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4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-497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Coding - Illegibility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5D9CF-8B9E-440E-B942-78085950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79871"/>
            <a:ext cx="10547927" cy="55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" y="34040"/>
            <a:ext cx="12192001" cy="68932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en-US" sz="1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54711" y="102773"/>
            <a:ext cx="6912768" cy="1224136"/>
            <a:chOff x="1115616" y="2398781"/>
            <a:chExt cx="6912768" cy="1224136"/>
          </a:xfrm>
        </p:grpSpPr>
        <p:sp>
          <p:nvSpPr>
            <p:cNvPr id="4" name="Oval 3"/>
            <p:cNvSpPr/>
            <p:nvPr/>
          </p:nvSpPr>
          <p:spPr bwMode="auto">
            <a:xfrm>
              <a:off x="1115616" y="2398781"/>
              <a:ext cx="1224136" cy="1224136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39752" y="3146396"/>
              <a:ext cx="5688632" cy="0"/>
            </a:xfrm>
            <a:prstGeom prst="line">
              <a:avLst/>
            </a:prstGeom>
            <a:ln w="38100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377931" y="2566617"/>
              <a:ext cx="699506" cy="909054"/>
              <a:chOff x="958850" y="3643313"/>
              <a:chExt cx="1568450" cy="2023863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1755775" y="3911601"/>
                <a:ext cx="771525" cy="1441450"/>
              </a:xfrm>
              <a:custGeom>
                <a:avLst/>
                <a:gdLst/>
                <a:ahLst/>
                <a:cxnLst>
                  <a:cxn ang="0">
                    <a:pos x="183" y="133"/>
                  </a:cxn>
                  <a:cxn ang="0">
                    <a:pos x="245" y="495"/>
                  </a:cxn>
                  <a:cxn ang="0">
                    <a:pos x="22" y="219"/>
                  </a:cxn>
                  <a:cxn ang="0">
                    <a:pos x="35" y="225"/>
                  </a:cxn>
                  <a:cxn ang="0">
                    <a:pos x="234" y="482"/>
                  </a:cxn>
                  <a:cxn ang="0">
                    <a:pos x="177" y="146"/>
                  </a:cxn>
                  <a:cxn ang="0">
                    <a:pos x="35" y="225"/>
                  </a:cxn>
                  <a:cxn ang="0">
                    <a:pos x="147" y="122"/>
                  </a:cxn>
                  <a:cxn ang="0">
                    <a:pos x="136" y="83"/>
                  </a:cxn>
                  <a:cxn ang="0">
                    <a:pos x="103" y="58"/>
                  </a:cxn>
                  <a:cxn ang="0">
                    <a:pos x="79" y="54"/>
                  </a:cxn>
                  <a:cxn ang="0">
                    <a:pos x="56" y="57"/>
                  </a:cxn>
                  <a:cxn ang="0">
                    <a:pos x="32" y="47"/>
                  </a:cxn>
                  <a:cxn ang="0">
                    <a:pos x="80" y="42"/>
                  </a:cxn>
                  <a:cxn ang="0">
                    <a:pos x="104" y="36"/>
                  </a:cxn>
                  <a:cxn ang="0">
                    <a:pos x="104" y="23"/>
                  </a:cxn>
                  <a:cxn ang="0">
                    <a:pos x="97" y="15"/>
                  </a:cxn>
                  <a:cxn ang="0">
                    <a:pos x="86" y="12"/>
                  </a:cxn>
                  <a:cxn ang="0">
                    <a:pos x="111" y="6"/>
                  </a:cxn>
                  <a:cxn ang="0">
                    <a:pos x="113" y="49"/>
                  </a:cxn>
                  <a:cxn ang="0">
                    <a:pos x="159" y="119"/>
                  </a:cxn>
                  <a:cxn ang="0">
                    <a:pos x="174" y="412"/>
                  </a:cxn>
                  <a:cxn ang="0">
                    <a:pos x="200" y="425"/>
                  </a:cxn>
                  <a:cxn ang="0">
                    <a:pos x="114" y="402"/>
                  </a:cxn>
                  <a:cxn ang="0">
                    <a:pos x="48" y="393"/>
                  </a:cxn>
                  <a:cxn ang="0">
                    <a:pos x="112" y="254"/>
                  </a:cxn>
                  <a:cxn ang="0">
                    <a:pos x="212" y="275"/>
                  </a:cxn>
                  <a:cxn ang="0">
                    <a:pos x="150" y="297"/>
                  </a:cxn>
                  <a:cxn ang="0">
                    <a:pos x="62" y="282"/>
                  </a:cxn>
                  <a:cxn ang="0">
                    <a:pos x="112" y="254"/>
                  </a:cxn>
                  <a:cxn ang="0">
                    <a:pos x="196" y="344"/>
                  </a:cxn>
                  <a:cxn ang="0">
                    <a:pos x="115" y="340"/>
                  </a:cxn>
                  <a:cxn ang="0">
                    <a:pos x="61" y="337"/>
                  </a:cxn>
                  <a:cxn ang="0">
                    <a:pos x="176" y="189"/>
                  </a:cxn>
                  <a:cxn ang="0">
                    <a:pos x="151" y="214"/>
                  </a:cxn>
                  <a:cxn ang="0">
                    <a:pos x="125" y="189"/>
                  </a:cxn>
                  <a:cxn ang="0">
                    <a:pos x="151" y="166"/>
                  </a:cxn>
                  <a:cxn ang="0">
                    <a:pos x="176" y="189"/>
                  </a:cxn>
                </a:cxnLst>
                <a:rect l="0" t="0" r="r" b="b"/>
                <a:pathLst>
                  <a:path w="265" h="495">
                    <a:moveTo>
                      <a:pt x="125" y="130"/>
                    </a:moveTo>
                    <a:cubicBezTo>
                      <a:pt x="183" y="133"/>
                      <a:pt x="183" y="133"/>
                      <a:pt x="183" y="133"/>
                    </a:cubicBezTo>
                    <a:cubicBezTo>
                      <a:pt x="265" y="236"/>
                      <a:pt x="265" y="236"/>
                      <a:pt x="265" y="236"/>
                    </a:cubicBezTo>
                    <a:cubicBezTo>
                      <a:pt x="245" y="495"/>
                      <a:pt x="245" y="495"/>
                      <a:pt x="245" y="495"/>
                    </a:cubicBezTo>
                    <a:cubicBezTo>
                      <a:pt x="0" y="478"/>
                      <a:pt x="0" y="478"/>
                      <a:pt x="0" y="478"/>
                    </a:cubicBezTo>
                    <a:cubicBezTo>
                      <a:pt x="22" y="219"/>
                      <a:pt x="22" y="219"/>
                      <a:pt x="22" y="219"/>
                    </a:cubicBezTo>
                    <a:lnTo>
                      <a:pt x="125" y="130"/>
                    </a:lnTo>
                    <a:close/>
                    <a:moveTo>
                      <a:pt x="35" y="225"/>
                    </a:moveTo>
                    <a:cubicBezTo>
                      <a:pt x="15" y="466"/>
                      <a:pt x="15" y="466"/>
                      <a:pt x="15" y="466"/>
                    </a:cubicBezTo>
                    <a:cubicBezTo>
                      <a:pt x="234" y="482"/>
                      <a:pt x="234" y="482"/>
                      <a:pt x="234" y="482"/>
                    </a:cubicBezTo>
                    <a:cubicBezTo>
                      <a:pt x="253" y="240"/>
                      <a:pt x="253" y="240"/>
                      <a:pt x="253" y="240"/>
                    </a:cubicBezTo>
                    <a:cubicBezTo>
                      <a:pt x="177" y="146"/>
                      <a:pt x="177" y="146"/>
                      <a:pt x="177" y="146"/>
                    </a:cubicBezTo>
                    <a:cubicBezTo>
                      <a:pt x="130" y="143"/>
                      <a:pt x="130" y="143"/>
                      <a:pt x="130" y="143"/>
                    </a:cubicBezTo>
                    <a:lnTo>
                      <a:pt x="35" y="225"/>
                    </a:lnTo>
                    <a:close/>
                    <a:moveTo>
                      <a:pt x="159" y="119"/>
                    </a:move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5" y="114"/>
                      <a:pt x="143" y="106"/>
                      <a:pt x="141" y="100"/>
                    </a:cubicBezTo>
                    <a:cubicBezTo>
                      <a:pt x="139" y="94"/>
                      <a:pt x="138" y="88"/>
                      <a:pt x="136" y="83"/>
                    </a:cubicBezTo>
                    <a:cubicBezTo>
                      <a:pt x="135" y="77"/>
                      <a:pt x="134" y="74"/>
                      <a:pt x="134" y="73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2" y="58"/>
                      <a:pt x="98" y="58"/>
                      <a:pt x="91" y="57"/>
                    </a:cubicBezTo>
                    <a:cubicBezTo>
                      <a:pt x="84" y="56"/>
                      <a:pt x="80" y="55"/>
                      <a:pt x="79" y="54"/>
                    </a:cubicBezTo>
                    <a:cubicBezTo>
                      <a:pt x="79" y="55"/>
                      <a:pt x="76" y="55"/>
                      <a:pt x="71" y="56"/>
                    </a:cubicBezTo>
                    <a:cubicBezTo>
                      <a:pt x="67" y="56"/>
                      <a:pt x="62" y="56"/>
                      <a:pt x="56" y="57"/>
                    </a:cubicBezTo>
                    <a:cubicBezTo>
                      <a:pt x="50" y="59"/>
                      <a:pt x="42" y="59"/>
                      <a:pt x="34" y="60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1" y="42"/>
                      <a:pt x="103" y="39"/>
                      <a:pt x="104" y="36"/>
                    </a:cubicBezTo>
                    <a:cubicBezTo>
                      <a:pt x="105" y="33"/>
                      <a:pt x="106" y="31"/>
                      <a:pt x="107" y="29"/>
                    </a:cubicBezTo>
                    <a:cubicBezTo>
                      <a:pt x="106" y="28"/>
                      <a:pt x="105" y="26"/>
                      <a:pt x="104" y="23"/>
                    </a:cubicBezTo>
                    <a:cubicBezTo>
                      <a:pt x="103" y="21"/>
                      <a:pt x="102" y="18"/>
                      <a:pt x="101" y="16"/>
                    </a:cubicBezTo>
                    <a:cubicBezTo>
                      <a:pt x="100" y="16"/>
                      <a:pt x="99" y="16"/>
                      <a:pt x="97" y="15"/>
                    </a:cubicBezTo>
                    <a:cubicBezTo>
                      <a:pt x="95" y="15"/>
                      <a:pt x="93" y="14"/>
                      <a:pt x="92" y="14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45" y="64"/>
                      <a:pt x="145" y="64"/>
                      <a:pt x="145" y="64"/>
                    </a:cubicBezTo>
                    <a:lnTo>
                      <a:pt x="159" y="119"/>
                    </a:lnTo>
                    <a:close/>
                    <a:moveTo>
                      <a:pt x="115" y="389"/>
                    </a:moveTo>
                    <a:cubicBezTo>
                      <a:pt x="174" y="412"/>
                      <a:pt x="174" y="412"/>
                      <a:pt x="174" y="412"/>
                    </a:cubicBezTo>
                    <a:cubicBezTo>
                      <a:pt x="200" y="412"/>
                      <a:pt x="200" y="412"/>
                      <a:pt x="200" y="412"/>
                    </a:cubicBezTo>
                    <a:cubicBezTo>
                      <a:pt x="200" y="425"/>
                      <a:pt x="200" y="425"/>
                      <a:pt x="200" y="425"/>
                    </a:cubicBezTo>
                    <a:cubicBezTo>
                      <a:pt x="171" y="425"/>
                      <a:pt x="171" y="425"/>
                      <a:pt x="171" y="425"/>
                    </a:cubicBezTo>
                    <a:cubicBezTo>
                      <a:pt x="114" y="402"/>
                      <a:pt x="114" y="402"/>
                      <a:pt x="114" y="402"/>
                    </a:cubicBezTo>
                    <a:cubicBezTo>
                      <a:pt x="49" y="406"/>
                      <a:pt x="49" y="406"/>
                      <a:pt x="49" y="406"/>
                    </a:cubicBezTo>
                    <a:cubicBezTo>
                      <a:pt x="48" y="393"/>
                      <a:pt x="48" y="393"/>
                      <a:pt x="48" y="393"/>
                    </a:cubicBezTo>
                    <a:lnTo>
                      <a:pt x="115" y="389"/>
                    </a:lnTo>
                    <a:close/>
                    <a:moveTo>
                      <a:pt x="112" y="254"/>
                    </a:moveTo>
                    <a:cubicBezTo>
                      <a:pt x="154" y="284"/>
                      <a:pt x="154" y="284"/>
                      <a:pt x="154" y="284"/>
                    </a:cubicBezTo>
                    <a:cubicBezTo>
                      <a:pt x="212" y="275"/>
                      <a:pt x="212" y="275"/>
                      <a:pt x="212" y="275"/>
                    </a:cubicBezTo>
                    <a:cubicBezTo>
                      <a:pt x="214" y="288"/>
                      <a:pt x="214" y="288"/>
                      <a:pt x="214" y="288"/>
                    </a:cubicBezTo>
                    <a:cubicBezTo>
                      <a:pt x="150" y="297"/>
                      <a:pt x="150" y="297"/>
                      <a:pt x="150" y="297"/>
                    </a:cubicBezTo>
                    <a:cubicBezTo>
                      <a:pt x="110" y="268"/>
                      <a:pt x="110" y="268"/>
                      <a:pt x="110" y="268"/>
                    </a:cubicBezTo>
                    <a:cubicBezTo>
                      <a:pt x="62" y="282"/>
                      <a:pt x="62" y="282"/>
                      <a:pt x="62" y="282"/>
                    </a:cubicBezTo>
                    <a:cubicBezTo>
                      <a:pt x="59" y="270"/>
                      <a:pt x="59" y="270"/>
                      <a:pt x="59" y="270"/>
                    </a:cubicBezTo>
                    <a:lnTo>
                      <a:pt x="112" y="254"/>
                    </a:lnTo>
                    <a:close/>
                    <a:moveTo>
                      <a:pt x="115" y="327"/>
                    </a:moveTo>
                    <a:cubicBezTo>
                      <a:pt x="196" y="344"/>
                      <a:pt x="196" y="344"/>
                      <a:pt x="196" y="344"/>
                    </a:cubicBezTo>
                    <a:cubicBezTo>
                      <a:pt x="193" y="357"/>
                      <a:pt x="193" y="357"/>
                      <a:pt x="193" y="357"/>
                    </a:cubicBezTo>
                    <a:cubicBezTo>
                      <a:pt x="115" y="340"/>
                      <a:pt x="115" y="340"/>
                      <a:pt x="115" y="340"/>
                    </a:cubicBezTo>
                    <a:cubicBezTo>
                      <a:pt x="63" y="350"/>
                      <a:pt x="63" y="350"/>
                      <a:pt x="63" y="350"/>
                    </a:cubicBezTo>
                    <a:cubicBezTo>
                      <a:pt x="61" y="337"/>
                      <a:pt x="61" y="337"/>
                      <a:pt x="61" y="337"/>
                    </a:cubicBezTo>
                    <a:lnTo>
                      <a:pt x="115" y="327"/>
                    </a:lnTo>
                    <a:close/>
                    <a:moveTo>
                      <a:pt x="176" y="189"/>
                    </a:moveTo>
                    <a:cubicBezTo>
                      <a:pt x="176" y="196"/>
                      <a:pt x="174" y="202"/>
                      <a:pt x="169" y="207"/>
                    </a:cubicBezTo>
                    <a:cubicBezTo>
                      <a:pt x="164" y="211"/>
                      <a:pt x="158" y="214"/>
                      <a:pt x="151" y="214"/>
                    </a:cubicBezTo>
                    <a:cubicBezTo>
                      <a:pt x="144" y="214"/>
                      <a:pt x="138" y="211"/>
                      <a:pt x="133" y="207"/>
                    </a:cubicBezTo>
                    <a:cubicBezTo>
                      <a:pt x="128" y="202"/>
                      <a:pt x="125" y="196"/>
                      <a:pt x="125" y="189"/>
                    </a:cubicBezTo>
                    <a:cubicBezTo>
                      <a:pt x="125" y="183"/>
                      <a:pt x="128" y="178"/>
                      <a:pt x="133" y="173"/>
                    </a:cubicBezTo>
                    <a:cubicBezTo>
                      <a:pt x="138" y="168"/>
                      <a:pt x="144" y="166"/>
                      <a:pt x="151" y="166"/>
                    </a:cubicBezTo>
                    <a:cubicBezTo>
                      <a:pt x="158" y="166"/>
                      <a:pt x="164" y="168"/>
                      <a:pt x="169" y="173"/>
                    </a:cubicBezTo>
                    <a:cubicBezTo>
                      <a:pt x="174" y="178"/>
                      <a:pt x="176" y="183"/>
                      <a:pt x="176" y="18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958850" y="4251326"/>
                <a:ext cx="157163" cy="1762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9"/>
                  </a:cxn>
                  <a:cxn ang="0">
                    <a:pos x="9" y="46"/>
                  </a:cxn>
                  <a:cxn ang="0">
                    <a:pos x="32" y="60"/>
                  </a:cxn>
                  <a:cxn ang="0">
                    <a:pos x="54" y="36"/>
                  </a:cxn>
                  <a:cxn ang="0">
                    <a:pos x="21" y="0"/>
                  </a:cxn>
                </a:cxnLst>
                <a:rect l="0" t="0" r="r" b="b"/>
                <a:pathLst>
                  <a:path w="54" h="60">
                    <a:moveTo>
                      <a:pt x="21" y="0"/>
                    </a:moveTo>
                    <a:cubicBezTo>
                      <a:pt x="8" y="0"/>
                      <a:pt x="1" y="6"/>
                      <a:pt x="0" y="19"/>
                    </a:cubicBezTo>
                    <a:cubicBezTo>
                      <a:pt x="0" y="28"/>
                      <a:pt x="3" y="37"/>
                      <a:pt x="9" y="46"/>
                    </a:cubicBezTo>
                    <a:cubicBezTo>
                      <a:pt x="15" y="55"/>
                      <a:pt x="23" y="60"/>
                      <a:pt x="32" y="60"/>
                    </a:cubicBezTo>
                    <a:cubicBezTo>
                      <a:pt x="47" y="60"/>
                      <a:pt x="54" y="52"/>
                      <a:pt x="54" y="36"/>
                    </a:cubicBezTo>
                    <a:cubicBezTo>
                      <a:pt x="54" y="12"/>
                      <a:pt x="43" y="0"/>
                      <a:pt x="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060450" y="4100513"/>
                <a:ext cx="198438" cy="192088"/>
              </a:xfrm>
              <a:custGeom>
                <a:avLst/>
                <a:gdLst/>
                <a:ahLst/>
                <a:cxnLst>
                  <a:cxn ang="0">
                    <a:pos x="40" y="66"/>
                  </a:cxn>
                  <a:cxn ang="0">
                    <a:pos x="64" y="31"/>
                  </a:cxn>
                  <a:cxn ang="0">
                    <a:pos x="26" y="0"/>
                  </a:cxn>
                  <a:cxn ang="0">
                    <a:pos x="9" y="8"/>
                  </a:cxn>
                  <a:cxn ang="0">
                    <a:pos x="9" y="45"/>
                  </a:cxn>
                  <a:cxn ang="0">
                    <a:pos x="40" y="66"/>
                  </a:cxn>
                </a:cxnLst>
                <a:rect l="0" t="0" r="r" b="b"/>
                <a:pathLst>
                  <a:path w="68" h="66">
                    <a:moveTo>
                      <a:pt x="40" y="66"/>
                    </a:moveTo>
                    <a:cubicBezTo>
                      <a:pt x="60" y="66"/>
                      <a:pt x="68" y="55"/>
                      <a:pt x="64" y="31"/>
                    </a:cubicBezTo>
                    <a:cubicBezTo>
                      <a:pt x="61" y="10"/>
                      <a:pt x="48" y="0"/>
                      <a:pt x="26" y="0"/>
                    </a:cubicBezTo>
                    <a:cubicBezTo>
                      <a:pt x="18" y="0"/>
                      <a:pt x="12" y="3"/>
                      <a:pt x="9" y="8"/>
                    </a:cubicBezTo>
                    <a:cubicBezTo>
                      <a:pt x="0" y="19"/>
                      <a:pt x="0" y="31"/>
                      <a:pt x="9" y="45"/>
                    </a:cubicBezTo>
                    <a:cubicBezTo>
                      <a:pt x="15" y="59"/>
                      <a:pt x="26" y="66"/>
                      <a:pt x="40" y="6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110456" y="4138413"/>
                <a:ext cx="1004889" cy="1528763"/>
              </a:xfrm>
              <a:custGeom>
                <a:avLst/>
                <a:gdLst/>
                <a:ahLst/>
                <a:cxnLst>
                  <a:cxn ang="0">
                    <a:pos x="231" y="252"/>
                  </a:cxn>
                  <a:cxn ang="0">
                    <a:pos x="225" y="222"/>
                  </a:cxn>
                  <a:cxn ang="0">
                    <a:pos x="240" y="160"/>
                  </a:cxn>
                  <a:cxn ang="0">
                    <a:pos x="248" y="82"/>
                  </a:cxn>
                  <a:cxn ang="0">
                    <a:pos x="267" y="84"/>
                  </a:cxn>
                  <a:cxn ang="0">
                    <a:pos x="270" y="64"/>
                  </a:cxn>
                  <a:cxn ang="0">
                    <a:pos x="213" y="6"/>
                  </a:cxn>
                  <a:cxn ang="0">
                    <a:pos x="175" y="0"/>
                  </a:cxn>
                  <a:cxn ang="0">
                    <a:pos x="61" y="51"/>
                  </a:cxn>
                  <a:cxn ang="0">
                    <a:pos x="0" y="154"/>
                  </a:cxn>
                  <a:cxn ang="0">
                    <a:pos x="14" y="205"/>
                  </a:cxn>
                  <a:cxn ang="0">
                    <a:pos x="39" y="258"/>
                  </a:cxn>
                  <a:cxn ang="0">
                    <a:pos x="170" y="481"/>
                  </a:cxn>
                  <a:cxn ang="0">
                    <a:pos x="253" y="525"/>
                  </a:cxn>
                  <a:cxn ang="0">
                    <a:pos x="291" y="515"/>
                  </a:cxn>
                  <a:cxn ang="0">
                    <a:pos x="345" y="446"/>
                  </a:cxn>
                  <a:cxn ang="0">
                    <a:pos x="332" y="401"/>
                  </a:cxn>
                  <a:cxn ang="0">
                    <a:pos x="217" y="390"/>
                  </a:cxn>
                  <a:cxn ang="0">
                    <a:pos x="231" y="252"/>
                  </a:cxn>
                </a:cxnLst>
                <a:rect l="0" t="0" r="r" b="b"/>
                <a:pathLst>
                  <a:path w="345" h="525">
                    <a:moveTo>
                      <a:pt x="231" y="252"/>
                    </a:moveTo>
                    <a:cubicBezTo>
                      <a:pt x="227" y="241"/>
                      <a:pt x="225" y="231"/>
                      <a:pt x="225" y="222"/>
                    </a:cubicBezTo>
                    <a:cubicBezTo>
                      <a:pt x="225" y="208"/>
                      <a:pt x="230" y="187"/>
                      <a:pt x="240" y="160"/>
                    </a:cubicBezTo>
                    <a:cubicBezTo>
                      <a:pt x="248" y="82"/>
                      <a:pt x="248" y="82"/>
                      <a:pt x="248" y="82"/>
                    </a:cubicBezTo>
                    <a:cubicBezTo>
                      <a:pt x="267" y="84"/>
                      <a:pt x="267" y="84"/>
                      <a:pt x="267" y="84"/>
                    </a:cubicBezTo>
                    <a:cubicBezTo>
                      <a:pt x="269" y="76"/>
                      <a:pt x="270" y="69"/>
                      <a:pt x="270" y="64"/>
                    </a:cubicBezTo>
                    <a:cubicBezTo>
                      <a:pt x="270" y="36"/>
                      <a:pt x="251" y="17"/>
                      <a:pt x="213" y="6"/>
                    </a:cubicBezTo>
                    <a:cubicBezTo>
                      <a:pt x="202" y="2"/>
                      <a:pt x="189" y="0"/>
                      <a:pt x="175" y="0"/>
                    </a:cubicBezTo>
                    <a:cubicBezTo>
                      <a:pt x="139" y="0"/>
                      <a:pt x="101" y="17"/>
                      <a:pt x="61" y="51"/>
                    </a:cubicBezTo>
                    <a:cubicBezTo>
                      <a:pt x="20" y="85"/>
                      <a:pt x="0" y="119"/>
                      <a:pt x="0" y="154"/>
                    </a:cubicBezTo>
                    <a:cubicBezTo>
                      <a:pt x="0" y="169"/>
                      <a:pt x="5" y="186"/>
                      <a:pt x="14" y="205"/>
                    </a:cubicBezTo>
                    <a:cubicBezTo>
                      <a:pt x="39" y="258"/>
                      <a:pt x="39" y="258"/>
                      <a:pt x="39" y="258"/>
                    </a:cubicBezTo>
                    <a:cubicBezTo>
                      <a:pt x="98" y="378"/>
                      <a:pt x="141" y="453"/>
                      <a:pt x="170" y="481"/>
                    </a:cubicBezTo>
                    <a:cubicBezTo>
                      <a:pt x="199" y="511"/>
                      <a:pt x="227" y="525"/>
                      <a:pt x="253" y="525"/>
                    </a:cubicBezTo>
                    <a:cubicBezTo>
                      <a:pt x="266" y="525"/>
                      <a:pt x="279" y="522"/>
                      <a:pt x="291" y="515"/>
                    </a:cubicBezTo>
                    <a:cubicBezTo>
                      <a:pt x="327" y="496"/>
                      <a:pt x="345" y="473"/>
                      <a:pt x="345" y="446"/>
                    </a:cubicBezTo>
                    <a:cubicBezTo>
                      <a:pt x="345" y="433"/>
                      <a:pt x="341" y="418"/>
                      <a:pt x="332" y="401"/>
                    </a:cubicBezTo>
                    <a:cubicBezTo>
                      <a:pt x="217" y="390"/>
                      <a:pt x="217" y="390"/>
                      <a:pt x="217" y="390"/>
                    </a:cubicBezTo>
                    <a:lnTo>
                      <a:pt x="231" y="25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214438" y="3933826"/>
                <a:ext cx="206375" cy="239713"/>
              </a:xfrm>
              <a:custGeom>
                <a:avLst/>
                <a:gdLst/>
                <a:ahLst/>
                <a:cxnLst>
                  <a:cxn ang="0">
                    <a:pos x="42" y="80"/>
                  </a:cxn>
                  <a:cxn ang="0">
                    <a:pos x="69" y="39"/>
                  </a:cxn>
                  <a:cxn ang="0">
                    <a:pos x="55" y="12"/>
                  </a:cxn>
                  <a:cxn ang="0">
                    <a:pos x="29" y="0"/>
                  </a:cxn>
                  <a:cxn ang="0">
                    <a:pos x="4" y="44"/>
                  </a:cxn>
                  <a:cxn ang="0">
                    <a:pos x="42" y="80"/>
                  </a:cxn>
                </a:cxnLst>
                <a:rect l="0" t="0" r="r" b="b"/>
                <a:pathLst>
                  <a:path w="71" h="82">
                    <a:moveTo>
                      <a:pt x="42" y="80"/>
                    </a:moveTo>
                    <a:cubicBezTo>
                      <a:pt x="62" y="77"/>
                      <a:pt x="71" y="63"/>
                      <a:pt x="69" y="39"/>
                    </a:cubicBezTo>
                    <a:cubicBezTo>
                      <a:pt x="68" y="29"/>
                      <a:pt x="63" y="20"/>
                      <a:pt x="55" y="12"/>
                    </a:cubicBezTo>
                    <a:cubicBezTo>
                      <a:pt x="47" y="4"/>
                      <a:pt x="39" y="0"/>
                      <a:pt x="29" y="0"/>
                    </a:cubicBezTo>
                    <a:cubicBezTo>
                      <a:pt x="9" y="0"/>
                      <a:pt x="0" y="15"/>
                      <a:pt x="4" y="44"/>
                    </a:cubicBezTo>
                    <a:cubicBezTo>
                      <a:pt x="8" y="71"/>
                      <a:pt x="20" y="82"/>
                      <a:pt x="42" y="8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444625" y="3786188"/>
                <a:ext cx="217488" cy="300038"/>
              </a:xfrm>
              <a:custGeom>
                <a:avLst/>
                <a:gdLst/>
                <a:ahLst/>
                <a:cxnLst>
                  <a:cxn ang="0">
                    <a:pos x="46" y="99"/>
                  </a:cxn>
                  <a:cxn ang="0">
                    <a:pos x="75" y="63"/>
                  </a:cxn>
                  <a:cxn ang="0">
                    <a:pos x="31" y="6"/>
                  </a:cxn>
                  <a:cxn ang="0">
                    <a:pos x="3" y="43"/>
                  </a:cxn>
                  <a:cxn ang="0">
                    <a:pos x="11" y="85"/>
                  </a:cxn>
                  <a:cxn ang="0">
                    <a:pos x="46" y="99"/>
                  </a:cxn>
                </a:cxnLst>
                <a:rect l="0" t="0" r="r" b="b"/>
                <a:pathLst>
                  <a:path w="75" h="103">
                    <a:moveTo>
                      <a:pt x="46" y="99"/>
                    </a:moveTo>
                    <a:cubicBezTo>
                      <a:pt x="65" y="95"/>
                      <a:pt x="75" y="82"/>
                      <a:pt x="75" y="63"/>
                    </a:cubicBezTo>
                    <a:cubicBezTo>
                      <a:pt x="75" y="19"/>
                      <a:pt x="60" y="0"/>
                      <a:pt x="31" y="6"/>
                    </a:cubicBezTo>
                    <a:cubicBezTo>
                      <a:pt x="17" y="9"/>
                      <a:pt x="7" y="21"/>
                      <a:pt x="3" y="43"/>
                    </a:cubicBezTo>
                    <a:cubicBezTo>
                      <a:pt x="0" y="58"/>
                      <a:pt x="3" y="72"/>
                      <a:pt x="11" y="85"/>
                    </a:cubicBezTo>
                    <a:cubicBezTo>
                      <a:pt x="20" y="99"/>
                      <a:pt x="31" y="103"/>
                      <a:pt x="46" y="9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703388" y="3643313"/>
                <a:ext cx="325438" cy="428625"/>
              </a:xfrm>
              <a:custGeom>
                <a:avLst/>
                <a:gdLst/>
                <a:ahLst/>
                <a:cxnLst>
                  <a:cxn ang="0">
                    <a:pos x="56" y="147"/>
                  </a:cxn>
                  <a:cxn ang="0">
                    <a:pos x="95" y="125"/>
                  </a:cxn>
                  <a:cxn ang="0">
                    <a:pos x="112" y="79"/>
                  </a:cxn>
                  <a:cxn ang="0">
                    <a:pos x="95" y="27"/>
                  </a:cxn>
                  <a:cxn ang="0">
                    <a:pos x="54" y="0"/>
                  </a:cxn>
                  <a:cxn ang="0">
                    <a:pos x="15" y="20"/>
                  </a:cxn>
                  <a:cxn ang="0">
                    <a:pos x="0" y="66"/>
                  </a:cxn>
                  <a:cxn ang="0">
                    <a:pos x="14" y="119"/>
                  </a:cxn>
                  <a:cxn ang="0">
                    <a:pos x="56" y="147"/>
                  </a:cxn>
                </a:cxnLst>
                <a:rect l="0" t="0" r="r" b="b"/>
                <a:pathLst>
                  <a:path w="112" h="147">
                    <a:moveTo>
                      <a:pt x="56" y="147"/>
                    </a:moveTo>
                    <a:cubicBezTo>
                      <a:pt x="72" y="147"/>
                      <a:pt x="85" y="140"/>
                      <a:pt x="95" y="125"/>
                    </a:cubicBezTo>
                    <a:cubicBezTo>
                      <a:pt x="106" y="110"/>
                      <a:pt x="112" y="95"/>
                      <a:pt x="112" y="79"/>
                    </a:cubicBezTo>
                    <a:cubicBezTo>
                      <a:pt x="112" y="62"/>
                      <a:pt x="106" y="45"/>
                      <a:pt x="95" y="27"/>
                    </a:cubicBezTo>
                    <a:cubicBezTo>
                      <a:pt x="83" y="9"/>
                      <a:pt x="70" y="0"/>
                      <a:pt x="54" y="0"/>
                    </a:cubicBezTo>
                    <a:cubicBezTo>
                      <a:pt x="38" y="0"/>
                      <a:pt x="25" y="7"/>
                      <a:pt x="15" y="20"/>
                    </a:cubicBezTo>
                    <a:cubicBezTo>
                      <a:pt x="5" y="34"/>
                      <a:pt x="0" y="49"/>
                      <a:pt x="0" y="66"/>
                    </a:cubicBezTo>
                    <a:cubicBezTo>
                      <a:pt x="0" y="86"/>
                      <a:pt x="5" y="104"/>
                      <a:pt x="14" y="119"/>
                    </a:cubicBezTo>
                    <a:cubicBezTo>
                      <a:pt x="24" y="138"/>
                      <a:pt x="39" y="147"/>
                      <a:pt x="56" y="14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" name="Title 2"/>
          <p:cNvSpPr txBox="1">
            <a:spLocks/>
          </p:cNvSpPr>
          <p:nvPr/>
        </p:nvSpPr>
        <p:spPr bwMode="auto">
          <a:xfrm>
            <a:off x="3073842" y="-503742"/>
            <a:ext cx="51125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ZA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endParaRPr lang="en-ZA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r>
              <a:rPr lang="en-ZA" sz="3200" b="1" dirty="0">
                <a:solidFill>
                  <a:prstClr val="white"/>
                </a:solidFill>
                <a:latin typeface="Arial" panose="020B0604020202020204" pitchFamily="34" charset="0"/>
              </a:rPr>
              <a:t>Other challenges 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509666" y="1317245"/>
            <a:ext cx="10912839" cy="422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23875" lvl="1" algn="l" defTabSz="912813">
              <a:spcBef>
                <a:spcPts val="0"/>
              </a:spcBef>
              <a:buClr>
                <a:srgbClr val="1E7FB8"/>
              </a:buClr>
              <a:defRPr/>
            </a:pPr>
            <a:endParaRPr lang="en-ZA" sz="3000" kern="0" dirty="0">
              <a:solidFill>
                <a:prstClr val="white"/>
              </a:solidFill>
              <a:latin typeface="Calibri"/>
            </a:endParaRPr>
          </a:p>
          <a:p>
            <a:pPr marL="523875" lvl="1" algn="l" defTabSz="912813">
              <a:spcBef>
                <a:spcPts val="0"/>
              </a:spcBef>
              <a:buClr>
                <a:srgbClr val="1E7FB8"/>
              </a:buClr>
              <a:defRPr/>
            </a:pPr>
            <a:endParaRPr lang="en-ZA" sz="3000" kern="0" dirty="0">
              <a:solidFill>
                <a:prstClr val="white"/>
              </a:solidFill>
              <a:latin typeface="Calibri"/>
            </a:endParaRPr>
          </a:p>
          <a:p>
            <a:pPr marL="866775" lvl="1" indent="-342900" algn="l" defTabSz="912813">
              <a:spcBef>
                <a:spcPts val="0"/>
              </a:spcBef>
              <a:buClr>
                <a:srgbClr val="1E7FB8"/>
              </a:buClr>
              <a:buFont typeface="Wingdings" panose="05000000000000000000" pitchFamily="2" charset="2"/>
              <a:buChar char="§"/>
              <a:defRPr/>
            </a:pPr>
            <a:r>
              <a:rPr lang="en-ZA" sz="3000" kern="0" dirty="0">
                <a:solidFill>
                  <a:prstClr val="white"/>
                </a:solidFill>
                <a:latin typeface="Calibri"/>
              </a:rPr>
              <a:t>Insufficient information on DNF e.g., C</a:t>
            </a:r>
            <a:r>
              <a:rPr lang="en-AU" sz="3000" kern="0" dirty="0" err="1">
                <a:solidFill>
                  <a:prstClr val="white"/>
                </a:solidFill>
                <a:latin typeface="Calibri"/>
              </a:rPr>
              <a:t>oding</a:t>
            </a:r>
            <a:r>
              <a:rPr lang="en-AU" sz="3000" kern="0" dirty="0">
                <a:solidFill>
                  <a:prstClr val="white"/>
                </a:solidFill>
                <a:latin typeface="Calibri"/>
              </a:rPr>
              <a:t> to fourth character (reporting third character);</a:t>
            </a:r>
          </a:p>
          <a:p>
            <a:pPr marL="1323975" lvl="2" indent="-342900" algn="l" defTabSz="912813">
              <a:lnSpc>
                <a:spcPct val="80000"/>
              </a:lnSpc>
              <a:spcBef>
                <a:spcPts val="0"/>
              </a:spcBef>
              <a:buClr>
                <a:srgbClr val="1E7FB8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000" kern="0" dirty="0">
                <a:solidFill>
                  <a:prstClr val="white"/>
                </a:solidFill>
                <a:latin typeface="Calibri"/>
              </a:rPr>
              <a:t>Usage of unstandardised abbreviations E.g. PWA, ARD</a:t>
            </a:r>
          </a:p>
          <a:p>
            <a:pPr marL="1323975" lvl="2" indent="-342900" algn="l" defTabSz="912813">
              <a:spcBef>
                <a:spcPts val="0"/>
              </a:spcBef>
              <a:buClr>
                <a:srgbClr val="1E7FB8"/>
              </a:buClr>
              <a:buFont typeface="Arial" panose="020B0604020202020204" pitchFamily="34" charset="0"/>
              <a:buChar char="•"/>
              <a:defRPr/>
            </a:pPr>
            <a:r>
              <a:rPr lang="en-ZA" sz="3000" kern="0" dirty="0">
                <a:solidFill>
                  <a:prstClr val="white"/>
                </a:solidFill>
                <a:latin typeface="Calibri"/>
              </a:rPr>
              <a:t>Misreporting of causes of death</a:t>
            </a:r>
          </a:p>
          <a:p>
            <a:pPr marL="1323975" lvl="2" indent="-342900" algn="l" defTabSz="912813">
              <a:spcBef>
                <a:spcPts val="0"/>
              </a:spcBef>
              <a:buClr>
                <a:srgbClr val="1E7FB8"/>
              </a:buClr>
              <a:buFont typeface="Arial" panose="020B0604020202020204" pitchFamily="34" charset="0"/>
              <a:buChar char="•"/>
              <a:defRPr/>
            </a:pPr>
            <a:r>
              <a:rPr lang="en-ZA" sz="3000" kern="0" dirty="0">
                <a:solidFill>
                  <a:prstClr val="white"/>
                </a:solidFill>
                <a:latin typeface="Calibri"/>
              </a:rPr>
              <a:t>E.g. HIV disease, immunosuppression</a:t>
            </a:r>
          </a:p>
          <a:p>
            <a:pPr marL="1257300" lvl="2" indent="-228600" algn="l" defTabSz="457200" eaLnBrk="1" hangingPunct="1">
              <a:spcBef>
                <a:spcPts val="600"/>
              </a:spcBef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endParaRPr lang="en-ZA" sz="3000" dirty="0">
              <a:solidFill>
                <a:prstClr val="black"/>
              </a:solidFill>
              <a:latin typeface="Calibri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6293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ea typeface="Arial" panose="020B0604020202020204" pitchFamily="34" charset="0"/>
              </a:rPr>
              <a:t>Deaths</a:t>
            </a:r>
            <a:r>
              <a:rPr lang="en-US" sz="2800" b="1" spc="-3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assigned</a:t>
            </a:r>
            <a:r>
              <a:rPr lang="en-US" sz="2800" b="1" spc="-2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to</a:t>
            </a:r>
            <a:r>
              <a:rPr lang="en-US" sz="2800" b="1" spc="-2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symptoms,</a:t>
            </a:r>
            <a:r>
              <a:rPr lang="en-US" sz="2800" b="1" spc="-1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signs</a:t>
            </a:r>
            <a:r>
              <a:rPr lang="en-US" sz="2800" b="1" spc="-2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and</a:t>
            </a:r>
            <a:r>
              <a:rPr lang="en-US" sz="2800" b="1" spc="-2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abnormal</a:t>
            </a:r>
            <a:r>
              <a:rPr lang="en-US" sz="2800" b="1" spc="-26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clinical</a:t>
            </a:r>
            <a:r>
              <a:rPr lang="en-US" sz="2800" b="1" spc="-2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and</a:t>
            </a:r>
            <a:r>
              <a:rPr lang="en-US" sz="2800" b="1" spc="-1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laboratory</a:t>
            </a:r>
            <a:r>
              <a:rPr lang="en-US" sz="2800" b="1" spc="-1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findings</a:t>
            </a:r>
            <a:r>
              <a:rPr lang="en-US" sz="2800" b="1" spc="-2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not</a:t>
            </a:r>
            <a:r>
              <a:rPr lang="en-US" sz="2800" b="1" spc="-1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elsewhere</a:t>
            </a:r>
            <a:r>
              <a:rPr lang="en-US" sz="2800" b="1" spc="-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classified</a:t>
            </a:r>
            <a:r>
              <a:rPr lang="en-US" sz="2800" b="1" spc="-2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and year</a:t>
            </a:r>
            <a:r>
              <a:rPr lang="en-US" sz="2800" b="1" spc="-1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of</a:t>
            </a:r>
            <a:r>
              <a:rPr lang="en-US" sz="2800" b="1" spc="-10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death,</a:t>
            </a:r>
            <a:r>
              <a:rPr lang="en-US" sz="2800" b="1" spc="-5" dirty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1997–2018</a:t>
            </a:r>
            <a:endParaRPr lang="en-ZA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653644"/>
              </p:ext>
            </p:extLst>
          </p:nvPr>
        </p:nvGraphicFramePr>
        <p:xfrm>
          <a:off x="185058" y="989111"/>
          <a:ext cx="11315803" cy="586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07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3" y="439016"/>
            <a:ext cx="10515600" cy="706293"/>
          </a:xfrm>
        </p:spPr>
        <p:txBody>
          <a:bodyPr>
            <a:normAutofit/>
          </a:bodyPr>
          <a:lstStyle/>
          <a:p>
            <a:r>
              <a:rPr lang="en-US" b="1" i="1" dirty="0"/>
              <a:t>Critical considerations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163" y="1331872"/>
            <a:ext cx="11196783" cy="552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i="1" dirty="0">
                <a:latin typeface="Centaur" pitchFamily="18" charset="0"/>
                <a:cs typeface="Aharoni" pitchFamily="2" charset="-79"/>
              </a:rPr>
              <a:t>Development of key institutions for the implementation of CRVS nationally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i="1" dirty="0">
                <a:latin typeface="Centaur" pitchFamily="18" charset="0"/>
                <a:cs typeface="Aharoni" pitchFamily="2" charset="-79"/>
              </a:rPr>
              <a:t>Create and implement legal instrument that will sustain the system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i="1" dirty="0">
                <a:latin typeface="Centaur" pitchFamily="18" charset="0"/>
                <a:cs typeface="Aharoni" pitchFamily="2" charset="-79"/>
              </a:rPr>
              <a:t>Institutionalising coordination mechanisms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i="1" dirty="0">
                <a:latin typeface="Centaur" pitchFamily="18" charset="0"/>
                <a:cs typeface="Aharoni" pitchFamily="2" charset="-79"/>
              </a:rPr>
              <a:t>Leveraging on critical institutions (universities) and use of incentives to encourage training and improving learning systems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i="1" dirty="0">
                <a:latin typeface="Centaur" pitchFamily="18" charset="0"/>
                <a:cs typeface="Aharoni" pitchFamily="2" charset="-79"/>
              </a:rPr>
              <a:t>Institutionalise the training of Doctors </a:t>
            </a:r>
          </a:p>
          <a:p>
            <a:pPr lvl="0"/>
            <a:endParaRPr lang="en-US" sz="3000" i="1" dirty="0"/>
          </a:p>
          <a:p>
            <a:pPr lvl="0"/>
            <a:endParaRPr lang="en-US" sz="3000" i="1" dirty="0"/>
          </a:p>
          <a:p>
            <a:pPr lvl="0"/>
            <a:endParaRPr lang="en-ZA" sz="30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Z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4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0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949DBF7-D8C4-42EB-9EE9-7A7DFBF0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324350" y="2265757"/>
            <a:ext cx="6896376" cy="23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0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77012" y="451239"/>
            <a:ext cx="3973309" cy="58978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E96CB174-0B78-4A31-9EAA-4125AA1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120055" y="451239"/>
            <a:ext cx="3260023" cy="589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41" y="2721284"/>
            <a:ext cx="2656188" cy="398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011" y="5179457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361" y="2117892"/>
            <a:ext cx="725930" cy="42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831" y="1489362"/>
            <a:ext cx="940529" cy="420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363" y="509184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7011" y="4481126"/>
            <a:ext cx="1332419" cy="38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157" y="2050510"/>
            <a:ext cx="1394598" cy="514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1923" y="1358116"/>
            <a:ext cx="2309979" cy="691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8981" y="1933558"/>
            <a:ext cx="844496" cy="74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4144" y="808821"/>
            <a:ext cx="2119488" cy="519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1902" y="856135"/>
            <a:ext cx="1065681" cy="40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5642" y="4445080"/>
            <a:ext cx="1281520" cy="4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Content of presentation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5EDA-0164-439F-9B2B-FB0DC1A88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Stakeholders</a:t>
            </a:r>
          </a:p>
          <a:p>
            <a:r>
              <a:rPr lang="en-GB" dirty="0"/>
              <a:t>Applicable legal instruments</a:t>
            </a:r>
          </a:p>
          <a:p>
            <a:r>
              <a:rPr lang="en-GB" dirty="0"/>
              <a:t>Key interventions </a:t>
            </a:r>
          </a:p>
          <a:p>
            <a:r>
              <a:rPr lang="en-GB" dirty="0"/>
              <a:t>Quality of certification </a:t>
            </a:r>
          </a:p>
          <a:p>
            <a:r>
              <a:rPr lang="en-GB" dirty="0"/>
              <a:t>Current challenges  </a:t>
            </a:r>
          </a:p>
        </p:txBody>
      </p:sp>
    </p:spTree>
    <p:extLst>
      <p:ext uri="{BB962C8B-B14F-4D97-AF65-F5344CB8AC3E}">
        <p14:creationId xmlns:p14="http://schemas.microsoft.com/office/powerpoint/2010/main" val="381795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" y="78798"/>
            <a:ext cx="10515600" cy="706293"/>
          </a:xfrm>
        </p:spPr>
        <p:txBody>
          <a:bodyPr>
            <a:normAutofit/>
          </a:bodyPr>
          <a:lstStyle/>
          <a:p>
            <a:r>
              <a:rPr lang="en-US" b="1" i="1" dirty="0"/>
              <a:t>Key interventions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54" y="785091"/>
            <a:ext cx="11757891" cy="617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4000" b="1" dirty="0">
                <a:latin typeface="Centaur" pitchFamily="18" charset="0"/>
                <a:cs typeface="Aharoni" pitchFamily="2" charset="-79"/>
              </a:rPr>
              <a:t>S</a:t>
            </a:r>
            <a:r>
              <a:rPr lang="en-ZA" sz="2800" dirty="0">
                <a:latin typeface="Centaur" pitchFamily="18" charset="0"/>
                <a:cs typeface="Aharoni" pitchFamily="2" charset="-79"/>
              </a:rPr>
              <a:t>outh Africa has a long history of registering vital events, particularly the recording of births and deaths. </a:t>
            </a:r>
            <a:r>
              <a:rPr lang="en-GB" sz="2800" dirty="0">
                <a:latin typeface="Centaur" pitchFamily="18" charset="0"/>
                <a:cs typeface="Aharoni" pitchFamily="2" charset="-79"/>
              </a:rPr>
              <a:t>Statistics South Africa (Stats SA) has been processing, coding and disseminating mortality and causes of deaths information from the South African civil registration system since 1997.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4000" b="1" dirty="0">
                <a:latin typeface="Centaur" pitchFamily="18" charset="0"/>
                <a:cs typeface="Aharoni" pitchFamily="2" charset="-79"/>
              </a:rPr>
              <a:t>R</a:t>
            </a:r>
            <a:r>
              <a:rPr lang="en-ZA" sz="2800" dirty="0">
                <a:latin typeface="Centaur" pitchFamily="18" charset="0"/>
                <a:cs typeface="Aharoni" pitchFamily="2" charset="-79"/>
              </a:rPr>
              <a:t>egulation on sealing of DNF for confidentiality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4000" b="1" dirty="0">
                <a:latin typeface="Centaur" pitchFamily="18" charset="0"/>
                <a:cs typeface="Aharoni" pitchFamily="2" charset="-79"/>
              </a:rPr>
              <a:t>T</a:t>
            </a:r>
            <a:r>
              <a:rPr lang="en-ZA" sz="2800" dirty="0">
                <a:latin typeface="Centaur" pitchFamily="18" charset="0"/>
                <a:cs typeface="Aharoni" pitchFamily="2" charset="-79"/>
              </a:rPr>
              <a:t>raining of medical practitioners in certification (2012)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4000" b="1" dirty="0">
                <a:latin typeface="Centaur" pitchFamily="18" charset="0"/>
                <a:cs typeface="Aharoni" pitchFamily="2" charset="-79"/>
              </a:rPr>
              <a:t>D</a:t>
            </a:r>
            <a:r>
              <a:rPr lang="en-US" sz="2800" dirty="0">
                <a:latin typeface="Centaur" pitchFamily="18" charset="0"/>
                <a:cs typeface="Aharoni" pitchFamily="2" charset="-79"/>
              </a:rPr>
              <a:t>evelopment and dissemination of the  MCCOD online/e-learning training program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4000" b="1" dirty="0">
                <a:latin typeface="Centaur" pitchFamily="18" charset="0"/>
                <a:cs typeface="Aharoni" pitchFamily="2" charset="-79"/>
              </a:rPr>
              <a:t>E</a:t>
            </a:r>
            <a:r>
              <a:rPr lang="en-US" sz="2800" dirty="0">
                <a:latin typeface="Centaur" pitchFamily="18" charset="0"/>
                <a:cs typeface="Aharoni" pitchFamily="2" charset="-79"/>
              </a:rPr>
              <a:t>stablishment of the Clinical and Diagnostic Coding TWG- prioritise improving quality of MCCOD for NHI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Co</a:t>
            </a:r>
            <a:endParaRPr lang="en-ZA" sz="3000" dirty="0"/>
          </a:p>
        </p:txBody>
      </p:sp>
      <p:sp>
        <p:nvSpPr>
          <p:cNvPr id="25" name="Rectangle 24"/>
          <p:cNvSpPr/>
          <p:nvPr/>
        </p:nvSpPr>
        <p:spPr>
          <a:xfrm>
            <a:off x="247180" y="162688"/>
            <a:ext cx="5760710" cy="798274"/>
          </a:xfrm>
          <a:prstGeom prst="rect">
            <a:avLst/>
          </a:prstGeom>
          <a:solidFill>
            <a:srgbClr val="EEECE1">
              <a:lumMod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2800" kern="0" dirty="0">
                <a:solidFill>
                  <a:prstClr val="white"/>
                </a:solidFill>
                <a:latin typeface="Calibri"/>
              </a:rPr>
              <a:t>Key stakeholders in death registration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180" y="1334042"/>
            <a:ext cx="5456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kern="0" dirty="0"/>
              <a:t>System is well coordinated and largely manual  (paper based)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15098" y="2195906"/>
            <a:ext cx="3054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Registration of deaths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Issuance of death certificate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Update the  National Population Register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kern="0" dirty="0">
                <a:solidFill>
                  <a:prstClr val="black"/>
                </a:solidFill>
              </a:rPr>
              <a:t>Births and Deaths Act 51 of 1992 as amended</a:t>
            </a:r>
            <a:r>
              <a:rPr lang="en-GB" sz="1200" b="1" i="1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24672" y="3599708"/>
            <a:ext cx="3163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1" kern="0" dirty="0">
                <a:solidFill>
                  <a:prstClr val="black"/>
                </a:solidFill>
              </a:rPr>
              <a:t>Confirmation of death occurrence in cases where Dr is unavailable.</a:t>
            </a:r>
            <a:r>
              <a:rPr lang="en-ZA" sz="1200" b="1" i="1" kern="0" dirty="0">
                <a:solidFill>
                  <a:prstClr val="black"/>
                </a:solidFill>
              </a:rPr>
              <a:t> (Sec 22 Officers)</a:t>
            </a:r>
            <a:endParaRPr lang="en-GB" sz="1200" b="1" i="1" kern="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Completion of Death Report DHA-1680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Recording </a:t>
            </a:r>
            <a:r>
              <a:rPr lang="en-GB" sz="1200" b="1" i="1" kern="0" dirty="0" err="1">
                <a:solidFill>
                  <a:prstClr val="black"/>
                </a:solidFill>
              </a:rPr>
              <a:t>CoD</a:t>
            </a:r>
            <a:r>
              <a:rPr lang="en-GB" sz="1200" b="1" i="1" kern="0" dirty="0">
                <a:solidFill>
                  <a:prstClr val="black"/>
                </a:solidFill>
              </a:rPr>
              <a:t> based on information from deceased family members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44364" y="359090"/>
            <a:ext cx="30161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b="1" i="1" kern="0" dirty="0">
                <a:solidFill>
                  <a:prstClr val="black"/>
                </a:solidFill>
              </a:rPr>
              <a:t>Confirmation of death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b="1" i="1" kern="0" dirty="0">
                <a:solidFill>
                  <a:prstClr val="black"/>
                </a:solidFill>
              </a:rPr>
              <a:t>Certification death (including causes of death)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i="1" kern="0" dirty="0">
                <a:solidFill>
                  <a:prstClr val="black"/>
                </a:solidFill>
              </a:rPr>
              <a:t>Completion of relevant sections of DHA-1663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b="1" i="1" kern="0" dirty="0">
                <a:solidFill>
                  <a:prstClr val="black"/>
                </a:solidFill>
              </a:rPr>
              <a:t>Administration of the Health Act and Inquest Act.</a:t>
            </a:r>
          </a:p>
          <a:p>
            <a:pPr>
              <a:defRPr/>
            </a:pPr>
            <a:endParaRPr lang="en-GB" sz="1100" b="1" i="1" kern="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3279" y="5156204"/>
            <a:ext cx="3996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Collects DHA- 1663 from Department of Home Affairs  (DHA)</a:t>
            </a:r>
          </a:p>
          <a:p>
            <a:pPr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Data Processing </a:t>
            </a:r>
          </a:p>
          <a:p>
            <a:pPr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Data analysis &amp; report writing </a:t>
            </a:r>
          </a:p>
          <a:p>
            <a:pPr>
              <a:defRPr/>
            </a:pPr>
            <a:r>
              <a:rPr lang="en-GB" sz="1200" b="1" i="1" kern="0" dirty="0">
                <a:solidFill>
                  <a:prstClr val="black"/>
                </a:solidFill>
              </a:rPr>
              <a:t>Return the forms to DHA</a:t>
            </a:r>
          </a:p>
          <a:p>
            <a:pPr>
              <a:defRPr/>
            </a:pPr>
            <a:endParaRPr lang="en-GB" sz="1200" i="1" kern="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9785" y="1497793"/>
            <a:ext cx="2643837" cy="461665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1200" b="1" i="1" kern="0" dirty="0">
                <a:solidFill>
                  <a:prstClr val="black"/>
                </a:solidFill>
              </a:rPr>
              <a:t>Funeral undertakers  -Private Doctors (certification of </a:t>
            </a:r>
            <a:r>
              <a:rPr lang="en-ZA" sz="1200" b="1" i="1" kern="0" dirty="0" err="1">
                <a:solidFill>
                  <a:prstClr val="black"/>
                </a:solidFill>
              </a:rPr>
              <a:t>CoD</a:t>
            </a:r>
            <a:r>
              <a:rPr lang="en-ZA" sz="1200" b="1" i="1" kern="0" dirty="0">
                <a:solidFill>
                  <a:prstClr val="black"/>
                </a:solidFill>
              </a:rPr>
              <a:t>)</a:t>
            </a:r>
            <a:endParaRPr lang="en-GB" sz="1200" b="1" i="1" kern="0" dirty="0">
              <a:solidFill>
                <a:prstClr val="black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CA8850-758A-45D0-A3C9-31898E9185DA}"/>
              </a:ext>
            </a:extLst>
          </p:cNvPr>
          <p:cNvGrpSpPr/>
          <p:nvPr/>
        </p:nvGrpSpPr>
        <p:grpSpPr>
          <a:xfrm rot="11216227" flipV="1">
            <a:off x="5923464" y="3214619"/>
            <a:ext cx="1794314" cy="767279"/>
            <a:chOff x="3909753" y="3162185"/>
            <a:chExt cx="4372494" cy="10707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6" name="Freeform: Shape 56">
              <a:extLst>
                <a:ext uri="{FF2B5EF4-FFF2-40B4-BE49-F238E27FC236}">
                  <a16:creationId xmlns:a16="http://schemas.microsoft.com/office/drawing/2014/main" id="{EB5F0BFC-7A48-45C5-B5CF-0774376DC731}"/>
                </a:ext>
              </a:extLst>
            </p:cNvPr>
            <p:cNvSpPr/>
            <p:nvPr/>
          </p:nvSpPr>
          <p:spPr>
            <a:xfrm>
              <a:off x="3909753" y="3162185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IN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: Shape 57">
              <a:extLst>
                <a:ext uri="{FF2B5EF4-FFF2-40B4-BE49-F238E27FC236}">
                  <a16:creationId xmlns:a16="http://schemas.microsoft.com/office/drawing/2014/main" id="{DBDFC8A0-940D-4663-AA3E-E3DCF5AC747B}"/>
                </a:ext>
              </a:extLst>
            </p:cNvPr>
            <p:cNvSpPr/>
            <p:nvPr/>
          </p:nvSpPr>
          <p:spPr>
            <a:xfrm flipV="1">
              <a:off x="3909753" y="3697582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IN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37214" y="3552458"/>
            <a:ext cx="1673997" cy="1981256"/>
            <a:chOff x="5070451" y="2569977"/>
            <a:chExt cx="2576590" cy="349219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6B8CF1-6F09-4A8B-98EC-2306A73867F2}"/>
                </a:ext>
              </a:extLst>
            </p:cNvPr>
            <p:cNvGrpSpPr/>
            <p:nvPr/>
          </p:nvGrpSpPr>
          <p:grpSpPr>
            <a:xfrm rot="2700000" flipV="1">
              <a:off x="4205757" y="3434671"/>
              <a:ext cx="3023779" cy="1294391"/>
              <a:chOff x="3909753" y="3162185"/>
              <a:chExt cx="4372494" cy="1070794"/>
            </a:xfrm>
          </p:grpSpPr>
          <p:sp>
            <p:nvSpPr>
              <p:cNvPr id="44" name="Freeform: Shape 54">
                <a:extLst>
                  <a:ext uri="{FF2B5EF4-FFF2-40B4-BE49-F238E27FC236}">
                    <a16:creationId xmlns:a16="http://schemas.microsoft.com/office/drawing/2014/main" id="{04A94FEA-A3B2-4F8D-92F4-82FC18E6FAB9}"/>
                  </a:ext>
                </a:extLst>
              </p:cNvPr>
              <p:cNvSpPr/>
              <p:nvPr/>
            </p:nvSpPr>
            <p:spPr>
              <a:xfrm>
                <a:off x="3909753" y="3162185"/>
                <a:ext cx="4372494" cy="535397"/>
              </a:xfrm>
              <a:custGeom>
                <a:avLst/>
                <a:gdLst>
                  <a:gd name="connsiteX0" fmla="*/ 4372494 w 4372494"/>
                  <a:gd name="connsiteY0" fmla="*/ 0 h 535397"/>
                  <a:gd name="connsiteX1" fmla="*/ 4372494 w 4372494"/>
                  <a:gd name="connsiteY1" fmla="*/ 535397 h 535397"/>
                  <a:gd name="connsiteX2" fmla="*/ 0 w 4372494"/>
                  <a:gd name="connsiteY2" fmla="*/ 535397 h 535397"/>
                  <a:gd name="connsiteX3" fmla="*/ 0 w 4372494"/>
                  <a:gd name="connsiteY3" fmla="*/ 0 h 535397"/>
                  <a:gd name="connsiteX4" fmla="*/ 39384 w 4372494"/>
                  <a:gd name="connsiteY4" fmla="*/ 14676 h 535397"/>
                  <a:gd name="connsiteX5" fmla="*/ 2186247 w 4372494"/>
                  <a:gd name="connsiteY5" fmla="*/ 245550 h 535397"/>
                  <a:gd name="connsiteX6" fmla="*/ 4333110 w 4372494"/>
                  <a:gd name="connsiteY6" fmla="*/ 14676 h 53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2494" h="535397">
                    <a:moveTo>
                      <a:pt x="4372494" y="0"/>
                    </a:moveTo>
                    <a:lnTo>
                      <a:pt x="4372494" y="535397"/>
                    </a:lnTo>
                    <a:lnTo>
                      <a:pt x="0" y="535397"/>
                    </a:lnTo>
                    <a:lnTo>
                      <a:pt x="0" y="0"/>
                    </a:lnTo>
                    <a:lnTo>
                      <a:pt x="39384" y="14676"/>
                    </a:lnTo>
                    <a:cubicBezTo>
                      <a:pt x="504652" y="153969"/>
                      <a:pt x="1292572" y="245550"/>
                      <a:pt x="2186247" y="245550"/>
                    </a:cubicBezTo>
                    <a:cubicBezTo>
                      <a:pt x="3079923" y="245550"/>
                      <a:pt x="3867843" y="153969"/>
                      <a:pt x="4333110" y="14676"/>
                    </a:cubicBezTo>
                    <a:close/>
                  </a:path>
                </a:pathLst>
              </a:custGeom>
              <a:solidFill>
                <a:srgbClr val="3185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Freeform: Shape 55">
                <a:extLst>
                  <a:ext uri="{FF2B5EF4-FFF2-40B4-BE49-F238E27FC236}">
                    <a16:creationId xmlns:a16="http://schemas.microsoft.com/office/drawing/2014/main" id="{25BCE5B2-812A-4ACA-9964-22AC8EE693B6}"/>
                  </a:ext>
                </a:extLst>
              </p:cNvPr>
              <p:cNvSpPr/>
              <p:nvPr/>
            </p:nvSpPr>
            <p:spPr>
              <a:xfrm flipV="1">
                <a:off x="3909753" y="3697582"/>
                <a:ext cx="4372494" cy="535397"/>
              </a:xfrm>
              <a:custGeom>
                <a:avLst/>
                <a:gdLst>
                  <a:gd name="connsiteX0" fmla="*/ 4372494 w 4372494"/>
                  <a:gd name="connsiteY0" fmla="*/ 0 h 535397"/>
                  <a:gd name="connsiteX1" fmla="*/ 4372494 w 4372494"/>
                  <a:gd name="connsiteY1" fmla="*/ 535397 h 535397"/>
                  <a:gd name="connsiteX2" fmla="*/ 0 w 4372494"/>
                  <a:gd name="connsiteY2" fmla="*/ 535397 h 535397"/>
                  <a:gd name="connsiteX3" fmla="*/ 0 w 4372494"/>
                  <a:gd name="connsiteY3" fmla="*/ 0 h 535397"/>
                  <a:gd name="connsiteX4" fmla="*/ 39384 w 4372494"/>
                  <a:gd name="connsiteY4" fmla="*/ 14676 h 535397"/>
                  <a:gd name="connsiteX5" fmla="*/ 2186247 w 4372494"/>
                  <a:gd name="connsiteY5" fmla="*/ 245550 h 535397"/>
                  <a:gd name="connsiteX6" fmla="*/ 4333110 w 4372494"/>
                  <a:gd name="connsiteY6" fmla="*/ 14676 h 53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2494" h="535397">
                    <a:moveTo>
                      <a:pt x="4372494" y="0"/>
                    </a:moveTo>
                    <a:lnTo>
                      <a:pt x="4372494" y="535397"/>
                    </a:lnTo>
                    <a:lnTo>
                      <a:pt x="0" y="535397"/>
                    </a:lnTo>
                    <a:lnTo>
                      <a:pt x="0" y="0"/>
                    </a:lnTo>
                    <a:lnTo>
                      <a:pt x="39384" y="14676"/>
                    </a:lnTo>
                    <a:cubicBezTo>
                      <a:pt x="504652" y="153969"/>
                      <a:pt x="1292572" y="245550"/>
                      <a:pt x="2186247" y="245550"/>
                    </a:cubicBezTo>
                    <a:cubicBezTo>
                      <a:pt x="3079923" y="245550"/>
                      <a:pt x="3867843" y="153969"/>
                      <a:pt x="4333110" y="14676"/>
                    </a:cubicBezTo>
                    <a:close/>
                  </a:path>
                </a:pathLst>
              </a:custGeom>
              <a:solidFill>
                <a:srgbClr val="3185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DC60688-B741-42D6-B0FA-EC81516B3B1D}"/>
                </a:ext>
              </a:extLst>
            </p:cNvPr>
            <p:cNvGrpSpPr/>
            <p:nvPr/>
          </p:nvGrpSpPr>
          <p:grpSpPr>
            <a:xfrm rot="5400000" flipV="1">
              <a:off x="6120086" y="4535217"/>
              <a:ext cx="1519674" cy="1534237"/>
              <a:chOff x="8133347" y="4479564"/>
              <a:chExt cx="1804738" cy="180473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52D1CFB-A8F6-4CB2-84E1-0DBCFB663618}"/>
                  </a:ext>
                </a:extLst>
              </p:cNvPr>
              <p:cNvSpPr/>
              <p:nvPr/>
            </p:nvSpPr>
            <p:spPr>
              <a:xfrm>
                <a:off x="8133347" y="4479564"/>
                <a:ext cx="1804738" cy="180473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95000"/>
                    </a:sysClr>
                  </a:gs>
                  <a:gs pos="0">
                    <a:sysClr val="window" lastClr="FFFFFF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55600" dist="127000" dir="2700000" algn="tl" rotWithShape="0">
                  <a:sysClr val="windowText" lastClr="000000">
                    <a:lumMod val="85000"/>
                    <a:lumOff val="1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FE33A64-3F6F-4D0F-ADDF-C66C17F70C6A}"/>
                  </a:ext>
                </a:extLst>
              </p:cNvPr>
              <p:cNvSpPr/>
              <p:nvPr/>
            </p:nvSpPr>
            <p:spPr>
              <a:xfrm>
                <a:off x="8265694" y="4638264"/>
                <a:ext cx="1540044" cy="1487338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1859A"/>
                </a:solidFill>
                <a:prstDash val="solid"/>
              </a:ln>
              <a:effectLst>
                <a:outerShdw blurRad="355600" dist="127000" dir="2700000" algn="tl" rotWithShape="0">
                  <a:sysClr val="windowText" lastClr="000000">
                    <a:lumMod val="85000"/>
                    <a:lumOff val="1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276343" y="4963047"/>
              <a:ext cx="1141224" cy="73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050" b="1" kern="0" dirty="0">
                  <a:solidFill>
                    <a:srgbClr val="D58E01"/>
                  </a:solidFill>
                </a:rPr>
                <a:t>Statistics SA</a:t>
              </a:r>
            </a:p>
          </p:txBody>
        </p:sp>
      </p:grpSp>
      <p:sp>
        <p:nvSpPr>
          <p:cNvPr id="47" name="Freeform: Shape 56">
            <a:extLst>
              <a:ext uri="{FF2B5EF4-FFF2-40B4-BE49-F238E27FC236}">
                <a16:creationId xmlns:a16="http://schemas.microsoft.com/office/drawing/2014/main" id="{EB5F0BFC-7A48-45C5-B5CF-0774376DC731}"/>
              </a:ext>
            </a:extLst>
          </p:cNvPr>
          <p:cNvSpPr/>
          <p:nvPr/>
        </p:nvSpPr>
        <p:spPr>
          <a:xfrm rot="10080171" flipV="1">
            <a:off x="5948423" y="2421553"/>
            <a:ext cx="1794314" cy="383639"/>
          </a:xfrm>
          <a:custGeom>
            <a:avLst/>
            <a:gdLst>
              <a:gd name="connsiteX0" fmla="*/ 4372494 w 4372494"/>
              <a:gd name="connsiteY0" fmla="*/ 0 h 535397"/>
              <a:gd name="connsiteX1" fmla="*/ 4372494 w 4372494"/>
              <a:gd name="connsiteY1" fmla="*/ 535397 h 535397"/>
              <a:gd name="connsiteX2" fmla="*/ 0 w 4372494"/>
              <a:gd name="connsiteY2" fmla="*/ 535397 h 535397"/>
              <a:gd name="connsiteX3" fmla="*/ 0 w 4372494"/>
              <a:gd name="connsiteY3" fmla="*/ 0 h 535397"/>
              <a:gd name="connsiteX4" fmla="*/ 39384 w 4372494"/>
              <a:gd name="connsiteY4" fmla="*/ 14676 h 535397"/>
              <a:gd name="connsiteX5" fmla="*/ 2186247 w 4372494"/>
              <a:gd name="connsiteY5" fmla="*/ 245550 h 535397"/>
              <a:gd name="connsiteX6" fmla="*/ 4333110 w 4372494"/>
              <a:gd name="connsiteY6" fmla="*/ 14676 h 5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494" h="535397">
                <a:moveTo>
                  <a:pt x="4372494" y="0"/>
                </a:moveTo>
                <a:lnTo>
                  <a:pt x="4372494" y="535397"/>
                </a:lnTo>
                <a:lnTo>
                  <a:pt x="0" y="535397"/>
                </a:lnTo>
                <a:lnTo>
                  <a:pt x="0" y="0"/>
                </a:lnTo>
                <a:lnTo>
                  <a:pt x="39384" y="14676"/>
                </a:lnTo>
                <a:cubicBezTo>
                  <a:pt x="504652" y="153969"/>
                  <a:pt x="1292572" y="245550"/>
                  <a:pt x="2186247" y="245550"/>
                </a:cubicBezTo>
                <a:cubicBezTo>
                  <a:pt x="3079923" y="245550"/>
                  <a:pt x="3867843" y="153969"/>
                  <a:pt x="4333110" y="146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Freeform: Shape 57">
            <a:extLst>
              <a:ext uri="{FF2B5EF4-FFF2-40B4-BE49-F238E27FC236}">
                <a16:creationId xmlns:a16="http://schemas.microsoft.com/office/drawing/2014/main" id="{DBDFC8A0-940D-4663-AA3E-E3DCF5AC747B}"/>
              </a:ext>
            </a:extLst>
          </p:cNvPr>
          <p:cNvSpPr/>
          <p:nvPr/>
        </p:nvSpPr>
        <p:spPr>
          <a:xfrm rot="10080171">
            <a:off x="6028167" y="2796810"/>
            <a:ext cx="1794314" cy="383639"/>
          </a:xfrm>
          <a:custGeom>
            <a:avLst/>
            <a:gdLst>
              <a:gd name="connsiteX0" fmla="*/ 4372494 w 4372494"/>
              <a:gd name="connsiteY0" fmla="*/ 0 h 535397"/>
              <a:gd name="connsiteX1" fmla="*/ 4372494 w 4372494"/>
              <a:gd name="connsiteY1" fmla="*/ 535397 h 535397"/>
              <a:gd name="connsiteX2" fmla="*/ 0 w 4372494"/>
              <a:gd name="connsiteY2" fmla="*/ 535397 h 535397"/>
              <a:gd name="connsiteX3" fmla="*/ 0 w 4372494"/>
              <a:gd name="connsiteY3" fmla="*/ 0 h 535397"/>
              <a:gd name="connsiteX4" fmla="*/ 39384 w 4372494"/>
              <a:gd name="connsiteY4" fmla="*/ 14676 h 535397"/>
              <a:gd name="connsiteX5" fmla="*/ 2186247 w 4372494"/>
              <a:gd name="connsiteY5" fmla="*/ 245550 h 535397"/>
              <a:gd name="connsiteX6" fmla="*/ 4333110 w 4372494"/>
              <a:gd name="connsiteY6" fmla="*/ 14676 h 5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494" h="535397">
                <a:moveTo>
                  <a:pt x="4372494" y="0"/>
                </a:moveTo>
                <a:lnTo>
                  <a:pt x="4372494" y="535397"/>
                </a:lnTo>
                <a:lnTo>
                  <a:pt x="0" y="535397"/>
                </a:lnTo>
                <a:lnTo>
                  <a:pt x="0" y="0"/>
                </a:lnTo>
                <a:lnTo>
                  <a:pt x="39384" y="14676"/>
                </a:lnTo>
                <a:cubicBezTo>
                  <a:pt x="504652" y="153969"/>
                  <a:pt x="1292572" y="245550"/>
                  <a:pt x="2186247" y="245550"/>
                </a:cubicBezTo>
                <a:cubicBezTo>
                  <a:pt x="3079923" y="245550"/>
                  <a:pt x="3867843" y="153969"/>
                  <a:pt x="4333110" y="146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135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712480" y="961660"/>
            <a:ext cx="2013943" cy="1573146"/>
            <a:chOff x="4237451" y="1"/>
            <a:chExt cx="3409590" cy="25453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73EA8A3-D24C-4FA5-AC00-EF78A41013CF}"/>
                </a:ext>
              </a:extLst>
            </p:cNvPr>
            <p:cNvGrpSpPr/>
            <p:nvPr/>
          </p:nvGrpSpPr>
          <p:grpSpPr>
            <a:xfrm rot="18900000" flipV="1">
              <a:off x="4237451" y="1238589"/>
              <a:ext cx="2995077" cy="1306797"/>
              <a:chOff x="3909753" y="3162185"/>
              <a:chExt cx="4372494" cy="1070794"/>
            </a:xfrm>
          </p:grpSpPr>
          <p:sp>
            <p:nvSpPr>
              <p:cNvPr id="55" name="Freeform: Shape 58">
                <a:extLst>
                  <a:ext uri="{FF2B5EF4-FFF2-40B4-BE49-F238E27FC236}">
                    <a16:creationId xmlns:a16="http://schemas.microsoft.com/office/drawing/2014/main" id="{470AB5F5-162E-438B-AD06-C131011FD647}"/>
                  </a:ext>
                </a:extLst>
              </p:cNvPr>
              <p:cNvSpPr/>
              <p:nvPr/>
            </p:nvSpPr>
            <p:spPr>
              <a:xfrm>
                <a:off x="3909753" y="3162185"/>
                <a:ext cx="4372494" cy="535397"/>
              </a:xfrm>
              <a:custGeom>
                <a:avLst/>
                <a:gdLst>
                  <a:gd name="connsiteX0" fmla="*/ 4372494 w 4372494"/>
                  <a:gd name="connsiteY0" fmla="*/ 0 h 535397"/>
                  <a:gd name="connsiteX1" fmla="*/ 4372494 w 4372494"/>
                  <a:gd name="connsiteY1" fmla="*/ 535397 h 535397"/>
                  <a:gd name="connsiteX2" fmla="*/ 0 w 4372494"/>
                  <a:gd name="connsiteY2" fmla="*/ 535397 h 535397"/>
                  <a:gd name="connsiteX3" fmla="*/ 0 w 4372494"/>
                  <a:gd name="connsiteY3" fmla="*/ 0 h 535397"/>
                  <a:gd name="connsiteX4" fmla="*/ 39384 w 4372494"/>
                  <a:gd name="connsiteY4" fmla="*/ 14676 h 535397"/>
                  <a:gd name="connsiteX5" fmla="*/ 2186247 w 4372494"/>
                  <a:gd name="connsiteY5" fmla="*/ 245550 h 535397"/>
                  <a:gd name="connsiteX6" fmla="*/ 4333110 w 4372494"/>
                  <a:gd name="connsiteY6" fmla="*/ 14676 h 53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2494" h="535397">
                    <a:moveTo>
                      <a:pt x="4372494" y="0"/>
                    </a:moveTo>
                    <a:lnTo>
                      <a:pt x="4372494" y="535397"/>
                    </a:lnTo>
                    <a:lnTo>
                      <a:pt x="0" y="535397"/>
                    </a:lnTo>
                    <a:lnTo>
                      <a:pt x="0" y="0"/>
                    </a:lnTo>
                    <a:lnTo>
                      <a:pt x="39384" y="14676"/>
                    </a:lnTo>
                    <a:cubicBezTo>
                      <a:pt x="504652" y="153969"/>
                      <a:pt x="1292572" y="245550"/>
                      <a:pt x="2186247" y="245550"/>
                    </a:cubicBezTo>
                    <a:cubicBezTo>
                      <a:pt x="3079923" y="245550"/>
                      <a:pt x="3867843" y="153969"/>
                      <a:pt x="4333110" y="14676"/>
                    </a:cubicBezTo>
                    <a:close/>
                  </a:path>
                </a:pathLst>
              </a:custGeom>
              <a:solidFill>
                <a:srgbClr val="8064A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Freeform: Shape 59">
                <a:extLst>
                  <a:ext uri="{FF2B5EF4-FFF2-40B4-BE49-F238E27FC236}">
                    <a16:creationId xmlns:a16="http://schemas.microsoft.com/office/drawing/2014/main" id="{3A585108-C2F9-4226-9C12-6D9BECE6A7AE}"/>
                  </a:ext>
                </a:extLst>
              </p:cNvPr>
              <p:cNvSpPr/>
              <p:nvPr/>
            </p:nvSpPr>
            <p:spPr>
              <a:xfrm flipV="1">
                <a:off x="3909753" y="3697582"/>
                <a:ext cx="4372494" cy="535397"/>
              </a:xfrm>
              <a:custGeom>
                <a:avLst/>
                <a:gdLst>
                  <a:gd name="connsiteX0" fmla="*/ 4372494 w 4372494"/>
                  <a:gd name="connsiteY0" fmla="*/ 0 h 535397"/>
                  <a:gd name="connsiteX1" fmla="*/ 4372494 w 4372494"/>
                  <a:gd name="connsiteY1" fmla="*/ 535397 h 535397"/>
                  <a:gd name="connsiteX2" fmla="*/ 0 w 4372494"/>
                  <a:gd name="connsiteY2" fmla="*/ 535397 h 535397"/>
                  <a:gd name="connsiteX3" fmla="*/ 0 w 4372494"/>
                  <a:gd name="connsiteY3" fmla="*/ 0 h 535397"/>
                  <a:gd name="connsiteX4" fmla="*/ 39384 w 4372494"/>
                  <a:gd name="connsiteY4" fmla="*/ 14676 h 535397"/>
                  <a:gd name="connsiteX5" fmla="*/ 2186247 w 4372494"/>
                  <a:gd name="connsiteY5" fmla="*/ 245550 h 535397"/>
                  <a:gd name="connsiteX6" fmla="*/ 4333110 w 4372494"/>
                  <a:gd name="connsiteY6" fmla="*/ 14676 h 53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2494" h="535397">
                    <a:moveTo>
                      <a:pt x="4372494" y="0"/>
                    </a:moveTo>
                    <a:lnTo>
                      <a:pt x="4372494" y="535397"/>
                    </a:lnTo>
                    <a:lnTo>
                      <a:pt x="0" y="535397"/>
                    </a:lnTo>
                    <a:lnTo>
                      <a:pt x="0" y="0"/>
                    </a:lnTo>
                    <a:lnTo>
                      <a:pt x="39384" y="14676"/>
                    </a:lnTo>
                    <a:cubicBezTo>
                      <a:pt x="504652" y="153969"/>
                      <a:pt x="1292572" y="245550"/>
                      <a:pt x="2186247" y="245550"/>
                    </a:cubicBezTo>
                    <a:cubicBezTo>
                      <a:pt x="3079923" y="245550"/>
                      <a:pt x="3867843" y="153969"/>
                      <a:pt x="4333110" y="14676"/>
                    </a:cubicBezTo>
                    <a:close/>
                  </a:path>
                </a:pathLst>
              </a:custGeom>
              <a:solidFill>
                <a:srgbClr val="8064A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2D99187-518B-4138-A3DC-01DB7E5F78F5}"/>
                </a:ext>
              </a:extLst>
            </p:cNvPr>
            <p:cNvGrpSpPr/>
            <p:nvPr/>
          </p:nvGrpSpPr>
          <p:grpSpPr>
            <a:xfrm rot="5400000" flipV="1">
              <a:off x="6120086" y="-7281"/>
              <a:ext cx="1519674" cy="1534237"/>
              <a:chOff x="1965157" y="4479564"/>
              <a:chExt cx="1804738" cy="180473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A7909EC-0FC8-4C30-ADE1-C84975BF90A6}"/>
                  </a:ext>
                </a:extLst>
              </p:cNvPr>
              <p:cNvSpPr/>
              <p:nvPr/>
            </p:nvSpPr>
            <p:spPr>
              <a:xfrm>
                <a:off x="1965157" y="4479564"/>
                <a:ext cx="1804738" cy="180473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95000"/>
                    </a:sysClr>
                  </a:gs>
                  <a:gs pos="0">
                    <a:sysClr val="window" lastClr="FFFFFF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355600" dist="127000" dir="2700000" algn="tl" rotWithShape="0">
                  <a:sysClr val="windowText" lastClr="000000">
                    <a:lumMod val="85000"/>
                    <a:lumOff val="1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383D369-2D27-4197-ADEE-34D840D32FA1}"/>
                  </a:ext>
                </a:extLst>
              </p:cNvPr>
              <p:cNvSpPr/>
              <p:nvPr/>
            </p:nvSpPr>
            <p:spPr>
              <a:xfrm>
                <a:off x="2100725" y="4594801"/>
                <a:ext cx="1540044" cy="1487337"/>
              </a:xfrm>
              <a:prstGeom prst="ellipse">
                <a:avLst/>
              </a:prstGeom>
              <a:noFill/>
              <a:ln w="25400" cap="flat" cmpd="sng" algn="ctr">
                <a:solidFill>
                  <a:srgbClr val="31859A"/>
                </a:solidFill>
                <a:prstDash val="solid"/>
              </a:ln>
              <a:effectLst>
                <a:outerShdw blurRad="355600" dist="127000" dir="2700000" algn="tl" rotWithShape="0">
                  <a:sysClr val="windowText" lastClr="000000">
                    <a:lumMod val="85000"/>
                    <a:lumOff val="1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IN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B7DB166F-9764-4DEC-A39B-9B4DB1BC1060}"/>
              </a:ext>
            </a:extLst>
          </p:cNvPr>
          <p:cNvSpPr/>
          <p:nvPr/>
        </p:nvSpPr>
        <p:spPr>
          <a:xfrm rot="10800000" flipV="1">
            <a:off x="4406264" y="2331754"/>
            <a:ext cx="1888700" cy="1906800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355600" dist="127000" dir="2700000" algn="tl" rotWithShape="0">
              <a:sysClr val="windowText" lastClr="000000">
                <a:lumMod val="85000"/>
                <a:lumOff val="15000"/>
                <a:alpha val="40000"/>
              </a:sysClr>
            </a:outerShdw>
          </a:effectLst>
          <a:scene3d>
            <a:camera prst="orthographicFront"/>
            <a:lightRig rig="threePt" dir="t"/>
          </a:scene3d>
          <a:sp3d contourW="12700">
            <a:bevelT w="120650" h="25400" prst="relaxedInset"/>
            <a:contourClr>
              <a:sysClr val="window" lastClr="FFFFFF"/>
            </a:contourClr>
          </a:sp3d>
        </p:spPr>
        <p:txBody>
          <a:bodyPr rtlCol="0" anchor="ctr"/>
          <a:lstStyle/>
          <a:p>
            <a:pPr lvl="0" algn="ctr"/>
            <a:r>
              <a:rPr lang="en-GB" sz="1350" b="1" dirty="0">
                <a:solidFill>
                  <a:srgbClr val="31859A"/>
                </a:solidFill>
              </a:rPr>
              <a:t>Key stakeholders in deaths registration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961554" y="1230843"/>
            <a:ext cx="8103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kern="0" dirty="0">
                <a:solidFill>
                  <a:srgbClr val="D58E01"/>
                </a:solidFill>
              </a:rPr>
              <a:t>Dept. of Health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FE33A64-3F6F-4D0F-ADDF-C66C17F70C6A}"/>
              </a:ext>
            </a:extLst>
          </p:cNvPr>
          <p:cNvSpPr/>
          <p:nvPr/>
        </p:nvSpPr>
        <p:spPr>
          <a:xfrm rot="5400000" flipV="1">
            <a:off x="7518234" y="2203477"/>
            <a:ext cx="735718" cy="73960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31859A"/>
            </a:solidFill>
            <a:prstDash val="solid"/>
          </a:ln>
          <a:effectLst>
            <a:outerShdw blurRad="355600" dist="127000" dir="2700000" algn="tl" rotWithShape="0">
              <a:sysClr val="windowText" lastClr="000000">
                <a:lumMod val="85000"/>
                <a:lumOff val="15000"/>
                <a:alpha val="40000"/>
              </a:sys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IN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8"/>
          <p:cNvSpPr/>
          <p:nvPr/>
        </p:nvSpPr>
        <p:spPr>
          <a:xfrm>
            <a:off x="7594036" y="2260171"/>
            <a:ext cx="72140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b="1" kern="0" dirty="0">
                <a:solidFill>
                  <a:srgbClr val="D58E01"/>
                </a:solidFill>
              </a:rPr>
              <a:t>Dept. of Home Affairs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FE33A64-3F6F-4D0F-ADDF-C66C17F70C6A}"/>
              </a:ext>
            </a:extLst>
          </p:cNvPr>
          <p:cNvSpPr/>
          <p:nvPr/>
        </p:nvSpPr>
        <p:spPr>
          <a:xfrm rot="5400000" flipV="1">
            <a:off x="7442166" y="3339758"/>
            <a:ext cx="849151" cy="73960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31859A"/>
            </a:solidFill>
            <a:prstDash val="solid"/>
          </a:ln>
          <a:effectLst>
            <a:outerShdw blurRad="355600" dist="127000" dir="2700000" algn="tl" rotWithShape="0">
              <a:sysClr val="windowText" lastClr="000000">
                <a:lumMod val="85000"/>
                <a:lumOff val="15000"/>
                <a:alpha val="40000"/>
              </a:sys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IN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61580" y="3581610"/>
            <a:ext cx="747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 b="1" kern="0" dirty="0">
                <a:solidFill>
                  <a:srgbClr val="D58E01"/>
                </a:solidFill>
              </a:rPr>
              <a:t>Traditional Leaders </a:t>
            </a:r>
          </a:p>
        </p:txBody>
      </p:sp>
    </p:spTree>
    <p:extLst>
      <p:ext uri="{BB962C8B-B14F-4D97-AF65-F5344CB8AC3E}">
        <p14:creationId xmlns:p14="http://schemas.microsoft.com/office/powerpoint/2010/main" val="5077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" y="0"/>
            <a:ext cx="10515600" cy="7062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Applicable legal instruments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06293"/>
            <a:ext cx="11176001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000" b="1" i="1" dirty="0">
                <a:latin typeface="Centaur" pitchFamily="18" charset="0"/>
                <a:cs typeface="Aharoni" pitchFamily="2" charset="-79"/>
              </a:rPr>
              <a:t>B</a:t>
            </a:r>
            <a:r>
              <a:rPr lang="en-US" sz="2800" b="1" i="1" dirty="0">
                <a:latin typeface="Centaur" pitchFamily="18" charset="0"/>
                <a:cs typeface="Aharoni" pitchFamily="2" charset="-79"/>
              </a:rPr>
              <a:t>irths and Deaths Act 51 of 1992 as amended - all deaths must be  </a:t>
            </a:r>
            <a:r>
              <a:rPr lang="en-GB" sz="2800" b="1" i="1" dirty="0">
                <a:latin typeface="Centaur" pitchFamily="18" charset="0"/>
                <a:cs typeface="Aharoni" pitchFamily="2" charset="-79"/>
              </a:rPr>
              <a:t>certified by a medical practitioner and  registered with the DHA.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GB" sz="4000" b="1" dirty="0">
                <a:latin typeface="Centaur" pitchFamily="18" charset="0"/>
                <a:cs typeface="Aharoni" pitchFamily="2" charset="-79"/>
              </a:rPr>
              <a:t>S</a:t>
            </a:r>
            <a:r>
              <a:rPr lang="en-GB" sz="2800" dirty="0">
                <a:latin typeface="Centaur" pitchFamily="18" charset="0"/>
                <a:cs typeface="Aharoni" pitchFamily="2" charset="-79"/>
              </a:rPr>
              <a:t>ection 15 of the Act stipulates that medical practitioner is satisfied that the death was due to natural causes, hall issue a prescribed certificate stating the cause of death.</a:t>
            </a:r>
            <a:endParaRPr lang="en-ZA" sz="2800" dirty="0">
              <a:latin typeface="Centaur" pitchFamily="18" charset="0"/>
              <a:cs typeface="Aharoni" pitchFamily="2" charset="-79"/>
            </a:endParaRPr>
          </a:p>
          <a:p>
            <a:pPr lvl="2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GB" sz="4000" b="1" dirty="0">
                <a:latin typeface="Centaur" pitchFamily="18" charset="0"/>
                <a:cs typeface="Aharoni" pitchFamily="2" charset="-79"/>
              </a:rPr>
              <a:t>S</a:t>
            </a:r>
            <a:r>
              <a:rPr lang="en-GB" sz="2800" dirty="0">
                <a:latin typeface="Centaur" pitchFamily="18" charset="0"/>
                <a:cs typeface="Aharoni" pitchFamily="2" charset="-79"/>
              </a:rPr>
              <a:t>ubsection (1) and (2) provides for reference to non-natural deaths and involvement of the a police officer as to his opinion in that regard.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GB" sz="4000" b="1" dirty="0">
                <a:latin typeface="Centaur" pitchFamily="18" charset="0"/>
                <a:cs typeface="Aharoni" pitchFamily="2" charset="-79"/>
              </a:rPr>
              <a:t>T</a:t>
            </a:r>
            <a:r>
              <a:rPr lang="en-GB" sz="2800" dirty="0">
                <a:latin typeface="Centaur" pitchFamily="18" charset="0"/>
                <a:cs typeface="Aharoni" pitchFamily="2" charset="-79"/>
              </a:rPr>
              <a:t>he Act stipulates authority of traditional leader or induna to complete the Death Notification DHA 1680) and describe the circumstances that led to the death.</a:t>
            </a:r>
            <a:endParaRPr lang="en-ZA" sz="2800" dirty="0">
              <a:latin typeface="Centaur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075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921"/>
            <a:ext cx="10515600" cy="7062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Applicable legal instruments…..</a:t>
            </a:r>
            <a:r>
              <a:rPr lang="en-US" sz="4000" b="1" i="1" dirty="0">
                <a:solidFill>
                  <a:schemeClr val="accent2"/>
                </a:solidFill>
              </a:rPr>
              <a:t>cont.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838" y="496431"/>
            <a:ext cx="11176001" cy="945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i="1" dirty="0">
                <a:latin typeface="Centaur" pitchFamily="18" charset="0"/>
                <a:cs typeface="Aharoni" pitchFamily="2" charset="-79"/>
              </a:rPr>
              <a:t>T</a:t>
            </a:r>
            <a:r>
              <a:rPr lang="en-US" sz="2800" b="1" i="1" dirty="0">
                <a:latin typeface="Centaur" pitchFamily="18" charset="0"/>
                <a:cs typeface="Aharoni" pitchFamily="2" charset="-79"/>
              </a:rPr>
              <a:t>he National Health </a:t>
            </a:r>
            <a:r>
              <a:rPr lang="en-GB" sz="2800" b="1" i="1" dirty="0">
                <a:latin typeface="Centaur" pitchFamily="18" charset="0"/>
                <a:cs typeface="Aharoni" pitchFamily="2" charset="-79"/>
              </a:rPr>
              <a:t>(Act No. 61 of 2003) as amended: </a:t>
            </a:r>
            <a:r>
              <a:rPr lang="en-US" sz="2800" b="1" i="1" dirty="0">
                <a:latin typeface="Centaur" pitchFamily="18" charset="0"/>
                <a:cs typeface="Aharoni" pitchFamily="2" charset="-79"/>
              </a:rPr>
              <a:t>provides a framework for a structured uniform health system within South Africa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GB" sz="4000" b="1" dirty="0">
                <a:latin typeface="Centaur" pitchFamily="18" charset="0"/>
                <a:cs typeface="Aharoni" pitchFamily="2" charset="-79"/>
              </a:rPr>
              <a:t>S</a:t>
            </a:r>
            <a:r>
              <a:rPr lang="en-GB" sz="2800" dirty="0">
                <a:latin typeface="Centaur" pitchFamily="18" charset="0"/>
                <a:cs typeface="Aharoni" pitchFamily="2" charset="-79"/>
              </a:rPr>
              <a:t>ection 66 provides the framework for dealing with post-mortem examination of deceased bodies, to determine the cause of death of the deceased person. </a:t>
            </a:r>
            <a:endParaRPr lang="en-ZA" sz="2800" dirty="0">
              <a:latin typeface="Centaur" pitchFamily="18" charset="0"/>
              <a:cs typeface="Aharoni" pitchFamily="2" charset="-79"/>
            </a:endParaRPr>
          </a:p>
          <a:p>
            <a:pPr lvl="1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latin typeface="Centaur" pitchFamily="18" charset="0"/>
                <a:cs typeface="Aharoni" pitchFamily="2" charset="-79"/>
              </a:rPr>
              <a:t>Inquests Act, 1959 (Act No. 58 of 1959) as amended:</a:t>
            </a:r>
            <a:endParaRPr lang="en-US" altLang="en-US" sz="2800" b="1" i="1" dirty="0">
              <a:latin typeface="Centaur" pitchFamily="18" charset="0"/>
              <a:cs typeface="Aharoni" pitchFamily="2" charset="-79"/>
            </a:endParaRPr>
          </a:p>
          <a:p>
            <a:pPr lvl="2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latin typeface="Centaur" pitchFamily="18" charset="0"/>
                <a:cs typeface="Aharoni" pitchFamily="2" charset="-79"/>
              </a:rPr>
              <a:t> P</a:t>
            </a:r>
            <a:r>
              <a:rPr lang="en-US" sz="2800" dirty="0">
                <a:latin typeface="Centaur" pitchFamily="18" charset="0"/>
                <a:cs typeface="Aharoni" pitchFamily="2" charset="-79"/>
              </a:rPr>
              <a:t>rovides for  investigation of circumstances of a death due to non-natural causes</a:t>
            </a:r>
          </a:p>
          <a:p>
            <a:pPr lvl="1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latin typeface="Centaur" pitchFamily="18" charset="0"/>
                <a:cs typeface="Aharoni" pitchFamily="2" charset="-79"/>
              </a:rPr>
              <a:t>The Statistics Act 6 of 1999: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4000" b="1" dirty="0">
                <a:latin typeface="Centaur" pitchFamily="18" charset="0"/>
                <a:cs typeface="Aharoni" pitchFamily="2" charset="-79"/>
              </a:rPr>
              <a:t>T</a:t>
            </a:r>
            <a:r>
              <a:rPr lang="en-US" sz="2800" dirty="0">
                <a:latin typeface="Centaur" pitchFamily="18" charset="0"/>
                <a:cs typeface="Aharoni" pitchFamily="2" charset="-79"/>
              </a:rPr>
              <a:t>he SG is responsible for the collection, production and dissemination of official and other statistics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" y="78798"/>
            <a:ext cx="10515600" cy="706293"/>
          </a:xfrm>
        </p:spPr>
        <p:txBody>
          <a:bodyPr>
            <a:normAutofit/>
          </a:bodyPr>
          <a:lstStyle/>
          <a:p>
            <a:r>
              <a:rPr lang="en-US" b="1" i="1" dirty="0"/>
              <a:t>Maintaining quality of </a:t>
            </a:r>
            <a:r>
              <a:rPr lang="en-US" sz="4000" b="1" i="1" dirty="0"/>
              <a:t>certified</a:t>
            </a:r>
            <a:r>
              <a:rPr lang="en-US" b="1" i="1" dirty="0"/>
              <a:t> data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54" y="785091"/>
            <a:ext cx="11757891" cy="661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ZA" sz="4400" b="1" dirty="0">
                <a:latin typeface="Centaur" pitchFamily="18" charset="0"/>
                <a:cs typeface="Aharoni" pitchFamily="2" charset="-79"/>
              </a:rPr>
              <a:t>T</a:t>
            </a:r>
            <a:r>
              <a:rPr lang="en-ZA" sz="3000" dirty="0">
                <a:latin typeface="Centaur" pitchFamily="18" charset="0"/>
                <a:cs typeface="Aharoni" pitchFamily="2" charset="-79"/>
              </a:rPr>
              <a:t>he requirement for deaths to be certified by medical practitioner </a:t>
            </a:r>
          </a:p>
          <a:p>
            <a:pPr lvl="1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ZA" sz="4400" b="1" dirty="0">
                <a:latin typeface="Centaur" pitchFamily="18" charset="0"/>
                <a:cs typeface="Aharoni" pitchFamily="2" charset="-79"/>
              </a:rPr>
              <a:t>A</a:t>
            </a:r>
            <a:r>
              <a:rPr lang="en-ZA" sz="3000" dirty="0">
                <a:latin typeface="Centaur" pitchFamily="18" charset="0"/>
                <a:cs typeface="Aharoni" pitchFamily="2" charset="-79"/>
              </a:rPr>
              <a:t>dherence to international standards:</a:t>
            </a:r>
          </a:p>
          <a:p>
            <a:pPr lvl="3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Use of WHO international DNF </a:t>
            </a:r>
          </a:p>
          <a:p>
            <a:pPr lvl="3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Use of the ICD coding focusing mainly on the underlying causes of death</a:t>
            </a:r>
          </a:p>
          <a:p>
            <a:pPr lvl="3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Estimate the completeness of registration </a:t>
            </a:r>
          </a:p>
          <a:p>
            <a:pPr lvl="3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 err="1">
                <a:latin typeface="Centaur" pitchFamily="18" charset="0"/>
                <a:cs typeface="Aharoni" pitchFamily="2" charset="-79"/>
              </a:rPr>
              <a:t>Anacod</a:t>
            </a:r>
            <a:endParaRPr lang="en-ZA" sz="3000" dirty="0">
              <a:latin typeface="Centaur" pitchFamily="18" charset="0"/>
              <a:cs typeface="Aharoni" pitchFamily="2" charset="-79"/>
            </a:endParaRPr>
          </a:p>
          <a:p>
            <a:pPr lvl="3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 err="1">
                <a:latin typeface="Centaur" pitchFamily="18" charset="0"/>
                <a:cs typeface="Aharoni" pitchFamily="2" charset="-79"/>
              </a:rPr>
              <a:t>CodEdit</a:t>
            </a:r>
            <a:endParaRPr lang="en-ZA" sz="3000" dirty="0">
              <a:latin typeface="Centaur" pitchFamily="18" charset="0"/>
              <a:cs typeface="Aharoni" pitchFamily="2" charset="-79"/>
            </a:endParaRPr>
          </a:p>
          <a:p>
            <a:pPr lvl="1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ZA" sz="4400" dirty="0">
                <a:latin typeface="Centaur" pitchFamily="18" charset="0"/>
                <a:cs typeface="Aharoni" pitchFamily="2" charset="-79"/>
              </a:rPr>
              <a:t>C</a:t>
            </a:r>
            <a:r>
              <a:rPr lang="en-ZA" sz="3000" dirty="0">
                <a:latin typeface="Centaur" pitchFamily="18" charset="0"/>
                <a:cs typeface="Aharoni" pitchFamily="2" charset="-79"/>
              </a:rPr>
              <a:t>lear documented processing and editing business rules</a:t>
            </a:r>
          </a:p>
          <a:p>
            <a:pPr lvl="1" indent="-4572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ZA" sz="4400" dirty="0">
                <a:latin typeface="Centaur" pitchFamily="18" charset="0"/>
                <a:cs typeface="Aharoni" pitchFamily="2" charset="-79"/>
              </a:rPr>
              <a:t>E</a:t>
            </a:r>
            <a:r>
              <a:rPr lang="en-ZA" sz="3000" dirty="0">
                <a:latin typeface="Centaur" pitchFamily="18" charset="0"/>
                <a:cs typeface="Aharoni" pitchFamily="2" charset="-79"/>
              </a:rPr>
              <a:t>xperienced ICD coders (regular training updates)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Z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7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62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QA monitoring- No. causes mentioned (2018)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04833"/>
              </p:ext>
            </p:extLst>
          </p:nvPr>
        </p:nvGraphicFramePr>
        <p:xfrm>
          <a:off x="147782" y="706293"/>
          <a:ext cx="12044218" cy="5964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49466">
                  <a:extLst>
                    <a:ext uri="{9D8B030D-6E8A-4147-A177-3AD203B41FA5}">
                      <a16:colId xmlns:a16="http://schemas.microsoft.com/office/drawing/2014/main" val="1067408386"/>
                    </a:ext>
                  </a:extLst>
                </a:gridCol>
                <a:gridCol w="5411054">
                  <a:extLst>
                    <a:ext uri="{9D8B030D-6E8A-4147-A177-3AD203B41FA5}">
                      <a16:colId xmlns:a16="http://schemas.microsoft.com/office/drawing/2014/main" val="600099028"/>
                    </a:ext>
                  </a:extLst>
                </a:gridCol>
                <a:gridCol w="1983698">
                  <a:extLst>
                    <a:ext uri="{9D8B030D-6E8A-4147-A177-3AD203B41FA5}">
                      <a16:colId xmlns:a16="http://schemas.microsoft.com/office/drawing/2014/main" val="4172775036"/>
                    </a:ext>
                  </a:extLst>
                </a:gridCol>
              </a:tblGrid>
              <a:tr h="14714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en-US" sz="30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3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3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reported</a:t>
                      </a:r>
                      <a:r>
                        <a:rPr lang="en-US" sz="3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causes</a:t>
                      </a:r>
                      <a:r>
                        <a:rPr lang="en-US" sz="3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3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death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22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622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en-US" sz="30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3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death</a:t>
                      </a:r>
                      <a:r>
                        <a:rPr lang="en-US" sz="3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notification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622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forms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6032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6332665"/>
                  </a:ext>
                </a:extLst>
              </a:tr>
              <a:tr h="642491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3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cause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30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en-ZA" sz="3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en-ZA" sz="30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2693179"/>
                  </a:ext>
                </a:extLst>
              </a:tr>
              <a:tr h="637903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One</a:t>
                      </a:r>
                      <a:r>
                        <a:rPr lang="en-US" sz="3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cause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234</a:t>
                      </a:r>
                      <a:r>
                        <a:rPr lang="en-US" sz="30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239</a:t>
                      </a:r>
                      <a:endParaRPr lang="en-ZA" sz="3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51,6</a:t>
                      </a:r>
                      <a:endParaRPr lang="en-ZA" sz="30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0995194"/>
                  </a:ext>
                </a:extLst>
              </a:tr>
              <a:tr h="642491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Two</a:t>
                      </a:r>
                      <a:r>
                        <a:rPr lang="en-US" sz="3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causes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r>
                        <a:rPr lang="en-US" sz="30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997</a:t>
                      </a:r>
                      <a:endParaRPr lang="en-ZA" sz="3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25,6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9182878"/>
                  </a:ext>
                </a:extLst>
              </a:tr>
              <a:tr h="642491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Three</a:t>
                      </a:r>
                      <a:r>
                        <a:rPr lang="en-US" sz="30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causes</a:t>
                      </a:r>
                      <a:endParaRPr lang="en-ZA" sz="30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r>
                        <a:rPr lang="en-US" sz="30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en-ZA" sz="3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4083666"/>
                  </a:ext>
                </a:extLst>
              </a:tr>
              <a:tr h="642491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Four</a:t>
                      </a:r>
                      <a:r>
                        <a:rPr lang="en-US" sz="30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causes</a:t>
                      </a:r>
                      <a:endParaRPr lang="en-ZA" sz="30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en-US" sz="30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en-ZA" sz="3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694128"/>
                  </a:ext>
                </a:extLst>
              </a:tr>
              <a:tr h="642491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Five</a:t>
                      </a:r>
                      <a:r>
                        <a:rPr lang="en-US" sz="30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causes</a:t>
                      </a:r>
                      <a:endParaRPr lang="en-ZA" sz="30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30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effectLst/>
                        </a:rPr>
                        <a:t>729</a:t>
                      </a:r>
                      <a:endParaRPr lang="en-ZA" sz="3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9805563"/>
                  </a:ext>
                </a:extLst>
              </a:tr>
              <a:tr h="642491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ZA" sz="30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454</a:t>
                      </a:r>
                      <a:r>
                        <a:rPr lang="en-US" sz="30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000">
                          <a:solidFill>
                            <a:schemeClr val="tx1"/>
                          </a:solidFill>
                          <a:effectLst/>
                        </a:rPr>
                        <a:t>014</a:t>
                      </a:r>
                      <a:endParaRPr lang="en-ZA" sz="300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1595" algn="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en-ZA" sz="3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896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52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0"/>
            <a:ext cx="10515600" cy="706293"/>
          </a:xfrm>
        </p:spPr>
        <p:txBody>
          <a:bodyPr>
            <a:normAutofit/>
          </a:bodyPr>
          <a:lstStyle/>
          <a:p>
            <a:r>
              <a:rPr lang="en-US" b="1" i="1" dirty="0"/>
              <a:t>Current challenges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45" y="1099679"/>
            <a:ext cx="11868728" cy="617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Less than 1% of DNF’s have no cause of death mentioned, almost 52% had one cause mentioned, while only 2% had five causes (consistent over time);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High proportion of deaths have unspecified method ascertainment (54%) in 2018, assumed to be associated with community deaths;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latin typeface="Centaur" pitchFamily="18" charset="0"/>
                <a:cs typeface="Aharoni" pitchFamily="2" charset="-79"/>
              </a:rPr>
              <a:t>Deaths occurring outside health facilities (45-50%); </a:t>
            </a:r>
            <a:endParaRPr lang="en-ZA" sz="3000" dirty="0">
              <a:latin typeface="Centaur" pitchFamily="18" charset="0"/>
              <a:cs typeface="Aharoni" pitchFamily="2" charset="-79"/>
            </a:endParaRP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About 13% of deaths have ill-defined causes of deaths,- International standard  is 10%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Symptoms, signs and abnormal clinical and laboratory findings, not elsewhere classified (R00-R99)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Ambiguous terms and illegible handwriting </a:t>
            </a:r>
          </a:p>
          <a:p>
            <a:pPr lvl="2" indent="-45720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ZA" sz="3000" dirty="0">
                <a:latin typeface="Centaur" pitchFamily="18" charset="0"/>
                <a:cs typeface="Aharoni" pitchFamily="2" charset="-79"/>
              </a:rPr>
              <a:t>System still manual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Z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155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ats SA 2">
    <a:dk1>
      <a:sysClr val="windowText" lastClr="000000"/>
    </a:dk1>
    <a:lt1>
      <a:sysClr val="window" lastClr="FFFFFF"/>
    </a:lt1>
    <a:dk2>
      <a:srgbClr val="0056A7"/>
    </a:dk2>
    <a:lt2>
      <a:srgbClr val="FFFFFF"/>
    </a:lt2>
    <a:accent1>
      <a:srgbClr val="2B72B5"/>
    </a:accent1>
    <a:accent2>
      <a:srgbClr val="9BBB58"/>
    </a:accent2>
    <a:accent3>
      <a:srgbClr val="C0504C"/>
    </a:accent3>
    <a:accent4>
      <a:srgbClr val="4AACC5"/>
    </a:accent4>
    <a:accent5>
      <a:srgbClr val="FDBE2D"/>
    </a:accent5>
    <a:accent6>
      <a:srgbClr val="8064A1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915</Words>
  <Application>Microsoft Office PowerPoint</Application>
  <PresentationFormat>Widescreen</PresentationFormat>
  <Paragraphs>160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Centaur</vt:lpstr>
      <vt:lpstr>Courier New</vt:lpstr>
      <vt:lpstr>Microsoft Sans Serif</vt:lpstr>
      <vt:lpstr>Wingdings</vt:lpstr>
      <vt:lpstr>1_Office Theme</vt:lpstr>
      <vt:lpstr>Office Theme</vt:lpstr>
      <vt:lpstr>Medical Certification of Causes of Death- South African Experience </vt:lpstr>
      <vt:lpstr>Content of presentation </vt:lpstr>
      <vt:lpstr>Key interventions </vt:lpstr>
      <vt:lpstr>PowerPoint Presentation</vt:lpstr>
      <vt:lpstr>Applicable legal instruments </vt:lpstr>
      <vt:lpstr>Applicable legal instruments…..cont. </vt:lpstr>
      <vt:lpstr>Maintaining quality of certified data</vt:lpstr>
      <vt:lpstr>QA monitoring- No. causes mentioned (2018) </vt:lpstr>
      <vt:lpstr>Current challenges</vt:lpstr>
      <vt:lpstr>Who certifies deaths</vt:lpstr>
      <vt:lpstr>Automation of Coding</vt:lpstr>
      <vt:lpstr>Coding - Illegibility</vt:lpstr>
      <vt:lpstr>PowerPoint Presentation</vt:lpstr>
      <vt:lpstr>Deaths assigned to symptoms, signs and abnormal clinical and laboratory findings not elsewhere classified and year of death, 1997–2018</vt:lpstr>
      <vt:lpstr>Critical considerations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William Muhwava</dc:creator>
  <cp:lastModifiedBy>David Nzeyimana</cp:lastModifiedBy>
  <cp:revision>74</cp:revision>
  <dcterms:created xsi:type="dcterms:W3CDTF">2022-09-20T01:45:54Z</dcterms:created>
  <dcterms:modified xsi:type="dcterms:W3CDTF">2022-10-25T09:36:03Z</dcterms:modified>
</cp:coreProperties>
</file>