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380" r:id="rId2"/>
    <p:sldId id="384" r:id="rId3"/>
    <p:sldId id="394" r:id="rId4"/>
    <p:sldId id="395" r:id="rId5"/>
    <p:sldId id="398" r:id="rId6"/>
    <p:sldId id="396" r:id="rId7"/>
    <p:sldId id="397" r:id="rId8"/>
    <p:sldId id="386" r:id="rId9"/>
    <p:sldId id="38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556673-F842-9E27-9CC1-4D315327DE73}" name="James Mwanza" initials="JM" userId="James Mwanza"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aza Bekele Gebretsadik" initials="MBG" lastIdx="1" clrIdx="0">
    <p:extLst>
      <p:ext uri="{19B8F6BF-5375-455C-9EA6-DF929625EA0E}">
        <p15:presenceInfo xmlns:p15="http://schemas.microsoft.com/office/powerpoint/2012/main" userId="S::bekele21@un.org::3c7f8dbe-dbfe-4993-afcd-f80ec86dda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30" autoAdjust="0"/>
    <p:restoredTop sz="94620" autoAdjust="0"/>
  </p:normalViewPr>
  <p:slideViewPr>
    <p:cSldViewPr snapToGrid="0">
      <p:cViewPr varScale="1">
        <p:scale>
          <a:sx n="62" d="100"/>
          <a:sy n="62" d="100"/>
        </p:scale>
        <p:origin x="64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DB045-E0D5-4F76-8D75-1B1420A7B86B}" type="datetimeFigureOut">
              <a:rPr lang="en-US" smtClean="0"/>
              <a:t>10/24/2022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32DBDF-DABC-46E0-89F8-F735D360C2E5}" type="slidenum">
              <a:rPr lang="en-US" smtClean="0"/>
              <a:t>‹#›</a:t>
            </a:fld>
            <a:endParaRPr lang="en-US"/>
          </a:p>
        </p:txBody>
      </p:sp>
    </p:spTree>
    <p:extLst>
      <p:ext uri="{BB962C8B-B14F-4D97-AF65-F5344CB8AC3E}">
        <p14:creationId xmlns:p14="http://schemas.microsoft.com/office/powerpoint/2010/main" val="367142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896C62-C2E3-40CE-BFD4-0FE416C82343}" type="datetimeFigureOut">
              <a:rPr lang="en-US" smtClean="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222707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2625264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4079444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200" y="1825625"/>
            <a:ext cx="11289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4"/>
            <a:ext cx="12192000" cy="365127"/>
          </a:xfrm>
          <a:prstGeom prst="rect">
            <a:avLst/>
          </a:prstGeom>
        </p:spPr>
      </p:pic>
    </p:spTree>
    <p:extLst>
      <p:ext uri="{BB962C8B-B14F-4D97-AF65-F5344CB8AC3E}">
        <p14:creationId xmlns:p14="http://schemas.microsoft.com/office/powerpoint/2010/main" val="3577975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id="{6307C092-7B1C-BC4F-8088-BBECA502B88B}"/>
              </a:ext>
            </a:extLst>
          </p:cNvPr>
          <p:cNvPicPr>
            <a:picLocks noChangeAspect="1"/>
          </p:cNvPicPr>
          <p:nvPr userDrawn="1"/>
        </p:nvPicPr>
        <p:blipFill>
          <a:blip r:embed="rId2"/>
          <a:stretch>
            <a:fillRect/>
          </a:stretch>
        </p:blipFill>
        <p:spPr>
          <a:xfrm>
            <a:off x="0" y="4787900"/>
            <a:ext cx="12192000" cy="2070100"/>
          </a:xfrm>
          <a:prstGeom prst="rect">
            <a:avLst/>
          </a:prstGeom>
        </p:spPr>
      </p:pic>
      <p:pic>
        <p:nvPicPr>
          <p:cNvPr id="8" name="Picture 7">
            <a:extLst>
              <a:ext uri="{FF2B5EF4-FFF2-40B4-BE49-F238E27FC236}">
                <a16:creationId xmlns:a16="http://schemas.microsoft.com/office/drawing/2014/main" id="{FAF345D1-61B6-1D40-8DFE-38133E869F49}"/>
              </a:ext>
            </a:extLst>
          </p:cNvPr>
          <p:cNvPicPr>
            <a:picLocks noChangeAspect="1"/>
          </p:cNvPicPr>
          <p:nvPr userDrawn="1"/>
        </p:nvPicPr>
        <p:blipFill rotWithShape="1">
          <a:blip r:embed="rId3"/>
          <a:srcRect b="8520"/>
          <a:stretch/>
        </p:blipFill>
        <p:spPr>
          <a:xfrm>
            <a:off x="4201132" y="277232"/>
            <a:ext cx="3789737" cy="1795718"/>
          </a:xfrm>
          <a:prstGeom prst="rect">
            <a:avLst/>
          </a:prstGeom>
        </p:spPr>
      </p:pic>
    </p:spTree>
    <p:extLst>
      <p:ext uri="{BB962C8B-B14F-4D97-AF65-F5344CB8AC3E}">
        <p14:creationId xmlns:p14="http://schemas.microsoft.com/office/powerpoint/2010/main" val="1640940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252365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896C62-C2E3-40CE-BFD4-0FE416C82343}" type="datetimeFigureOut">
              <a:rPr lang="en-US" smtClean="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491852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896C62-C2E3-40CE-BFD4-0FE416C82343}" type="datetimeFigureOut">
              <a:rPr lang="en-US" smtClean="0"/>
              <a:t>10/24/2022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4230114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896C62-C2E3-40CE-BFD4-0FE416C82343}" type="datetimeFigureOut">
              <a:rPr lang="en-US" smtClean="0"/>
              <a:t>10/24/2022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1713493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896C62-C2E3-40CE-BFD4-0FE416C82343}" type="datetimeFigureOut">
              <a:rPr lang="en-US" smtClean="0"/>
              <a:t>10/24/2022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934259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896C62-C2E3-40CE-BFD4-0FE416C82343}" type="datetimeFigureOut">
              <a:rPr lang="en-US" smtClean="0"/>
              <a:t>10/24/2022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603174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896C62-C2E3-40CE-BFD4-0FE416C82343}" type="datetimeFigureOut">
              <a:rPr lang="en-US" smtClean="0"/>
              <a:t>10/24/2022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595172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896C62-C2E3-40CE-BFD4-0FE416C82343}" type="datetimeFigureOut">
              <a:rPr lang="en-US" smtClean="0"/>
              <a:t>10/24/2022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1246847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96C62-C2E3-40CE-BFD4-0FE416C82343}" type="datetimeFigureOut">
              <a:rPr lang="en-US" smtClean="0"/>
              <a:t>10/24/2022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975DA1-D75A-4B7A-8C0A-943C0366E8CA}" type="slidenum">
              <a:rPr lang="en-US" smtClean="0"/>
              <a:t>‹#›</a:t>
            </a:fld>
            <a:endParaRPr lang="en-US" dirty="0"/>
          </a:p>
        </p:txBody>
      </p:sp>
    </p:spTree>
    <p:extLst>
      <p:ext uri="{BB962C8B-B14F-4D97-AF65-F5344CB8AC3E}">
        <p14:creationId xmlns:p14="http://schemas.microsoft.com/office/powerpoint/2010/main" val="6561575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A37E0289-8148-42E8-8835-AB53E5D0C6B7}"/>
              </a:ext>
            </a:extLst>
          </p:cNvPr>
          <p:cNvSpPr>
            <a:spLocks noGrp="1"/>
          </p:cNvSpPr>
          <p:nvPr>
            <p:ph type="ctrTitle"/>
          </p:nvPr>
        </p:nvSpPr>
        <p:spPr>
          <a:xfrm>
            <a:off x="4954551" y="2838666"/>
            <a:ext cx="6251110" cy="2397403"/>
          </a:xfrm>
        </p:spPr>
        <p:txBody>
          <a:bodyPr anchor="b">
            <a:normAutofit fontScale="90000"/>
          </a:bodyPr>
          <a:lstStyle/>
          <a:p>
            <a:pPr marL="0" marR="0">
              <a:spcBef>
                <a:spcPts val="0"/>
              </a:spcBef>
              <a:spcAft>
                <a:spcPts val="0"/>
              </a:spcAft>
            </a:pP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r>
              <a:rPr lang="fr-FR" sz="5400" b="1" dirty="0"/>
              <a:t>PRESENTATION DE L’ÉTAT CIVIL DU TCHAD </a:t>
            </a:r>
            <a:br>
              <a:rPr lang="en-GB" sz="4800" dirty="0">
                <a:effectLst/>
                <a:latin typeface="Calibri" panose="020F0502020204030204" pitchFamily="34" charset="0"/>
                <a:ea typeface="Calibri" panose="020F0502020204030204" pitchFamily="34" charset="0"/>
              </a:rPr>
            </a:br>
            <a:br>
              <a:rPr lang="en-US" sz="5400" dirty="0"/>
            </a:br>
            <a:endParaRPr lang="en-GB" sz="5400" dirty="0"/>
          </a:p>
        </p:txBody>
      </p:sp>
      <p:sp>
        <p:nvSpPr>
          <p:cNvPr id="11" name="Subtitle 10">
            <a:extLst>
              <a:ext uri="{FF2B5EF4-FFF2-40B4-BE49-F238E27FC236}">
                <a16:creationId xmlns:a16="http://schemas.microsoft.com/office/drawing/2014/main" id="{B0536619-C042-4C18-8263-C192E23C2C6F}"/>
              </a:ext>
            </a:extLst>
          </p:cNvPr>
          <p:cNvSpPr>
            <a:spLocks noGrp="1"/>
          </p:cNvSpPr>
          <p:nvPr>
            <p:ph type="subTitle" idx="1"/>
          </p:nvPr>
        </p:nvSpPr>
        <p:spPr>
          <a:xfrm>
            <a:off x="4657345" y="4857468"/>
            <a:ext cx="7414790" cy="1572768"/>
          </a:xfrm>
        </p:spPr>
        <p:txBody>
          <a:bodyPr>
            <a:normAutofit lnSpcReduction="10000"/>
          </a:bodyPr>
          <a:lstStyle/>
          <a:p>
            <a:pPr algn="l"/>
            <a:r>
              <a:rPr lang="fr-FR" sz="2400" b="1" dirty="0"/>
              <a:t>Présentée par</a:t>
            </a:r>
            <a:r>
              <a:rPr lang="en-US" sz="2400" dirty="0"/>
              <a:t>: </a:t>
            </a:r>
            <a:r>
              <a:rPr lang="en-US" sz="2400" b="1" dirty="0"/>
              <a:t>MARIAM YOSKO HASSANE </a:t>
            </a:r>
          </a:p>
          <a:p>
            <a:r>
              <a:rPr lang="fr-FR" sz="2400" b="1" dirty="0"/>
              <a:t>                      </a:t>
            </a:r>
            <a:r>
              <a:rPr lang="fr-FR" sz="2000" b="1" dirty="0"/>
              <a:t>Directrice</a:t>
            </a:r>
            <a:r>
              <a:rPr lang="en-US" sz="2000" b="1" dirty="0"/>
              <a:t>  </a:t>
            </a:r>
            <a:r>
              <a:rPr lang="fr-FR" sz="2000" b="1" dirty="0"/>
              <a:t>Générale Adjointe</a:t>
            </a:r>
            <a:r>
              <a:rPr lang="en-US" sz="2000" b="1" dirty="0"/>
              <a:t> de </a:t>
            </a:r>
            <a:r>
              <a:rPr lang="fr-FR" sz="2000" b="1" dirty="0"/>
              <a:t>l’Agence Nationale des Titres Sécurisés (ANATS)</a:t>
            </a:r>
            <a:endParaRPr lang="fr-FR" sz="2400" b="1" dirty="0"/>
          </a:p>
          <a:p>
            <a:pPr algn="l"/>
            <a:r>
              <a:rPr lang="en-US" sz="2400" b="1" dirty="0"/>
              <a:t>Pays: TCHAD </a:t>
            </a:r>
            <a:endParaRPr lang="en-GB" b="1" dirty="0"/>
          </a:p>
        </p:txBody>
      </p:sp>
      <p:pic>
        <p:nvPicPr>
          <p:cNvPr id="7" name="Picture 6">
            <a:extLst>
              <a:ext uri="{FF2B5EF4-FFF2-40B4-BE49-F238E27FC236}">
                <a16:creationId xmlns:a16="http://schemas.microsoft.com/office/drawing/2014/main" id="{624BF014-0B1A-4EB3-A3D8-2B73FA8AE99C}"/>
              </a:ext>
            </a:extLst>
          </p:cNvPr>
          <p:cNvPicPr>
            <a:picLocks noChangeAspect="1"/>
          </p:cNvPicPr>
          <p:nvPr/>
        </p:nvPicPr>
        <p:blipFill rotWithShape="1">
          <a:blip r:embed="rId2"/>
          <a:srcRect l="21274" r="686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36AE2AC-D5D4-4600-A046-3BC0985245F4}"/>
              </a:ext>
            </a:extLst>
          </p:cNvPr>
          <p:cNvPicPr>
            <a:picLocks noChangeAspect="1"/>
          </p:cNvPicPr>
          <p:nvPr/>
        </p:nvPicPr>
        <p:blipFill>
          <a:blip r:embed="rId3"/>
          <a:stretch>
            <a:fillRect/>
          </a:stretch>
        </p:blipFill>
        <p:spPr>
          <a:xfrm>
            <a:off x="4493072" y="713652"/>
            <a:ext cx="2914650" cy="1200150"/>
          </a:xfrm>
          <a:prstGeom prst="rect">
            <a:avLst/>
          </a:prstGeom>
        </p:spPr>
      </p:pic>
      <p:pic>
        <p:nvPicPr>
          <p:cNvPr id="22" name="Picture 21">
            <a:extLst>
              <a:ext uri="{FF2B5EF4-FFF2-40B4-BE49-F238E27FC236}">
                <a16:creationId xmlns:a16="http://schemas.microsoft.com/office/drawing/2014/main" id="{6BEA1D42-B17D-4C76-AB60-C396D478FB69}"/>
              </a:ext>
            </a:extLst>
          </p:cNvPr>
          <p:cNvPicPr>
            <a:picLocks noChangeAspect="1"/>
          </p:cNvPicPr>
          <p:nvPr/>
        </p:nvPicPr>
        <p:blipFill>
          <a:blip r:embed="rId4"/>
          <a:stretch>
            <a:fillRect/>
          </a:stretch>
        </p:blipFill>
        <p:spPr>
          <a:xfrm>
            <a:off x="8231108" y="608877"/>
            <a:ext cx="3400425" cy="1304925"/>
          </a:xfrm>
          <a:prstGeom prst="rect">
            <a:avLst/>
          </a:prstGeom>
        </p:spPr>
      </p:pic>
    </p:spTree>
    <p:extLst>
      <p:ext uri="{BB962C8B-B14F-4D97-AF65-F5344CB8AC3E}">
        <p14:creationId xmlns:p14="http://schemas.microsoft.com/office/powerpoint/2010/main" val="1027452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FC2A6-CF09-F0F5-FA3B-8289E1D4561B}"/>
              </a:ext>
            </a:extLst>
          </p:cNvPr>
          <p:cNvSpPr>
            <a:spLocks noGrp="1"/>
          </p:cNvSpPr>
          <p:nvPr>
            <p:ph type="title"/>
          </p:nvPr>
        </p:nvSpPr>
        <p:spPr>
          <a:xfrm>
            <a:off x="673814" y="118154"/>
            <a:ext cx="10515600" cy="1325563"/>
          </a:xfrm>
        </p:spPr>
        <p:txBody>
          <a:bodyPr>
            <a:normAutofit/>
          </a:bodyPr>
          <a:lstStyle/>
          <a:p>
            <a:r>
              <a:rPr lang="en-US" b="1" dirty="0">
                <a:solidFill>
                  <a:schemeClr val="accent2"/>
                </a:solidFill>
              </a:rPr>
              <a:t>INTRODUCTION </a:t>
            </a:r>
          </a:p>
        </p:txBody>
      </p:sp>
      <p:sp>
        <p:nvSpPr>
          <p:cNvPr id="3" name="Content Placeholder 2">
            <a:extLst>
              <a:ext uri="{FF2B5EF4-FFF2-40B4-BE49-F238E27FC236}">
                <a16:creationId xmlns:a16="http://schemas.microsoft.com/office/drawing/2014/main" id="{8424557D-5B47-60E6-E6C8-71C3DD2CAC41}"/>
              </a:ext>
            </a:extLst>
          </p:cNvPr>
          <p:cNvSpPr>
            <a:spLocks noGrp="1"/>
          </p:cNvSpPr>
          <p:nvPr>
            <p:ph idx="1"/>
          </p:nvPr>
        </p:nvSpPr>
        <p:spPr>
          <a:xfrm>
            <a:off x="493160" y="1473199"/>
            <a:ext cx="11383766" cy="5266647"/>
          </a:xfrm>
        </p:spPr>
        <p:txBody>
          <a:bodyPr>
            <a:normAutofit fontScale="92500"/>
          </a:bodyPr>
          <a:lstStyle/>
          <a:p>
            <a:pPr algn="just"/>
            <a:r>
              <a:rPr lang="fr-FR" dirty="0"/>
              <a:t>Lors de sa première participation à la Conférence qui s’est tenue à  Yamoussoukro en 2015, le Tchad s’est engagé dans le programme APAI CRVS. </a:t>
            </a:r>
          </a:p>
          <a:p>
            <a:pPr algn="just"/>
            <a:r>
              <a:rPr lang="fr-FR" dirty="0"/>
              <a:t>Ainsi, en 2017, le Tchad a procédé à l’évaluation de son système d’état civil conformément aux standards internationaux et à l’APAI CRVS. Cette évaluation a conduit à l’adoption d’un Plan national stratégique d’amélioration de l’état civil au Tchad pour une période couvrant 2018 à 2022.</a:t>
            </a:r>
          </a:p>
          <a:p>
            <a:pPr algn="just"/>
            <a:r>
              <a:rPr lang="en-US" dirty="0"/>
              <a:t>Le plan national </a:t>
            </a:r>
            <a:r>
              <a:rPr lang="en-US" dirty="0" err="1"/>
              <a:t>strat</a:t>
            </a:r>
            <a:r>
              <a:rPr lang="fr-FR" dirty="0"/>
              <a:t>é</a:t>
            </a:r>
            <a:r>
              <a:rPr lang="en-US" dirty="0" err="1"/>
              <a:t>gique</a:t>
            </a:r>
            <a:r>
              <a:rPr lang="en-US" dirty="0"/>
              <a:t> </a:t>
            </a:r>
            <a:r>
              <a:rPr lang="en-US" dirty="0" err="1"/>
              <a:t>d’am</a:t>
            </a:r>
            <a:r>
              <a:rPr lang="fr-FR" dirty="0"/>
              <a:t>é</a:t>
            </a:r>
            <a:r>
              <a:rPr lang="en-US" dirty="0" err="1"/>
              <a:t>lioration</a:t>
            </a:r>
            <a:r>
              <a:rPr lang="en-US" dirty="0"/>
              <a:t> de l’</a:t>
            </a:r>
            <a:r>
              <a:rPr lang="fr-FR" dirty="0"/>
              <a:t>é</a:t>
            </a:r>
            <a:r>
              <a:rPr lang="en-US" dirty="0"/>
              <a:t>tat civil a fait </a:t>
            </a:r>
            <a:r>
              <a:rPr lang="en-US" dirty="0" err="1"/>
              <a:t>l’objet</a:t>
            </a:r>
            <a:r>
              <a:rPr lang="en-US" dirty="0"/>
              <a:t> </a:t>
            </a:r>
            <a:r>
              <a:rPr lang="en-US" dirty="0" err="1"/>
              <a:t>d’une</a:t>
            </a:r>
            <a:r>
              <a:rPr lang="en-US" dirty="0"/>
              <a:t> </a:t>
            </a:r>
            <a:r>
              <a:rPr lang="fr-FR" dirty="0"/>
              <a:t>é</a:t>
            </a:r>
            <a:r>
              <a:rPr lang="en-US" dirty="0"/>
              <a:t>valuation par les pairs en 2021.</a:t>
            </a:r>
          </a:p>
          <a:p>
            <a:pPr algn="just"/>
            <a:r>
              <a:rPr lang="en-US" dirty="0"/>
              <a:t>A </a:t>
            </a:r>
            <a:r>
              <a:rPr lang="en-US" dirty="0" err="1"/>
              <a:t>l’issue</a:t>
            </a:r>
            <a:r>
              <a:rPr lang="en-US" dirty="0"/>
              <a:t> de </a:t>
            </a:r>
            <a:r>
              <a:rPr lang="en-US" dirty="0" err="1"/>
              <a:t>celle</a:t>
            </a:r>
            <a:r>
              <a:rPr lang="en-US" dirty="0"/>
              <a:t>-ci, </a:t>
            </a:r>
            <a:r>
              <a:rPr lang="en-US" dirty="0" err="1"/>
              <a:t>une</a:t>
            </a:r>
            <a:r>
              <a:rPr lang="en-US" dirty="0"/>
              <a:t> </a:t>
            </a:r>
            <a:r>
              <a:rPr lang="en-US" dirty="0" err="1"/>
              <a:t>Feuille</a:t>
            </a:r>
            <a:r>
              <a:rPr lang="en-US" dirty="0"/>
              <a:t> de route pour </a:t>
            </a:r>
            <a:r>
              <a:rPr lang="en-US" dirty="0" err="1"/>
              <a:t>l’acc</a:t>
            </a:r>
            <a:r>
              <a:rPr lang="fr-FR" dirty="0"/>
              <a:t>é</a:t>
            </a:r>
            <a:r>
              <a:rPr lang="en-US" dirty="0"/>
              <a:t>l</a:t>
            </a:r>
            <a:r>
              <a:rPr lang="fr-FR" dirty="0"/>
              <a:t>é</a:t>
            </a:r>
            <a:r>
              <a:rPr lang="en-US" dirty="0"/>
              <a:t>ration de </a:t>
            </a:r>
            <a:r>
              <a:rPr lang="en-US" dirty="0" err="1"/>
              <a:t>l’enregistrement</a:t>
            </a:r>
            <a:r>
              <a:rPr lang="en-US" dirty="0"/>
              <a:t> </a:t>
            </a:r>
            <a:r>
              <a:rPr lang="en-US" dirty="0" err="1"/>
              <a:t>universel</a:t>
            </a:r>
            <a:r>
              <a:rPr lang="en-US" dirty="0"/>
              <a:t> des naissances </a:t>
            </a:r>
            <a:r>
              <a:rPr lang="en-US" dirty="0" err="1"/>
              <a:t>d’ici</a:t>
            </a:r>
            <a:r>
              <a:rPr lang="en-US" dirty="0"/>
              <a:t> 2030 au Tchad a </a:t>
            </a:r>
            <a:r>
              <a:rPr lang="fr-FR" dirty="0"/>
              <a:t>é</a:t>
            </a:r>
            <a:r>
              <a:rPr lang="en-US" dirty="0"/>
              <a:t>t</a:t>
            </a:r>
            <a:r>
              <a:rPr lang="fr-FR" dirty="0"/>
              <a:t>é</a:t>
            </a:r>
            <a:r>
              <a:rPr lang="en-US" dirty="0"/>
              <a:t> valid</a:t>
            </a:r>
            <a:r>
              <a:rPr lang="fr-FR" dirty="0"/>
              <a:t>é</a:t>
            </a:r>
            <a:r>
              <a:rPr lang="en-US" dirty="0"/>
              <a:t>e. Et </a:t>
            </a:r>
            <a:r>
              <a:rPr lang="en-US" dirty="0" err="1"/>
              <a:t>c’est</a:t>
            </a:r>
            <a:r>
              <a:rPr lang="en-US" dirty="0"/>
              <a:t> </a:t>
            </a:r>
            <a:r>
              <a:rPr lang="en-US" dirty="0" err="1"/>
              <a:t>notre</a:t>
            </a:r>
            <a:r>
              <a:rPr lang="en-US" dirty="0"/>
              <a:t> nouvelle </a:t>
            </a:r>
            <a:r>
              <a:rPr lang="en-US" dirty="0" err="1"/>
              <a:t>boussole</a:t>
            </a:r>
            <a:r>
              <a:rPr lang="en-US" dirty="0"/>
              <a:t> pour </a:t>
            </a:r>
            <a:r>
              <a:rPr lang="en-US" dirty="0" err="1"/>
              <a:t>atteindre</a:t>
            </a:r>
            <a:r>
              <a:rPr lang="en-US" dirty="0"/>
              <a:t> </a:t>
            </a:r>
            <a:r>
              <a:rPr lang="en-US" dirty="0" err="1"/>
              <a:t>l’ODD</a:t>
            </a:r>
            <a:r>
              <a:rPr lang="en-US" dirty="0"/>
              <a:t> 16.9.</a:t>
            </a:r>
          </a:p>
          <a:p>
            <a:pPr algn="just"/>
            <a:r>
              <a:rPr lang="fr-FR" dirty="0"/>
              <a:t>Toutes ces actions ont été rendues possible grâce à l’appui de nos partenaires Union Européenne et UNICEF.</a:t>
            </a:r>
          </a:p>
          <a:p>
            <a:pPr marL="0" indent="0">
              <a:buNone/>
            </a:pPr>
            <a:endParaRPr lang="en-US" dirty="0"/>
          </a:p>
        </p:txBody>
      </p:sp>
    </p:spTree>
    <p:extLst>
      <p:ext uri="{BB962C8B-B14F-4D97-AF65-F5344CB8AC3E}">
        <p14:creationId xmlns:p14="http://schemas.microsoft.com/office/powerpoint/2010/main" val="3705047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FC2A6-CF09-F0F5-FA3B-8289E1D4561B}"/>
              </a:ext>
            </a:extLst>
          </p:cNvPr>
          <p:cNvSpPr>
            <a:spLocks noGrp="1"/>
          </p:cNvSpPr>
          <p:nvPr>
            <p:ph type="title"/>
          </p:nvPr>
        </p:nvSpPr>
        <p:spPr/>
        <p:txBody>
          <a:bodyPr>
            <a:normAutofit/>
          </a:bodyPr>
          <a:lstStyle/>
          <a:p>
            <a:r>
              <a:rPr lang="en-US" b="1" dirty="0">
                <a:solidFill>
                  <a:schemeClr val="accent2"/>
                </a:solidFill>
              </a:rPr>
              <a:t>PROGRES DEPUIS 2015 </a:t>
            </a:r>
          </a:p>
        </p:txBody>
      </p:sp>
      <p:sp>
        <p:nvSpPr>
          <p:cNvPr id="3" name="Content Placeholder 2">
            <a:extLst>
              <a:ext uri="{FF2B5EF4-FFF2-40B4-BE49-F238E27FC236}">
                <a16:creationId xmlns:a16="http://schemas.microsoft.com/office/drawing/2014/main" id="{8424557D-5B47-60E6-E6C8-71C3DD2CAC41}"/>
              </a:ext>
            </a:extLst>
          </p:cNvPr>
          <p:cNvSpPr>
            <a:spLocks noGrp="1"/>
          </p:cNvSpPr>
          <p:nvPr>
            <p:ph idx="1"/>
          </p:nvPr>
        </p:nvSpPr>
        <p:spPr>
          <a:xfrm>
            <a:off x="493160" y="1473199"/>
            <a:ext cx="11383766" cy="5266647"/>
          </a:xfrm>
        </p:spPr>
        <p:txBody>
          <a:bodyPr>
            <a:normAutofit lnSpcReduction="10000"/>
          </a:bodyPr>
          <a:lstStyle/>
          <a:p>
            <a:pPr algn="just"/>
            <a:r>
              <a:rPr lang="fr-FR" dirty="0"/>
              <a:t>Création d’une institution unique en charge de l’identité et de l’état civil en 2016 - ANATS. Elle est en charge de l’opérationnalisation de l’état civil, de la délivrance des passeports, des cartes nationales d’identité ainsi que des titres de transport.</a:t>
            </a:r>
          </a:p>
          <a:p>
            <a:pPr algn="just"/>
            <a:r>
              <a:rPr lang="fr-FR" dirty="0"/>
              <a:t>Adoption d’une nouvelle loi sur l’état civil en 2020 et son Décret d’application en 2022. Deux progrès majeurs:</a:t>
            </a:r>
          </a:p>
          <a:p>
            <a:pPr algn="just">
              <a:buFont typeface="Wingdings" panose="05000000000000000000" pitchFamily="2" charset="2"/>
              <a:buChar char="Ø"/>
            </a:pPr>
            <a:r>
              <a:rPr lang="fr-FR" dirty="0"/>
              <a:t>Possibilité de création de Bureaux d’Etat Civil dans tous les hôpitaux de référence et de districts du pays.</a:t>
            </a:r>
          </a:p>
          <a:p>
            <a:pPr algn="just">
              <a:buFont typeface="Wingdings" panose="05000000000000000000" pitchFamily="2" charset="2"/>
              <a:buChar char="Ø"/>
            </a:pPr>
            <a:r>
              <a:rPr lang="fr-FR" dirty="0"/>
              <a:t>Mandat officiel donné aux responsables des hôpitaux de référence et aux Médecins Chefs de Districts en qualité d’Officier d’Etat Civil pour délivrer les actes de naissances.</a:t>
            </a:r>
          </a:p>
          <a:p>
            <a:pPr algn="just"/>
            <a:r>
              <a:rPr lang="fr-FR" dirty="0"/>
              <a:t>Le taux d’enregistrement des naissances est passé de 12% en 2015 à 26% en 2020.</a:t>
            </a:r>
          </a:p>
          <a:p>
            <a:pPr marL="0" indent="0">
              <a:buNone/>
            </a:pPr>
            <a:endParaRPr lang="en-US" dirty="0"/>
          </a:p>
        </p:txBody>
      </p:sp>
    </p:spTree>
    <p:extLst>
      <p:ext uri="{BB962C8B-B14F-4D97-AF65-F5344CB8AC3E}">
        <p14:creationId xmlns:p14="http://schemas.microsoft.com/office/powerpoint/2010/main" val="259586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FC2A6-CF09-F0F5-FA3B-8289E1D4561B}"/>
              </a:ext>
            </a:extLst>
          </p:cNvPr>
          <p:cNvSpPr>
            <a:spLocks noGrp="1"/>
          </p:cNvSpPr>
          <p:nvPr>
            <p:ph type="title"/>
          </p:nvPr>
        </p:nvSpPr>
        <p:spPr/>
        <p:txBody>
          <a:bodyPr>
            <a:normAutofit/>
          </a:bodyPr>
          <a:lstStyle/>
          <a:p>
            <a:r>
              <a:rPr lang="en-US" b="1" dirty="0">
                <a:solidFill>
                  <a:schemeClr val="accent2"/>
                </a:solidFill>
              </a:rPr>
              <a:t>PROGRES DEPUIS 2015 </a:t>
            </a:r>
          </a:p>
        </p:txBody>
      </p:sp>
      <p:sp>
        <p:nvSpPr>
          <p:cNvPr id="3" name="Content Placeholder 2">
            <a:extLst>
              <a:ext uri="{FF2B5EF4-FFF2-40B4-BE49-F238E27FC236}">
                <a16:creationId xmlns:a16="http://schemas.microsoft.com/office/drawing/2014/main" id="{8424557D-5B47-60E6-E6C8-71C3DD2CAC41}"/>
              </a:ext>
            </a:extLst>
          </p:cNvPr>
          <p:cNvSpPr>
            <a:spLocks noGrp="1"/>
          </p:cNvSpPr>
          <p:nvPr>
            <p:ph idx="1"/>
          </p:nvPr>
        </p:nvSpPr>
        <p:spPr>
          <a:xfrm>
            <a:off x="493160" y="1473199"/>
            <a:ext cx="11383766" cy="5266647"/>
          </a:xfrm>
        </p:spPr>
        <p:txBody>
          <a:bodyPr>
            <a:normAutofit/>
          </a:bodyPr>
          <a:lstStyle/>
          <a:p>
            <a:pPr algn="just"/>
            <a:r>
              <a:rPr lang="fr-FR" dirty="0"/>
              <a:t>Depuis 2022, mise en œuvre d’un processus d’interopérabilité entre le système de santé et les centres d’état civil en utilisant quatre portes d’accès:</a:t>
            </a:r>
          </a:p>
          <a:p>
            <a:pPr algn="just">
              <a:buFont typeface="Wingdings" panose="05000000000000000000" pitchFamily="2" charset="2"/>
              <a:buChar char="v"/>
            </a:pPr>
            <a:r>
              <a:rPr lang="fr-FR" dirty="0"/>
              <a:t>Maternité – Vaccination – Santé Communautaire – Santé Vétérinaire</a:t>
            </a:r>
          </a:p>
          <a:p>
            <a:pPr algn="just"/>
            <a:r>
              <a:rPr lang="fr-FR" dirty="0"/>
              <a:t>Mise en œuvre d’un mécanisme de collecte et de transmission des données des faits d’état civil à partir des registres d’actes de naissance</a:t>
            </a:r>
          </a:p>
          <a:p>
            <a:pPr algn="just"/>
            <a:r>
              <a:rPr lang="fr-FR" dirty="0"/>
              <a:t>Mise en œuvre d’une solution technologique qui permet de délivrer des actes de naissance dans les 20 minutes au sein des Bureaux d’Etat Civil créés dans les Hôpitaux incluant le numéro national d’identification (NNI) ainsi que la signature électronique du Maire de la Commune. Cette solution s’appelle « TASDJIL » ce qui veut dire « enregistrement » en Arabe.</a:t>
            </a:r>
          </a:p>
          <a:p>
            <a:pPr marL="0" indent="0">
              <a:buNone/>
            </a:pPr>
            <a:endParaRPr lang="en-US" dirty="0"/>
          </a:p>
        </p:txBody>
      </p:sp>
    </p:spTree>
    <p:extLst>
      <p:ext uri="{BB962C8B-B14F-4D97-AF65-F5344CB8AC3E}">
        <p14:creationId xmlns:p14="http://schemas.microsoft.com/office/powerpoint/2010/main" val="2809628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FC2A6-CF09-F0F5-FA3B-8289E1D4561B}"/>
              </a:ext>
            </a:extLst>
          </p:cNvPr>
          <p:cNvSpPr>
            <a:spLocks noGrp="1"/>
          </p:cNvSpPr>
          <p:nvPr>
            <p:ph type="title"/>
          </p:nvPr>
        </p:nvSpPr>
        <p:spPr>
          <a:xfrm>
            <a:off x="236307" y="0"/>
            <a:ext cx="11712538" cy="1325563"/>
          </a:xfrm>
        </p:spPr>
        <p:txBody>
          <a:bodyPr>
            <a:normAutofit/>
          </a:bodyPr>
          <a:lstStyle/>
          <a:p>
            <a:r>
              <a:rPr lang="en-US" b="1" dirty="0">
                <a:solidFill>
                  <a:schemeClr val="accent2"/>
                </a:solidFill>
              </a:rPr>
              <a:t>TASDJIL: SOLUTION DIGITALE POUR DELIVRANCE IMMEDIATE DE L’ACTE DE NAISSANCE</a:t>
            </a:r>
          </a:p>
        </p:txBody>
      </p:sp>
      <p:pic>
        <p:nvPicPr>
          <p:cNvPr id="5" name="Content Placeholder 4" descr="A picture containing person, wall, indoor&#10;&#10;Description automatically generated">
            <a:extLst>
              <a:ext uri="{FF2B5EF4-FFF2-40B4-BE49-F238E27FC236}">
                <a16:creationId xmlns:a16="http://schemas.microsoft.com/office/drawing/2014/main" id="{4B7EFA22-903A-4701-B32E-30FA2E55467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546404"/>
            <a:ext cx="6487023" cy="4346456"/>
          </a:xfrm>
        </p:spPr>
      </p:pic>
      <p:pic>
        <p:nvPicPr>
          <p:cNvPr id="7" name="Picture 6" descr="A picture containing text&#10;&#10;Description automatically generated">
            <a:extLst>
              <a:ext uri="{FF2B5EF4-FFF2-40B4-BE49-F238E27FC236}">
                <a16:creationId xmlns:a16="http://schemas.microsoft.com/office/drawing/2014/main" id="{3C13459F-7B2A-4BA6-9395-72D058FC9F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546404"/>
            <a:ext cx="6079733" cy="4346456"/>
          </a:xfrm>
          <a:prstGeom prst="rect">
            <a:avLst/>
          </a:prstGeom>
        </p:spPr>
      </p:pic>
    </p:spTree>
    <p:extLst>
      <p:ext uri="{BB962C8B-B14F-4D97-AF65-F5344CB8AC3E}">
        <p14:creationId xmlns:p14="http://schemas.microsoft.com/office/powerpoint/2010/main" val="4035687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FC2A6-CF09-F0F5-FA3B-8289E1D4561B}"/>
              </a:ext>
            </a:extLst>
          </p:cNvPr>
          <p:cNvSpPr>
            <a:spLocks noGrp="1"/>
          </p:cNvSpPr>
          <p:nvPr>
            <p:ph type="title"/>
          </p:nvPr>
        </p:nvSpPr>
        <p:spPr/>
        <p:txBody>
          <a:bodyPr>
            <a:normAutofit/>
          </a:bodyPr>
          <a:lstStyle/>
          <a:p>
            <a:r>
              <a:rPr lang="en-US" b="1" dirty="0">
                <a:solidFill>
                  <a:schemeClr val="accent2"/>
                </a:solidFill>
              </a:rPr>
              <a:t>DEFIS</a:t>
            </a:r>
          </a:p>
        </p:txBody>
      </p:sp>
      <p:sp>
        <p:nvSpPr>
          <p:cNvPr id="3" name="Content Placeholder 2">
            <a:extLst>
              <a:ext uri="{FF2B5EF4-FFF2-40B4-BE49-F238E27FC236}">
                <a16:creationId xmlns:a16="http://schemas.microsoft.com/office/drawing/2014/main" id="{8424557D-5B47-60E6-E6C8-71C3DD2CAC41}"/>
              </a:ext>
            </a:extLst>
          </p:cNvPr>
          <p:cNvSpPr>
            <a:spLocks noGrp="1"/>
          </p:cNvSpPr>
          <p:nvPr>
            <p:ph idx="1"/>
          </p:nvPr>
        </p:nvSpPr>
        <p:spPr>
          <a:xfrm>
            <a:off x="493160" y="1473199"/>
            <a:ext cx="11383766" cy="5266647"/>
          </a:xfrm>
        </p:spPr>
        <p:txBody>
          <a:bodyPr>
            <a:normAutofit/>
          </a:bodyPr>
          <a:lstStyle/>
          <a:p>
            <a:pPr algn="just"/>
            <a:r>
              <a:rPr lang="fr-FR" dirty="0"/>
              <a:t>Rupture régulière des registres d’acte de naissance</a:t>
            </a:r>
          </a:p>
          <a:p>
            <a:pPr algn="just"/>
            <a:r>
              <a:rPr lang="fr-FR" dirty="0"/>
              <a:t>Changement régulier au niveau des Sous Préfets. Ce qui amène toujours à  recommencer les formations </a:t>
            </a:r>
          </a:p>
          <a:p>
            <a:pPr algn="just"/>
            <a:r>
              <a:rPr lang="fr-FR" dirty="0"/>
              <a:t>Informatisation et digitalisation de l’ensemble des centres d’état civil pour la conservation et la délivrance immédiate des actes de naissances</a:t>
            </a:r>
          </a:p>
          <a:p>
            <a:pPr algn="just"/>
            <a:r>
              <a:rPr lang="fr-FR" dirty="0"/>
              <a:t>Financement de l’état civil par le Gouvernement en raison de la gratuité de la déclaration et de la délivrance du premier acte de naissance.  </a:t>
            </a:r>
          </a:p>
          <a:p>
            <a:pPr marL="0" indent="0" algn="just">
              <a:buNone/>
            </a:pPr>
            <a:endParaRPr lang="fr-FR" dirty="0"/>
          </a:p>
          <a:p>
            <a:pPr marL="0" indent="0">
              <a:buNone/>
            </a:pPr>
            <a:endParaRPr lang="en-US" dirty="0"/>
          </a:p>
        </p:txBody>
      </p:sp>
    </p:spTree>
    <p:extLst>
      <p:ext uri="{BB962C8B-B14F-4D97-AF65-F5344CB8AC3E}">
        <p14:creationId xmlns:p14="http://schemas.microsoft.com/office/powerpoint/2010/main" val="957772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FC2A6-CF09-F0F5-FA3B-8289E1D4561B}"/>
              </a:ext>
            </a:extLst>
          </p:cNvPr>
          <p:cNvSpPr>
            <a:spLocks noGrp="1"/>
          </p:cNvSpPr>
          <p:nvPr>
            <p:ph type="title"/>
          </p:nvPr>
        </p:nvSpPr>
        <p:spPr>
          <a:xfrm>
            <a:off x="493160" y="118154"/>
            <a:ext cx="10515600" cy="1325563"/>
          </a:xfrm>
        </p:spPr>
        <p:txBody>
          <a:bodyPr>
            <a:normAutofit/>
          </a:bodyPr>
          <a:lstStyle/>
          <a:p>
            <a:r>
              <a:rPr lang="en-US" b="1" dirty="0">
                <a:solidFill>
                  <a:schemeClr val="accent2"/>
                </a:solidFill>
              </a:rPr>
              <a:t>PERSPECTIVE – CE QU’IL FAUT FAIRE POUR ACCELERER LE RYTHME </a:t>
            </a:r>
          </a:p>
        </p:txBody>
      </p:sp>
      <p:sp>
        <p:nvSpPr>
          <p:cNvPr id="3" name="Content Placeholder 2">
            <a:extLst>
              <a:ext uri="{FF2B5EF4-FFF2-40B4-BE49-F238E27FC236}">
                <a16:creationId xmlns:a16="http://schemas.microsoft.com/office/drawing/2014/main" id="{8424557D-5B47-60E6-E6C8-71C3DD2CAC41}"/>
              </a:ext>
            </a:extLst>
          </p:cNvPr>
          <p:cNvSpPr>
            <a:spLocks noGrp="1"/>
          </p:cNvSpPr>
          <p:nvPr>
            <p:ph idx="1"/>
          </p:nvPr>
        </p:nvSpPr>
        <p:spPr>
          <a:xfrm>
            <a:off x="493160" y="1473199"/>
            <a:ext cx="11383766" cy="5266647"/>
          </a:xfrm>
        </p:spPr>
        <p:txBody>
          <a:bodyPr>
            <a:normAutofit fontScale="92500" lnSpcReduction="10000"/>
          </a:bodyPr>
          <a:lstStyle/>
          <a:p>
            <a:pPr algn="just"/>
            <a:r>
              <a:rPr lang="fr-FR" dirty="0"/>
              <a:t>Création d’un corps des agents de l’état civil. </a:t>
            </a:r>
          </a:p>
          <a:p>
            <a:pPr algn="just"/>
            <a:r>
              <a:rPr lang="fr-FR" dirty="0"/>
              <a:t>Extension de la création des Bureaux d’Etat Civil avec la solution « TASDJIL » dans tous les hôpitaux de provinces d’ici juin 2023 et dans tous les hôpitaux de districts d’ici décembre 2025.</a:t>
            </a:r>
          </a:p>
          <a:p>
            <a:pPr algn="just"/>
            <a:r>
              <a:rPr lang="fr-FR" dirty="0"/>
              <a:t>Extension de l’enregistrement mobile des naissances des populations spécifiques – refugiés, retournés, déplacés internes.</a:t>
            </a:r>
          </a:p>
          <a:p>
            <a:pPr algn="just"/>
            <a:r>
              <a:rPr lang="fr-FR" dirty="0"/>
              <a:t>Renforcement de l’interopérabilité entre le système de santé et les centres de santé et sa durabilité.  </a:t>
            </a:r>
          </a:p>
          <a:p>
            <a:pPr algn="just"/>
            <a:r>
              <a:rPr lang="fr-FR" dirty="0"/>
              <a:t>Campagne annuelle de sensibilisation des communautés sur l’importance de l’enregistrement des naissances pour augmenter la demande de l’enregistrement des naissances dans les délais légaux.</a:t>
            </a:r>
          </a:p>
          <a:p>
            <a:pPr algn="just"/>
            <a:r>
              <a:rPr lang="fr-FR" dirty="0"/>
              <a:t>Renforcement du centre d’informations sur l’état civil</a:t>
            </a:r>
          </a:p>
          <a:p>
            <a:pPr algn="just"/>
            <a:r>
              <a:rPr lang="fr-FR" dirty="0"/>
              <a:t>Consacrer une part du budget de l’Etat au financement du système de l’état civil</a:t>
            </a:r>
          </a:p>
          <a:p>
            <a:pPr marL="0" indent="0" algn="just">
              <a:buNone/>
            </a:pPr>
            <a:endParaRPr lang="fr-FR" dirty="0"/>
          </a:p>
          <a:p>
            <a:pPr marL="0" indent="0">
              <a:buNone/>
            </a:pPr>
            <a:endParaRPr lang="en-US" dirty="0"/>
          </a:p>
        </p:txBody>
      </p:sp>
    </p:spTree>
    <p:extLst>
      <p:ext uri="{BB962C8B-B14F-4D97-AF65-F5344CB8AC3E}">
        <p14:creationId xmlns:p14="http://schemas.microsoft.com/office/powerpoint/2010/main" val="3255615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8">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erson holding a baby&#10;&#10;Description automatically generated with medium confidence">
            <a:extLst>
              <a:ext uri="{FF2B5EF4-FFF2-40B4-BE49-F238E27FC236}">
                <a16:creationId xmlns:a16="http://schemas.microsoft.com/office/drawing/2014/main" id="{EA6F6348-5FBA-40FE-8240-D90073130B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31" name="Oval 10">
            <a:extLst>
              <a:ext uri="{FF2B5EF4-FFF2-40B4-BE49-F238E27FC236}">
                <a16:creationId xmlns:a16="http://schemas.microsoft.com/office/drawing/2014/main" id="{7BE265E6-D012-42B3-A7DE-C8FEED40D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24917" y="3131936"/>
            <a:ext cx="1240640" cy="1240638"/>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12">
            <a:extLst>
              <a:ext uri="{FF2B5EF4-FFF2-40B4-BE49-F238E27FC236}">
                <a16:creationId xmlns:a16="http://schemas.microsoft.com/office/drawing/2014/main" id="{6EB9A5AE-0A9C-4EB1-9569-A44D89EFC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0306" y="4546924"/>
            <a:ext cx="2369988" cy="2311077"/>
          </a:xfrm>
          <a:custGeom>
            <a:avLst/>
            <a:gdLst>
              <a:gd name="connsiteX0" fmla="*/ 0 w 2369988"/>
              <a:gd name="connsiteY0" fmla="*/ 0 h 2311077"/>
              <a:gd name="connsiteX1" fmla="*/ 1128071 w 2369988"/>
              <a:gd name="connsiteY1" fmla="*/ 0 h 2311077"/>
              <a:gd name="connsiteX2" fmla="*/ 1157716 w 2369988"/>
              <a:gd name="connsiteY2" fmla="*/ 128440 h 2311077"/>
              <a:gd name="connsiteX3" fmla="*/ 2316462 w 2369988"/>
              <a:gd name="connsiteY3" fmla="*/ 2257392 h 2311077"/>
              <a:gd name="connsiteX4" fmla="*/ 2369988 w 2369988"/>
              <a:gd name="connsiteY4" fmla="*/ 2311077 h 2311077"/>
              <a:gd name="connsiteX5" fmla="*/ 957894 w 2369988"/>
              <a:gd name="connsiteY5" fmla="*/ 2311077 h 2311077"/>
              <a:gd name="connsiteX6" fmla="*/ 777804 w 2369988"/>
              <a:gd name="connsiteY6" fmla="*/ 2040997 h 2311077"/>
              <a:gd name="connsiteX7" fmla="*/ 19614 w 2369988"/>
              <a:gd name="connsiteY7" fmla="*/ 109827 h 231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9988" h="2311077">
                <a:moveTo>
                  <a:pt x="0" y="0"/>
                </a:moveTo>
                <a:lnTo>
                  <a:pt x="1128071" y="0"/>
                </a:lnTo>
                <a:lnTo>
                  <a:pt x="1157716" y="128440"/>
                </a:lnTo>
                <a:cubicBezTo>
                  <a:pt x="1365270" y="935139"/>
                  <a:pt x="1769588" y="1662859"/>
                  <a:pt x="2316462" y="2257392"/>
                </a:cubicBezTo>
                <a:lnTo>
                  <a:pt x="2369988" y="2311077"/>
                </a:lnTo>
                <a:lnTo>
                  <a:pt x="957894" y="2311077"/>
                </a:lnTo>
                <a:lnTo>
                  <a:pt x="777804" y="2040997"/>
                </a:lnTo>
                <a:cubicBezTo>
                  <a:pt x="421651" y="1454849"/>
                  <a:pt x="161627" y="803832"/>
                  <a:pt x="19614" y="109827"/>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9949DBF7-D8C4-42EB-9EE9-7A7DFBF0FAE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79895" y="4253487"/>
            <a:ext cx="4412106" cy="2604512"/>
          </a:xfrm>
          <a:prstGeom prst="rect">
            <a:avLst/>
          </a:prstGeom>
        </p:spPr>
      </p:pic>
    </p:spTree>
    <p:extLst>
      <p:ext uri="{BB962C8B-B14F-4D97-AF65-F5344CB8AC3E}">
        <p14:creationId xmlns:p14="http://schemas.microsoft.com/office/powerpoint/2010/main" val="937507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527FCEA-6143-4C5E-8C45-8AC9237AD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A9F23AD-7A55-49F3-A3EC-743F47F36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6741849" cy="5897880"/>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ap&#10;&#10;Description automatically generated">
            <a:extLst>
              <a:ext uri="{FF2B5EF4-FFF2-40B4-BE49-F238E27FC236}">
                <a16:creationId xmlns:a16="http://schemas.microsoft.com/office/drawing/2014/main" id="{624BF014-0B1A-4EB3-A3D8-2B73FA8AE99C}"/>
              </a:ext>
            </a:extLst>
          </p:cNvPr>
          <p:cNvPicPr>
            <a:picLocks noChangeAspect="1"/>
          </p:cNvPicPr>
          <p:nvPr/>
        </p:nvPicPr>
        <p:blipFill rotWithShape="1">
          <a:blip r:embed="rId2"/>
          <a:srcRect l="21274" r="6862"/>
          <a:stretch/>
        </p:blipFill>
        <p:spPr>
          <a:xfrm>
            <a:off x="477012" y="451239"/>
            <a:ext cx="3973309" cy="5897880"/>
          </a:xfrm>
          <a:prstGeom prst="rect">
            <a:avLst/>
          </a:prstGeom>
        </p:spPr>
      </p:pic>
      <p:sp>
        <p:nvSpPr>
          <p:cNvPr id="31" name="Rectangle 30">
            <a:extLst>
              <a:ext uri="{FF2B5EF4-FFF2-40B4-BE49-F238E27FC236}">
                <a16:creationId xmlns:a16="http://schemas.microsoft.com/office/drawing/2014/main" id="{D7D9F91F-72C9-4DB9-ABD0-A8180D826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48006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E016956-CE9F-4946-8834-A8BC3529D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60367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Map&#10;&#10;Description automatically generated">
            <a:extLst>
              <a:ext uri="{FF2B5EF4-FFF2-40B4-BE49-F238E27FC236}">
                <a16:creationId xmlns:a16="http://schemas.microsoft.com/office/drawing/2014/main" id="{E96CB174-0B78-4A31-9EAA-4125AA18FE13}"/>
              </a:ext>
            </a:extLst>
          </p:cNvPr>
          <p:cNvPicPr>
            <a:picLocks noChangeAspect="1"/>
          </p:cNvPicPr>
          <p:nvPr/>
        </p:nvPicPr>
        <p:blipFill rotWithShape="1">
          <a:blip r:embed="rId2"/>
          <a:srcRect l="21274" r="6862"/>
          <a:stretch/>
        </p:blipFill>
        <p:spPr>
          <a:xfrm>
            <a:off x="4120055" y="451239"/>
            <a:ext cx="3260023" cy="5897880"/>
          </a:xfrm>
          <a:prstGeom prst="rect">
            <a:avLst/>
          </a:prstGeom>
        </p:spPr>
      </p:pic>
      <p:pic>
        <p:nvPicPr>
          <p:cNvPr id="2" name="Picture 1">
            <a:extLst>
              <a:ext uri="{FF2B5EF4-FFF2-40B4-BE49-F238E27FC236}">
                <a16:creationId xmlns:a16="http://schemas.microsoft.com/office/drawing/2014/main" id="{8A551155-118D-408A-B626-9634FD46FDFE}"/>
              </a:ext>
            </a:extLst>
          </p:cNvPr>
          <p:cNvPicPr>
            <a:picLocks noChangeAspect="1"/>
          </p:cNvPicPr>
          <p:nvPr/>
        </p:nvPicPr>
        <p:blipFill>
          <a:blip r:embed="rId3"/>
          <a:stretch>
            <a:fillRect/>
          </a:stretch>
        </p:blipFill>
        <p:spPr>
          <a:xfrm>
            <a:off x="8355041" y="2721284"/>
            <a:ext cx="2656188" cy="398341"/>
          </a:xfrm>
          <a:prstGeom prst="rect">
            <a:avLst/>
          </a:prstGeom>
        </p:spPr>
      </p:pic>
      <p:pic>
        <p:nvPicPr>
          <p:cNvPr id="3" name="Picture 2">
            <a:extLst>
              <a:ext uri="{FF2B5EF4-FFF2-40B4-BE49-F238E27FC236}">
                <a16:creationId xmlns:a16="http://schemas.microsoft.com/office/drawing/2014/main" id="{A3627542-7EE4-4F0B-ADB4-4325DF4BDF03}"/>
              </a:ext>
            </a:extLst>
          </p:cNvPr>
          <p:cNvPicPr>
            <a:picLocks noChangeAspect="1"/>
          </p:cNvPicPr>
          <p:nvPr/>
        </p:nvPicPr>
        <p:blipFill>
          <a:blip r:embed="rId4"/>
          <a:stretch>
            <a:fillRect/>
          </a:stretch>
        </p:blipFill>
        <p:spPr>
          <a:xfrm>
            <a:off x="9827011" y="5179457"/>
            <a:ext cx="1034893" cy="349303"/>
          </a:xfrm>
          <a:prstGeom prst="rect">
            <a:avLst/>
          </a:prstGeom>
        </p:spPr>
      </p:pic>
      <p:pic>
        <p:nvPicPr>
          <p:cNvPr id="4" name="Picture 3">
            <a:extLst>
              <a:ext uri="{FF2B5EF4-FFF2-40B4-BE49-F238E27FC236}">
                <a16:creationId xmlns:a16="http://schemas.microsoft.com/office/drawing/2014/main" id="{D3BFC554-EEE8-4BC9-83E6-50F6AC07FF47}"/>
              </a:ext>
            </a:extLst>
          </p:cNvPr>
          <p:cNvPicPr>
            <a:picLocks noChangeAspect="1"/>
          </p:cNvPicPr>
          <p:nvPr/>
        </p:nvPicPr>
        <p:blipFill>
          <a:blip r:embed="rId5"/>
          <a:stretch>
            <a:fillRect/>
          </a:stretch>
        </p:blipFill>
        <p:spPr>
          <a:xfrm>
            <a:off x="8430935" y="3909343"/>
            <a:ext cx="1936895" cy="379671"/>
          </a:xfrm>
          <a:prstGeom prst="rect">
            <a:avLst/>
          </a:prstGeom>
        </p:spPr>
      </p:pic>
      <p:pic>
        <p:nvPicPr>
          <p:cNvPr id="6" name="Picture 5">
            <a:extLst>
              <a:ext uri="{FF2B5EF4-FFF2-40B4-BE49-F238E27FC236}">
                <a16:creationId xmlns:a16="http://schemas.microsoft.com/office/drawing/2014/main" id="{1700E5A7-DD49-42F7-A251-7A3ABDAF0828}"/>
              </a:ext>
            </a:extLst>
          </p:cNvPr>
          <p:cNvPicPr>
            <a:picLocks noChangeAspect="1"/>
          </p:cNvPicPr>
          <p:nvPr/>
        </p:nvPicPr>
        <p:blipFill>
          <a:blip r:embed="rId6"/>
          <a:stretch>
            <a:fillRect/>
          </a:stretch>
        </p:blipFill>
        <p:spPr>
          <a:xfrm>
            <a:off x="9461361" y="2117892"/>
            <a:ext cx="725930" cy="421054"/>
          </a:xfrm>
          <a:prstGeom prst="rect">
            <a:avLst/>
          </a:prstGeom>
        </p:spPr>
      </p:pic>
      <p:pic>
        <p:nvPicPr>
          <p:cNvPr id="8" name="Picture 7">
            <a:extLst>
              <a:ext uri="{FF2B5EF4-FFF2-40B4-BE49-F238E27FC236}">
                <a16:creationId xmlns:a16="http://schemas.microsoft.com/office/drawing/2014/main" id="{B6BA8FC1-072E-4075-9824-9F5CEEAF8F21}"/>
              </a:ext>
            </a:extLst>
          </p:cNvPr>
          <p:cNvPicPr>
            <a:picLocks noChangeAspect="1"/>
          </p:cNvPicPr>
          <p:nvPr/>
        </p:nvPicPr>
        <p:blipFill>
          <a:blip r:embed="rId7"/>
          <a:stretch>
            <a:fillRect/>
          </a:stretch>
        </p:blipFill>
        <p:spPr>
          <a:xfrm>
            <a:off x="10367831" y="1489362"/>
            <a:ext cx="940529" cy="420252"/>
          </a:xfrm>
          <a:prstGeom prst="rect">
            <a:avLst/>
          </a:prstGeom>
        </p:spPr>
      </p:pic>
      <p:pic>
        <p:nvPicPr>
          <p:cNvPr id="9" name="Picture 8">
            <a:extLst>
              <a:ext uri="{FF2B5EF4-FFF2-40B4-BE49-F238E27FC236}">
                <a16:creationId xmlns:a16="http://schemas.microsoft.com/office/drawing/2014/main" id="{C50BF4B6-953B-41BA-B79C-01EA883B57D4}"/>
              </a:ext>
            </a:extLst>
          </p:cNvPr>
          <p:cNvPicPr>
            <a:picLocks noChangeAspect="1"/>
          </p:cNvPicPr>
          <p:nvPr/>
        </p:nvPicPr>
        <p:blipFill>
          <a:blip r:embed="rId8"/>
          <a:stretch>
            <a:fillRect/>
          </a:stretch>
        </p:blipFill>
        <p:spPr>
          <a:xfrm>
            <a:off x="8093363" y="5091848"/>
            <a:ext cx="1228229" cy="469776"/>
          </a:xfrm>
          <a:prstGeom prst="rect">
            <a:avLst/>
          </a:prstGeom>
        </p:spPr>
      </p:pic>
      <p:pic>
        <p:nvPicPr>
          <p:cNvPr id="10" name="Picture 9">
            <a:extLst>
              <a:ext uri="{FF2B5EF4-FFF2-40B4-BE49-F238E27FC236}">
                <a16:creationId xmlns:a16="http://schemas.microsoft.com/office/drawing/2014/main" id="{18291BB5-2681-4B0D-BE06-1F0A51408012}"/>
              </a:ext>
            </a:extLst>
          </p:cNvPr>
          <p:cNvPicPr>
            <a:picLocks noChangeAspect="1"/>
          </p:cNvPicPr>
          <p:nvPr/>
        </p:nvPicPr>
        <p:blipFill>
          <a:blip r:embed="rId9"/>
          <a:stretch>
            <a:fillRect/>
          </a:stretch>
        </p:blipFill>
        <p:spPr>
          <a:xfrm>
            <a:off x="9827011" y="4481126"/>
            <a:ext cx="1332419" cy="383075"/>
          </a:xfrm>
          <a:prstGeom prst="rect">
            <a:avLst/>
          </a:prstGeom>
        </p:spPr>
      </p:pic>
      <p:pic>
        <p:nvPicPr>
          <p:cNvPr id="11" name="Picture 10">
            <a:extLst>
              <a:ext uri="{FF2B5EF4-FFF2-40B4-BE49-F238E27FC236}">
                <a16:creationId xmlns:a16="http://schemas.microsoft.com/office/drawing/2014/main" id="{30E6404D-527F-47A0-BC19-14D9F07DBAF3}"/>
              </a:ext>
            </a:extLst>
          </p:cNvPr>
          <p:cNvPicPr>
            <a:picLocks noChangeAspect="1"/>
          </p:cNvPicPr>
          <p:nvPr/>
        </p:nvPicPr>
        <p:blipFill>
          <a:blip r:embed="rId10"/>
          <a:stretch>
            <a:fillRect/>
          </a:stretch>
        </p:blipFill>
        <p:spPr>
          <a:xfrm>
            <a:off x="7837157" y="2050510"/>
            <a:ext cx="1394598" cy="514708"/>
          </a:xfrm>
          <a:prstGeom prst="rect">
            <a:avLst/>
          </a:prstGeom>
        </p:spPr>
      </p:pic>
      <p:pic>
        <p:nvPicPr>
          <p:cNvPr id="15" name="Picture 14">
            <a:extLst>
              <a:ext uri="{FF2B5EF4-FFF2-40B4-BE49-F238E27FC236}">
                <a16:creationId xmlns:a16="http://schemas.microsoft.com/office/drawing/2014/main" id="{2B9E1DB8-8EAE-409D-85AC-CCACE75A18E5}"/>
              </a:ext>
            </a:extLst>
          </p:cNvPr>
          <p:cNvPicPr>
            <a:picLocks noChangeAspect="1"/>
          </p:cNvPicPr>
          <p:nvPr/>
        </p:nvPicPr>
        <p:blipFill>
          <a:blip r:embed="rId11"/>
          <a:stretch>
            <a:fillRect/>
          </a:stretch>
        </p:blipFill>
        <p:spPr>
          <a:xfrm>
            <a:off x="7821923" y="1358116"/>
            <a:ext cx="2309979" cy="691844"/>
          </a:xfrm>
          <a:prstGeom prst="rect">
            <a:avLst/>
          </a:prstGeom>
        </p:spPr>
      </p:pic>
      <p:pic>
        <p:nvPicPr>
          <p:cNvPr id="16" name="Picture 15">
            <a:extLst>
              <a:ext uri="{FF2B5EF4-FFF2-40B4-BE49-F238E27FC236}">
                <a16:creationId xmlns:a16="http://schemas.microsoft.com/office/drawing/2014/main" id="{D6D67CAB-AD76-4308-85DB-555B9E4C8A9B}"/>
              </a:ext>
            </a:extLst>
          </p:cNvPr>
          <p:cNvPicPr>
            <a:picLocks noChangeAspect="1"/>
          </p:cNvPicPr>
          <p:nvPr/>
        </p:nvPicPr>
        <p:blipFill>
          <a:blip r:embed="rId12"/>
          <a:stretch>
            <a:fillRect/>
          </a:stretch>
        </p:blipFill>
        <p:spPr>
          <a:xfrm>
            <a:off x="10588981" y="1933558"/>
            <a:ext cx="844496" cy="746183"/>
          </a:xfrm>
          <a:prstGeom prst="rect">
            <a:avLst/>
          </a:prstGeom>
        </p:spPr>
      </p:pic>
      <p:pic>
        <p:nvPicPr>
          <p:cNvPr id="18" name="Picture 17">
            <a:extLst>
              <a:ext uri="{FF2B5EF4-FFF2-40B4-BE49-F238E27FC236}">
                <a16:creationId xmlns:a16="http://schemas.microsoft.com/office/drawing/2014/main" id="{4E451EF9-E6E0-4A0B-9DCB-775C277B8C17}"/>
              </a:ext>
            </a:extLst>
          </p:cNvPr>
          <p:cNvPicPr>
            <a:picLocks noChangeAspect="1"/>
          </p:cNvPicPr>
          <p:nvPr/>
        </p:nvPicPr>
        <p:blipFill>
          <a:blip r:embed="rId13"/>
          <a:stretch>
            <a:fillRect/>
          </a:stretch>
        </p:blipFill>
        <p:spPr>
          <a:xfrm>
            <a:off x="7894144" y="808821"/>
            <a:ext cx="2119488" cy="519059"/>
          </a:xfrm>
          <a:prstGeom prst="rect">
            <a:avLst/>
          </a:prstGeom>
        </p:spPr>
      </p:pic>
      <p:pic>
        <p:nvPicPr>
          <p:cNvPr id="19" name="Picture 18">
            <a:extLst>
              <a:ext uri="{FF2B5EF4-FFF2-40B4-BE49-F238E27FC236}">
                <a16:creationId xmlns:a16="http://schemas.microsoft.com/office/drawing/2014/main" id="{CEB35E08-E0A1-4AD5-B890-AE717BE8B215}"/>
              </a:ext>
            </a:extLst>
          </p:cNvPr>
          <p:cNvPicPr>
            <a:picLocks noChangeAspect="1"/>
          </p:cNvPicPr>
          <p:nvPr/>
        </p:nvPicPr>
        <p:blipFill>
          <a:blip r:embed="rId14"/>
          <a:stretch>
            <a:fillRect/>
          </a:stretch>
        </p:blipFill>
        <p:spPr>
          <a:xfrm>
            <a:off x="10131902" y="856135"/>
            <a:ext cx="1065681" cy="405974"/>
          </a:xfrm>
          <a:prstGeom prst="rect">
            <a:avLst/>
          </a:prstGeom>
        </p:spPr>
      </p:pic>
      <p:pic>
        <p:nvPicPr>
          <p:cNvPr id="5" name="Picture 4">
            <a:extLst>
              <a:ext uri="{FF2B5EF4-FFF2-40B4-BE49-F238E27FC236}">
                <a16:creationId xmlns:a16="http://schemas.microsoft.com/office/drawing/2014/main" id="{2A52C0C0-0D93-4812-ACED-5ABFA30A532D}"/>
              </a:ext>
            </a:extLst>
          </p:cNvPr>
          <p:cNvPicPr>
            <a:picLocks noChangeAspect="1"/>
          </p:cNvPicPr>
          <p:nvPr/>
        </p:nvPicPr>
        <p:blipFill>
          <a:blip r:embed="rId15"/>
          <a:stretch>
            <a:fillRect/>
          </a:stretch>
        </p:blipFill>
        <p:spPr>
          <a:xfrm>
            <a:off x="7935642" y="4445080"/>
            <a:ext cx="1281520" cy="420576"/>
          </a:xfrm>
          <a:prstGeom prst="rect">
            <a:avLst/>
          </a:prstGeom>
        </p:spPr>
      </p:pic>
    </p:spTree>
    <p:extLst>
      <p:ext uri="{BB962C8B-B14F-4D97-AF65-F5344CB8AC3E}">
        <p14:creationId xmlns:p14="http://schemas.microsoft.com/office/powerpoint/2010/main" val="64209687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876</TotalTime>
  <Words>679</Words>
  <Application>Microsoft Office PowerPoint</Application>
  <PresentationFormat>Widescreen</PresentationFormat>
  <Paragraphs>35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1_Office Theme</vt:lpstr>
      <vt:lpstr>                    PRESENTATION DE L’ÉTAT CIVIL DU TCHAD   </vt:lpstr>
      <vt:lpstr>INTRODUCTION </vt:lpstr>
      <vt:lpstr>PROGRES DEPUIS 2015 </vt:lpstr>
      <vt:lpstr>PROGRES DEPUIS 2015 </vt:lpstr>
      <vt:lpstr>TASDJIL: SOLUTION DIGITALE POUR DELIVRANCE IMMEDIATE DE L’ACTE DE NAISSANCE</vt:lpstr>
      <vt:lpstr>DEFIS</vt:lpstr>
      <vt:lpstr>PERSPECTIVE – CE QU’IL FAUT FAIRE POUR ACCELERER LE RYTHME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William Muhwava</dc:creator>
  <cp:lastModifiedBy>Hyacinthe Mokie Sigui</cp:lastModifiedBy>
  <cp:revision>35</cp:revision>
  <dcterms:created xsi:type="dcterms:W3CDTF">2022-09-20T01:45:54Z</dcterms:created>
  <dcterms:modified xsi:type="dcterms:W3CDTF">2022-10-24T11:44:10Z</dcterms:modified>
</cp:coreProperties>
</file>