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0" r:id="rId2"/>
    <p:sldId id="394" r:id="rId3"/>
    <p:sldId id="389" r:id="rId4"/>
    <p:sldId id="390" r:id="rId5"/>
    <p:sldId id="391" r:id="rId6"/>
    <p:sldId id="387" r:id="rId7"/>
    <p:sldId id="388" r:id="rId8"/>
    <p:sldId id="393" r:id="rId9"/>
    <p:sldId id="392" r:id="rId10"/>
    <p:sldId id="386" r:id="rId11"/>
    <p:sldId id="38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2CC"/>
    <a:srgbClr val="062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2" d="100"/>
          <a:sy n="62" d="100"/>
        </p:scale>
        <p:origin x="5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7DB045-E0D5-4F76-8D75-1B1420A7B86B}" type="datetimeFigureOut">
              <a:rPr lang="en-US" smtClean="0"/>
              <a:t>10/26/2022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32DBDF-DABC-46E0-89F8-F735D360C2E5}" type="slidenum">
              <a:rPr lang="en-US" smtClean="0"/>
              <a:t>‹N°›</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30341"/>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‹N°›</a:t>
            </a:fld>
            <a:endParaRPr lang="en-US" dirty="0"/>
          </a:p>
        </p:txBody>
      </p:sp>
      <p:sp>
        <p:nvSpPr>
          <p:cNvPr id="7" name="Rectangle 6">
            <a:extLst>
              <a:ext uri="{FF2B5EF4-FFF2-40B4-BE49-F238E27FC236}">
                <a16:creationId xmlns:a16="http://schemas.microsoft.com/office/drawing/2014/main" id="{416AEE88-4473-A64E-1CDB-A3733F1651F4}"/>
              </a:ext>
            </a:extLst>
          </p:cNvPr>
          <p:cNvSpPr/>
          <p:nvPr userDrawn="1"/>
        </p:nvSpPr>
        <p:spPr>
          <a:xfrm>
            <a:off x="0" y="0"/>
            <a:ext cx="381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4781235" y="1913802"/>
            <a:ext cx="6925459" cy="2397403"/>
          </a:xfrm>
        </p:spPr>
        <p:txBody>
          <a:bodyPr anchor="b">
            <a:noAutofit/>
          </a:bodyPr>
          <a:lstStyle/>
          <a:p>
            <a:pPr marL="0" marR="0">
              <a:spcBef>
                <a:spcPts val="0"/>
              </a:spcBef>
              <a:spcAft>
                <a:spcPts val="0"/>
              </a:spcAft>
            </a:pPr>
            <a:r>
              <a:rPr lang="fr-FR" sz="3800" b="1" dirty="0"/>
              <a:t>Les expériences et leçons de la gestion des systèmes CRVS dans les contextes d'urgence humanitaires - COVID-19 : Cas du Togo</a:t>
            </a:r>
            <a:endParaRPr lang="en-GB" sz="3800" b="1"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251111" cy="1572768"/>
          </a:xfrm>
        </p:spPr>
        <p:txBody>
          <a:bodyPr>
            <a:normAutofit fontScale="70000" lnSpcReduction="20000"/>
          </a:bodyPr>
          <a:lstStyle/>
          <a:p>
            <a:pPr algn="l"/>
            <a:r>
              <a:rPr lang="en-GB" sz="2400" b="1" dirty="0"/>
              <a:t>Dr NOTOKPE </a:t>
            </a:r>
            <a:r>
              <a:rPr lang="en-GB" sz="2400" b="1" dirty="0" err="1"/>
              <a:t>Koffi</a:t>
            </a:r>
            <a:r>
              <a:rPr lang="en-GB" sz="2400" b="1" dirty="0"/>
              <a:t> Séto</a:t>
            </a:r>
            <a:endParaRPr lang="en-GB" b="1" dirty="0"/>
          </a:p>
          <a:p>
            <a:pPr algn="l"/>
            <a:r>
              <a:rPr lang="en-GB" b="1" dirty="0"/>
              <a:t> </a:t>
            </a:r>
            <a:r>
              <a:rPr lang="en-GB" sz="2400" dirty="0"/>
              <a:t>Directeur de </a:t>
            </a:r>
            <a:r>
              <a:rPr lang="en-GB" sz="2400" dirty="0" err="1"/>
              <a:t>l’Administration</a:t>
            </a:r>
            <a:r>
              <a:rPr lang="en-GB" sz="2400" dirty="0"/>
              <a:t> </a:t>
            </a:r>
            <a:r>
              <a:rPr lang="en-GB" sz="2400" dirty="0" err="1"/>
              <a:t>Territoriale</a:t>
            </a:r>
            <a:r>
              <a:rPr lang="en-GB" sz="2400" dirty="0"/>
              <a:t> et des Frontières </a:t>
            </a:r>
            <a:r>
              <a:rPr lang="en-GB" sz="2400" dirty="0" err="1"/>
              <a:t>en</a:t>
            </a:r>
            <a:r>
              <a:rPr lang="en-GB" sz="2400" dirty="0"/>
              <a:t> charge de </a:t>
            </a:r>
            <a:r>
              <a:rPr lang="en-GB" sz="2400" dirty="0" err="1"/>
              <a:t>l’état</a:t>
            </a:r>
            <a:r>
              <a:rPr lang="en-GB" sz="2400" dirty="0"/>
              <a:t> civil</a:t>
            </a:r>
            <a:endParaRPr lang="en-US" sz="2400" dirty="0"/>
          </a:p>
          <a:p>
            <a:pPr algn="l"/>
            <a:r>
              <a:rPr lang="fr-FR" sz="2400" dirty="0"/>
              <a:t>Ministère</a:t>
            </a:r>
            <a:r>
              <a:rPr lang="en-US" sz="2400" dirty="0"/>
              <a:t> de </a:t>
            </a:r>
            <a:r>
              <a:rPr lang="en-US" sz="2400" dirty="0" err="1"/>
              <a:t>l’Administration</a:t>
            </a:r>
            <a:r>
              <a:rPr lang="en-US" sz="2400" dirty="0"/>
              <a:t> </a:t>
            </a:r>
            <a:r>
              <a:rPr lang="en-US" sz="2400" dirty="0" err="1"/>
              <a:t>Territoriale</a:t>
            </a:r>
            <a:r>
              <a:rPr lang="en-US" dirty="0"/>
              <a:t>, de la </a:t>
            </a:r>
            <a:r>
              <a:rPr lang="en-US" dirty="0" err="1"/>
              <a:t>Décentralisation</a:t>
            </a:r>
            <a:r>
              <a:rPr lang="en-US" dirty="0"/>
              <a:t> et du </a:t>
            </a:r>
            <a:r>
              <a:rPr lang="en-US" dirty="0" err="1"/>
              <a:t>Développement</a:t>
            </a:r>
            <a:r>
              <a:rPr lang="en-US" dirty="0"/>
              <a:t> des </a:t>
            </a:r>
            <a:r>
              <a:rPr lang="en-US" dirty="0" err="1"/>
              <a:t>Territoires</a:t>
            </a:r>
            <a:r>
              <a:rPr lang="en-US" dirty="0"/>
              <a:t> </a:t>
            </a:r>
          </a:p>
          <a:p>
            <a:pPr algn="l"/>
            <a:r>
              <a:rPr lang="en-US" dirty="0"/>
              <a:t>TOGO</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49DBF7-D8C4-42EB-9EE9-7A7DFBF0F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416" y="2017643"/>
            <a:ext cx="5091277" cy="2604512"/>
          </a:xfrm>
          <a:prstGeom prst="rect">
            <a:avLst/>
          </a:prstGeom>
        </p:spPr>
      </p:pic>
    </p:spTree>
    <p:extLst>
      <p:ext uri="{BB962C8B-B14F-4D97-AF65-F5344CB8AC3E}">
        <p14:creationId xmlns:p14="http://schemas.microsoft.com/office/powerpoint/2010/main" val="93750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49084"/>
            <a:ext cx="10515600" cy="828482"/>
          </a:xfrm>
        </p:spPr>
        <p:txBody>
          <a:bodyPr/>
          <a:lstStyle/>
          <a:p>
            <a:r>
              <a:rPr lang="en-US" b="1" dirty="0"/>
              <a:t>Contenu de la pr</a:t>
            </a:r>
            <a:r>
              <a:rPr lang="fr-FR" b="1" dirty="0"/>
              <a:t>é</a:t>
            </a:r>
            <a:r>
              <a:rPr lang="en-US" b="1" dirty="0"/>
              <a:t>sentation </a:t>
            </a:r>
            <a:endParaRPr lang="en-GB" b="1" dirty="0"/>
          </a:p>
        </p:txBody>
      </p:sp>
      <p:grpSp>
        <p:nvGrpSpPr>
          <p:cNvPr id="47" name="Group 46">
            <a:extLst>
              <a:ext uri="{FF2B5EF4-FFF2-40B4-BE49-F238E27FC236}">
                <a16:creationId xmlns:a16="http://schemas.microsoft.com/office/drawing/2014/main" id="{02B9FB89-A2C9-7F35-F9FF-9ADC3C62B870}"/>
              </a:ext>
            </a:extLst>
          </p:cNvPr>
          <p:cNvGrpSpPr/>
          <p:nvPr/>
        </p:nvGrpSpPr>
        <p:grpSpPr>
          <a:xfrm>
            <a:off x="866276" y="1550549"/>
            <a:ext cx="10332080" cy="4796748"/>
            <a:chOff x="866276" y="1550549"/>
            <a:chExt cx="10332080" cy="4796748"/>
          </a:xfrm>
        </p:grpSpPr>
        <p:sp>
          <p:nvSpPr>
            <p:cNvPr id="10" name="Rectangle 9">
              <a:extLst>
                <a:ext uri="{FF2B5EF4-FFF2-40B4-BE49-F238E27FC236}">
                  <a16:creationId xmlns:a16="http://schemas.microsoft.com/office/drawing/2014/main" id="{2FABDB4B-98C7-5CA3-51FC-87F2DD95116F}"/>
                </a:ext>
              </a:extLst>
            </p:cNvPr>
            <p:cNvSpPr/>
            <p:nvPr/>
          </p:nvSpPr>
          <p:spPr>
            <a:xfrm>
              <a:off x="1995182" y="1557916"/>
              <a:ext cx="9203174" cy="699641"/>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a:r>
                <a:rPr lang="fr-FR" sz="2400" b="1" dirty="0">
                  <a:solidFill>
                    <a:schemeClr val="tx1"/>
                  </a:solidFill>
                </a:rPr>
                <a:t>Contexte</a:t>
              </a:r>
            </a:p>
          </p:txBody>
        </p:sp>
        <p:sp>
          <p:nvSpPr>
            <p:cNvPr id="17" name="Rectangle 16">
              <a:extLst>
                <a:ext uri="{FF2B5EF4-FFF2-40B4-BE49-F238E27FC236}">
                  <a16:creationId xmlns:a16="http://schemas.microsoft.com/office/drawing/2014/main" id="{63444B48-51A7-E165-4257-5AD836525B73}"/>
                </a:ext>
              </a:extLst>
            </p:cNvPr>
            <p:cNvSpPr/>
            <p:nvPr/>
          </p:nvSpPr>
          <p:spPr>
            <a:xfrm>
              <a:off x="1995182" y="2396730"/>
              <a:ext cx="9203174" cy="699641"/>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a:r>
                <a:rPr lang="fr-FR" sz="2400" b="1" dirty="0">
                  <a:solidFill>
                    <a:schemeClr val="tx1"/>
                  </a:solidFill>
                </a:rPr>
                <a:t>Accès aux services d'état civil pendant la COVID-19</a:t>
              </a:r>
              <a:endParaRPr lang="fr-FR" sz="300" b="1" dirty="0">
                <a:solidFill>
                  <a:schemeClr val="tx1"/>
                </a:solidFill>
              </a:endParaRPr>
            </a:p>
          </p:txBody>
        </p:sp>
        <p:sp>
          <p:nvSpPr>
            <p:cNvPr id="18" name="Rectangle 17">
              <a:extLst>
                <a:ext uri="{FF2B5EF4-FFF2-40B4-BE49-F238E27FC236}">
                  <a16:creationId xmlns:a16="http://schemas.microsoft.com/office/drawing/2014/main" id="{1483767A-32D6-8DF2-7F49-30897C38A2E3}"/>
                </a:ext>
              </a:extLst>
            </p:cNvPr>
            <p:cNvSpPr/>
            <p:nvPr/>
          </p:nvSpPr>
          <p:spPr>
            <a:xfrm>
              <a:off x="1995182" y="3188520"/>
              <a:ext cx="9203174" cy="699641"/>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a:r>
                <a:rPr lang="fr-FR" sz="2400" b="1" dirty="0">
                  <a:solidFill>
                    <a:schemeClr val="tx1"/>
                  </a:solidFill>
                </a:rPr>
                <a:t>Gestion de la COVID-19 dans les centres d'état civil</a:t>
              </a:r>
            </a:p>
            <a:p>
              <a:pPr marL="185738"/>
              <a:endParaRPr lang="fr-FR" sz="300" b="1" dirty="0">
                <a:solidFill>
                  <a:schemeClr val="tx1"/>
                </a:solidFill>
              </a:endParaRPr>
            </a:p>
          </p:txBody>
        </p:sp>
        <p:sp>
          <p:nvSpPr>
            <p:cNvPr id="19" name="Rectangle 18">
              <a:extLst>
                <a:ext uri="{FF2B5EF4-FFF2-40B4-BE49-F238E27FC236}">
                  <a16:creationId xmlns:a16="http://schemas.microsoft.com/office/drawing/2014/main" id="{3978A862-A39E-07FC-3DE3-1235EB5B6EFD}"/>
                </a:ext>
              </a:extLst>
            </p:cNvPr>
            <p:cNvSpPr/>
            <p:nvPr/>
          </p:nvSpPr>
          <p:spPr>
            <a:xfrm>
              <a:off x="1995182" y="3980310"/>
              <a:ext cx="9203174" cy="699641"/>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a:r>
                <a:rPr lang="fr-FR" sz="2400" b="1" dirty="0">
                  <a:solidFill>
                    <a:schemeClr val="tx1"/>
                  </a:solidFill>
                </a:rPr>
                <a:t>Mesures prises pour la continuité des services d'état civil durant la COVID-19</a:t>
              </a:r>
            </a:p>
          </p:txBody>
        </p:sp>
        <p:sp>
          <p:nvSpPr>
            <p:cNvPr id="20" name="Rectangle 19">
              <a:extLst>
                <a:ext uri="{FF2B5EF4-FFF2-40B4-BE49-F238E27FC236}">
                  <a16:creationId xmlns:a16="http://schemas.microsoft.com/office/drawing/2014/main" id="{7C020575-97CF-3415-7A23-B9FD10B5F7FE}"/>
                </a:ext>
              </a:extLst>
            </p:cNvPr>
            <p:cNvSpPr/>
            <p:nvPr/>
          </p:nvSpPr>
          <p:spPr>
            <a:xfrm>
              <a:off x="1995182" y="4820226"/>
              <a:ext cx="9203174" cy="699641"/>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a:r>
                <a:rPr lang="fr-FR" sz="2400" b="1" dirty="0">
                  <a:solidFill>
                    <a:schemeClr val="tx1"/>
                  </a:solidFill>
                </a:rPr>
                <a:t>Défis et perspectives</a:t>
              </a:r>
            </a:p>
          </p:txBody>
        </p:sp>
        <p:sp>
          <p:nvSpPr>
            <p:cNvPr id="21" name="Rectangle 20">
              <a:extLst>
                <a:ext uri="{FF2B5EF4-FFF2-40B4-BE49-F238E27FC236}">
                  <a16:creationId xmlns:a16="http://schemas.microsoft.com/office/drawing/2014/main" id="{D754C46A-6517-AE62-234A-EECD5E4B8CE0}"/>
                </a:ext>
              </a:extLst>
            </p:cNvPr>
            <p:cNvSpPr/>
            <p:nvPr/>
          </p:nvSpPr>
          <p:spPr>
            <a:xfrm>
              <a:off x="1995182" y="5647656"/>
              <a:ext cx="9203174" cy="699641"/>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a:r>
                <a:rPr lang="fr-FR" sz="2400" b="1" dirty="0">
                  <a:solidFill>
                    <a:schemeClr val="tx1"/>
                  </a:solidFill>
                </a:rPr>
                <a:t>Recommandations</a:t>
              </a:r>
              <a:endParaRPr lang="fr-FR" sz="300" b="1" dirty="0">
                <a:solidFill>
                  <a:schemeClr val="tx1"/>
                </a:solidFill>
              </a:endParaRPr>
            </a:p>
          </p:txBody>
        </p:sp>
        <p:sp>
          <p:nvSpPr>
            <p:cNvPr id="25" name="Oval 24">
              <a:extLst>
                <a:ext uri="{FF2B5EF4-FFF2-40B4-BE49-F238E27FC236}">
                  <a16:creationId xmlns:a16="http://schemas.microsoft.com/office/drawing/2014/main" id="{1D62E9E1-31FD-3811-7C42-D072A0618A3B}"/>
                </a:ext>
              </a:extLst>
            </p:cNvPr>
            <p:cNvSpPr/>
            <p:nvPr/>
          </p:nvSpPr>
          <p:spPr>
            <a:xfrm>
              <a:off x="866276" y="3974478"/>
              <a:ext cx="770021" cy="6996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rPr>
                <a:t>D</a:t>
              </a:r>
            </a:p>
          </p:txBody>
        </p:sp>
        <p:sp>
          <p:nvSpPr>
            <p:cNvPr id="26" name="Oval 25">
              <a:extLst>
                <a:ext uri="{FF2B5EF4-FFF2-40B4-BE49-F238E27FC236}">
                  <a16:creationId xmlns:a16="http://schemas.microsoft.com/office/drawing/2014/main" id="{AFD23244-A274-6CEF-D02B-72D522B9F05F}"/>
                </a:ext>
              </a:extLst>
            </p:cNvPr>
            <p:cNvSpPr/>
            <p:nvPr/>
          </p:nvSpPr>
          <p:spPr>
            <a:xfrm>
              <a:off x="866276" y="4804332"/>
              <a:ext cx="770021" cy="6996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rPr>
                <a:t>E</a:t>
              </a:r>
            </a:p>
          </p:txBody>
        </p:sp>
        <p:sp>
          <p:nvSpPr>
            <p:cNvPr id="27" name="Oval 26">
              <a:extLst>
                <a:ext uri="{FF2B5EF4-FFF2-40B4-BE49-F238E27FC236}">
                  <a16:creationId xmlns:a16="http://schemas.microsoft.com/office/drawing/2014/main" id="{EFE63EF0-1F37-0EEE-B7B8-5AD10FF3BB53}"/>
                </a:ext>
              </a:extLst>
            </p:cNvPr>
            <p:cNvSpPr/>
            <p:nvPr/>
          </p:nvSpPr>
          <p:spPr>
            <a:xfrm>
              <a:off x="866276" y="5634186"/>
              <a:ext cx="770021" cy="6996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rPr>
                <a:t>F</a:t>
              </a:r>
            </a:p>
          </p:txBody>
        </p:sp>
        <p:sp>
          <p:nvSpPr>
            <p:cNvPr id="44" name="Oval 43">
              <a:extLst>
                <a:ext uri="{FF2B5EF4-FFF2-40B4-BE49-F238E27FC236}">
                  <a16:creationId xmlns:a16="http://schemas.microsoft.com/office/drawing/2014/main" id="{2504A26B-2F78-3D1E-D54F-95E927DEF5B0}"/>
                </a:ext>
              </a:extLst>
            </p:cNvPr>
            <p:cNvSpPr/>
            <p:nvPr/>
          </p:nvSpPr>
          <p:spPr>
            <a:xfrm>
              <a:off x="866276" y="3144624"/>
              <a:ext cx="770021" cy="6996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rPr>
                <a:t>C</a:t>
              </a:r>
            </a:p>
          </p:txBody>
        </p:sp>
        <p:sp>
          <p:nvSpPr>
            <p:cNvPr id="45" name="Oval 44">
              <a:extLst>
                <a:ext uri="{FF2B5EF4-FFF2-40B4-BE49-F238E27FC236}">
                  <a16:creationId xmlns:a16="http://schemas.microsoft.com/office/drawing/2014/main" id="{882EF650-F6AB-6A56-D2A8-233136FB9A71}"/>
                </a:ext>
              </a:extLst>
            </p:cNvPr>
            <p:cNvSpPr/>
            <p:nvPr/>
          </p:nvSpPr>
          <p:spPr>
            <a:xfrm>
              <a:off x="866276" y="2380403"/>
              <a:ext cx="770021" cy="6996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rPr>
                <a:t>B</a:t>
              </a:r>
            </a:p>
          </p:txBody>
        </p:sp>
        <p:sp>
          <p:nvSpPr>
            <p:cNvPr id="46" name="Oval 45">
              <a:extLst>
                <a:ext uri="{FF2B5EF4-FFF2-40B4-BE49-F238E27FC236}">
                  <a16:creationId xmlns:a16="http://schemas.microsoft.com/office/drawing/2014/main" id="{3DB24D8C-C5F8-71E6-F0F8-592588088204}"/>
                </a:ext>
              </a:extLst>
            </p:cNvPr>
            <p:cNvSpPr/>
            <p:nvPr/>
          </p:nvSpPr>
          <p:spPr>
            <a:xfrm>
              <a:off x="866276" y="1550549"/>
              <a:ext cx="770021" cy="6996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rPr>
                <a:t>A</a:t>
              </a:r>
              <a:endParaRPr lang="fr-FR" sz="6000" b="1" dirty="0">
                <a:solidFill>
                  <a:schemeClr val="bg1"/>
                </a:solidFill>
              </a:endParaRPr>
            </a:p>
          </p:txBody>
        </p:sp>
      </p:grpSp>
    </p:spTree>
    <p:extLst>
      <p:ext uri="{BB962C8B-B14F-4D97-AF65-F5344CB8AC3E}">
        <p14:creationId xmlns:p14="http://schemas.microsoft.com/office/powerpoint/2010/main" val="342646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65125"/>
            <a:ext cx="10515600" cy="902201"/>
          </a:xfrm>
        </p:spPr>
        <p:txBody>
          <a:bodyPr>
            <a:normAutofit/>
          </a:bodyPr>
          <a:lstStyle/>
          <a:p>
            <a:r>
              <a:rPr lang="en-US" b="1" dirty="0"/>
              <a:t>Contexte </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1572126" y="1420742"/>
            <a:ext cx="9781674" cy="1851848"/>
          </a:xfrm>
          <a:solidFill>
            <a:srgbClr val="FFF2CC">
              <a:alpha val="57000"/>
            </a:srgbClr>
          </a:solidFill>
          <a:ln>
            <a:solidFill>
              <a:srgbClr val="FFC000"/>
            </a:solidFill>
            <a:prstDash val="lgDash"/>
          </a:ln>
        </p:spPr>
        <p:txBody>
          <a:bodyPr>
            <a:normAutofit/>
          </a:bodyPr>
          <a:lstStyle/>
          <a:p>
            <a:pPr marL="0" marR="0" algn="just">
              <a:lnSpc>
                <a:spcPct val="150000"/>
              </a:lnSpc>
              <a:spcBef>
                <a:spcPts val="0"/>
              </a:spcBef>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Togo comme tous les pays a fait face depuis le mois de mars 2020 à la pandémie de COVID-19 et plusieurs hypothèses font état de l’impact de la pandémie sur l’accès aux différents services sociaux de base dont les services d’enregistrement des naissances et de santé notamment une baisse de la couverture vaccinale et de l’utilisation des services de santé maternelle et infantile.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2">
            <a:extLst>
              <a:ext uri="{FF2B5EF4-FFF2-40B4-BE49-F238E27FC236}">
                <a16:creationId xmlns:a16="http://schemas.microsoft.com/office/drawing/2014/main" id="{7F4B43B7-2AF2-E39C-5866-24FA5A435ADA}"/>
              </a:ext>
            </a:extLst>
          </p:cNvPr>
          <p:cNvSpPr txBox="1">
            <a:spLocks/>
          </p:cNvSpPr>
          <p:nvPr/>
        </p:nvSpPr>
        <p:spPr>
          <a:xfrm>
            <a:off x="1572126" y="3585410"/>
            <a:ext cx="9781674" cy="1050758"/>
          </a:xfrm>
          <a:prstGeom prst="rect">
            <a:avLst/>
          </a:prstGeom>
          <a:solidFill>
            <a:srgbClr val="FFF2CC">
              <a:alpha val="57000"/>
            </a:srgbClr>
          </a:solidFill>
          <a:ln>
            <a:solidFill>
              <a:srgbClr val="FFC000"/>
            </a:solidFill>
            <a:prstDash val="lgDash"/>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spcBef>
                <a:spcPts val="0"/>
              </a:spcBef>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La pandémie de la COVID-19 a ralenti la mise en œuvre des activités initiées par le Gouvernement et les Partenaires en particulier l’UNICEF dans l'atteinte des résultats clés pour l’enregistrement des naissances.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B4A5FFD7-AD9B-F2E6-E09C-8EB482227FA7}"/>
              </a:ext>
            </a:extLst>
          </p:cNvPr>
          <p:cNvSpPr txBox="1">
            <a:spLocks/>
          </p:cNvSpPr>
          <p:nvPr/>
        </p:nvSpPr>
        <p:spPr>
          <a:xfrm>
            <a:off x="1572126" y="4948987"/>
            <a:ext cx="9781674" cy="1355559"/>
          </a:xfrm>
          <a:prstGeom prst="rect">
            <a:avLst/>
          </a:prstGeom>
          <a:solidFill>
            <a:srgbClr val="FFF2CC">
              <a:alpha val="57000"/>
            </a:srgbClr>
          </a:solidFill>
          <a:ln>
            <a:solidFill>
              <a:srgbClr val="FFC000"/>
            </a:solidFill>
            <a:prstDash val="lg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spcBef>
                <a:spcPts val="0"/>
              </a:spcBef>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Diverses mesures ont été prises pour juguler la crise dont une recherche d’actions en vue de l’amélioration de la couverture vaccinale, de l’enregistrement des naissances et de l’utilisation des services de santé maternelle et infantile. </a:t>
            </a:r>
          </a:p>
        </p:txBody>
      </p:sp>
      <p:sp>
        <p:nvSpPr>
          <p:cNvPr id="12" name="Arrow: Chevron 11">
            <a:extLst>
              <a:ext uri="{FF2B5EF4-FFF2-40B4-BE49-F238E27FC236}">
                <a16:creationId xmlns:a16="http://schemas.microsoft.com/office/drawing/2014/main" id="{BDA296E3-6079-1976-EBFE-7DE217FE0043}"/>
              </a:ext>
            </a:extLst>
          </p:cNvPr>
          <p:cNvSpPr/>
          <p:nvPr/>
        </p:nvSpPr>
        <p:spPr>
          <a:xfrm>
            <a:off x="838200" y="2037347"/>
            <a:ext cx="413084" cy="320842"/>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Arrow: Chevron 12">
            <a:extLst>
              <a:ext uri="{FF2B5EF4-FFF2-40B4-BE49-F238E27FC236}">
                <a16:creationId xmlns:a16="http://schemas.microsoft.com/office/drawing/2014/main" id="{A386B8F3-56F6-5110-2635-B7A7A58C82F2}"/>
              </a:ext>
            </a:extLst>
          </p:cNvPr>
          <p:cNvSpPr/>
          <p:nvPr/>
        </p:nvSpPr>
        <p:spPr>
          <a:xfrm>
            <a:off x="838200" y="3950368"/>
            <a:ext cx="413084" cy="320842"/>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Arrow: Chevron 13">
            <a:extLst>
              <a:ext uri="{FF2B5EF4-FFF2-40B4-BE49-F238E27FC236}">
                <a16:creationId xmlns:a16="http://schemas.microsoft.com/office/drawing/2014/main" id="{2F554C05-5A00-D546-837F-115FA2B5D5F8}"/>
              </a:ext>
            </a:extLst>
          </p:cNvPr>
          <p:cNvSpPr/>
          <p:nvPr/>
        </p:nvSpPr>
        <p:spPr>
          <a:xfrm>
            <a:off x="838200" y="5466345"/>
            <a:ext cx="413084" cy="320842"/>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77426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3EC6BF-C9F9-3592-1363-97601B561122}"/>
              </a:ext>
            </a:extLst>
          </p:cNvPr>
          <p:cNvSpPr/>
          <p:nvPr/>
        </p:nvSpPr>
        <p:spPr>
          <a:xfrm>
            <a:off x="1315452" y="4090736"/>
            <a:ext cx="3721769" cy="2329609"/>
          </a:xfrm>
          <a:prstGeom prst="rect">
            <a:avLst/>
          </a:prstGeom>
          <a:solidFill>
            <a:srgbClr val="FFF2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65125"/>
            <a:ext cx="10515600" cy="870117"/>
          </a:xfrm>
        </p:spPr>
        <p:txBody>
          <a:bodyPr>
            <a:normAutofit/>
          </a:bodyPr>
          <a:lstStyle/>
          <a:p>
            <a:r>
              <a:rPr lang="en-US" b="1" dirty="0"/>
              <a:t>Accès aux services</a:t>
            </a:r>
            <a:endParaRPr lang="en-US" b="1" dirty="0">
              <a:solidFill>
                <a:schemeClr val="accent4">
                  <a:lumMod val="75000"/>
                </a:schemeClr>
              </a:solidFill>
            </a:endParaRP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936058" y="1356577"/>
            <a:ext cx="10515600" cy="1787680"/>
          </a:xfrm>
          <a:solidFill>
            <a:schemeClr val="accent4">
              <a:lumMod val="20000"/>
              <a:lumOff val="80000"/>
            </a:schemeClr>
          </a:solidFill>
          <a:ln>
            <a:solidFill>
              <a:srgbClr val="FFC000"/>
            </a:solidFill>
          </a:ln>
        </p:spPr>
        <p:txBody>
          <a:bodyPr>
            <a:normAutofit/>
          </a:bodyPr>
          <a:lstStyle/>
          <a:p>
            <a:pPr marL="0" indent="0" algn="just">
              <a:lnSpc>
                <a:spcPct val="107000"/>
              </a:lnSpc>
              <a:spcBef>
                <a:spcPts val="0"/>
              </a:spcBef>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pandémie de COVID-19 et les restrictions qui y sont liées ont eu un impact immédiat sur les capacités du système sanitaire, l’accès des populations les plus vulnérables aux services sociaux de base (état civil, santé, éducation, eau…), la mobilité des personnes, et les activités économiques.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Le gouvernement a adopté des mesures de protection qui ont permis à ce que les services sociaux dont les centres d’ état civil puissent fonctionner en respectant les protocoles sanitaires: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E6FFC2AC-9063-F090-65D8-7FD3DCCE4C36}"/>
              </a:ext>
            </a:extLst>
          </p:cNvPr>
          <p:cNvSpPr txBox="1">
            <a:spLocks/>
          </p:cNvSpPr>
          <p:nvPr/>
        </p:nvSpPr>
        <p:spPr>
          <a:xfrm>
            <a:off x="1459831" y="4238617"/>
            <a:ext cx="3721769" cy="2370730"/>
          </a:xfrm>
          <a:prstGeom prst="rect">
            <a:avLst/>
          </a:prstGeom>
          <a:solidFill>
            <a:srgbClr val="FFC000"/>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7000"/>
              </a:lnSpc>
              <a:spcBef>
                <a:spcPts val="0"/>
              </a:spcBef>
              <a:spcAft>
                <a:spcPts val="800"/>
              </a:spcAft>
              <a:buNone/>
            </a:pPr>
            <a:endParaRPr lang="fr-FR"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fr-FR"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 réaménagement des horaires de travail en journée continue, </a:t>
            </a:r>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B8A813E-2B34-E3BB-A097-F15917151B8B}"/>
              </a:ext>
            </a:extLst>
          </p:cNvPr>
          <p:cNvSpPr/>
          <p:nvPr/>
        </p:nvSpPr>
        <p:spPr>
          <a:xfrm>
            <a:off x="5630779" y="4090737"/>
            <a:ext cx="5706980" cy="2402138"/>
          </a:xfrm>
          <a:prstGeom prst="rect">
            <a:avLst/>
          </a:prstGeom>
          <a:solidFill>
            <a:srgbClr val="FFF2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ontent Placeholder 2">
            <a:extLst>
              <a:ext uri="{FF2B5EF4-FFF2-40B4-BE49-F238E27FC236}">
                <a16:creationId xmlns:a16="http://schemas.microsoft.com/office/drawing/2014/main" id="{B6F74FCF-A02A-8F23-02D6-BB7417B381CF}"/>
              </a:ext>
            </a:extLst>
          </p:cNvPr>
          <p:cNvSpPr txBox="1">
            <a:spLocks/>
          </p:cNvSpPr>
          <p:nvPr/>
        </p:nvSpPr>
        <p:spPr>
          <a:xfrm>
            <a:off x="5775158" y="4238617"/>
            <a:ext cx="5706980" cy="2370730"/>
          </a:xfrm>
          <a:prstGeom prst="rect">
            <a:avLst/>
          </a:prstGeom>
          <a:solidFill>
            <a:srgbClr val="FFC000"/>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7000"/>
              </a:lnSpc>
              <a:spcBef>
                <a:spcPts val="0"/>
              </a:spcBef>
              <a:spcAft>
                <a:spcPts val="800"/>
              </a:spcAft>
              <a:buNone/>
            </a:pPr>
            <a:r>
              <a:rPr lang="fr-FR"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L’instauration de mesures de protection individuelle et collective dans tous les lieux publics, notamment les marchés et autres lieux de l’activité économique et sociale </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EDAFDE4-6071-7C96-C643-AAAE06E56E3D}"/>
              </a:ext>
            </a:extLst>
          </p:cNvPr>
          <p:cNvSpPr/>
          <p:nvPr/>
        </p:nvSpPr>
        <p:spPr>
          <a:xfrm>
            <a:off x="3521241" y="3429000"/>
            <a:ext cx="649706" cy="47273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12" name="Rectangle 11">
            <a:extLst>
              <a:ext uri="{FF2B5EF4-FFF2-40B4-BE49-F238E27FC236}">
                <a16:creationId xmlns:a16="http://schemas.microsoft.com/office/drawing/2014/main" id="{B06892FC-8A49-A102-73FE-4BA48FFA47B2}"/>
              </a:ext>
            </a:extLst>
          </p:cNvPr>
          <p:cNvSpPr/>
          <p:nvPr/>
        </p:nvSpPr>
        <p:spPr>
          <a:xfrm>
            <a:off x="3453061" y="3364832"/>
            <a:ext cx="649706" cy="47273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a:t>
            </a:r>
          </a:p>
        </p:txBody>
      </p:sp>
      <p:sp>
        <p:nvSpPr>
          <p:cNvPr id="13" name="Rectangle 12">
            <a:extLst>
              <a:ext uri="{FF2B5EF4-FFF2-40B4-BE49-F238E27FC236}">
                <a16:creationId xmlns:a16="http://schemas.microsoft.com/office/drawing/2014/main" id="{2EF6713E-3008-4417-32C8-E0C5B744B67A}"/>
              </a:ext>
            </a:extLst>
          </p:cNvPr>
          <p:cNvSpPr/>
          <p:nvPr/>
        </p:nvSpPr>
        <p:spPr>
          <a:xfrm>
            <a:off x="8269706" y="3429000"/>
            <a:ext cx="649706" cy="47273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14" name="Rectangle 13">
            <a:extLst>
              <a:ext uri="{FF2B5EF4-FFF2-40B4-BE49-F238E27FC236}">
                <a16:creationId xmlns:a16="http://schemas.microsoft.com/office/drawing/2014/main" id="{3287F971-63CF-A4A1-2E66-B60B605BBF3F}"/>
              </a:ext>
            </a:extLst>
          </p:cNvPr>
          <p:cNvSpPr/>
          <p:nvPr/>
        </p:nvSpPr>
        <p:spPr>
          <a:xfrm>
            <a:off x="8201526" y="3364832"/>
            <a:ext cx="649706" cy="47273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a:t>
            </a:r>
          </a:p>
        </p:txBody>
      </p:sp>
    </p:spTree>
    <p:extLst>
      <p:ext uri="{BB962C8B-B14F-4D97-AF65-F5344CB8AC3E}">
        <p14:creationId xmlns:p14="http://schemas.microsoft.com/office/powerpoint/2010/main" val="378472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65126"/>
            <a:ext cx="10515600" cy="966370"/>
          </a:xfrm>
        </p:spPr>
        <p:txBody>
          <a:bodyPr>
            <a:normAutofit/>
          </a:bodyPr>
          <a:lstStyle/>
          <a:p>
            <a:r>
              <a:rPr lang="en-US" b="1" dirty="0"/>
              <a:t>Accès aux services</a:t>
            </a:r>
            <a:endParaRPr lang="en-US" b="1" dirty="0">
              <a:solidFill>
                <a:schemeClr val="accent4">
                  <a:lumMod val="75000"/>
                </a:schemeClr>
              </a:solidFill>
            </a:endParaRP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838200" y="1741585"/>
            <a:ext cx="10515600" cy="744943"/>
          </a:xfrm>
          <a:solidFill>
            <a:schemeClr val="accent4">
              <a:lumMod val="20000"/>
              <a:lumOff val="80000"/>
            </a:schemeClr>
          </a:solidFill>
        </p:spPr>
        <p:txBody>
          <a:bodyPr>
            <a:normAutofit/>
          </a:bodyPr>
          <a:lstStyle/>
          <a:p>
            <a:pPr marL="0" indent="0">
              <a:lnSpc>
                <a:spcPct val="107000"/>
              </a:lnSpc>
              <a:spcBef>
                <a:spcPts val="0"/>
              </a:spcBef>
              <a:spcAft>
                <a:spcPts val="800"/>
              </a:spcAft>
              <a:buNone/>
            </a:pPr>
            <a:r>
              <a:rPr lang="fr-FR" dirty="0">
                <a:effectLst/>
                <a:latin typeface="Calibri" panose="020F0502020204030204" pitchFamily="34" charset="0"/>
                <a:ea typeface="Calibri" panose="020F0502020204030204" pitchFamily="34" charset="0"/>
                <a:cs typeface="Times New Roman" panose="02020603050405020304" pitchFamily="18" charset="0"/>
              </a:rPr>
              <a:t>Avec le respect des protocoles sanitaires </a:t>
            </a:r>
            <a:endParaRPr lang="fr-FR"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10FF3EE9-4146-E25A-E86D-1D06C57455E9}"/>
              </a:ext>
            </a:extLst>
          </p:cNvPr>
          <p:cNvSpPr txBox="1">
            <a:spLocks/>
          </p:cNvSpPr>
          <p:nvPr/>
        </p:nvSpPr>
        <p:spPr>
          <a:xfrm>
            <a:off x="1320800" y="2767772"/>
            <a:ext cx="10033000" cy="744943"/>
          </a:xfrm>
          <a:prstGeom prst="rect">
            <a:avLst/>
          </a:prstGeom>
          <a:noFill/>
          <a:ln>
            <a:solidFill>
              <a:srgbClr val="FFC000"/>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 Les bureaux d’État civil sont restés ouverts au Togo et n’ont pas été fermés</a:t>
            </a:r>
          </a:p>
        </p:txBody>
      </p:sp>
      <p:sp>
        <p:nvSpPr>
          <p:cNvPr id="5" name="Content Placeholder 2">
            <a:extLst>
              <a:ext uri="{FF2B5EF4-FFF2-40B4-BE49-F238E27FC236}">
                <a16:creationId xmlns:a16="http://schemas.microsoft.com/office/drawing/2014/main" id="{31827319-861D-1578-9871-409AF282B900}"/>
              </a:ext>
            </a:extLst>
          </p:cNvPr>
          <p:cNvSpPr txBox="1">
            <a:spLocks/>
          </p:cNvSpPr>
          <p:nvPr/>
        </p:nvSpPr>
        <p:spPr>
          <a:xfrm>
            <a:off x="1320800" y="3826552"/>
            <a:ext cx="10033000" cy="1034208"/>
          </a:xfrm>
          <a:prstGeom prst="rect">
            <a:avLst/>
          </a:prstGeom>
          <a:noFill/>
          <a:ln>
            <a:solidFill>
              <a:srgbClr val="FFC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buFont typeface="Wingdings" panose="05000000000000000000" pitchFamily="2" charset="2"/>
              <a:buChar char="Ø"/>
            </a:pPr>
            <a:r>
              <a:rPr lang="fr-FR" sz="2400" dirty="0">
                <a:latin typeface="Calibri" panose="020F0502020204030204" pitchFamily="34" charset="0"/>
                <a:ea typeface="Calibri" panose="020F0502020204030204" pitchFamily="34" charset="0"/>
                <a:cs typeface="Calibri" panose="020F0502020204030204" pitchFamily="34" charset="0"/>
              </a:rPr>
              <a:t> Les femmes ont continué par faire les accouchements dans les formations sanitaires</a:t>
            </a:r>
          </a:p>
        </p:txBody>
      </p:sp>
      <p:sp>
        <p:nvSpPr>
          <p:cNvPr id="6" name="Content Placeholder 2">
            <a:extLst>
              <a:ext uri="{FF2B5EF4-FFF2-40B4-BE49-F238E27FC236}">
                <a16:creationId xmlns:a16="http://schemas.microsoft.com/office/drawing/2014/main" id="{E358FB01-0500-DFCB-3B46-A864E01209D1}"/>
              </a:ext>
            </a:extLst>
          </p:cNvPr>
          <p:cNvSpPr txBox="1">
            <a:spLocks/>
          </p:cNvSpPr>
          <p:nvPr/>
        </p:nvSpPr>
        <p:spPr>
          <a:xfrm>
            <a:off x="1320800" y="5169910"/>
            <a:ext cx="10033000" cy="1034208"/>
          </a:xfrm>
          <a:prstGeom prst="rect">
            <a:avLst/>
          </a:prstGeom>
          <a:noFill/>
          <a:ln>
            <a:solidFill>
              <a:srgbClr val="FFC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buFont typeface="Wingdings" panose="05000000000000000000" pitchFamily="2" charset="2"/>
              <a:buChar char="Ø"/>
            </a:pPr>
            <a:r>
              <a:rPr lang="fr-FR" sz="2400" dirty="0">
                <a:latin typeface="Calibri" panose="020F0502020204030204" pitchFamily="34" charset="0"/>
                <a:ea typeface="Calibri" panose="020F0502020204030204" pitchFamily="34" charset="0"/>
                <a:cs typeface="Calibri" panose="020F0502020204030204" pitchFamily="34" charset="0"/>
              </a:rPr>
              <a:t> Les femmes ont également continué par fréquenter les services de soins prénataux ou postnataux</a:t>
            </a:r>
          </a:p>
        </p:txBody>
      </p:sp>
    </p:spTree>
    <p:extLst>
      <p:ext uri="{BB962C8B-B14F-4D97-AF65-F5344CB8AC3E}">
        <p14:creationId xmlns:p14="http://schemas.microsoft.com/office/powerpoint/2010/main" val="148362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65125"/>
            <a:ext cx="10515600" cy="838033"/>
          </a:xfrm>
        </p:spPr>
        <p:txBody>
          <a:bodyPr>
            <a:normAutofit/>
          </a:bodyPr>
          <a:lstStyle/>
          <a:p>
            <a:r>
              <a:rPr lang="en-US" b="1" dirty="0"/>
              <a:t>Gestion de la COVID-19</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578920" y="1385890"/>
            <a:ext cx="10774880" cy="2785059"/>
          </a:xfrm>
          <a:solidFill>
            <a:schemeClr val="accent4">
              <a:lumMod val="20000"/>
              <a:lumOff val="80000"/>
            </a:schemeClr>
          </a:solidFill>
        </p:spPr>
        <p:txBody>
          <a:bodyPr>
            <a:normAutofit lnSpcReduction="10000"/>
          </a:bodyPr>
          <a:lstStyle/>
          <a:p>
            <a:pPr marL="1076325" marR="0" indent="-273050">
              <a:lnSpc>
                <a:spcPct val="107000"/>
              </a:lnSpc>
              <a:spcBef>
                <a:spcPts val="0"/>
              </a:spcBef>
              <a:spcAft>
                <a:spcPts val="800"/>
              </a:spcAft>
              <a:buNone/>
            </a:pPr>
            <a:r>
              <a:rPr lang="fr-FR" sz="2000" b="1" dirty="0">
                <a:effectLst/>
                <a:latin typeface="Calibri" panose="020F0502020204030204" pitchFamily="34" charset="0"/>
                <a:ea typeface="Calibri" panose="020F0502020204030204" pitchFamily="34" charset="0"/>
                <a:cs typeface="Calibri" panose="020F0502020204030204" pitchFamily="34" charset="0"/>
              </a:rPr>
              <a:t>Des solutions prises sur le plan opérationnel :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1146175"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Calibri" panose="020F0502020204030204" pitchFamily="34" charset="0"/>
              </a:rPr>
              <a:t>La protection du personnel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6175" marR="0"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Calibri" panose="020F0502020204030204" pitchFamily="34" charset="0"/>
              </a:rPr>
              <a:t>La fourniture de services au public en ligne (service-public.gouv.tg)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6175" marR="0"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Calibri" panose="020F0502020204030204" pitchFamily="34" charset="0"/>
              </a:rPr>
              <a:t>La mise en relation des services gouvernementaux pour faciliter leur prestation</a:t>
            </a:r>
            <a:endParaRPr lang="fr-FR" sz="2000" dirty="0">
              <a:latin typeface="Calibri" panose="020F0502020204030204" pitchFamily="34" charset="0"/>
              <a:ea typeface="Calibri" panose="020F0502020204030204" pitchFamily="34" charset="0"/>
              <a:cs typeface="Calibri" panose="020F0502020204030204" pitchFamily="34" charset="0"/>
            </a:endParaRPr>
          </a:p>
          <a:p>
            <a:pPr marL="1146175"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Times New Roman" panose="02020603050405020304" pitchFamily="18" charset="0"/>
              </a:rPr>
              <a:t>Le réaménagement des horaires de travail en journée continue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6175"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Times New Roman" panose="02020603050405020304" pitchFamily="18" charset="0"/>
              </a:rPr>
              <a:t>L’instauration de mesures de protection individuelle et collective dans tous les lieux publics, notamment les marchés et autres lieux de l’activité économique et sociale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7998E48-F184-DCA2-A964-7AAD89F0DFD8}"/>
              </a:ext>
            </a:extLst>
          </p:cNvPr>
          <p:cNvSpPr txBox="1">
            <a:spLocks/>
          </p:cNvSpPr>
          <p:nvPr/>
        </p:nvSpPr>
        <p:spPr>
          <a:xfrm>
            <a:off x="578920" y="4257428"/>
            <a:ext cx="10774880" cy="2504319"/>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6325" marR="0" indent="-325438">
              <a:lnSpc>
                <a:spcPct val="107000"/>
              </a:lnSpc>
              <a:spcBef>
                <a:spcPts val="0"/>
              </a:spcBef>
              <a:spcAft>
                <a:spcPts val="800"/>
              </a:spcAft>
              <a:buNone/>
            </a:pPr>
            <a:r>
              <a:rPr lang="fr-FR" sz="2000" b="1" dirty="0">
                <a:effectLst/>
                <a:latin typeface="Calibri" panose="020F0502020204030204" pitchFamily="34" charset="0"/>
                <a:ea typeface="Calibri" panose="020F0502020204030204" pitchFamily="34" charset="0"/>
                <a:cs typeface="Calibri" panose="020F0502020204030204" pitchFamily="34" charset="0"/>
              </a:rPr>
              <a:t>Initiatives visant à gérer la pandémie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1093787" marR="0"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Calibri" panose="020F0502020204030204" pitchFamily="34" charset="0"/>
              </a:rPr>
              <a:t>Imposition de limites (de personnes) aux rassemblements</a:t>
            </a:r>
          </a:p>
          <a:p>
            <a:pPr marL="1093787" marR="0" indent="-342900">
              <a:lnSpc>
                <a:spcPct val="107000"/>
              </a:lnSpc>
              <a:spcBef>
                <a:spcPts val="0"/>
              </a:spcBef>
              <a:spcAft>
                <a:spcPts val="800"/>
              </a:spcAft>
              <a:buFont typeface="Wingdings" panose="05000000000000000000" pitchFamily="2" charset="2"/>
              <a:buChar char="ü"/>
            </a:pPr>
            <a:r>
              <a:rPr lang="fr-FR" sz="2000" dirty="0">
                <a:latin typeface="Calibri" panose="020F0502020204030204" pitchFamily="34" charset="0"/>
                <a:ea typeface="Calibri" panose="020F0502020204030204" pitchFamily="34" charset="0"/>
                <a:cs typeface="Calibri" panose="020F0502020204030204" pitchFamily="34" charset="0"/>
              </a:rPr>
              <a:t>Respect de la distanciation sociales (1 - 1,5 mètre)</a:t>
            </a:r>
          </a:p>
          <a:p>
            <a:pPr marL="1093787" marR="0"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Calibri" panose="020F0502020204030204" pitchFamily="34" charset="0"/>
              </a:rPr>
              <a:t>Lavage des mains, port du masque et utilisation de gel hydroalcoolique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093787" marR="0"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Calibri" panose="020F0502020204030204" pitchFamily="34" charset="0"/>
              </a:rPr>
              <a:t>Octroi de subventions aux familles et populations vulnérables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093787" marR="0" indent="-342900">
              <a:lnSpc>
                <a:spcPct val="107000"/>
              </a:lnSpc>
              <a:spcBef>
                <a:spcPts val="0"/>
              </a:spcBef>
              <a:spcAft>
                <a:spcPts val="800"/>
              </a:spcAft>
              <a:buFont typeface="Wingdings" panose="05000000000000000000" pitchFamily="2" charset="2"/>
              <a:buChar char="ü"/>
            </a:pPr>
            <a:r>
              <a:rPr lang="fr-FR" sz="2000" dirty="0">
                <a:effectLst/>
                <a:latin typeface="Calibri" panose="020F0502020204030204" pitchFamily="34" charset="0"/>
                <a:ea typeface="Calibri" panose="020F0502020204030204" pitchFamily="34" charset="0"/>
                <a:cs typeface="Calibri" panose="020F0502020204030204" pitchFamily="34" charset="0"/>
              </a:rPr>
              <a:t>Organisation de campagnes de sensibilisation du public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descr="Lightbulb">
            <a:extLst>
              <a:ext uri="{FF2B5EF4-FFF2-40B4-BE49-F238E27FC236}">
                <a16:creationId xmlns:a16="http://schemas.microsoft.com/office/drawing/2014/main" id="{0DCEA49B-9548-AC72-C7A8-AA08AD08D8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049" y="1375061"/>
            <a:ext cx="792000" cy="792000"/>
          </a:xfrm>
          <a:prstGeom prst="rect">
            <a:avLst/>
          </a:prstGeom>
        </p:spPr>
      </p:pic>
      <p:pic>
        <p:nvPicPr>
          <p:cNvPr id="8" name="Graphic 7" descr="Visage avec masque avec un remplissage uni">
            <a:extLst>
              <a:ext uri="{FF2B5EF4-FFF2-40B4-BE49-F238E27FC236}">
                <a16:creationId xmlns:a16="http://schemas.microsoft.com/office/drawing/2014/main" id="{8E2F65F6-F6CE-148C-3030-60B0E0E229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9934" y="4204784"/>
            <a:ext cx="792000" cy="792000"/>
          </a:xfrm>
          <a:prstGeom prst="rect">
            <a:avLst/>
          </a:prstGeom>
        </p:spPr>
      </p:pic>
    </p:spTree>
    <p:extLst>
      <p:ext uri="{BB962C8B-B14F-4D97-AF65-F5344CB8AC3E}">
        <p14:creationId xmlns:p14="http://schemas.microsoft.com/office/powerpoint/2010/main" val="68302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199" y="365126"/>
            <a:ext cx="10952747" cy="1014496"/>
          </a:xfrm>
        </p:spPr>
        <p:txBody>
          <a:bodyPr>
            <a:noAutofit/>
          </a:bodyPr>
          <a:lstStyle/>
          <a:p>
            <a:r>
              <a:rPr lang="en-US" b="1" dirty="0" err="1"/>
              <a:t>Mesures</a:t>
            </a:r>
            <a:r>
              <a:rPr lang="en-US" b="1" dirty="0"/>
              <a:t> </a:t>
            </a:r>
            <a:r>
              <a:rPr lang="en-US" b="1" dirty="0" err="1"/>
              <a:t>prises</a:t>
            </a:r>
            <a:r>
              <a:rPr lang="en-US" b="1" dirty="0"/>
              <a:t> pour la </a:t>
            </a:r>
            <a:r>
              <a:rPr lang="en-US" b="1" dirty="0" err="1"/>
              <a:t>continuité</a:t>
            </a:r>
            <a:r>
              <a:rPr lang="en-US" b="1" dirty="0"/>
              <a:t> des </a:t>
            </a:r>
            <a:r>
              <a:rPr lang="en-US" b="1" dirty="0" err="1"/>
              <a:t>activités</a:t>
            </a:r>
            <a:r>
              <a:rPr lang="en-US" b="1" dirty="0"/>
              <a:t> pendant la </a:t>
            </a:r>
            <a:r>
              <a:rPr lang="en-US" b="1" dirty="0" err="1"/>
              <a:t>pandémie</a:t>
            </a:r>
            <a:endParaRPr lang="en-US" b="1" dirty="0"/>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673768" y="1825624"/>
            <a:ext cx="11117179" cy="4667249"/>
          </a:xfrm>
          <a:solidFill>
            <a:schemeClr val="accent4">
              <a:lumMod val="20000"/>
              <a:lumOff val="80000"/>
            </a:schemeClr>
          </a:solidFill>
        </p:spPr>
        <p:txBody>
          <a:bodyPr>
            <a:normAutofit fontScale="85000" lnSpcReduction="10000"/>
          </a:bodyPr>
          <a:lstStyle/>
          <a:p>
            <a:pPr marL="114300" marR="0" indent="-342900">
              <a:lnSpc>
                <a:spcPct val="107000"/>
              </a:lnSpc>
              <a:spcBef>
                <a:spcPts val="0"/>
              </a:spcBef>
              <a:spcAft>
                <a:spcPts val="800"/>
              </a:spcAft>
              <a:buFont typeface="Wingdings" panose="05000000000000000000" pitchFamily="2" charset="2"/>
              <a:buChar char="q"/>
            </a:pPr>
            <a:r>
              <a:rPr lang="fr-FR" sz="2400" b="1" dirty="0">
                <a:effectLst/>
                <a:latin typeface="Calibri" panose="020F0502020204030204" pitchFamily="34" charset="0"/>
                <a:ea typeface="Calibri" panose="020F0502020204030204" pitchFamily="34" charset="0"/>
                <a:cs typeface="Times New Roman" panose="02020603050405020304" pitchFamily="18" charset="0"/>
              </a:rPr>
              <a:t>Les risques étaient la p</a:t>
            </a:r>
            <a:r>
              <a:rPr lang="fr-FR" sz="2400" dirty="0">
                <a:effectLst/>
                <a:latin typeface="Calibri" panose="020F0502020204030204" pitchFamily="34" charset="0"/>
                <a:ea typeface="Calibri" panose="020F0502020204030204" pitchFamily="34" charset="0"/>
                <a:cs typeface="Times New Roman" panose="02020603050405020304" pitchFamily="18" charset="0"/>
              </a:rPr>
              <a:t>restation limitée en raison de la faible utilisation des services d’état civil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Wingdings" panose="05000000000000000000" pitchFamily="2" charset="2"/>
              <a:buChar char="q"/>
            </a:pPr>
            <a:r>
              <a:rPr lang="fr-FR" sz="2400" b="1" dirty="0">
                <a:effectLst/>
                <a:latin typeface="Calibri" panose="020F0502020204030204" pitchFamily="34" charset="0"/>
                <a:ea typeface="Calibri" panose="020F0502020204030204" pitchFamily="34" charset="0"/>
                <a:cs typeface="Times New Roman" panose="02020603050405020304" pitchFamily="18" charset="0"/>
              </a:rPr>
              <a:t>Grâce aux mesures d’atténuation des effets de la COVID</a:t>
            </a:r>
            <a:r>
              <a:rPr lang="fr-FR" sz="2400" dirty="0">
                <a:effectLst/>
                <a:latin typeface="Calibri" panose="020F0502020204030204" pitchFamily="34" charset="0"/>
                <a:ea typeface="Calibri" panose="020F0502020204030204" pitchFamily="34" charset="0"/>
                <a:cs typeface="Times New Roman" panose="02020603050405020304" pitchFamily="18" charset="0"/>
              </a:rPr>
              <a:t> : poursuite de l’enregistrement des naissances dans les établissements de santé et dans les communautés, dotation de centres d’état civil de matériel de protection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Wingdings" panose="05000000000000000000" pitchFamily="2" charset="2"/>
              <a:buChar char="q"/>
            </a:pPr>
            <a:r>
              <a:rPr lang="fr-FR" sz="2400" dirty="0">
                <a:effectLst/>
                <a:latin typeface="Calibri" panose="020F0502020204030204" pitchFamily="34" charset="0"/>
                <a:ea typeface="Calibri" panose="020F0502020204030204" pitchFamily="34" charset="0"/>
                <a:cs typeface="Times New Roman" panose="02020603050405020304" pitchFamily="18" charset="0"/>
              </a:rPr>
              <a:t>L’introduction de la stratégie avancée et l'Approche Intégrée de Relance de la Vaccination de la Pandémie de la COVID 19 au Togo a permis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17550" marR="0" lvl="0" indent="-342900">
              <a:lnSpc>
                <a:spcPct val="107000"/>
              </a:lnSpc>
              <a:spcBef>
                <a:spcPts val="0"/>
              </a:spcBef>
              <a:spcAft>
                <a:spcPts val="0"/>
              </a:spcAft>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L’intégration des services de santé et des services d’état civil à travers la vaccination des enfants, la récupération des enfants n’ayant pas d’actes de naissance ;</a:t>
            </a:r>
          </a:p>
          <a:p>
            <a:pPr marL="717550" marR="0" lvl="0" indent="-342900">
              <a:lnSpc>
                <a:spcPct val="107000"/>
              </a:lnSpc>
              <a:spcBef>
                <a:spcPts val="0"/>
              </a:spcBef>
              <a:spcAft>
                <a:spcPts val="0"/>
              </a:spcAft>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L'amélioration de la collaboration entre les services de santé, d’état civil, éducation et la justice pour la réalisation des jugements supplétifs.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17550" marR="0" lvl="0" indent="-342900">
              <a:lnSpc>
                <a:spcPct val="107000"/>
              </a:lnSpc>
              <a:spcBef>
                <a:spcPts val="0"/>
              </a:spcBef>
              <a:spcAft>
                <a:spcPts val="800"/>
              </a:spcAft>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La collecte des données à domicile pendant les journées de santé de l’enfant par l’Agents de Sante Communautaire (ASC) et le suivi et des cas durant les visites domiciliaires postérieurs. Cette pratique permet d’atteindre les enfants même dans les zones difficiles d’accès avec des interventions intégrées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4195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65125"/>
            <a:ext cx="10515600" cy="789907"/>
          </a:xfrm>
        </p:spPr>
        <p:txBody>
          <a:bodyPr>
            <a:normAutofit fontScale="90000"/>
          </a:bodyPr>
          <a:lstStyle/>
          <a:p>
            <a:br>
              <a:rPr lang="en-US" b="1" dirty="0"/>
            </a:br>
            <a:r>
              <a:rPr lang="en-US" b="1" dirty="0" err="1"/>
              <a:t>Défis</a:t>
            </a:r>
            <a:r>
              <a:rPr lang="en-US" b="1" dirty="0"/>
              <a:t> et perspectives</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838200" y="1219201"/>
            <a:ext cx="10824411" cy="2839452"/>
          </a:xfrm>
          <a:solidFill>
            <a:schemeClr val="accent4">
              <a:lumMod val="20000"/>
              <a:lumOff val="80000"/>
            </a:schemeClr>
          </a:solidFill>
        </p:spPr>
        <p:txBody>
          <a:bodyPr>
            <a:noAutofit/>
          </a:bodyPr>
          <a:lstStyle/>
          <a:p>
            <a:pPr marL="890588" indent="-176213">
              <a:buNone/>
            </a:pPr>
            <a:r>
              <a:rPr lang="fr-FR" sz="2000" b="1" dirty="0"/>
              <a:t>CONTRAINTES</a:t>
            </a:r>
          </a:p>
          <a:p>
            <a:pPr marL="890588" indent="-176213">
              <a:spcBef>
                <a:spcPts val="600"/>
              </a:spcBef>
              <a:spcAft>
                <a:spcPts val="600"/>
              </a:spcAft>
              <a:buFont typeface="Courier New" panose="02070309020205020404" pitchFamily="49" charset="0"/>
              <a:buChar char="o"/>
            </a:pPr>
            <a:r>
              <a:rPr lang="fr-FR" sz="1800" dirty="0">
                <a:cs typeface="Times New Roman" panose="02020603050405020304" pitchFamily="18" charset="0"/>
              </a:rPr>
              <a:t>Insuffisance des espaces état civil/manque de local pour servir d’espace d’état civil</a:t>
            </a:r>
          </a:p>
          <a:p>
            <a:pPr marL="890588" indent="-176213">
              <a:spcBef>
                <a:spcPts val="600"/>
              </a:spcBef>
              <a:spcAft>
                <a:spcPts val="600"/>
              </a:spcAft>
              <a:buFont typeface="Courier New" panose="02070309020205020404" pitchFamily="49" charset="0"/>
              <a:buChar char="o"/>
            </a:pPr>
            <a:r>
              <a:rPr lang="fr-FR" sz="1800" dirty="0">
                <a:cs typeface="Times New Roman" panose="02020603050405020304" pitchFamily="18" charset="0"/>
              </a:rPr>
              <a:t>Insuffisance des centres d’ état civil dans les formations sanitaires</a:t>
            </a:r>
          </a:p>
          <a:p>
            <a:pPr marL="890588" indent="-176213">
              <a:spcBef>
                <a:spcPts val="600"/>
              </a:spcBef>
              <a:spcAft>
                <a:spcPts val="600"/>
              </a:spcAft>
              <a:buFont typeface="Courier New" panose="02070309020205020404" pitchFamily="49" charset="0"/>
              <a:buChar char="o"/>
            </a:pPr>
            <a:r>
              <a:rPr lang="fr-FR" sz="1800" dirty="0">
                <a:cs typeface="Times New Roman" panose="02020603050405020304" pitchFamily="18" charset="0"/>
              </a:rPr>
              <a:t>Accouchement à domicile</a:t>
            </a:r>
          </a:p>
          <a:p>
            <a:pPr marL="890588" indent="-176213">
              <a:spcBef>
                <a:spcPts val="600"/>
              </a:spcBef>
              <a:spcAft>
                <a:spcPts val="600"/>
              </a:spcAft>
              <a:buFont typeface="Courier New" panose="02070309020205020404" pitchFamily="49" charset="0"/>
              <a:buChar char="o"/>
            </a:pPr>
            <a:r>
              <a:rPr lang="en-US" sz="1800" dirty="0">
                <a:cs typeface="Times New Roman" panose="02020603050405020304" pitchFamily="18" charset="0"/>
              </a:rPr>
              <a:t>Retard de </a:t>
            </a:r>
            <a:r>
              <a:rPr lang="fr-FR" sz="1800" dirty="0">
                <a:cs typeface="Times New Roman" panose="02020603050405020304" pitchFamily="18" charset="0"/>
              </a:rPr>
              <a:t>signature des actes de naissance qui relèvent de la responsabilité des officiers de l’ état civil, donc des maires</a:t>
            </a:r>
          </a:p>
        </p:txBody>
      </p:sp>
      <p:sp>
        <p:nvSpPr>
          <p:cNvPr id="4" name="Content Placeholder 2">
            <a:extLst>
              <a:ext uri="{FF2B5EF4-FFF2-40B4-BE49-F238E27FC236}">
                <a16:creationId xmlns:a16="http://schemas.microsoft.com/office/drawing/2014/main" id="{F6040783-B6DF-9C6C-02F4-039A90D5D696}"/>
              </a:ext>
            </a:extLst>
          </p:cNvPr>
          <p:cNvSpPr txBox="1">
            <a:spLocks/>
          </p:cNvSpPr>
          <p:nvPr/>
        </p:nvSpPr>
        <p:spPr>
          <a:xfrm>
            <a:off x="838200" y="4235115"/>
            <a:ext cx="10824411" cy="2498390"/>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6325" indent="-285750">
              <a:spcBef>
                <a:spcPts val="600"/>
              </a:spcBef>
              <a:spcAft>
                <a:spcPts val="600"/>
              </a:spcAft>
              <a:buNone/>
            </a:pPr>
            <a:r>
              <a:rPr lang="fr-FR" sz="2000" b="1" dirty="0">
                <a:cs typeface="Times New Roman" panose="02020603050405020304" pitchFamily="18" charset="0"/>
              </a:rPr>
              <a:t>DEFIS</a:t>
            </a:r>
          </a:p>
          <a:p>
            <a:pPr marL="1076325" indent="-285750">
              <a:spcBef>
                <a:spcPts val="600"/>
              </a:spcBef>
              <a:spcAft>
                <a:spcPts val="600"/>
              </a:spcAft>
              <a:buFont typeface="Courier New" panose="02070309020205020404" pitchFamily="49" charset="0"/>
              <a:buChar char="o"/>
            </a:pPr>
            <a:r>
              <a:rPr lang="fr-FR" sz="1800" dirty="0">
                <a:cs typeface="Times New Roman" panose="02020603050405020304" pitchFamily="18" charset="0"/>
              </a:rPr>
              <a:t>Budgétiser les activités d’état civil </a:t>
            </a:r>
          </a:p>
          <a:p>
            <a:pPr marL="1076325" indent="-285750">
              <a:spcBef>
                <a:spcPts val="600"/>
              </a:spcBef>
              <a:spcAft>
                <a:spcPts val="600"/>
              </a:spcAft>
              <a:buFont typeface="Courier New" panose="02070309020205020404" pitchFamily="49" charset="0"/>
              <a:buChar char="o"/>
            </a:pPr>
            <a:r>
              <a:rPr lang="fr-FR" sz="1800" dirty="0">
                <a:cs typeface="Times New Roman" panose="02020603050405020304" pitchFamily="18" charset="0"/>
              </a:rPr>
              <a:t>Assurer le recrutement et déploiement</a:t>
            </a:r>
            <a:r>
              <a:rPr lang="fr-FR" sz="1800" b="1" dirty="0">
                <a:cs typeface="Times New Roman" panose="02020603050405020304" pitchFamily="18" charset="0"/>
              </a:rPr>
              <a:t> </a:t>
            </a:r>
            <a:r>
              <a:rPr lang="fr-FR" sz="1800" dirty="0">
                <a:cs typeface="Times New Roman" panose="02020603050405020304" pitchFamily="18" charset="0"/>
              </a:rPr>
              <a:t>des ressources humaines dans les formations sanitaires car les compétences techniques déficientes des agents d’état civil compromettent la qualité et l’offre des services d’état civil</a:t>
            </a:r>
          </a:p>
          <a:p>
            <a:pPr marL="1076325" indent="-285750">
              <a:spcBef>
                <a:spcPts val="600"/>
              </a:spcBef>
              <a:spcAft>
                <a:spcPts val="600"/>
              </a:spcAft>
              <a:buFont typeface="Courier New" panose="02070309020205020404" pitchFamily="49" charset="0"/>
              <a:buChar char="o"/>
            </a:pPr>
            <a:r>
              <a:rPr lang="fr-FR" sz="1800" dirty="0">
                <a:cs typeface="Times New Roman" panose="02020603050405020304" pitchFamily="18" charset="0"/>
              </a:rPr>
              <a:t>Réduire la résistance du personnel de la santé, de l’état civil et de la justice, pour la collaboration intersectorielle due à la surcharge du travail et le manque de motivation salariale </a:t>
            </a:r>
          </a:p>
          <a:p>
            <a:pPr marL="1076325" indent="-285750">
              <a:spcBef>
                <a:spcPts val="600"/>
              </a:spcBef>
              <a:spcAft>
                <a:spcPts val="600"/>
              </a:spcAft>
              <a:buFont typeface="Courier New" panose="02070309020205020404" pitchFamily="49" charset="0"/>
              <a:buChar char="o"/>
            </a:pPr>
            <a:r>
              <a:rPr lang="fr-FR" sz="1800" dirty="0">
                <a:cs typeface="Times New Roman" panose="02020603050405020304" pitchFamily="18" charset="0"/>
              </a:rPr>
              <a:t>Accès a l’internet/ électricité pour l’introduction/utilisations des TIC</a:t>
            </a:r>
            <a:endParaRPr lang="en-US" sz="1800" dirty="0">
              <a:cs typeface="Times New Roman" panose="02020603050405020304" pitchFamily="18" charset="0"/>
            </a:endParaRPr>
          </a:p>
        </p:txBody>
      </p:sp>
      <p:pic>
        <p:nvPicPr>
          <p:cNvPr id="6" name="Graphic 5" descr="Playbook">
            <a:extLst>
              <a:ext uri="{FF2B5EF4-FFF2-40B4-BE49-F238E27FC236}">
                <a16:creationId xmlns:a16="http://schemas.microsoft.com/office/drawing/2014/main" id="{C2936F52-07A5-006D-F445-571326B4B1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215" y="4171069"/>
            <a:ext cx="828000" cy="828000"/>
          </a:xfrm>
          <a:prstGeom prst="rect">
            <a:avLst/>
          </a:prstGeom>
        </p:spPr>
      </p:pic>
      <p:pic>
        <p:nvPicPr>
          <p:cNvPr id="12" name="Graphic 11" descr="Tête avec engrenages avec un remplissage uni">
            <a:extLst>
              <a:ext uri="{FF2B5EF4-FFF2-40B4-BE49-F238E27FC236}">
                <a16:creationId xmlns:a16="http://schemas.microsoft.com/office/drawing/2014/main" id="{1A1B1FD1-A850-F100-F2D0-22C775292D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5050" y="1203947"/>
            <a:ext cx="789907" cy="789907"/>
          </a:xfrm>
          <a:prstGeom prst="rect">
            <a:avLst/>
          </a:prstGeom>
        </p:spPr>
      </p:pic>
    </p:spTree>
    <p:extLst>
      <p:ext uri="{BB962C8B-B14F-4D97-AF65-F5344CB8AC3E}">
        <p14:creationId xmlns:p14="http://schemas.microsoft.com/office/powerpoint/2010/main" val="411290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24029"/>
            <a:ext cx="10515600" cy="838033"/>
          </a:xfrm>
        </p:spPr>
        <p:txBody>
          <a:bodyPr>
            <a:normAutofit/>
          </a:bodyPr>
          <a:lstStyle/>
          <a:p>
            <a:r>
              <a:rPr lang="en-US" b="1" dirty="0" err="1"/>
              <a:t>Recommandations</a:t>
            </a:r>
            <a:endParaRPr lang="en-US" b="1" dirty="0"/>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838200" y="1549054"/>
            <a:ext cx="10808368" cy="4796589"/>
          </a:xfrm>
          <a:solidFill>
            <a:schemeClr val="accent4">
              <a:lumMod val="20000"/>
              <a:lumOff val="80000"/>
            </a:schemeClr>
          </a:solidFill>
        </p:spPr>
        <p:txBody>
          <a:bodyPr>
            <a:normAutofit fontScale="92500" lnSpcReduction="10000"/>
          </a:bodyPr>
          <a:lstStyle/>
          <a:p>
            <a:pPr marL="352425" indent="-352425" algn="just">
              <a:lnSpc>
                <a:spcPct val="100000"/>
              </a:lnSpc>
              <a:spcBef>
                <a:spcPts val="600"/>
              </a:spcBef>
              <a:spcAft>
                <a:spcPts val="600"/>
              </a:spcAft>
              <a:buFont typeface="Wingdings" panose="05000000000000000000" pitchFamily="2" charset="2"/>
              <a:buChar char="v"/>
            </a:pPr>
            <a:r>
              <a:rPr lang="fr-FR" sz="2400" b="1" dirty="0">
                <a:cs typeface="Times New Roman" panose="02020603050405020304" pitchFamily="18" charset="0"/>
              </a:rPr>
              <a:t>L’élaboration des protocoles de collaboration </a:t>
            </a:r>
            <a:r>
              <a:rPr lang="fr-FR" sz="2400" dirty="0">
                <a:cs typeface="Times New Roman" panose="02020603050405020304" pitchFamily="18" charset="0"/>
              </a:rPr>
              <a:t>pour l’interopérabilité entre les Ministères/ services de l’Administration Territoriale (d’état civil),  la santé, la justice et l’INSEED</a:t>
            </a:r>
          </a:p>
          <a:p>
            <a:pPr marL="352425" indent="-352425" algn="just">
              <a:lnSpc>
                <a:spcPct val="100000"/>
              </a:lnSpc>
              <a:spcBef>
                <a:spcPts val="600"/>
              </a:spcBef>
              <a:spcAft>
                <a:spcPts val="600"/>
              </a:spcAft>
              <a:buFont typeface="Wingdings" panose="05000000000000000000" pitchFamily="2" charset="2"/>
              <a:buChar char="v"/>
            </a:pPr>
            <a:r>
              <a:rPr lang="fr-FR" sz="2400" b="1" dirty="0">
                <a:cs typeface="Times New Roman" panose="02020603050405020304" pitchFamily="18" charset="0"/>
              </a:rPr>
              <a:t>L’élargissement de la couverture des enregistrements  systématiques </a:t>
            </a:r>
            <a:r>
              <a:rPr lang="fr-FR" sz="2400" dirty="0">
                <a:cs typeface="Times New Roman" panose="02020603050405020304" pitchFamily="18" charset="0"/>
              </a:rPr>
              <a:t>via les plateformes de santé et de vaccination</a:t>
            </a:r>
          </a:p>
          <a:p>
            <a:pPr marL="352425" indent="-352425" algn="just">
              <a:lnSpc>
                <a:spcPct val="100000"/>
              </a:lnSpc>
              <a:spcBef>
                <a:spcPts val="600"/>
              </a:spcBef>
              <a:spcAft>
                <a:spcPts val="600"/>
              </a:spcAft>
              <a:buFont typeface="Wingdings" panose="05000000000000000000" pitchFamily="2" charset="2"/>
              <a:buChar char="v"/>
            </a:pPr>
            <a:r>
              <a:rPr lang="fr-FR" sz="2400" b="1" dirty="0">
                <a:cs typeface="Times New Roman" panose="02020603050405020304" pitchFamily="18" charset="0"/>
              </a:rPr>
              <a:t>L’amélioration des services et la couverture grâce aux innovations: </a:t>
            </a:r>
            <a:r>
              <a:rPr lang="fr-FR" sz="2400" dirty="0">
                <a:cs typeface="Times New Roman" panose="02020603050405020304" pitchFamily="18" charset="0"/>
              </a:rPr>
              <a:t>informatisation de la collecte et de la centralisation des données sur l’enregistrement des naissances à travers l’utilisation de l’application des faits d’enregistrement des naissances par le ministère de l’administration territoriale</a:t>
            </a:r>
          </a:p>
          <a:p>
            <a:pPr marL="352425" indent="-352425" algn="just">
              <a:lnSpc>
                <a:spcPct val="100000"/>
              </a:lnSpc>
              <a:spcBef>
                <a:spcPts val="600"/>
              </a:spcBef>
              <a:spcAft>
                <a:spcPts val="600"/>
              </a:spcAft>
              <a:buFont typeface="Wingdings" panose="05000000000000000000" pitchFamily="2" charset="2"/>
              <a:buChar char="v"/>
            </a:pPr>
            <a:r>
              <a:rPr lang="fr-FR" sz="2400" b="1" dirty="0">
                <a:cs typeface="Times New Roman" panose="02020603050405020304" pitchFamily="18" charset="0"/>
              </a:rPr>
              <a:t>Le </a:t>
            </a:r>
            <a:r>
              <a:rPr lang="fr-FR" sz="2400" b="1" dirty="0"/>
              <a:t>développement / renforcement du partenariat</a:t>
            </a:r>
            <a:r>
              <a:rPr lang="fr-FR" sz="2400" dirty="0"/>
              <a:t> avec les agences du SNU, Banque Mondiale, GIZ, société civile, les secteurs public et privé ainsi qu’avec les radios communautaires la sensibilisation des communautés</a:t>
            </a:r>
          </a:p>
          <a:p>
            <a:pPr marL="352425" indent="-352425" algn="just">
              <a:lnSpc>
                <a:spcPct val="100000"/>
              </a:lnSpc>
              <a:spcBef>
                <a:spcPts val="600"/>
              </a:spcBef>
              <a:spcAft>
                <a:spcPts val="600"/>
              </a:spcAft>
              <a:buFont typeface="Wingdings" panose="05000000000000000000" pitchFamily="2" charset="2"/>
              <a:buChar char="v"/>
            </a:pPr>
            <a:r>
              <a:rPr lang="fr-FR" sz="2400" b="1" dirty="0"/>
              <a:t>L’utilisation des technologies d’information</a:t>
            </a:r>
            <a:r>
              <a:rPr lang="fr-FR" sz="2400" dirty="0"/>
              <a:t> pour la gestion intégrée des données et la généralisation des évidences</a:t>
            </a:r>
            <a:endParaRPr lang="fr-FR" sz="1600" dirty="0"/>
          </a:p>
        </p:txBody>
      </p:sp>
    </p:spTree>
    <p:extLst>
      <p:ext uri="{BB962C8B-B14F-4D97-AF65-F5344CB8AC3E}">
        <p14:creationId xmlns:p14="http://schemas.microsoft.com/office/powerpoint/2010/main" val="9227989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3476</TotalTime>
  <Words>996</Words>
  <Application>Microsoft Office PowerPoint</Application>
  <PresentationFormat>Grand écran</PresentationFormat>
  <Paragraphs>74</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Courier New</vt:lpstr>
      <vt:lpstr>Wingdings</vt:lpstr>
      <vt:lpstr>1_Office Theme</vt:lpstr>
      <vt:lpstr>Les expériences et leçons de la gestion des systèmes CRVS dans les contextes d'urgence humanitaires - COVID-19 : Cas du Togo</vt:lpstr>
      <vt:lpstr>Contenu de la présentation </vt:lpstr>
      <vt:lpstr>Contexte </vt:lpstr>
      <vt:lpstr>Accès aux services</vt:lpstr>
      <vt:lpstr>Accès aux services</vt:lpstr>
      <vt:lpstr>Gestion de la COVID-19</vt:lpstr>
      <vt:lpstr>Mesures prises pour la continuité des activités pendant la pandémie</vt:lpstr>
      <vt:lpstr> Défis et perspectives</vt:lpstr>
      <vt:lpstr>Recommandations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KOFFI SETO</cp:lastModifiedBy>
  <cp:revision>79</cp:revision>
  <cp:lastPrinted>2022-10-18T16:09:48Z</cp:lastPrinted>
  <dcterms:created xsi:type="dcterms:W3CDTF">2022-09-20T01:45:54Z</dcterms:created>
  <dcterms:modified xsi:type="dcterms:W3CDTF">2022-10-26T13:26:46Z</dcterms:modified>
</cp:coreProperties>
</file>