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5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EbZsze7ga8koE6PVL9T6q8j2J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0222940-F8C9-4F44-B905-0024669A48FB}">
  <a:tblStyle styleId="{20222940-F8C9-4F44-B905-0024669A48FB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 b="off" i="off"/>
      <a:tcStyle>
        <a:tcBdr/>
      </a:tcStyle>
    </a:band2H>
    <a:band1V>
      <a:tcTxStyle b="off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 b="off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08753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59480304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159480304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1470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568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2778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93840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b4286015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15b4286015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8893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7103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0623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6741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8625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6379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028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7159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dy Text">
  <p:cSld name="Wordy Text">
    <p:bg>
      <p:bgPr>
        <a:solidFill>
          <a:schemeClr val="lt1">
            <a:alpha val="1960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1001316" y="1413272"/>
            <a:ext cx="7141200" cy="24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1000822" y="909464"/>
            <a:ext cx="7142400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ribbon 1">
  <p:cSld name="icon ribbon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9"/>
          <p:cNvSpPr/>
          <p:nvPr/>
        </p:nvSpPr>
        <p:spPr>
          <a:xfrm>
            <a:off x="0" y="-11656"/>
            <a:ext cx="9152700" cy="240300"/>
          </a:xfrm>
          <a:prstGeom prst="rect">
            <a:avLst/>
          </a:prstGeom>
          <a:solidFill>
            <a:srgbClr val="0590C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Google Shape;45;p29"/>
          <p:cNvPicPr preferRelativeResize="0"/>
          <p:nvPr/>
        </p:nvPicPr>
        <p:blipFill rotWithShape="1">
          <a:blip r:embed="rId2">
            <a:alphaModFix/>
          </a:blip>
          <a:srcRect t="-67904" r="37492" b="-5580"/>
          <a:stretch/>
        </p:blipFill>
        <p:spPr>
          <a:xfrm>
            <a:off x="3217334" y="-62620"/>
            <a:ext cx="5975875" cy="24039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9"/>
          <p:cNvSpPr txBox="1"/>
          <p:nvPr/>
        </p:nvSpPr>
        <p:spPr>
          <a:xfrm>
            <a:off x="4829175" y="757238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" name="Google Shape;47;p29"/>
          <p:cNvPicPr preferRelativeResize="0"/>
          <p:nvPr/>
        </p:nvPicPr>
        <p:blipFill rotWithShape="1">
          <a:blip r:embed="rId2">
            <a:alphaModFix/>
          </a:blip>
          <a:srcRect t="-67904" r="37492" b="-5580"/>
          <a:stretch/>
        </p:blipFill>
        <p:spPr>
          <a:xfrm>
            <a:off x="-2599266" y="-62620"/>
            <a:ext cx="5975875" cy="240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tlight / Quote">
  <p:cSld name="Hightlight / Quot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30" descr="A picture containing person, young, green, girl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0"/>
          <p:cNvSpPr/>
          <p:nvPr/>
        </p:nvSpPr>
        <p:spPr>
          <a:xfrm>
            <a:off x="5135138" y="-9432"/>
            <a:ext cx="3403800" cy="4356600"/>
          </a:xfrm>
          <a:prstGeom prst="rect">
            <a:avLst/>
          </a:prstGeom>
          <a:solidFill>
            <a:srgbClr val="12212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30"/>
          <p:cNvSpPr txBox="1">
            <a:spLocks noGrp="1"/>
          </p:cNvSpPr>
          <p:nvPr>
            <p:ph type="body" idx="1"/>
          </p:nvPr>
        </p:nvSpPr>
        <p:spPr>
          <a:xfrm>
            <a:off x="5381839" y="1051262"/>
            <a:ext cx="2910600" cy="30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title"/>
          </p:nvPr>
        </p:nvSpPr>
        <p:spPr>
          <a:xfrm>
            <a:off x="5381839" y="273844"/>
            <a:ext cx="29106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3" name="Google Shape;53;p30"/>
          <p:cNvPicPr preferRelativeResize="0"/>
          <p:nvPr/>
        </p:nvPicPr>
        <p:blipFill rotWithShape="1">
          <a:blip r:embed="rId3">
            <a:alphaModFix/>
          </a:blip>
          <a:srcRect r="80728"/>
          <a:stretch/>
        </p:blipFill>
        <p:spPr>
          <a:xfrm>
            <a:off x="0" y="0"/>
            <a:ext cx="1765906" cy="5154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hort to Medium Text">
  <p:cSld name="Short to Medium 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/>
          <p:nvPr/>
        </p:nvSpPr>
        <p:spPr>
          <a:xfrm>
            <a:off x="5026412" y="-9432"/>
            <a:ext cx="4117500" cy="5152800"/>
          </a:xfrm>
          <a:prstGeom prst="rect">
            <a:avLst/>
          </a:prstGeom>
          <a:solidFill>
            <a:srgbClr val="12212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31"/>
          <p:cNvSpPr txBox="1">
            <a:spLocks noGrp="1"/>
          </p:cNvSpPr>
          <p:nvPr>
            <p:ph type="body" idx="1"/>
          </p:nvPr>
        </p:nvSpPr>
        <p:spPr>
          <a:xfrm>
            <a:off x="5324838" y="1181620"/>
            <a:ext cx="3520800" cy="3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title"/>
          </p:nvPr>
        </p:nvSpPr>
        <p:spPr>
          <a:xfrm>
            <a:off x="5324837" y="273844"/>
            <a:ext cx="35208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dy Text 1">
  <p:cSld name="Wordy Text_1">
    <p:bg>
      <p:bgPr>
        <a:solidFill>
          <a:schemeClr val="lt1">
            <a:alpha val="1960"/>
          </a:schemeClr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32"/>
          <p:cNvSpPr txBox="1">
            <a:spLocks noGrp="1"/>
          </p:cNvSpPr>
          <p:nvPr>
            <p:ph type="body" idx="1"/>
          </p:nvPr>
        </p:nvSpPr>
        <p:spPr>
          <a:xfrm>
            <a:off x="1001316" y="1413272"/>
            <a:ext cx="7141200" cy="24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title"/>
          </p:nvPr>
        </p:nvSpPr>
        <p:spPr>
          <a:xfrm>
            <a:off x="1000822" y="909464"/>
            <a:ext cx="7142400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Blank">
  <p:cSld name="Cover - 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1">
  <p:cSld name="blank slide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dy Text">
  <p:cSld name="Wordy Text">
    <p:bg>
      <p:bgPr>
        <a:solidFill>
          <a:schemeClr val="lt1">
            <a:alpha val="1568"/>
          </a:schemeClr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1001316" y="1413272"/>
            <a:ext cx="7141200" cy="24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1000822" y="909464"/>
            <a:ext cx="7142400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solidFill>
          <a:srgbClr val="0590C7">
            <a:alpha val="7058"/>
          </a:srgbClr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5" name="Google Shape;7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" name="Google Shape;90;p3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1" name="Google Shape;91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4" name="Google Shape;94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8" name="Google Shape;98;p4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9" name="Google Shape;99;p4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03" name="Google Shape;103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6" name="Google Shape;106;p4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ribbon 1">
  <p:cSld name="icon ribbon_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5"/>
          <p:cNvSpPr/>
          <p:nvPr/>
        </p:nvSpPr>
        <p:spPr>
          <a:xfrm>
            <a:off x="0" y="-11656"/>
            <a:ext cx="9152700" cy="240300"/>
          </a:xfrm>
          <a:prstGeom prst="rect">
            <a:avLst/>
          </a:prstGeom>
          <a:solidFill>
            <a:srgbClr val="0590C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45"/>
          <p:cNvPicPr preferRelativeResize="0"/>
          <p:nvPr/>
        </p:nvPicPr>
        <p:blipFill rotWithShape="1">
          <a:blip r:embed="rId2">
            <a:alphaModFix/>
          </a:blip>
          <a:srcRect t="-67904" r="37492" b="-5580"/>
          <a:stretch/>
        </p:blipFill>
        <p:spPr>
          <a:xfrm>
            <a:off x="3217334" y="-62620"/>
            <a:ext cx="5975875" cy="24039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5"/>
          <p:cNvSpPr txBox="1"/>
          <p:nvPr/>
        </p:nvSpPr>
        <p:spPr>
          <a:xfrm>
            <a:off x="4829175" y="757238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45"/>
          <p:cNvPicPr preferRelativeResize="0"/>
          <p:nvPr/>
        </p:nvPicPr>
        <p:blipFill rotWithShape="1">
          <a:blip r:embed="rId2">
            <a:alphaModFix/>
          </a:blip>
          <a:srcRect t="-67904" r="37492" b="-5580"/>
          <a:stretch/>
        </p:blipFill>
        <p:spPr>
          <a:xfrm>
            <a:off x="-2599266" y="-62620"/>
            <a:ext cx="5975875" cy="240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tlight / Quote">
  <p:cSld name="Hightlight / Quot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6" descr="A picture containing person, young, green, girl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6"/>
          <p:cNvSpPr/>
          <p:nvPr/>
        </p:nvSpPr>
        <p:spPr>
          <a:xfrm>
            <a:off x="5135138" y="-9432"/>
            <a:ext cx="3403800" cy="4356600"/>
          </a:xfrm>
          <a:prstGeom prst="rect">
            <a:avLst/>
          </a:prstGeom>
          <a:solidFill>
            <a:srgbClr val="12212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6"/>
          <p:cNvSpPr txBox="1">
            <a:spLocks noGrp="1"/>
          </p:cNvSpPr>
          <p:nvPr>
            <p:ph type="body" idx="1"/>
          </p:nvPr>
        </p:nvSpPr>
        <p:spPr>
          <a:xfrm>
            <a:off x="5381839" y="1051262"/>
            <a:ext cx="2910600" cy="30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46"/>
          <p:cNvSpPr txBox="1">
            <a:spLocks noGrp="1"/>
          </p:cNvSpPr>
          <p:nvPr>
            <p:ph type="title"/>
          </p:nvPr>
        </p:nvSpPr>
        <p:spPr>
          <a:xfrm>
            <a:off x="5381839" y="273844"/>
            <a:ext cx="29106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0" name="Google Shape;120;p46"/>
          <p:cNvPicPr preferRelativeResize="0"/>
          <p:nvPr/>
        </p:nvPicPr>
        <p:blipFill rotWithShape="1">
          <a:blip r:embed="rId3">
            <a:alphaModFix/>
          </a:blip>
          <a:srcRect r="80728"/>
          <a:stretch/>
        </p:blipFill>
        <p:spPr>
          <a:xfrm>
            <a:off x="0" y="0"/>
            <a:ext cx="1765906" cy="5154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hort to Medium Text">
  <p:cSld name="Short to Medium 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7"/>
          <p:cNvSpPr/>
          <p:nvPr/>
        </p:nvSpPr>
        <p:spPr>
          <a:xfrm>
            <a:off x="5026412" y="-9432"/>
            <a:ext cx="4117500" cy="5152800"/>
          </a:xfrm>
          <a:prstGeom prst="rect">
            <a:avLst/>
          </a:prstGeom>
          <a:solidFill>
            <a:srgbClr val="12212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7"/>
          <p:cNvSpPr txBox="1">
            <a:spLocks noGrp="1"/>
          </p:cNvSpPr>
          <p:nvPr>
            <p:ph type="body" idx="1"/>
          </p:nvPr>
        </p:nvSpPr>
        <p:spPr>
          <a:xfrm>
            <a:off x="5324838" y="1181620"/>
            <a:ext cx="3520800" cy="3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47"/>
          <p:cNvSpPr txBox="1">
            <a:spLocks noGrp="1"/>
          </p:cNvSpPr>
          <p:nvPr>
            <p:ph type="title"/>
          </p:nvPr>
        </p:nvSpPr>
        <p:spPr>
          <a:xfrm>
            <a:off x="5324837" y="273844"/>
            <a:ext cx="35208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Blank">
  <p:cSld name="Cover - 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1">
  <p:cSld name="blank slide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9480304ea_0_0"/>
          <p:cNvSpPr txBox="1">
            <a:spLocks noGrp="1"/>
          </p:cNvSpPr>
          <p:nvPr>
            <p:ph type="title"/>
          </p:nvPr>
        </p:nvSpPr>
        <p:spPr>
          <a:xfrm>
            <a:off x="866417" y="310579"/>
            <a:ext cx="7142400" cy="1333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" sz="2400"/>
              <a:t>Marriage and divorce registration in Africa: Status, best practices, challenges and strategies for accelerating progress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g159480304ea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4921" y="1644383"/>
            <a:ext cx="3571956" cy="241971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159480304ea_0_0"/>
          <p:cNvSpPr txBox="1"/>
          <p:nvPr/>
        </p:nvSpPr>
        <p:spPr>
          <a:xfrm>
            <a:off x="1107700" y="4381500"/>
            <a:ext cx="71424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3E6C"/>
                </a:solidFill>
                <a:latin typeface="Arial"/>
                <a:ea typeface="Arial"/>
                <a:cs typeface="Arial"/>
                <a:sym typeface="Arial"/>
              </a:rPr>
              <a:t>Experts Group Meeting of the 6th Conference of African Ministers Responsible for Civil Registration and Vital Statistics, Addis Ababa, 24–28 October, 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5123" y="69157"/>
            <a:ext cx="6221646" cy="4927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3"/>
          <p:cNvSpPr txBox="1">
            <a:spLocks noGrp="1"/>
          </p:cNvSpPr>
          <p:nvPr>
            <p:ph type="body" idx="1"/>
          </p:nvPr>
        </p:nvSpPr>
        <p:spPr>
          <a:xfrm>
            <a:off x="634764" y="966931"/>
            <a:ext cx="8194200" cy="3989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6195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Strengthen capabilities, including modern technologies, for collection, compilation and dissemination  of M&amp;D statistics even in low registration coverage settings.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36195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36195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Promote a life-course approach to CRVS that begins with birth, continues through to death, and includes marriage and divorce. </a:t>
            </a:r>
            <a:endParaRPr sz="1200"/>
          </a:p>
          <a:p>
            <a:pPr marL="36195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36195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Conduct research on supply and demand factors influencing marriage and divorce registration to inform revitalization strategies.    </a:t>
            </a:r>
            <a:endParaRPr sz="1200"/>
          </a:p>
          <a:p>
            <a:pPr marL="36195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36195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Support social movements to enhance the value of marriage and divorce registration for gender empowerment.  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36195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36195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36195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36195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36195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36195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53"/>
          <p:cNvSpPr txBox="1">
            <a:spLocks noGrp="1"/>
          </p:cNvSpPr>
          <p:nvPr>
            <p:ph type="title"/>
          </p:nvPr>
        </p:nvSpPr>
        <p:spPr>
          <a:xfrm>
            <a:off x="433584" y="333314"/>
            <a:ext cx="8596561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" sz="2400"/>
              <a:t>Strategies for accelerating progress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"/>
          <p:cNvSpPr/>
          <p:nvPr/>
        </p:nvSpPr>
        <p:spPr>
          <a:xfrm>
            <a:off x="2892150" y="1920262"/>
            <a:ext cx="3359700" cy="13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sz="3800" b="1" i="0" u="none" strike="noStrike" cap="none">
                <a:solidFill>
                  <a:srgbClr val="FEC222"/>
                </a:solidFill>
                <a:latin typeface="Arial"/>
                <a:ea typeface="Arial"/>
                <a:cs typeface="Arial"/>
                <a:sym typeface="Arial"/>
              </a:rPr>
              <a:t>THANK </a:t>
            </a:r>
            <a:endParaRPr sz="3800" b="1" i="0" u="none" strike="noStrike" cap="none">
              <a:solidFill>
                <a:srgbClr val="FEC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sz="3800" b="1" i="0" u="none" strike="noStrike" cap="none">
                <a:solidFill>
                  <a:srgbClr val="FEC222"/>
                </a:solidFill>
                <a:latin typeface="Arial"/>
                <a:ea typeface="Arial"/>
                <a:cs typeface="Arial"/>
                <a:sym typeface="Arial"/>
              </a:rPr>
              <a:t>YOU!</a:t>
            </a:r>
            <a:endParaRPr sz="3800" b="1" i="0" u="none" strike="noStrike" cap="none">
              <a:solidFill>
                <a:srgbClr val="FEC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sz="3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5b4286015f_0_5"/>
          <p:cNvSpPr txBox="1">
            <a:spLocks noGrp="1"/>
          </p:cNvSpPr>
          <p:nvPr>
            <p:ph type="body" idx="1"/>
          </p:nvPr>
        </p:nvSpPr>
        <p:spPr>
          <a:xfrm>
            <a:off x="642450" y="1258925"/>
            <a:ext cx="8194200" cy="30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191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The importance of marriage and divorce registration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191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Marriage and divorce registration: a landscape overview</a:t>
            </a:r>
            <a:endParaRPr/>
          </a:p>
          <a:p>
            <a:pPr marL="4191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Some illustrative cases</a:t>
            </a:r>
            <a:endParaRPr/>
          </a:p>
          <a:p>
            <a:pPr marL="4191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Challenges and opportunities</a:t>
            </a:r>
            <a:endParaRPr/>
          </a:p>
          <a:p>
            <a:pPr marL="4191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Strategies for accelerating progress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15b4286015f_0_5"/>
          <p:cNvSpPr txBox="1">
            <a:spLocks noGrp="1"/>
          </p:cNvSpPr>
          <p:nvPr>
            <p:ph type="title"/>
          </p:nvPr>
        </p:nvSpPr>
        <p:spPr>
          <a:xfrm>
            <a:off x="1000797" y="333314"/>
            <a:ext cx="7142400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" sz="3200"/>
              <a:t>Outline </a:t>
            </a:r>
            <a:endParaRPr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2"/>
          <p:cNvGrpSpPr/>
          <p:nvPr/>
        </p:nvGrpSpPr>
        <p:grpSpPr>
          <a:xfrm>
            <a:off x="2262073" y="114492"/>
            <a:ext cx="4737669" cy="4932765"/>
            <a:chOff x="1345117" y="4033"/>
            <a:chExt cx="4737669" cy="4932765"/>
          </a:xfrm>
        </p:grpSpPr>
        <p:sp>
          <p:nvSpPr>
            <p:cNvPr id="146" name="Google Shape;146;p2"/>
            <p:cNvSpPr/>
            <p:nvPr/>
          </p:nvSpPr>
          <p:spPr>
            <a:xfrm>
              <a:off x="3240641" y="1997105"/>
              <a:ext cx="946622" cy="946622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E69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 txBox="1"/>
            <p:nvPr/>
          </p:nvSpPr>
          <p:spPr>
            <a:xfrm>
              <a:off x="3379271" y="2135735"/>
              <a:ext cx="669362" cy="6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" sz="1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Vital events</a:t>
              </a:r>
              <a:endPara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 rot="-5400000">
              <a:off x="3190728" y="1462411"/>
              <a:ext cx="1046448" cy="2293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w="25400" cap="flat" cmpd="sng">
              <a:solidFill>
                <a:srgbClr val="C987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 txBox="1"/>
            <p:nvPr/>
          </p:nvSpPr>
          <p:spPr>
            <a:xfrm rot="-5400000">
              <a:off x="3687791" y="1447719"/>
              <a:ext cx="52322" cy="523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240641" y="4033"/>
              <a:ext cx="946622" cy="946622"/>
            </a:xfrm>
            <a:prstGeom prst="ellipse">
              <a:avLst/>
            </a:prstGeom>
            <a:solidFill>
              <a:srgbClr val="00B0F0"/>
            </a:solidFill>
            <a:ln w="25400" cap="flat" cmpd="sng">
              <a:solidFill>
                <a:srgbClr val="E69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 txBox="1"/>
            <p:nvPr/>
          </p:nvSpPr>
          <p:spPr>
            <a:xfrm>
              <a:off x="3379271" y="142663"/>
              <a:ext cx="669362" cy="6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Live birth</a:t>
              </a:r>
              <a:endPara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-3240000">
              <a:off x="3776477" y="1652732"/>
              <a:ext cx="1046448" cy="2293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w="25400" cap="flat" cmpd="sng">
              <a:solidFill>
                <a:srgbClr val="C987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 txBox="1"/>
            <p:nvPr/>
          </p:nvSpPr>
          <p:spPr>
            <a:xfrm rot="-3240000">
              <a:off x="4273540" y="1638041"/>
              <a:ext cx="52322" cy="523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412139" y="384676"/>
              <a:ext cx="946622" cy="946622"/>
            </a:xfrm>
            <a:prstGeom prst="ellipse">
              <a:avLst/>
            </a:prstGeom>
            <a:solidFill>
              <a:srgbClr val="92D050"/>
            </a:solidFill>
            <a:ln w="25400" cap="flat" cmpd="sng">
              <a:solidFill>
                <a:srgbClr val="E69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 txBox="1"/>
            <p:nvPr/>
          </p:nvSpPr>
          <p:spPr>
            <a:xfrm>
              <a:off x="4550769" y="523306"/>
              <a:ext cx="669362" cy="6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Death</a:t>
              </a:r>
              <a:endPara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 rot="-1080000">
              <a:off x="4138489" y="2151000"/>
              <a:ext cx="1046448" cy="2293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w="25400" cap="flat" cmpd="sng">
              <a:solidFill>
                <a:srgbClr val="C987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 txBox="1"/>
            <p:nvPr/>
          </p:nvSpPr>
          <p:spPr>
            <a:xfrm rot="-1080000">
              <a:off x="4635552" y="2136308"/>
              <a:ext cx="52322" cy="523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136164" y="1381212"/>
              <a:ext cx="946622" cy="946622"/>
            </a:xfrm>
            <a:prstGeom prst="ellipse">
              <a:avLst/>
            </a:prstGeom>
            <a:solidFill>
              <a:srgbClr val="92D050"/>
            </a:solidFill>
            <a:ln w="25400" cap="flat" cmpd="sng">
              <a:solidFill>
                <a:srgbClr val="E69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 txBox="1"/>
            <p:nvPr/>
          </p:nvSpPr>
          <p:spPr>
            <a:xfrm>
              <a:off x="5274794" y="1519842"/>
              <a:ext cx="669362" cy="6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Fetal death</a:t>
              </a:r>
              <a:endPara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 rot="1080000">
              <a:off x="4138489" y="2766893"/>
              <a:ext cx="1046448" cy="2293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w="25400" cap="flat" cmpd="sng">
              <a:solidFill>
                <a:srgbClr val="C987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 txBox="1"/>
            <p:nvPr/>
          </p:nvSpPr>
          <p:spPr>
            <a:xfrm rot="1080000">
              <a:off x="4635552" y="2752201"/>
              <a:ext cx="52322" cy="523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136164" y="2612998"/>
              <a:ext cx="946622" cy="946622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E69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 txBox="1"/>
            <p:nvPr/>
          </p:nvSpPr>
          <p:spPr>
            <a:xfrm>
              <a:off x="5274794" y="2751628"/>
              <a:ext cx="669362" cy="6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Marriage</a:t>
              </a:r>
              <a:endPara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3240000">
              <a:off x="3776477" y="3265161"/>
              <a:ext cx="1046448" cy="2293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w="25400" cap="flat" cmpd="sng">
              <a:solidFill>
                <a:srgbClr val="C987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 txBox="1"/>
            <p:nvPr/>
          </p:nvSpPr>
          <p:spPr>
            <a:xfrm rot="3240000">
              <a:off x="4273540" y="3250469"/>
              <a:ext cx="52322" cy="523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412139" y="3609533"/>
              <a:ext cx="946622" cy="946622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E69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 txBox="1"/>
            <p:nvPr/>
          </p:nvSpPr>
          <p:spPr>
            <a:xfrm>
              <a:off x="4550769" y="3748163"/>
              <a:ext cx="669362" cy="6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Divorce</a:t>
              </a:r>
              <a:endPara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 rot="5400000">
              <a:off x="3190728" y="3455482"/>
              <a:ext cx="1046448" cy="2293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w="25400" cap="flat" cmpd="sng">
              <a:solidFill>
                <a:srgbClr val="C987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 txBox="1"/>
            <p:nvPr/>
          </p:nvSpPr>
          <p:spPr>
            <a:xfrm rot="5400000">
              <a:off x="3687791" y="3440790"/>
              <a:ext cx="52322" cy="523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240641" y="3990176"/>
              <a:ext cx="946622" cy="946622"/>
            </a:xfrm>
            <a:prstGeom prst="ellipse">
              <a:avLst/>
            </a:prstGeom>
            <a:solidFill>
              <a:srgbClr val="FFDDB2"/>
            </a:solidFill>
            <a:ln w="25400" cap="flat" cmpd="sng">
              <a:solidFill>
                <a:srgbClr val="E69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 txBox="1"/>
            <p:nvPr/>
          </p:nvSpPr>
          <p:spPr>
            <a:xfrm>
              <a:off x="3379271" y="4128806"/>
              <a:ext cx="669362" cy="6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Annulment</a:t>
              </a:r>
              <a:endPara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 rot="7560000">
              <a:off x="2604979" y="3265161"/>
              <a:ext cx="1046448" cy="2293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w="25400" cap="flat" cmpd="sng">
              <a:solidFill>
                <a:srgbClr val="C987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 txBox="1"/>
            <p:nvPr/>
          </p:nvSpPr>
          <p:spPr>
            <a:xfrm rot="-3240000">
              <a:off x="3102042" y="3250469"/>
              <a:ext cx="52322" cy="523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069143" y="3609533"/>
              <a:ext cx="946622" cy="946622"/>
            </a:xfrm>
            <a:prstGeom prst="ellipse">
              <a:avLst/>
            </a:prstGeom>
            <a:solidFill>
              <a:srgbClr val="FFDDB2"/>
            </a:solidFill>
            <a:ln w="25400" cap="flat" cmpd="sng">
              <a:solidFill>
                <a:srgbClr val="E69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 txBox="1"/>
            <p:nvPr/>
          </p:nvSpPr>
          <p:spPr>
            <a:xfrm>
              <a:off x="2207773" y="3748163"/>
              <a:ext cx="669362" cy="6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Separation</a:t>
              </a:r>
              <a:endPara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 rot="9720000">
              <a:off x="2242966" y="2766893"/>
              <a:ext cx="1046448" cy="2293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w="25400" cap="flat" cmpd="sng">
              <a:solidFill>
                <a:srgbClr val="C987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 txBox="1"/>
            <p:nvPr/>
          </p:nvSpPr>
          <p:spPr>
            <a:xfrm rot="-1080000">
              <a:off x="2740029" y="2752201"/>
              <a:ext cx="52322" cy="523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345117" y="2612998"/>
              <a:ext cx="946622" cy="946622"/>
            </a:xfrm>
            <a:prstGeom prst="ellipse">
              <a:avLst/>
            </a:prstGeom>
            <a:solidFill>
              <a:srgbClr val="00B0F0"/>
            </a:solidFill>
            <a:ln w="25400" cap="flat" cmpd="sng">
              <a:solidFill>
                <a:srgbClr val="E69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 txBox="1"/>
            <p:nvPr/>
          </p:nvSpPr>
          <p:spPr>
            <a:xfrm>
              <a:off x="1483747" y="2751628"/>
              <a:ext cx="669362" cy="6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Adoption</a:t>
              </a:r>
              <a:endPara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 rot="-9720000">
              <a:off x="2242966" y="2151000"/>
              <a:ext cx="1046448" cy="2293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w="25400" cap="flat" cmpd="sng">
              <a:solidFill>
                <a:srgbClr val="C987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 txBox="1"/>
            <p:nvPr/>
          </p:nvSpPr>
          <p:spPr>
            <a:xfrm rot="1080000">
              <a:off x="2740029" y="2136308"/>
              <a:ext cx="52322" cy="523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345117" y="1381212"/>
              <a:ext cx="946622" cy="946622"/>
            </a:xfrm>
            <a:prstGeom prst="ellipse">
              <a:avLst/>
            </a:prstGeom>
            <a:solidFill>
              <a:srgbClr val="00B0F0"/>
            </a:solidFill>
            <a:ln w="25400" cap="flat" cmpd="sng">
              <a:solidFill>
                <a:srgbClr val="E69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 txBox="1"/>
            <p:nvPr/>
          </p:nvSpPr>
          <p:spPr>
            <a:xfrm>
              <a:off x="1483747" y="1519842"/>
              <a:ext cx="669362" cy="6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Legitimation</a:t>
              </a:r>
              <a:endPara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 rot="-7560000">
              <a:off x="2604979" y="1652732"/>
              <a:ext cx="1046448" cy="2293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w="25400" cap="flat" cmpd="sng">
              <a:solidFill>
                <a:srgbClr val="C987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 txBox="1"/>
            <p:nvPr/>
          </p:nvSpPr>
          <p:spPr>
            <a:xfrm rot="3240000">
              <a:off x="3102042" y="1638041"/>
              <a:ext cx="52322" cy="523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2069143" y="384676"/>
              <a:ext cx="946622" cy="946622"/>
            </a:xfrm>
            <a:prstGeom prst="ellipse">
              <a:avLst/>
            </a:prstGeom>
            <a:solidFill>
              <a:srgbClr val="00B0F0"/>
            </a:solidFill>
            <a:ln w="25400" cap="flat" cmpd="sng">
              <a:solidFill>
                <a:srgbClr val="E69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 txBox="1"/>
            <p:nvPr/>
          </p:nvSpPr>
          <p:spPr>
            <a:xfrm>
              <a:off x="2207773" y="523306"/>
              <a:ext cx="669362" cy="6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Recognition</a:t>
              </a:r>
              <a:endPara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"/>
          <p:cNvSpPr txBox="1">
            <a:spLocks noGrp="1"/>
          </p:cNvSpPr>
          <p:nvPr>
            <p:ph type="body" idx="1"/>
          </p:nvPr>
        </p:nvSpPr>
        <p:spPr>
          <a:xfrm>
            <a:off x="634765" y="1159032"/>
            <a:ext cx="8194200" cy="3843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619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Marriage – the act, ceremony or process by which the legal relationship of spouses is constituted (UN, 2014).</a:t>
            </a:r>
            <a:endParaRPr/>
          </a:p>
          <a:p>
            <a:pPr marL="36195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3619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Divorce – the final legal dissolution of a marriage which confers on the parties the right to remarriage (UN, 2014).</a:t>
            </a:r>
            <a:endParaRPr/>
          </a:p>
          <a:p>
            <a:pPr marL="36195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3619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The legality of marriage may be established by civil, religious or other means as recognized by the laws of each country.</a:t>
            </a:r>
            <a:endParaRPr/>
          </a:p>
          <a:p>
            <a:pPr marL="36195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3619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Vital event records and certificates are used as legal documents to protect individuals’ human and civil rights and for accessing basic social services.</a:t>
            </a:r>
            <a:endParaRPr/>
          </a:p>
          <a:p>
            <a:pPr marL="36195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"/>
          <p:cNvSpPr txBox="1">
            <a:spLocks noGrp="1"/>
          </p:cNvSpPr>
          <p:nvPr>
            <p:ph type="title"/>
          </p:nvPr>
        </p:nvSpPr>
        <p:spPr>
          <a:xfrm>
            <a:off x="433584" y="333314"/>
            <a:ext cx="8596561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" sz="2400"/>
              <a:t>Marriage and divorce definitions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"/>
          <p:cNvSpPr txBox="1">
            <a:spLocks noGrp="1"/>
          </p:cNvSpPr>
          <p:nvPr>
            <p:ph type="title"/>
          </p:nvPr>
        </p:nvSpPr>
        <p:spPr>
          <a:xfrm>
            <a:off x="433584" y="333314"/>
            <a:ext cx="8596561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" sz="2400"/>
              <a:t>Life-course approach to CRVS strengthening  </a:t>
            </a:r>
            <a:endParaRPr sz="2400"/>
          </a:p>
        </p:txBody>
      </p:sp>
      <p:pic>
        <p:nvPicPr>
          <p:cNvPr id="199" name="Google Shape;19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825" y="1002200"/>
            <a:ext cx="8100150" cy="373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"/>
          <p:cNvSpPr txBox="1">
            <a:spLocks noGrp="1"/>
          </p:cNvSpPr>
          <p:nvPr>
            <p:ph type="body" idx="1"/>
          </p:nvPr>
        </p:nvSpPr>
        <p:spPr>
          <a:xfrm>
            <a:off x="634764" y="966931"/>
            <a:ext cx="8194200" cy="3989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6195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The uses of marriage registration</a:t>
            </a:r>
            <a:endParaRPr sz="1100"/>
          </a:p>
          <a:p>
            <a:pPr marL="819150" lvl="1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" sz="1300">
                <a:latin typeface="Arial"/>
                <a:ea typeface="Arial"/>
                <a:cs typeface="Arial"/>
                <a:sym typeface="Arial"/>
              </a:rPr>
              <a:t>Prevention of marriage fraud, bigamy, and child marriage. 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marL="819150" lvl="1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" sz="1300">
                <a:latin typeface="Arial"/>
                <a:ea typeface="Arial"/>
                <a:cs typeface="Arial"/>
                <a:sym typeface="Arial"/>
              </a:rPr>
              <a:t>Facilitating the realization of certain rights – rights to inheritance, family benefits, marriage allowances, access to pension and insurance of a deceased spouse, and the right for a spouse to acquire a nationality, among others. 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marL="819150" lvl="1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marL="36195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The uses of divorce registration </a:t>
            </a:r>
            <a:endParaRPr sz="1100"/>
          </a:p>
          <a:p>
            <a:pPr marL="819150" lvl="1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" sz="1300">
                <a:latin typeface="Arial"/>
                <a:ea typeface="Arial"/>
                <a:cs typeface="Arial"/>
                <a:sym typeface="Arial"/>
              </a:rPr>
              <a:t>Demonstrates a person's right to remarry.</a:t>
            </a:r>
            <a:endParaRPr sz="1500"/>
          </a:p>
          <a:p>
            <a:pPr marL="819150" lvl="1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" sz="1300">
                <a:latin typeface="Arial"/>
                <a:ea typeface="Arial"/>
                <a:cs typeface="Arial"/>
                <a:sym typeface="Arial"/>
              </a:rPr>
              <a:t>Provides evidence of termination of rights of a former spouse. </a:t>
            </a:r>
            <a:endParaRPr sz="1500"/>
          </a:p>
          <a:p>
            <a:pPr marL="819150" lvl="1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" sz="1300">
                <a:latin typeface="Arial"/>
                <a:ea typeface="Arial"/>
                <a:cs typeface="Arial"/>
                <a:sym typeface="Arial"/>
              </a:rPr>
              <a:t>A legal basis for the distribution of parental responsibilities.</a:t>
            </a:r>
            <a:endParaRPr sz="1500"/>
          </a:p>
          <a:p>
            <a:pPr marL="819150" lvl="1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" sz="1300">
                <a:latin typeface="Arial"/>
                <a:ea typeface="Arial"/>
                <a:cs typeface="Arial"/>
                <a:sym typeface="Arial"/>
              </a:rPr>
              <a:t>Ensures a fair division of assets acquired in the marriage or union. 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marL="819150" lvl="1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marL="36195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Marriage and divorce certificates are important facilitators of gender equality and the SDGs through the protection of rights of women and children. </a:t>
            </a:r>
            <a:endParaRPr sz="1100"/>
          </a:p>
        </p:txBody>
      </p:sp>
      <p:sp>
        <p:nvSpPr>
          <p:cNvPr id="205" name="Google Shape;205;p5"/>
          <p:cNvSpPr txBox="1">
            <a:spLocks noGrp="1"/>
          </p:cNvSpPr>
          <p:nvPr>
            <p:ph type="title"/>
          </p:nvPr>
        </p:nvSpPr>
        <p:spPr>
          <a:xfrm>
            <a:off x="433584" y="333314"/>
            <a:ext cx="8596561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" sz="2400"/>
              <a:t>The uses of marriage and divorce registration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"/>
          <p:cNvSpPr txBox="1">
            <a:spLocks noGrp="1"/>
          </p:cNvSpPr>
          <p:nvPr>
            <p:ph type="body" idx="1"/>
          </p:nvPr>
        </p:nvSpPr>
        <p:spPr>
          <a:xfrm>
            <a:off x="634764" y="966931"/>
            <a:ext cx="8194200" cy="3989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619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Unlike, birth and death registration, there is no continental data on the completeness of marriage and divorce registration. </a:t>
            </a:r>
            <a:endParaRPr/>
          </a:p>
          <a:p>
            <a:pPr marL="36195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3619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However, birth and death registration completeness is still low despite the high focus on these events relative to marriage and divorce.  </a:t>
            </a:r>
            <a:endParaRPr/>
          </a:p>
          <a:p>
            <a:pPr marL="36195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36195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36195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36195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36195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36195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6"/>
          <p:cNvSpPr txBox="1">
            <a:spLocks noGrp="1"/>
          </p:cNvSpPr>
          <p:nvPr>
            <p:ph type="title"/>
          </p:nvPr>
        </p:nvSpPr>
        <p:spPr>
          <a:xfrm>
            <a:off x="433584" y="333314"/>
            <a:ext cx="8596561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" sz="2400"/>
              <a:t>A landscape overview of M&amp;D registration (1)</a:t>
            </a:r>
            <a:endParaRPr sz="2400"/>
          </a:p>
        </p:txBody>
      </p:sp>
      <p:graphicFrame>
        <p:nvGraphicFramePr>
          <p:cNvPr id="212" name="Google Shape;212;p6"/>
          <p:cNvGraphicFramePr/>
          <p:nvPr/>
        </p:nvGraphicFramePr>
        <p:xfrm>
          <a:off x="1012792" y="2671920"/>
          <a:ext cx="7315200" cy="1554510"/>
        </p:xfrm>
        <a:graphic>
          <a:graphicData uri="http://schemas.openxmlformats.org/drawingml/2006/table">
            <a:tbl>
              <a:tblPr firstRow="1" bandRow="1">
                <a:noFill/>
                <a:tableStyleId>{20222940-F8C9-4F44-B905-0024669A48FB}</a:tableStyleId>
              </a:tblPr>
              <a:tblGrid>
                <a:gridCol w="2438400"/>
                <a:gridCol w="2438400"/>
                <a:gridCol w="24384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Birth registration completeness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Death registration  completeness 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Data and period covered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/>
                        <a:t>56%</a:t>
                      </a:r>
                      <a:endParaRPr sz="1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/>
                        <a:t>35%</a:t>
                      </a:r>
                      <a:endParaRPr sz="1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2015, 39/54 countries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(UNECA, 2017)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/>
                        <a:t>50%</a:t>
                      </a:r>
                      <a:endParaRPr sz="1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/>
                        <a:t>32%</a:t>
                      </a:r>
                      <a:endParaRPr sz="1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2020, 18/23 countries, E&amp;SA, (UNFPA, 2020)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"/>
          <p:cNvSpPr txBox="1">
            <a:spLocks noGrp="1"/>
          </p:cNvSpPr>
          <p:nvPr>
            <p:ph type="title"/>
          </p:nvPr>
        </p:nvSpPr>
        <p:spPr>
          <a:xfrm>
            <a:off x="433584" y="333314"/>
            <a:ext cx="8596561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" sz="2400"/>
              <a:t>A landscape overview of M&amp;D registration (2)</a:t>
            </a:r>
            <a:endParaRPr sz="2400"/>
          </a:p>
        </p:txBody>
      </p:sp>
      <p:graphicFrame>
        <p:nvGraphicFramePr>
          <p:cNvPr id="218" name="Google Shape;218;p7"/>
          <p:cNvGraphicFramePr/>
          <p:nvPr/>
        </p:nvGraphicFramePr>
        <p:xfrm>
          <a:off x="421059" y="864484"/>
          <a:ext cx="2567475" cy="2785675"/>
        </p:xfrm>
        <a:graphic>
          <a:graphicData uri="http://schemas.openxmlformats.org/drawingml/2006/table">
            <a:tbl>
              <a:tblPr firstRow="1" bandRow="1">
                <a:noFill/>
                <a:tableStyleId>{20222940-F8C9-4F44-B905-0024669A48FB}</a:tableStyleId>
              </a:tblPr>
              <a:tblGrid>
                <a:gridCol w="2567475"/>
              </a:tblGrid>
              <a:tr h="62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/>
                        <a:t>Marriage and divorce registration coverage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</a:tr>
              <a:tr h="2162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0" u="none" strike="noStrike" cap="none"/>
                        <a:t>Senegal               35%</a:t>
                      </a: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0" u="none" strike="noStrike" cap="none"/>
                        <a:t>Burkina Faso       32%</a:t>
                      </a: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0" u="none" strike="noStrike" cap="none"/>
                        <a:t>Sao Tome             6%</a:t>
                      </a: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0" u="none" strike="noStrike" cap="none"/>
                        <a:t>Benin                    4%</a:t>
                      </a: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0" u="none" strike="noStrike" cap="none"/>
                        <a:t>Niger                     4%</a:t>
                      </a: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0" u="none" strike="noStrike" cap="none"/>
                        <a:t>The Gambia          2%</a:t>
                      </a: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0" u="none" strike="noStrike" cap="none"/>
                        <a:t>(UNFPA, 2015; 2021) </a:t>
                      </a:r>
                      <a:endParaRPr sz="1600" b="0" u="none" strike="noStrike" cap="none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219" name="Google Shape;219;p7"/>
          <p:cNvSpPr txBox="1"/>
          <p:nvPr/>
        </p:nvSpPr>
        <p:spPr>
          <a:xfrm>
            <a:off x="3092605" y="864484"/>
            <a:ext cx="5776332" cy="397031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illustrative cases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South Africa: 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Civil marriages governed by the Marriage Act (No. 25, 1961); Recognition of Customary Marriages Act (No. 120, 1998; effected 2000); Civil Union Act (2006).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Marriage registration immediately for civil marriages and union; within 3 months for a customary marriage; no fee charged. 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dedicated statistical release on marriage and divorce.</a:t>
            </a:r>
            <a:endParaRPr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Seychelles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Immigration and Civil Status handles civil marriages and unions; 18 years mandatory minimum age; divorce certificate required for previously married individuals.    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table on marriages by age of bride and groom and tabulates divorce data by age and previous marital status of brides and bridegrooms provided in the bi-annual Population and Vital Statistics Report  (UNFPA, 2021)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6"/>
          <p:cNvSpPr txBox="1">
            <a:spLocks noGrp="1"/>
          </p:cNvSpPr>
          <p:nvPr>
            <p:ph type="body" idx="1"/>
          </p:nvPr>
        </p:nvSpPr>
        <p:spPr>
          <a:xfrm>
            <a:off x="512956" y="825682"/>
            <a:ext cx="8316008" cy="417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6195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200" dirty="0">
                <a:latin typeface="Arial"/>
                <a:ea typeface="Arial"/>
                <a:cs typeface="Arial"/>
                <a:sym typeface="Arial"/>
              </a:rPr>
              <a:t>Legal </a:t>
            </a:r>
            <a:r>
              <a:rPr lang="en" sz="1200" dirty="0" smtClean="0"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" sz="1200" dirty="0">
                <a:latin typeface="Arial"/>
                <a:ea typeface="Arial"/>
                <a:cs typeface="Arial"/>
                <a:sym typeface="Arial"/>
              </a:rPr>
              <a:t>institutional frameworks supporting register-based VS, in particular, M&amp;D registration</a:t>
            </a:r>
            <a:endParaRPr sz="800" dirty="0"/>
          </a:p>
          <a:p>
            <a:pPr marL="819150" lvl="1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000" dirty="0">
                <a:latin typeface="Arial"/>
                <a:ea typeface="Arial"/>
                <a:cs typeface="Arial"/>
                <a:sym typeface="Arial"/>
              </a:rPr>
              <a:t>Notification; registration procedures, including late registration; correction of details and issuance of certificates are well stipulated  in birth and death acts and regulations in most countries.</a:t>
            </a:r>
            <a:endParaRPr sz="1600" dirty="0"/>
          </a:p>
          <a:p>
            <a:pPr marL="819150" lvl="1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000" i="1" dirty="0">
                <a:latin typeface="Arial"/>
                <a:ea typeface="Arial"/>
                <a:cs typeface="Arial"/>
                <a:sym typeface="Arial"/>
              </a:rPr>
              <a:t>Challenges exist with marriage and/or divorce registrations, mainly because they are governed by acts that are not linked to those of birth and death registrations; responsibility for marriage and divorce registration is spread over different government organizations, and cultural and religious arrangements and handled by institutions not effectively linked to the National Statistics System </a:t>
            </a:r>
            <a:endParaRPr sz="1000" i="1" dirty="0">
              <a:latin typeface="Arial"/>
              <a:ea typeface="Arial"/>
              <a:cs typeface="Arial"/>
              <a:sym typeface="Arial"/>
            </a:endParaRPr>
          </a:p>
          <a:p>
            <a:pPr marL="819150" lvl="1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000" dirty="0">
                <a:latin typeface="Arial"/>
                <a:ea typeface="Arial"/>
                <a:cs typeface="Arial"/>
                <a:sym typeface="Arial"/>
              </a:rPr>
              <a:t>Marriage and divorce registrations are not compulsory in many countries</a:t>
            </a:r>
            <a:endParaRPr sz="1600" dirty="0"/>
          </a:p>
          <a:p>
            <a:pPr marL="819150" lvl="1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endParaRPr sz="1000" dirty="0">
              <a:latin typeface="Arial"/>
              <a:ea typeface="Arial"/>
              <a:cs typeface="Arial"/>
              <a:sym typeface="Arial"/>
            </a:endParaRPr>
          </a:p>
          <a:p>
            <a:pPr marL="819150" lvl="1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sz="1000" dirty="0">
              <a:latin typeface="Arial"/>
              <a:ea typeface="Arial"/>
              <a:cs typeface="Arial"/>
              <a:sym typeface="Arial"/>
            </a:endParaRPr>
          </a:p>
          <a:p>
            <a:pPr marL="3619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200" dirty="0">
                <a:latin typeface="Arial"/>
                <a:ea typeface="Arial"/>
                <a:cs typeface="Arial"/>
                <a:sym typeface="Arial"/>
              </a:rPr>
              <a:t>Structural barriers – fees charged for M&amp;D registration; distance to service centers, especially in rural areas. </a:t>
            </a:r>
            <a:r>
              <a:rPr lang="en" sz="10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1000" dirty="0">
              <a:latin typeface="Arial"/>
              <a:ea typeface="Arial"/>
              <a:cs typeface="Arial"/>
              <a:sym typeface="Arial"/>
            </a:endParaRPr>
          </a:p>
          <a:p>
            <a:pPr marL="819150" lvl="1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sz="700" dirty="0">
              <a:latin typeface="Arial"/>
              <a:ea typeface="Arial"/>
              <a:cs typeface="Arial"/>
              <a:sym typeface="Arial"/>
            </a:endParaRPr>
          </a:p>
          <a:p>
            <a:pPr marL="36195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200" dirty="0">
                <a:latin typeface="Arial"/>
                <a:ea typeface="Arial"/>
                <a:cs typeface="Arial"/>
                <a:sym typeface="Arial"/>
              </a:rPr>
              <a:t>Limited public demand for marriage and divorce registration as compared to birth and death registration due to cultural, religious and legal reasons.  </a:t>
            </a:r>
            <a:endParaRPr sz="800" dirty="0"/>
          </a:p>
          <a:p>
            <a:pPr marL="36195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36195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200" dirty="0">
                <a:latin typeface="Arial"/>
                <a:ea typeface="Arial"/>
                <a:cs typeface="Arial"/>
                <a:sym typeface="Arial"/>
              </a:rPr>
              <a:t>CRVS system not modernized to capitalize on the digital revolution  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819150" lvl="1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000" dirty="0">
                <a:latin typeface="Arial"/>
                <a:ea typeface="Arial"/>
                <a:cs typeface="Arial"/>
                <a:sym typeface="Arial"/>
              </a:rPr>
              <a:t>Vital events registrations at the local level is mostly manual in many countries while digital processes are applied for births and deaths  </a:t>
            </a:r>
            <a:endParaRPr sz="1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6"/>
          <p:cNvSpPr txBox="1">
            <a:spLocks noGrp="1"/>
          </p:cNvSpPr>
          <p:nvPr>
            <p:ph type="title"/>
          </p:nvPr>
        </p:nvSpPr>
        <p:spPr>
          <a:xfrm>
            <a:off x="433584" y="333314"/>
            <a:ext cx="8596561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" sz="2400"/>
              <a:t>Key challenges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858</Words>
  <Application>Microsoft Office PowerPoint</Application>
  <PresentationFormat>On-screen Show (16:9)</PresentationFormat>
  <Paragraphs>106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Simple Light</vt:lpstr>
      <vt:lpstr>Simple Light</vt:lpstr>
      <vt:lpstr>Marriage and divorce registration in Africa: Status, best practices, challenges and strategies for accelerating progress</vt:lpstr>
      <vt:lpstr>Outline </vt:lpstr>
      <vt:lpstr>PowerPoint Presentation</vt:lpstr>
      <vt:lpstr>Marriage and divorce definitions</vt:lpstr>
      <vt:lpstr>Life-course approach to CRVS strengthening  </vt:lpstr>
      <vt:lpstr>The uses of marriage and divorce registration</vt:lpstr>
      <vt:lpstr>A landscape overview of M&amp;D registration (1)</vt:lpstr>
      <vt:lpstr>A landscape overview of M&amp;D registration (2)</vt:lpstr>
      <vt:lpstr>Key challenges</vt:lpstr>
      <vt:lpstr>PowerPoint Presentation</vt:lpstr>
      <vt:lpstr>Strategies for accelerating progress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Marriage and divorce registration in Africa: Status, best practices, challenges and strategies for accelerating progress</dc:title>
  <dc:creator>Willis Odek</dc:creator>
  <cp:lastModifiedBy>Willis Odek</cp:lastModifiedBy>
  <cp:revision>1</cp:revision>
  <dcterms:modified xsi:type="dcterms:W3CDTF">2022-10-25T06:23:41Z</dcterms:modified>
</cp:coreProperties>
</file>