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81" r:id="rId3"/>
    <p:sldId id="384" r:id="rId4"/>
    <p:sldId id="387" r:id="rId5"/>
    <p:sldId id="389" r:id="rId6"/>
    <p:sldId id="388" r:id="rId7"/>
    <p:sldId id="390" r:id="rId8"/>
    <p:sldId id="385" r:id="rId9"/>
    <p:sldId id="386" r:id="rId10"/>
    <p:sldId id="3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7" autoAdjust="0"/>
    <p:restoredTop sz="93741" autoAdjust="0"/>
  </p:normalViewPr>
  <p:slideViewPr>
    <p:cSldViewPr snapToGrid="0">
      <p:cViewPr varScale="1">
        <p:scale>
          <a:sx n="67" d="100"/>
          <a:sy n="67" d="100"/>
        </p:scale>
        <p:origin x="4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60E22-74C4-41AD-99B1-10C1DE2545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17B9CA-8704-4FA2-9CC2-3A2A4F3E952E}">
      <dgm:prSet/>
      <dgm:spPr/>
      <dgm:t>
        <a:bodyPr/>
        <a:lstStyle/>
        <a:p>
          <a:r>
            <a:rPr lang="en-US"/>
            <a:t>Status of birth registration in Africa</a:t>
          </a:r>
        </a:p>
      </dgm:t>
    </dgm:pt>
    <dgm:pt modelId="{C1B315E7-0485-4C17-8698-5A7B25A1D09A}" type="parTrans" cxnId="{8A1796A7-B8FC-4635-9769-E842C2030A74}">
      <dgm:prSet/>
      <dgm:spPr/>
      <dgm:t>
        <a:bodyPr/>
        <a:lstStyle/>
        <a:p>
          <a:endParaRPr lang="en-US"/>
        </a:p>
      </dgm:t>
    </dgm:pt>
    <dgm:pt modelId="{86AD5116-D4AA-41BB-B29D-4777D906C779}" type="sibTrans" cxnId="{8A1796A7-B8FC-4635-9769-E842C2030A74}">
      <dgm:prSet/>
      <dgm:spPr/>
      <dgm:t>
        <a:bodyPr/>
        <a:lstStyle/>
        <a:p>
          <a:endParaRPr lang="en-US"/>
        </a:p>
      </dgm:t>
    </dgm:pt>
    <dgm:pt modelId="{042FE3B7-35EA-46A8-AC58-226A7F4E8457}">
      <dgm:prSet/>
      <dgm:spPr/>
      <dgm:t>
        <a:bodyPr/>
        <a:lstStyle/>
        <a:p>
          <a:r>
            <a:rPr lang="en-US" dirty="0"/>
            <a:t>Success stories, proven best practices </a:t>
          </a:r>
        </a:p>
      </dgm:t>
    </dgm:pt>
    <dgm:pt modelId="{3EAA8B5A-95AC-4B55-8A08-99E6656A0F87}" type="parTrans" cxnId="{CD9978FA-AC2F-4650-8E0D-C60C7D93AA69}">
      <dgm:prSet/>
      <dgm:spPr/>
      <dgm:t>
        <a:bodyPr/>
        <a:lstStyle/>
        <a:p>
          <a:endParaRPr lang="en-US"/>
        </a:p>
      </dgm:t>
    </dgm:pt>
    <dgm:pt modelId="{6B71DB70-5716-4CBF-9889-DBC3C5D1DC1F}" type="sibTrans" cxnId="{CD9978FA-AC2F-4650-8E0D-C60C7D93AA69}">
      <dgm:prSet/>
      <dgm:spPr/>
      <dgm:t>
        <a:bodyPr/>
        <a:lstStyle/>
        <a:p>
          <a:endParaRPr lang="en-US"/>
        </a:p>
      </dgm:t>
    </dgm:pt>
    <dgm:pt modelId="{36F149E4-7350-4F81-AB27-CF8F28670578}">
      <dgm:prSet/>
      <dgm:spPr/>
      <dgm:t>
        <a:bodyPr/>
        <a:lstStyle/>
        <a:p>
          <a:r>
            <a:rPr lang="en-US"/>
            <a:t>Opportunities and strategies for progress  </a:t>
          </a:r>
          <a:br>
            <a:rPr lang="en-US"/>
          </a:br>
          <a:endParaRPr lang="en-US"/>
        </a:p>
      </dgm:t>
    </dgm:pt>
    <dgm:pt modelId="{39A162B7-198B-4804-8C80-BF1BDA183491}" type="parTrans" cxnId="{50130D82-9894-4A62-99EA-1D08D5EBE70D}">
      <dgm:prSet/>
      <dgm:spPr/>
      <dgm:t>
        <a:bodyPr/>
        <a:lstStyle/>
        <a:p>
          <a:endParaRPr lang="en-US"/>
        </a:p>
      </dgm:t>
    </dgm:pt>
    <dgm:pt modelId="{9771536C-0638-42D5-9E52-EF4BD7F1BF30}" type="sibTrans" cxnId="{50130D82-9894-4A62-99EA-1D08D5EBE70D}">
      <dgm:prSet/>
      <dgm:spPr/>
      <dgm:t>
        <a:bodyPr/>
        <a:lstStyle/>
        <a:p>
          <a:endParaRPr lang="en-US"/>
        </a:p>
      </dgm:t>
    </dgm:pt>
    <dgm:pt modelId="{78638A71-6A7B-47CE-BE24-90D920120B4E}" type="pres">
      <dgm:prSet presAssocID="{29160E22-74C4-41AD-99B1-10C1DE2545E5}" presName="hierChild1" presStyleCnt="0">
        <dgm:presLayoutVars>
          <dgm:chPref val="1"/>
          <dgm:dir/>
          <dgm:animOne val="branch"/>
          <dgm:animLvl val="lvl"/>
          <dgm:resizeHandles/>
        </dgm:presLayoutVars>
      </dgm:prSet>
      <dgm:spPr/>
    </dgm:pt>
    <dgm:pt modelId="{41A5BB5F-2749-4AAB-9127-5DBA32490296}" type="pres">
      <dgm:prSet presAssocID="{0817B9CA-8704-4FA2-9CC2-3A2A4F3E952E}" presName="hierRoot1" presStyleCnt="0"/>
      <dgm:spPr/>
    </dgm:pt>
    <dgm:pt modelId="{69474CF8-9858-4153-B613-E693B53F39C1}" type="pres">
      <dgm:prSet presAssocID="{0817B9CA-8704-4FA2-9CC2-3A2A4F3E952E}" presName="composite" presStyleCnt="0"/>
      <dgm:spPr/>
    </dgm:pt>
    <dgm:pt modelId="{79BC9E62-AA2E-41C0-88BC-D0DC9EE1C9BA}" type="pres">
      <dgm:prSet presAssocID="{0817B9CA-8704-4FA2-9CC2-3A2A4F3E952E}" presName="background" presStyleLbl="node0" presStyleIdx="0" presStyleCnt="3"/>
      <dgm:spPr/>
    </dgm:pt>
    <dgm:pt modelId="{B91FD89A-DDAC-45B4-82C9-0F367BF9BD64}" type="pres">
      <dgm:prSet presAssocID="{0817B9CA-8704-4FA2-9CC2-3A2A4F3E952E}" presName="text" presStyleLbl="fgAcc0" presStyleIdx="0" presStyleCnt="3">
        <dgm:presLayoutVars>
          <dgm:chPref val="3"/>
        </dgm:presLayoutVars>
      </dgm:prSet>
      <dgm:spPr/>
    </dgm:pt>
    <dgm:pt modelId="{DE45435E-ADB1-4DDB-886B-6411BA36AC2D}" type="pres">
      <dgm:prSet presAssocID="{0817B9CA-8704-4FA2-9CC2-3A2A4F3E952E}" presName="hierChild2" presStyleCnt="0"/>
      <dgm:spPr/>
    </dgm:pt>
    <dgm:pt modelId="{B7A4250F-363E-49F6-9A27-2E8BD6EB56D9}" type="pres">
      <dgm:prSet presAssocID="{042FE3B7-35EA-46A8-AC58-226A7F4E8457}" presName="hierRoot1" presStyleCnt="0"/>
      <dgm:spPr/>
    </dgm:pt>
    <dgm:pt modelId="{C317EB82-5613-42F1-A5D7-8C5F486C23D6}" type="pres">
      <dgm:prSet presAssocID="{042FE3B7-35EA-46A8-AC58-226A7F4E8457}" presName="composite" presStyleCnt="0"/>
      <dgm:spPr/>
    </dgm:pt>
    <dgm:pt modelId="{0C466C2A-C843-4B49-B80B-789F94F21593}" type="pres">
      <dgm:prSet presAssocID="{042FE3B7-35EA-46A8-AC58-226A7F4E8457}" presName="background" presStyleLbl="node0" presStyleIdx="1" presStyleCnt="3"/>
      <dgm:spPr/>
    </dgm:pt>
    <dgm:pt modelId="{125F3066-D2DA-4A89-9816-845F9E5EB77A}" type="pres">
      <dgm:prSet presAssocID="{042FE3B7-35EA-46A8-AC58-226A7F4E8457}" presName="text" presStyleLbl="fgAcc0" presStyleIdx="1" presStyleCnt="3">
        <dgm:presLayoutVars>
          <dgm:chPref val="3"/>
        </dgm:presLayoutVars>
      </dgm:prSet>
      <dgm:spPr/>
    </dgm:pt>
    <dgm:pt modelId="{DC056359-54BA-4274-AD63-62A3D1DDFD86}" type="pres">
      <dgm:prSet presAssocID="{042FE3B7-35EA-46A8-AC58-226A7F4E8457}" presName="hierChild2" presStyleCnt="0"/>
      <dgm:spPr/>
    </dgm:pt>
    <dgm:pt modelId="{1DE86B8A-C859-476C-BC1A-055BC9B51B9F}" type="pres">
      <dgm:prSet presAssocID="{36F149E4-7350-4F81-AB27-CF8F28670578}" presName="hierRoot1" presStyleCnt="0"/>
      <dgm:spPr/>
    </dgm:pt>
    <dgm:pt modelId="{9DD8DDA4-5805-49B4-ABC1-DC324E9E262E}" type="pres">
      <dgm:prSet presAssocID="{36F149E4-7350-4F81-AB27-CF8F28670578}" presName="composite" presStyleCnt="0"/>
      <dgm:spPr/>
    </dgm:pt>
    <dgm:pt modelId="{83C9E954-850A-48B6-BED8-A3D58BC5E241}" type="pres">
      <dgm:prSet presAssocID="{36F149E4-7350-4F81-AB27-CF8F28670578}" presName="background" presStyleLbl="node0" presStyleIdx="2" presStyleCnt="3"/>
      <dgm:spPr/>
    </dgm:pt>
    <dgm:pt modelId="{7D01B0C9-AFE2-40DF-A2C1-2647702DBB2B}" type="pres">
      <dgm:prSet presAssocID="{36F149E4-7350-4F81-AB27-CF8F28670578}" presName="text" presStyleLbl="fgAcc0" presStyleIdx="2" presStyleCnt="3">
        <dgm:presLayoutVars>
          <dgm:chPref val="3"/>
        </dgm:presLayoutVars>
      </dgm:prSet>
      <dgm:spPr/>
    </dgm:pt>
    <dgm:pt modelId="{6ECA571D-B05A-459D-BA1D-CC6EAC830654}" type="pres">
      <dgm:prSet presAssocID="{36F149E4-7350-4F81-AB27-CF8F28670578}" presName="hierChild2" presStyleCnt="0"/>
      <dgm:spPr/>
    </dgm:pt>
  </dgm:ptLst>
  <dgm:cxnLst>
    <dgm:cxn modelId="{E091A15D-AE6F-4387-AB80-AD2810B5AEAC}" type="presOf" srcId="{0817B9CA-8704-4FA2-9CC2-3A2A4F3E952E}" destId="{B91FD89A-DDAC-45B4-82C9-0F367BF9BD64}" srcOrd="0" destOrd="0" presId="urn:microsoft.com/office/officeart/2005/8/layout/hierarchy1"/>
    <dgm:cxn modelId="{8BB58A81-9D9B-4760-8599-6DC09341CBFA}" type="presOf" srcId="{36F149E4-7350-4F81-AB27-CF8F28670578}" destId="{7D01B0C9-AFE2-40DF-A2C1-2647702DBB2B}" srcOrd="0" destOrd="0" presId="urn:microsoft.com/office/officeart/2005/8/layout/hierarchy1"/>
    <dgm:cxn modelId="{50130D82-9894-4A62-99EA-1D08D5EBE70D}" srcId="{29160E22-74C4-41AD-99B1-10C1DE2545E5}" destId="{36F149E4-7350-4F81-AB27-CF8F28670578}" srcOrd="2" destOrd="0" parTransId="{39A162B7-198B-4804-8C80-BF1BDA183491}" sibTransId="{9771536C-0638-42D5-9E52-EF4BD7F1BF30}"/>
    <dgm:cxn modelId="{8A1796A7-B8FC-4635-9769-E842C2030A74}" srcId="{29160E22-74C4-41AD-99B1-10C1DE2545E5}" destId="{0817B9CA-8704-4FA2-9CC2-3A2A4F3E952E}" srcOrd="0" destOrd="0" parTransId="{C1B315E7-0485-4C17-8698-5A7B25A1D09A}" sibTransId="{86AD5116-D4AA-41BB-B29D-4777D906C779}"/>
    <dgm:cxn modelId="{CE25DBC1-A7E0-4B23-BCE1-51403726194D}" type="presOf" srcId="{042FE3B7-35EA-46A8-AC58-226A7F4E8457}" destId="{125F3066-D2DA-4A89-9816-845F9E5EB77A}" srcOrd="0" destOrd="0" presId="urn:microsoft.com/office/officeart/2005/8/layout/hierarchy1"/>
    <dgm:cxn modelId="{A4FB53CA-2F36-484D-9152-269283103657}" type="presOf" srcId="{29160E22-74C4-41AD-99B1-10C1DE2545E5}" destId="{78638A71-6A7B-47CE-BE24-90D920120B4E}" srcOrd="0" destOrd="0" presId="urn:microsoft.com/office/officeart/2005/8/layout/hierarchy1"/>
    <dgm:cxn modelId="{CD9978FA-AC2F-4650-8E0D-C60C7D93AA69}" srcId="{29160E22-74C4-41AD-99B1-10C1DE2545E5}" destId="{042FE3B7-35EA-46A8-AC58-226A7F4E8457}" srcOrd="1" destOrd="0" parTransId="{3EAA8B5A-95AC-4B55-8A08-99E6656A0F87}" sibTransId="{6B71DB70-5716-4CBF-9889-DBC3C5D1DC1F}"/>
    <dgm:cxn modelId="{C8ADFA9F-B8C5-4F3F-842C-30A1525E4CB1}" type="presParOf" srcId="{78638A71-6A7B-47CE-BE24-90D920120B4E}" destId="{41A5BB5F-2749-4AAB-9127-5DBA32490296}" srcOrd="0" destOrd="0" presId="urn:microsoft.com/office/officeart/2005/8/layout/hierarchy1"/>
    <dgm:cxn modelId="{FFE14CAD-2B37-4195-A439-5D18FA552F3D}" type="presParOf" srcId="{41A5BB5F-2749-4AAB-9127-5DBA32490296}" destId="{69474CF8-9858-4153-B613-E693B53F39C1}" srcOrd="0" destOrd="0" presId="urn:microsoft.com/office/officeart/2005/8/layout/hierarchy1"/>
    <dgm:cxn modelId="{EC5A508A-1F6F-41FA-B4B9-C6F1F2D68DC1}" type="presParOf" srcId="{69474CF8-9858-4153-B613-E693B53F39C1}" destId="{79BC9E62-AA2E-41C0-88BC-D0DC9EE1C9BA}" srcOrd="0" destOrd="0" presId="urn:microsoft.com/office/officeart/2005/8/layout/hierarchy1"/>
    <dgm:cxn modelId="{9C376C27-14F8-4043-9BA6-304ABC71AC1E}" type="presParOf" srcId="{69474CF8-9858-4153-B613-E693B53F39C1}" destId="{B91FD89A-DDAC-45B4-82C9-0F367BF9BD64}" srcOrd="1" destOrd="0" presId="urn:microsoft.com/office/officeart/2005/8/layout/hierarchy1"/>
    <dgm:cxn modelId="{207CCDEF-E118-4FD6-B053-9AFAD668D717}" type="presParOf" srcId="{41A5BB5F-2749-4AAB-9127-5DBA32490296}" destId="{DE45435E-ADB1-4DDB-886B-6411BA36AC2D}" srcOrd="1" destOrd="0" presId="urn:microsoft.com/office/officeart/2005/8/layout/hierarchy1"/>
    <dgm:cxn modelId="{E354C6A2-1CEA-46D6-956C-BA51D00FCEB9}" type="presParOf" srcId="{78638A71-6A7B-47CE-BE24-90D920120B4E}" destId="{B7A4250F-363E-49F6-9A27-2E8BD6EB56D9}" srcOrd="1" destOrd="0" presId="urn:microsoft.com/office/officeart/2005/8/layout/hierarchy1"/>
    <dgm:cxn modelId="{D838C633-B0DE-4F45-AD8B-B7568BE21B21}" type="presParOf" srcId="{B7A4250F-363E-49F6-9A27-2E8BD6EB56D9}" destId="{C317EB82-5613-42F1-A5D7-8C5F486C23D6}" srcOrd="0" destOrd="0" presId="urn:microsoft.com/office/officeart/2005/8/layout/hierarchy1"/>
    <dgm:cxn modelId="{7EB0BDF3-66BD-4277-AF43-889385DF08C0}" type="presParOf" srcId="{C317EB82-5613-42F1-A5D7-8C5F486C23D6}" destId="{0C466C2A-C843-4B49-B80B-789F94F21593}" srcOrd="0" destOrd="0" presId="urn:microsoft.com/office/officeart/2005/8/layout/hierarchy1"/>
    <dgm:cxn modelId="{7DB9D2F1-7F93-412E-9208-1C8FCE232A81}" type="presParOf" srcId="{C317EB82-5613-42F1-A5D7-8C5F486C23D6}" destId="{125F3066-D2DA-4A89-9816-845F9E5EB77A}" srcOrd="1" destOrd="0" presId="urn:microsoft.com/office/officeart/2005/8/layout/hierarchy1"/>
    <dgm:cxn modelId="{F84D5529-36C1-40B0-908D-7E582F1DC0D6}" type="presParOf" srcId="{B7A4250F-363E-49F6-9A27-2E8BD6EB56D9}" destId="{DC056359-54BA-4274-AD63-62A3D1DDFD86}" srcOrd="1" destOrd="0" presId="urn:microsoft.com/office/officeart/2005/8/layout/hierarchy1"/>
    <dgm:cxn modelId="{A66D7332-2766-48F0-B8F3-F049DAE54897}" type="presParOf" srcId="{78638A71-6A7B-47CE-BE24-90D920120B4E}" destId="{1DE86B8A-C859-476C-BC1A-055BC9B51B9F}" srcOrd="2" destOrd="0" presId="urn:microsoft.com/office/officeart/2005/8/layout/hierarchy1"/>
    <dgm:cxn modelId="{D33AFAE7-88FF-4B14-8ED6-C6A8B5FDDE39}" type="presParOf" srcId="{1DE86B8A-C859-476C-BC1A-055BC9B51B9F}" destId="{9DD8DDA4-5805-49B4-ABC1-DC324E9E262E}" srcOrd="0" destOrd="0" presId="urn:microsoft.com/office/officeart/2005/8/layout/hierarchy1"/>
    <dgm:cxn modelId="{2A3585C3-5554-473C-BE3D-96369ABFE99C}" type="presParOf" srcId="{9DD8DDA4-5805-49B4-ABC1-DC324E9E262E}" destId="{83C9E954-850A-48B6-BED8-A3D58BC5E241}" srcOrd="0" destOrd="0" presId="urn:microsoft.com/office/officeart/2005/8/layout/hierarchy1"/>
    <dgm:cxn modelId="{C292E155-FF23-454E-973D-5054DA617646}" type="presParOf" srcId="{9DD8DDA4-5805-49B4-ABC1-DC324E9E262E}" destId="{7D01B0C9-AFE2-40DF-A2C1-2647702DBB2B}" srcOrd="1" destOrd="0" presId="urn:microsoft.com/office/officeart/2005/8/layout/hierarchy1"/>
    <dgm:cxn modelId="{FD59ED4F-E20A-46E2-8256-55A1C42D211A}" type="presParOf" srcId="{1DE86B8A-C859-476C-BC1A-055BC9B51B9F}" destId="{6ECA571D-B05A-459D-BA1D-CC6EAC8306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9BA09-0F27-4197-9582-8497F88368E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3AA84BF-D7AE-4C15-A09E-55CB8C48D52A}">
      <dgm:prSet/>
      <dgm:spPr/>
      <dgm:t>
        <a:bodyPr/>
        <a:lstStyle/>
        <a:p>
          <a:r>
            <a:rPr lang="en-US"/>
            <a:t>In Cameroon, Côte d’Ivoire and Mali, the law allows delegation of authority from civil registration to the health system for the declaration of births, removing the need for parents to travel to the civil registration office.</a:t>
          </a:r>
        </a:p>
      </dgm:t>
    </dgm:pt>
    <dgm:pt modelId="{BCEAB85C-1CD8-4FE2-853F-97A5DEC3CEE3}" type="parTrans" cxnId="{BF868FF8-FBA1-488E-ABFF-0902CE0C0FDF}">
      <dgm:prSet/>
      <dgm:spPr/>
      <dgm:t>
        <a:bodyPr/>
        <a:lstStyle/>
        <a:p>
          <a:endParaRPr lang="en-US"/>
        </a:p>
      </dgm:t>
    </dgm:pt>
    <dgm:pt modelId="{4C6DA356-9231-4CA1-8394-E7031514AA4F}" type="sibTrans" cxnId="{BF868FF8-FBA1-488E-ABFF-0902CE0C0FDF}">
      <dgm:prSet/>
      <dgm:spPr/>
      <dgm:t>
        <a:bodyPr/>
        <a:lstStyle/>
        <a:p>
          <a:endParaRPr lang="en-US"/>
        </a:p>
      </dgm:t>
    </dgm:pt>
    <dgm:pt modelId="{2B67F575-CB4D-4B16-B6E2-8BC652C0DAD9}">
      <dgm:prSet/>
      <dgm:spPr/>
      <dgm:t>
        <a:bodyPr/>
        <a:lstStyle/>
        <a:p>
          <a:r>
            <a:rPr lang="en-US"/>
            <a:t>In the Democratic Republic of the Congo, parents can sign a power of attorney form to allow health agents to declare the births on their behalf.</a:t>
          </a:r>
        </a:p>
      </dgm:t>
    </dgm:pt>
    <dgm:pt modelId="{94D9CE6C-2B45-48EB-B35E-6C80D21A0C83}" type="parTrans" cxnId="{000F9A76-AC37-44E0-B619-A3D853D0659B}">
      <dgm:prSet/>
      <dgm:spPr/>
      <dgm:t>
        <a:bodyPr/>
        <a:lstStyle/>
        <a:p>
          <a:endParaRPr lang="en-US"/>
        </a:p>
      </dgm:t>
    </dgm:pt>
    <dgm:pt modelId="{BCFDCCE9-E2A8-4440-A660-DD5CC459C491}" type="sibTrans" cxnId="{000F9A76-AC37-44E0-B619-A3D853D0659B}">
      <dgm:prSet/>
      <dgm:spPr/>
      <dgm:t>
        <a:bodyPr/>
        <a:lstStyle/>
        <a:p>
          <a:endParaRPr lang="en-US"/>
        </a:p>
      </dgm:t>
    </dgm:pt>
    <dgm:pt modelId="{CE2D9390-932C-4602-8849-EEE958867B00}">
      <dgm:prSet/>
      <dgm:spPr/>
      <dgm:t>
        <a:bodyPr/>
        <a:lstStyle/>
        <a:p>
          <a:r>
            <a:rPr lang="en-US"/>
            <a:t>In Rwanda, the law has given the health sector, through the director of midwifery and nursing in health facilities where births occur, the same powers as the civil registrar’s office to register births and deaths and to issue certificates</a:t>
          </a:r>
        </a:p>
      </dgm:t>
    </dgm:pt>
    <dgm:pt modelId="{AAE7CDE8-074B-41C8-B128-8A65C7AED979}" type="parTrans" cxnId="{3F7BF4D7-58F9-401D-BD43-908B83AB3E67}">
      <dgm:prSet/>
      <dgm:spPr/>
      <dgm:t>
        <a:bodyPr/>
        <a:lstStyle/>
        <a:p>
          <a:endParaRPr lang="en-US"/>
        </a:p>
      </dgm:t>
    </dgm:pt>
    <dgm:pt modelId="{1D62F896-06EC-4FA8-9479-FA4EE3E7B4C3}" type="sibTrans" cxnId="{3F7BF4D7-58F9-401D-BD43-908B83AB3E67}">
      <dgm:prSet/>
      <dgm:spPr/>
      <dgm:t>
        <a:bodyPr/>
        <a:lstStyle/>
        <a:p>
          <a:endParaRPr lang="en-US"/>
        </a:p>
      </dgm:t>
    </dgm:pt>
    <dgm:pt modelId="{2C92547D-AA4D-488E-8FF4-78A34706B245}" type="pres">
      <dgm:prSet presAssocID="{3F29BA09-0F27-4197-9582-8497F88368EE}" presName="hierChild1" presStyleCnt="0">
        <dgm:presLayoutVars>
          <dgm:chPref val="1"/>
          <dgm:dir/>
          <dgm:animOne val="branch"/>
          <dgm:animLvl val="lvl"/>
          <dgm:resizeHandles/>
        </dgm:presLayoutVars>
      </dgm:prSet>
      <dgm:spPr/>
    </dgm:pt>
    <dgm:pt modelId="{30411725-610E-42A4-A457-806D495FE199}" type="pres">
      <dgm:prSet presAssocID="{73AA84BF-D7AE-4C15-A09E-55CB8C48D52A}" presName="hierRoot1" presStyleCnt="0"/>
      <dgm:spPr/>
    </dgm:pt>
    <dgm:pt modelId="{9D04610E-3F40-4898-A1AE-E3A3B8C69320}" type="pres">
      <dgm:prSet presAssocID="{73AA84BF-D7AE-4C15-A09E-55CB8C48D52A}" presName="composite" presStyleCnt="0"/>
      <dgm:spPr/>
    </dgm:pt>
    <dgm:pt modelId="{C0C64253-2B84-4E3D-8B90-45B8F6868FEA}" type="pres">
      <dgm:prSet presAssocID="{73AA84BF-D7AE-4C15-A09E-55CB8C48D52A}" presName="background" presStyleLbl="node0" presStyleIdx="0" presStyleCnt="3"/>
      <dgm:spPr/>
    </dgm:pt>
    <dgm:pt modelId="{738CA06A-AED1-40C3-8C89-76D7EAF56A21}" type="pres">
      <dgm:prSet presAssocID="{73AA84BF-D7AE-4C15-A09E-55CB8C48D52A}" presName="text" presStyleLbl="fgAcc0" presStyleIdx="0" presStyleCnt="3">
        <dgm:presLayoutVars>
          <dgm:chPref val="3"/>
        </dgm:presLayoutVars>
      </dgm:prSet>
      <dgm:spPr/>
    </dgm:pt>
    <dgm:pt modelId="{C98CB2A5-4604-4762-BD3B-4E7AE4AF73B9}" type="pres">
      <dgm:prSet presAssocID="{73AA84BF-D7AE-4C15-A09E-55CB8C48D52A}" presName="hierChild2" presStyleCnt="0"/>
      <dgm:spPr/>
    </dgm:pt>
    <dgm:pt modelId="{8073E3ED-933B-4F04-953B-F6CB6835693C}" type="pres">
      <dgm:prSet presAssocID="{2B67F575-CB4D-4B16-B6E2-8BC652C0DAD9}" presName="hierRoot1" presStyleCnt="0"/>
      <dgm:spPr/>
    </dgm:pt>
    <dgm:pt modelId="{E91491BB-189E-4BFB-9F2A-60478F3AB52B}" type="pres">
      <dgm:prSet presAssocID="{2B67F575-CB4D-4B16-B6E2-8BC652C0DAD9}" presName="composite" presStyleCnt="0"/>
      <dgm:spPr/>
    </dgm:pt>
    <dgm:pt modelId="{09630015-4A75-4F27-A460-A49979B4075B}" type="pres">
      <dgm:prSet presAssocID="{2B67F575-CB4D-4B16-B6E2-8BC652C0DAD9}" presName="background" presStyleLbl="node0" presStyleIdx="1" presStyleCnt="3"/>
      <dgm:spPr/>
    </dgm:pt>
    <dgm:pt modelId="{58CC9BEF-4C01-481A-A8C9-D81F9FD85072}" type="pres">
      <dgm:prSet presAssocID="{2B67F575-CB4D-4B16-B6E2-8BC652C0DAD9}" presName="text" presStyleLbl="fgAcc0" presStyleIdx="1" presStyleCnt="3">
        <dgm:presLayoutVars>
          <dgm:chPref val="3"/>
        </dgm:presLayoutVars>
      </dgm:prSet>
      <dgm:spPr/>
    </dgm:pt>
    <dgm:pt modelId="{EBF1552C-2A51-425E-8454-21FC2571C71A}" type="pres">
      <dgm:prSet presAssocID="{2B67F575-CB4D-4B16-B6E2-8BC652C0DAD9}" presName="hierChild2" presStyleCnt="0"/>
      <dgm:spPr/>
    </dgm:pt>
    <dgm:pt modelId="{CA5C1137-DE19-49EB-BEC1-CCC4E555080D}" type="pres">
      <dgm:prSet presAssocID="{CE2D9390-932C-4602-8849-EEE958867B00}" presName="hierRoot1" presStyleCnt="0"/>
      <dgm:spPr/>
    </dgm:pt>
    <dgm:pt modelId="{C6DE55A6-6D59-4F14-9591-37A1E7968858}" type="pres">
      <dgm:prSet presAssocID="{CE2D9390-932C-4602-8849-EEE958867B00}" presName="composite" presStyleCnt="0"/>
      <dgm:spPr/>
    </dgm:pt>
    <dgm:pt modelId="{A85EADF2-085D-434D-B450-4F9791A33F43}" type="pres">
      <dgm:prSet presAssocID="{CE2D9390-932C-4602-8849-EEE958867B00}" presName="background" presStyleLbl="node0" presStyleIdx="2" presStyleCnt="3"/>
      <dgm:spPr/>
    </dgm:pt>
    <dgm:pt modelId="{E29CEA77-6EC5-44BA-BD34-326353D8E183}" type="pres">
      <dgm:prSet presAssocID="{CE2D9390-932C-4602-8849-EEE958867B00}" presName="text" presStyleLbl="fgAcc0" presStyleIdx="2" presStyleCnt="3">
        <dgm:presLayoutVars>
          <dgm:chPref val="3"/>
        </dgm:presLayoutVars>
      </dgm:prSet>
      <dgm:spPr/>
    </dgm:pt>
    <dgm:pt modelId="{E92358F9-8660-4A53-A06D-5DB962C8E55F}" type="pres">
      <dgm:prSet presAssocID="{CE2D9390-932C-4602-8849-EEE958867B00}" presName="hierChild2" presStyleCnt="0"/>
      <dgm:spPr/>
    </dgm:pt>
  </dgm:ptLst>
  <dgm:cxnLst>
    <dgm:cxn modelId="{027B1232-0678-4448-9C0A-01DB56B3F156}" type="presOf" srcId="{3F29BA09-0F27-4197-9582-8497F88368EE}" destId="{2C92547D-AA4D-488E-8FF4-78A34706B245}" srcOrd="0" destOrd="0" presId="urn:microsoft.com/office/officeart/2005/8/layout/hierarchy1"/>
    <dgm:cxn modelId="{082A1D32-D033-43E2-A7FE-05BCE7974E9C}" type="presOf" srcId="{73AA84BF-D7AE-4C15-A09E-55CB8C48D52A}" destId="{738CA06A-AED1-40C3-8C89-76D7EAF56A21}" srcOrd="0" destOrd="0" presId="urn:microsoft.com/office/officeart/2005/8/layout/hierarchy1"/>
    <dgm:cxn modelId="{000F9A76-AC37-44E0-B619-A3D853D0659B}" srcId="{3F29BA09-0F27-4197-9582-8497F88368EE}" destId="{2B67F575-CB4D-4B16-B6E2-8BC652C0DAD9}" srcOrd="1" destOrd="0" parTransId="{94D9CE6C-2B45-48EB-B35E-6C80D21A0C83}" sibTransId="{BCFDCCE9-E2A8-4440-A660-DD5CC459C491}"/>
    <dgm:cxn modelId="{4A230899-FF3A-47C7-843B-6DB68788338F}" type="presOf" srcId="{CE2D9390-932C-4602-8849-EEE958867B00}" destId="{E29CEA77-6EC5-44BA-BD34-326353D8E183}" srcOrd="0" destOrd="0" presId="urn:microsoft.com/office/officeart/2005/8/layout/hierarchy1"/>
    <dgm:cxn modelId="{EA6EC5BC-A3D1-4D9F-B227-B3EAB0DD3D29}" type="presOf" srcId="{2B67F575-CB4D-4B16-B6E2-8BC652C0DAD9}" destId="{58CC9BEF-4C01-481A-A8C9-D81F9FD85072}" srcOrd="0" destOrd="0" presId="urn:microsoft.com/office/officeart/2005/8/layout/hierarchy1"/>
    <dgm:cxn modelId="{3F7BF4D7-58F9-401D-BD43-908B83AB3E67}" srcId="{3F29BA09-0F27-4197-9582-8497F88368EE}" destId="{CE2D9390-932C-4602-8849-EEE958867B00}" srcOrd="2" destOrd="0" parTransId="{AAE7CDE8-074B-41C8-B128-8A65C7AED979}" sibTransId="{1D62F896-06EC-4FA8-9479-FA4EE3E7B4C3}"/>
    <dgm:cxn modelId="{BF868FF8-FBA1-488E-ABFF-0902CE0C0FDF}" srcId="{3F29BA09-0F27-4197-9582-8497F88368EE}" destId="{73AA84BF-D7AE-4C15-A09E-55CB8C48D52A}" srcOrd="0" destOrd="0" parTransId="{BCEAB85C-1CD8-4FE2-853F-97A5DEC3CEE3}" sibTransId="{4C6DA356-9231-4CA1-8394-E7031514AA4F}"/>
    <dgm:cxn modelId="{01F05DE5-784D-4339-9652-E26A0DC71466}" type="presParOf" srcId="{2C92547D-AA4D-488E-8FF4-78A34706B245}" destId="{30411725-610E-42A4-A457-806D495FE199}" srcOrd="0" destOrd="0" presId="urn:microsoft.com/office/officeart/2005/8/layout/hierarchy1"/>
    <dgm:cxn modelId="{80229BDC-D442-492C-A827-2201E9EDC2AA}" type="presParOf" srcId="{30411725-610E-42A4-A457-806D495FE199}" destId="{9D04610E-3F40-4898-A1AE-E3A3B8C69320}" srcOrd="0" destOrd="0" presId="urn:microsoft.com/office/officeart/2005/8/layout/hierarchy1"/>
    <dgm:cxn modelId="{C9473490-10DB-4B5A-B664-715AB252B9D2}" type="presParOf" srcId="{9D04610E-3F40-4898-A1AE-E3A3B8C69320}" destId="{C0C64253-2B84-4E3D-8B90-45B8F6868FEA}" srcOrd="0" destOrd="0" presId="urn:microsoft.com/office/officeart/2005/8/layout/hierarchy1"/>
    <dgm:cxn modelId="{C4808F1A-6ACD-47E3-BA36-069257175C8F}" type="presParOf" srcId="{9D04610E-3F40-4898-A1AE-E3A3B8C69320}" destId="{738CA06A-AED1-40C3-8C89-76D7EAF56A21}" srcOrd="1" destOrd="0" presId="urn:microsoft.com/office/officeart/2005/8/layout/hierarchy1"/>
    <dgm:cxn modelId="{F6F99D7B-0D17-4C46-A9D8-67785ABA9CB2}" type="presParOf" srcId="{30411725-610E-42A4-A457-806D495FE199}" destId="{C98CB2A5-4604-4762-BD3B-4E7AE4AF73B9}" srcOrd="1" destOrd="0" presId="urn:microsoft.com/office/officeart/2005/8/layout/hierarchy1"/>
    <dgm:cxn modelId="{5104507D-6DD3-4935-8D8A-6ADEC8D19279}" type="presParOf" srcId="{2C92547D-AA4D-488E-8FF4-78A34706B245}" destId="{8073E3ED-933B-4F04-953B-F6CB6835693C}" srcOrd="1" destOrd="0" presId="urn:microsoft.com/office/officeart/2005/8/layout/hierarchy1"/>
    <dgm:cxn modelId="{29699B5A-51A7-44C8-B47C-51274FCAFC4F}" type="presParOf" srcId="{8073E3ED-933B-4F04-953B-F6CB6835693C}" destId="{E91491BB-189E-4BFB-9F2A-60478F3AB52B}" srcOrd="0" destOrd="0" presId="urn:microsoft.com/office/officeart/2005/8/layout/hierarchy1"/>
    <dgm:cxn modelId="{D92DEB8F-A948-49EE-A491-FD49E6145138}" type="presParOf" srcId="{E91491BB-189E-4BFB-9F2A-60478F3AB52B}" destId="{09630015-4A75-4F27-A460-A49979B4075B}" srcOrd="0" destOrd="0" presId="urn:microsoft.com/office/officeart/2005/8/layout/hierarchy1"/>
    <dgm:cxn modelId="{1F162FB4-F8DA-4421-8AAB-8FD08818CAB9}" type="presParOf" srcId="{E91491BB-189E-4BFB-9F2A-60478F3AB52B}" destId="{58CC9BEF-4C01-481A-A8C9-D81F9FD85072}" srcOrd="1" destOrd="0" presId="urn:microsoft.com/office/officeart/2005/8/layout/hierarchy1"/>
    <dgm:cxn modelId="{9B74EB21-80CA-41FB-9829-C341E1B37966}" type="presParOf" srcId="{8073E3ED-933B-4F04-953B-F6CB6835693C}" destId="{EBF1552C-2A51-425E-8454-21FC2571C71A}" srcOrd="1" destOrd="0" presId="urn:microsoft.com/office/officeart/2005/8/layout/hierarchy1"/>
    <dgm:cxn modelId="{83569CB6-C694-485F-B81F-C58CCC02E21A}" type="presParOf" srcId="{2C92547D-AA4D-488E-8FF4-78A34706B245}" destId="{CA5C1137-DE19-49EB-BEC1-CCC4E555080D}" srcOrd="2" destOrd="0" presId="urn:microsoft.com/office/officeart/2005/8/layout/hierarchy1"/>
    <dgm:cxn modelId="{33FDDB47-0B01-442C-9A2A-383533B0D6A1}" type="presParOf" srcId="{CA5C1137-DE19-49EB-BEC1-CCC4E555080D}" destId="{C6DE55A6-6D59-4F14-9591-37A1E7968858}" srcOrd="0" destOrd="0" presId="urn:microsoft.com/office/officeart/2005/8/layout/hierarchy1"/>
    <dgm:cxn modelId="{918483D7-2510-4CAE-A46F-97CD0567E5D2}" type="presParOf" srcId="{C6DE55A6-6D59-4F14-9591-37A1E7968858}" destId="{A85EADF2-085D-434D-B450-4F9791A33F43}" srcOrd="0" destOrd="0" presId="urn:microsoft.com/office/officeart/2005/8/layout/hierarchy1"/>
    <dgm:cxn modelId="{47CAF2AE-A4FC-4C03-A4B0-65E81BA4BE6C}" type="presParOf" srcId="{C6DE55A6-6D59-4F14-9591-37A1E7968858}" destId="{E29CEA77-6EC5-44BA-BD34-326353D8E183}" srcOrd="1" destOrd="0" presId="urn:microsoft.com/office/officeart/2005/8/layout/hierarchy1"/>
    <dgm:cxn modelId="{775B0119-2D75-4016-A332-15EAA80D981E}" type="presParOf" srcId="{CA5C1137-DE19-49EB-BEC1-CCC4E555080D}" destId="{E92358F9-8660-4A53-A06D-5DB962C8E55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8AEE94-E8A8-4BAC-950E-7E324931342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5C25CEA-422A-4FBA-B19D-364DD05E9BAB}">
      <dgm:prSet/>
      <dgm:spPr/>
      <dgm:t>
        <a:bodyPr/>
        <a:lstStyle/>
        <a:p>
          <a:r>
            <a:rPr lang="en-US"/>
            <a:t>Adoption of a one-stop approach for newborn registration and certification that is entirely </a:t>
          </a:r>
          <a:r>
            <a:rPr lang="en-US" b="1"/>
            <a:t>interoperable with health and immunization systems</a:t>
          </a:r>
          <a:r>
            <a:rPr lang="en-US"/>
            <a:t>, including in humanitarian contexts</a:t>
          </a:r>
        </a:p>
      </dgm:t>
    </dgm:pt>
    <dgm:pt modelId="{E68A59D3-0F95-4C2D-B74D-4BF1C01BDCEB}" type="parTrans" cxnId="{11F88DCA-D7E8-4773-A191-3CF01316F392}">
      <dgm:prSet/>
      <dgm:spPr/>
      <dgm:t>
        <a:bodyPr/>
        <a:lstStyle/>
        <a:p>
          <a:endParaRPr lang="en-US"/>
        </a:p>
      </dgm:t>
    </dgm:pt>
    <dgm:pt modelId="{F5E15106-B6F3-46E0-B817-6397191A94B7}" type="sibTrans" cxnId="{11F88DCA-D7E8-4773-A191-3CF01316F392}">
      <dgm:prSet/>
      <dgm:spPr/>
      <dgm:t>
        <a:bodyPr/>
        <a:lstStyle/>
        <a:p>
          <a:endParaRPr lang="en-US"/>
        </a:p>
      </dgm:t>
    </dgm:pt>
    <dgm:pt modelId="{046D1296-E5ED-4054-9996-0776A80CA1EE}">
      <dgm:prSet/>
      <dgm:spPr/>
      <dgm:t>
        <a:bodyPr/>
        <a:lstStyle/>
        <a:p>
          <a:r>
            <a:rPr lang="en-US"/>
            <a:t>Countries should make a </a:t>
          </a:r>
          <a:r>
            <a:rPr lang="en-US" b="1"/>
            <a:t>gradual shift towards digitization </a:t>
          </a:r>
          <a:r>
            <a:rPr lang="en-US"/>
            <a:t>through a combination of paper-based and digitalized systems adhering to safe and innovative practices.</a:t>
          </a:r>
        </a:p>
      </dgm:t>
    </dgm:pt>
    <dgm:pt modelId="{13BE8F1C-39B7-4C75-8DD3-1FE47BC885D1}" type="parTrans" cxnId="{0B631FEA-6C4E-4732-BB2E-5CEEC064078E}">
      <dgm:prSet/>
      <dgm:spPr/>
      <dgm:t>
        <a:bodyPr/>
        <a:lstStyle/>
        <a:p>
          <a:endParaRPr lang="en-US"/>
        </a:p>
      </dgm:t>
    </dgm:pt>
    <dgm:pt modelId="{BEC2C29E-9889-4F50-8690-BD13827A989B}" type="sibTrans" cxnId="{0B631FEA-6C4E-4732-BB2E-5CEEC064078E}">
      <dgm:prSet/>
      <dgm:spPr/>
      <dgm:t>
        <a:bodyPr/>
        <a:lstStyle/>
        <a:p>
          <a:endParaRPr lang="en-US"/>
        </a:p>
      </dgm:t>
    </dgm:pt>
    <dgm:pt modelId="{2317D68B-71AB-4D8E-83B4-B33596E0E0C5}">
      <dgm:prSet/>
      <dgm:spPr/>
      <dgm:t>
        <a:bodyPr/>
        <a:lstStyle/>
        <a:p>
          <a:r>
            <a:rPr lang="en-US" b="1"/>
            <a:t>Revision of laws and policies </a:t>
          </a:r>
          <a:r>
            <a:rPr lang="en-US"/>
            <a:t>to remove all discriminatory provisions and making registration and certification free within the legally permissible time period and beyond.</a:t>
          </a:r>
        </a:p>
      </dgm:t>
    </dgm:pt>
    <dgm:pt modelId="{9E935D2E-695A-4983-B674-6FDB5FF2A2AF}" type="parTrans" cxnId="{DCD4582C-8C64-4A55-AAFD-59064EEDC092}">
      <dgm:prSet/>
      <dgm:spPr/>
      <dgm:t>
        <a:bodyPr/>
        <a:lstStyle/>
        <a:p>
          <a:endParaRPr lang="en-US"/>
        </a:p>
      </dgm:t>
    </dgm:pt>
    <dgm:pt modelId="{127313E5-293B-4C7A-AAB2-7F6E9E4EB57B}" type="sibTrans" cxnId="{DCD4582C-8C64-4A55-AAFD-59064EEDC092}">
      <dgm:prSet/>
      <dgm:spPr/>
      <dgm:t>
        <a:bodyPr/>
        <a:lstStyle/>
        <a:p>
          <a:endParaRPr lang="en-US"/>
        </a:p>
      </dgm:t>
    </dgm:pt>
    <dgm:pt modelId="{E9435996-A0E9-4A9B-AE1A-83D8E79F32BF}" type="pres">
      <dgm:prSet presAssocID="{598AEE94-E8A8-4BAC-950E-7E3249313424}" presName="vert0" presStyleCnt="0">
        <dgm:presLayoutVars>
          <dgm:dir/>
          <dgm:animOne val="branch"/>
          <dgm:animLvl val="lvl"/>
        </dgm:presLayoutVars>
      </dgm:prSet>
      <dgm:spPr/>
    </dgm:pt>
    <dgm:pt modelId="{19616B93-AAF8-45D5-9F79-A427F2A3EF90}" type="pres">
      <dgm:prSet presAssocID="{35C25CEA-422A-4FBA-B19D-364DD05E9BAB}" presName="thickLine" presStyleLbl="alignNode1" presStyleIdx="0" presStyleCnt="3"/>
      <dgm:spPr/>
    </dgm:pt>
    <dgm:pt modelId="{4089B4F6-091C-437B-8D20-1901C155CED4}" type="pres">
      <dgm:prSet presAssocID="{35C25CEA-422A-4FBA-B19D-364DD05E9BAB}" presName="horz1" presStyleCnt="0"/>
      <dgm:spPr/>
    </dgm:pt>
    <dgm:pt modelId="{34D36C6E-33D9-438A-8446-9D8B7CE0FDA3}" type="pres">
      <dgm:prSet presAssocID="{35C25CEA-422A-4FBA-B19D-364DD05E9BAB}" presName="tx1" presStyleLbl="revTx" presStyleIdx="0" presStyleCnt="3"/>
      <dgm:spPr/>
    </dgm:pt>
    <dgm:pt modelId="{BF0AB5A5-BB04-4CB8-A6AC-EDFA1E109283}" type="pres">
      <dgm:prSet presAssocID="{35C25CEA-422A-4FBA-B19D-364DD05E9BAB}" presName="vert1" presStyleCnt="0"/>
      <dgm:spPr/>
    </dgm:pt>
    <dgm:pt modelId="{015E7D4E-E816-41BA-B763-895102C97AC0}" type="pres">
      <dgm:prSet presAssocID="{046D1296-E5ED-4054-9996-0776A80CA1EE}" presName="thickLine" presStyleLbl="alignNode1" presStyleIdx="1" presStyleCnt="3"/>
      <dgm:spPr/>
    </dgm:pt>
    <dgm:pt modelId="{876D5EC5-C680-42D8-9EE0-CB249242FE24}" type="pres">
      <dgm:prSet presAssocID="{046D1296-E5ED-4054-9996-0776A80CA1EE}" presName="horz1" presStyleCnt="0"/>
      <dgm:spPr/>
    </dgm:pt>
    <dgm:pt modelId="{11A98ED3-7858-4704-9BE1-59274E678090}" type="pres">
      <dgm:prSet presAssocID="{046D1296-E5ED-4054-9996-0776A80CA1EE}" presName="tx1" presStyleLbl="revTx" presStyleIdx="1" presStyleCnt="3"/>
      <dgm:spPr/>
    </dgm:pt>
    <dgm:pt modelId="{46DB3653-CCEC-4F81-9552-71D53F4032C9}" type="pres">
      <dgm:prSet presAssocID="{046D1296-E5ED-4054-9996-0776A80CA1EE}" presName="vert1" presStyleCnt="0"/>
      <dgm:spPr/>
    </dgm:pt>
    <dgm:pt modelId="{CC46BBA0-434B-4C43-8602-ABCE3839711B}" type="pres">
      <dgm:prSet presAssocID="{2317D68B-71AB-4D8E-83B4-B33596E0E0C5}" presName="thickLine" presStyleLbl="alignNode1" presStyleIdx="2" presStyleCnt="3"/>
      <dgm:spPr/>
    </dgm:pt>
    <dgm:pt modelId="{3A0EF6EB-838C-44FE-B37D-B7B10B94FD5D}" type="pres">
      <dgm:prSet presAssocID="{2317D68B-71AB-4D8E-83B4-B33596E0E0C5}" presName="horz1" presStyleCnt="0"/>
      <dgm:spPr/>
    </dgm:pt>
    <dgm:pt modelId="{13358B3B-B615-421B-90E0-7BE8234B8DA9}" type="pres">
      <dgm:prSet presAssocID="{2317D68B-71AB-4D8E-83B4-B33596E0E0C5}" presName="tx1" presStyleLbl="revTx" presStyleIdx="2" presStyleCnt="3"/>
      <dgm:spPr/>
    </dgm:pt>
    <dgm:pt modelId="{02436E19-DEA5-4393-BFD0-BE0F7C08B54B}" type="pres">
      <dgm:prSet presAssocID="{2317D68B-71AB-4D8E-83B4-B33596E0E0C5}" presName="vert1" presStyleCnt="0"/>
      <dgm:spPr/>
    </dgm:pt>
  </dgm:ptLst>
  <dgm:cxnLst>
    <dgm:cxn modelId="{DCD4582C-8C64-4A55-AAFD-59064EEDC092}" srcId="{598AEE94-E8A8-4BAC-950E-7E3249313424}" destId="{2317D68B-71AB-4D8E-83B4-B33596E0E0C5}" srcOrd="2" destOrd="0" parTransId="{9E935D2E-695A-4983-B674-6FDB5FF2A2AF}" sibTransId="{127313E5-293B-4C7A-AAB2-7F6E9E4EB57B}"/>
    <dgm:cxn modelId="{F543C0A2-78D7-4F68-9F90-4C9732322B06}" type="presOf" srcId="{598AEE94-E8A8-4BAC-950E-7E3249313424}" destId="{E9435996-A0E9-4A9B-AE1A-83D8E79F32BF}" srcOrd="0" destOrd="0" presId="urn:microsoft.com/office/officeart/2008/layout/LinedList"/>
    <dgm:cxn modelId="{11F88DCA-D7E8-4773-A191-3CF01316F392}" srcId="{598AEE94-E8A8-4BAC-950E-7E3249313424}" destId="{35C25CEA-422A-4FBA-B19D-364DD05E9BAB}" srcOrd="0" destOrd="0" parTransId="{E68A59D3-0F95-4C2D-B74D-4BF1C01BDCEB}" sibTransId="{F5E15106-B6F3-46E0-B817-6397191A94B7}"/>
    <dgm:cxn modelId="{92A08BD8-CAEA-45F8-B1A5-F3B8905E7F24}" type="presOf" srcId="{046D1296-E5ED-4054-9996-0776A80CA1EE}" destId="{11A98ED3-7858-4704-9BE1-59274E678090}" srcOrd="0" destOrd="0" presId="urn:microsoft.com/office/officeart/2008/layout/LinedList"/>
    <dgm:cxn modelId="{0B631FEA-6C4E-4732-BB2E-5CEEC064078E}" srcId="{598AEE94-E8A8-4BAC-950E-7E3249313424}" destId="{046D1296-E5ED-4054-9996-0776A80CA1EE}" srcOrd="1" destOrd="0" parTransId="{13BE8F1C-39B7-4C75-8DD3-1FE47BC885D1}" sibTransId="{BEC2C29E-9889-4F50-8690-BD13827A989B}"/>
    <dgm:cxn modelId="{A24EC6F6-DAE0-4400-8EB8-BDCF20E75A4E}" type="presOf" srcId="{2317D68B-71AB-4D8E-83B4-B33596E0E0C5}" destId="{13358B3B-B615-421B-90E0-7BE8234B8DA9}" srcOrd="0" destOrd="0" presId="urn:microsoft.com/office/officeart/2008/layout/LinedList"/>
    <dgm:cxn modelId="{45461FFF-1135-428D-8E9A-CD2BD737B81D}" type="presOf" srcId="{35C25CEA-422A-4FBA-B19D-364DD05E9BAB}" destId="{34D36C6E-33D9-438A-8446-9D8B7CE0FDA3}" srcOrd="0" destOrd="0" presId="urn:microsoft.com/office/officeart/2008/layout/LinedList"/>
    <dgm:cxn modelId="{9C1B1F4E-2198-431C-AE03-849014EAA568}" type="presParOf" srcId="{E9435996-A0E9-4A9B-AE1A-83D8E79F32BF}" destId="{19616B93-AAF8-45D5-9F79-A427F2A3EF90}" srcOrd="0" destOrd="0" presId="urn:microsoft.com/office/officeart/2008/layout/LinedList"/>
    <dgm:cxn modelId="{4D24D1EA-2A49-4839-BDB3-D34032B18B8F}" type="presParOf" srcId="{E9435996-A0E9-4A9B-AE1A-83D8E79F32BF}" destId="{4089B4F6-091C-437B-8D20-1901C155CED4}" srcOrd="1" destOrd="0" presId="urn:microsoft.com/office/officeart/2008/layout/LinedList"/>
    <dgm:cxn modelId="{4A46791B-9FAE-4F02-BB3D-7AE22070E447}" type="presParOf" srcId="{4089B4F6-091C-437B-8D20-1901C155CED4}" destId="{34D36C6E-33D9-438A-8446-9D8B7CE0FDA3}" srcOrd="0" destOrd="0" presId="urn:microsoft.com/office/officeart/2008/layout/LinedList"/>
    <dgm:cxn modelId="{84A0AB4F-81B0-40DD-8433-1E84BEF4760C}" type="presParOf" srcId="{4089B4F6-091C-437B-8D20-1901C155CED4}" destId="{BF0AB5A5-BB04-4CB8-A6AC-EDFA1E109283}" srcOrd="1" destOrd="0" presId="urn:microsoft.com/office/officeart/2008/layout/LinedList"/>
    <dgm:cxn modelId="{C7F0796B-A7E1-4DBA-8B26-FB7B21039EEC}" type="presParOf" srcId="{E9435996-A0E9-4A9B-AE1A-83D8E79F32BF}" destId="{015E7D4E-E816-41BA-B763-895102C97AC0}" srcOrd="2" destOrd="0" presId="urn:microsoft.com/office/officeart/2008/layout/LinedList"/>
    <dgm:cxn modelId="{B8949EBF-22D1-4899-881D-2482EBFA0EE9}" type="presParOf" srcId="{E9435996-A0E9-4A9B-AE1A-83D8E79F32BF}" destId="{876D5EC5-C680-42D8-9EE0-CB249242FE24}" srcOrd="3" destOrd="0" presId="urn:microsoft.com/office/officeart/2008/layout/LinedList"/>
    <dgm:cxn modelId="{20EBD60D-5085-4BC9-A24B-5BAF42BF5C6E}" type="presParOf" srcId="{876D5EC5-C680-42D8-9EE0-CB249242FE24}" destId="{11A98ED3-7858-4704-9BE1-59274E678090}" srcOrd="0" destOrd="0" presId="urn:microsoft.com/office/officeart/2008/layout/LinedList"/>
    <dgm:cxn modelId="{5418C008-B16B-42EA-A852-830EE774BD86}" type="presParOf" srcId="{876D5EC5-C680-42D8-9EE0-CB249242FE24}" destId="{46DB3653-CCEC-4F81-9552-71D53F4032C9}" srcOrd="1" destOrd="0" presId="urn:microsoft.com/office/officeart/2008/layout/LinedList"/>
    <dgm:cxn modelId="{A70E9FF5-5732-42CE-B47A-448DE0957B21}" type="presParOf" srcId="{E9435996-A0E9-4A9B-AE1A-83D8E79F32BF}" destId="{CC46BBA0-434B-4C43-8602-ABCE3839711B}" srcOrd="4" destOrd="0" presId="urn:microsoft.com/office/officeart/2008/layout/LinedList"/>
    <dgm:cxn modelId="{6B37C54C-22B0-4790-9B04-0D521E6B13DD}" type="presParOf" srcId="{E9435996-A0E9-4A9B-AE1A-83D8E79F32BF}" destId="{3A0EF6EB-838C-44FE-B37D-B7B10B94FD5D}" srcOrd="5" destOrd="0" presId="urn:microsoft.com/office/officeart/2008/layout/LinedList"/>
    <dgm:cxn modelId="{8E348EF4-4CF7-4811-890D-E6DAF7325B46}" type="presParOf" srcId="{3A0EF6EB-838C-44FE-B37D-B7B10B94FD5D}" destId="{13358B3B-B615-421B-90E0-7BE8234B8DA9}" srcOrd="0" destOrd="0" presId="urn:microsoft.com/office/officeart/2008/layout/LinedList"/>
    <dgm:cxn modelId="{40A8912E-A244-41C2-B390-C966A7883C27}" type="presParOf" srcId="{3A0EF6EB-838C-44FE-B37D-B7B10B94FD5D}" destId="{02436E19-DEA5-4393-BFD0-BE0F7C08B5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C9E62-AA2E-41C0-88BC-D0DC9EE1C9BA}">
      <dsp:nvSpPr>
        <dsp:cNvPr id="0" name=""/>
        <dsp:cNvSpPr/>
      </dsp:nvSpPr>
      <dsp:spPr>
        <a:xfrm>
          <a:off x="0" y="334513"/>
          <a:ext cx="2999740" cy="1904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FD89A-DDAC-45B4-82C9-0F367BF9BD64}">
      <dsp:nvSpPr>
        <dsp:cNvPr id="0" name=""/>
        <dsp:cNvSpPr/>
      </dsp:nvSpPr>
      <dsp:spPr>
        <a:xfrm>
          <a:off x="333304" y="651152"/>
          <a:ext cx="2999740" cy="1904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Status of birth registration in Africa</a:t>
          </a:r>
        </a:p>
      </dsp:txBody>
      <dsp:txXfrm>
        <a:off x="389095" y="706943"/>
        <a:ext cx="2888158" cy="1793253"/>
      </dsp:txXfrm>
    </dsp:sp>
    <dsp:sp modelId="{0C466C2A-C843-4B49-B80B-789F94F21593}">
      <dsp:nvSpPr>
        <dsp:cNvPr id="0" name=""/>
        <dsp:cNvSpPr/>
      </dsp:nvSpPr>
      <dsp:spPr>
        <a:xfrm>
          <a:off x="3666349" y="334513"/>
          <a:ext cx="2999740" cy="1904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F3066-D2DA-4A89-9816-845F9E5EB77A}">
      <dsp:nvSpPr>
        <dsp:cNvPr id="0" name=""/>
        <dsp:cNvSpPr/>
      </dsp:nvSpPr>
      <dsp:spPr>
        <a:xfrm>
          <a:off x="3999653" y="651152"/>
          <a:ext cx="2999740" cy="1904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Success stories, proven best practices </a:t>
          </a:r>
        </a:p>
      </dsp:txBody>
      <dsp:txXfrm>
        <a:off x="4055444" y="706943"/>
        <a:ext cx="2888158" cy="1793253"/>
      </dsp:txXfrm>
    </dsp:sp>
    <dsp:sp modelId="{83C9E954-850A-48B6-BED8-A3D58BC5E241}">
      <dsp:nvSpPr>
        <dsp:cNvPr id="0" name=""/>
        <dsp:cNvSpPr/>
      </dsp:nvSpPr>
      <dsp:spPr>
        <a:xfrm>
          <a:off x="7332698" y="334513"/>
          <a:ext cx="2999740" cy="1904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1B0C9-AFE2-40DF-A2C1-2647702DBB2B}">
      <dsp:nvSpPr>
        <dsp:cNvPr id="0" name=""/>
        <dsp:cNvSpPr/>
      </dsp:nvSpPr>
      <dsp:spPr>
        <a:xfrm>
          <a:off x="7666002" y="651152"/>
          <a:ext cx="2999740" cy="1904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Opportunities and strategies for progress  </a:t>
          </a:r>
          <a:br>
            <a:rPr lang="en-US" sz="2800" kern="1200"/>
          </a:br>
          <a:endParaRPr lang="en-US" sz="2800" kern="1200"/>
        </a:p>
      </dsp:txBody>
      <dsp:txXfrm>
        <a:off x="7721793" y="706943"/>
        <a:ext cx="2888158" cy="179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64253-2B84-4E3D-8B90-45B8F6868FEA}">
      <dsp:nvSpPr>
        <dsp:cNvPr id="0" name=""/>
        <dsp:cNvSpPr/>
      </dsp:nvSpPr>
      <dsp:spPr>
        <a:xfrm>
          <a:off x="0" y="435140"/>
          <a:ext cx="2910954" cy="18484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CA06A-AED1-40C3-8C89-76D7EAF56A21}">
      <dsp:nvSpPr>
        <dsp:cNvPr id="0" name=""/>
        <dsp:cNvSpPr/>
      </dsp:nvSpPr>
      <dsp:spPr>
        <a:xfrm>
          <a:off x="323439" y="742407"/>
          <a:ext cx="2910954" cy="18484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 Cameroon, Côte d’Ivoire and Mali, the law allows delegation of authority from civil registration to the health system for the declaration of births, removing the need for parents to travel to the civil registration office.</a:t>
          </a:r>
        </a:p>
      </dsp:txBody>
      <dsp:txXfrm>
        <a:off x="377578" y="796546"/>
        <a:ext cx="2802676" cy="1740178"/>
      </dsp:txXfrm>
    </dsp:sp>
    <dsp:sp modelId="{09630015-4A75-4F27-A460-A49979B4075B}">
      <dsp:nvSpPr>
        <dsp:cNvPr id="0" name=""/>
        <dsp:cNvSpPr/>
      </dsp:nvSpPr>
      <dsp:spPr>
        <a:xfrm>
          <a:off x="3557833" y="435140"/>
          <a:ext cx="2910954" cy="18484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C9BEF-4C01-481A-A8C9-D81F9FD85072}">
      <dsp:nvSpPr>
        <dsp:cNvPr id="0" name=""/>
        <dsp:cNvSpPr/>
      </dsp:nvSpPr>
      <dsp:spPr>
        <a:xfrm>
          <a:off x="3881273" y="742407"/>
          <a:ext cx="2910954" cy="18484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 the Democratic Republic of the Congo, parents can sign a power of attorney form to allow health agents to declare the births on their behalf.</a:t>
          </a:r>
        </a:p>
      </dsp:txBody>
      <dsp:txXfrm>
        <a:off x="3935412" y="796546"/>
        <a:ext cx="2802676" cy="1740178"/>
      </dsp:txXfrm>
    </dsp:sp>
    <dsp:sp modelId="{A85EADF2-085D-434D-B450-4F9791A33F43}">
      <dsp:nvSpPr>
        <dsp:cNvPr id="0" name=""/>
        <dsp:cNvSpPr/>
      </dsp:nvSpPr>
      <dsp:spPr>
        <a:xfrm>
          <a:off x="7115667" y="435140"/>
          <a:ext cx="2910954" cy="18484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CEA77-6EC5-44BA-BD34-326353D8E183}">
      <dsp:nvSpPr>
        <dsp:cNvPr id="0" name=""/>
        <dsp:cNvSpPr/>
      </dsp:nvSpPr>
      <dsp:spPr>
        <a:xfrm>
          <a:off x="7439107" y="742407"/>
          <a:ext cx="2910954" cy="18484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 Rwanda, the law has given the health sector, through the director of midwifery and nursing in health facilities where births occur, the same powers as the civil registrar’s office to register births and deaths and to issue certificates</a:t>
          </a:r>
        </a:p>
      </dsp:txBody>
      <dsp:txXfrm>
        <a:off x="7493246" y="796546"/>
        <a:ext cx="2802676" cy="1740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16B93-AAF8-45D5-9F79-A427F2A3EF90}">
      <dsp:nvSpPr>
        <dsp:cNvPr id="0" name=""/>
        <dsp:cNvSpPr/>
      </dsp:nvSpPr>
      <dsp:spPr>
        <a:xfrm>
          <a:off x="0" y="988"/>
          <a:ext cx="83044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36C6E-33D9-438A-8446-9D8B7CE0FDA3}">
      <dsp:nvSpPr>
        <dsp:cNvPr id="0" name=""/>
        <dsp:cNvSpPr/>
      </dsp:nvSpPr>
      <dsp:spPr>
        <a:xfrm>
          <a:off x="0" y="988"/>
          <a:ext cx="8304413" cy="67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Adoption of a one-stop approach for newborn registration and certification that is entirely </a:t>
          </a:r>
          <a:r>
            <a:rPr lang="en-US" sz="1700" b="1" kern="1200"/>
            <a:t>interoperable with health and immunization systems</a:t>
          </a:r>
          <a:r>
            <a:rPr lang="en-US" sz="1700" kern="1200"/>
            <a:t>, including in humanitarian contexts</a:t>
          </a:r>
        </a:p>
      </dsp:txBody>
      <dsp:txXfrm>
        <a:off x="0" y="988"/>
        <a:ext cx="8304413" cy="674155"/>
      </dsp:txXfrm>
    </dsp:sp>
    <dsp:sp modelId="{015E7D4E-E816-41BA-B763-895102C97AC0}">
      <dsp:nvSpPr>
        <dsp:cNvPr id="0" name=""/>
        <dsp:cNvSpPr/>
      </dsp:nvSpPr>
      <dsp:spPr>
        <a:xfrm>
          <a:off x="0" y="675144"/>
          <a:ext cx="83044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98ED3-7858-4704-9BE1-59274E678090}">
      <dsp:nvSpPr>
        <dsp:cNvPr id="0" name=""/>
        <dsp:cNvSpPr/>
      </dsp:nvSpPr>
      <dsp:spPr>
        <a:xfrm>
          <a:off x="0" y="675144"/>
          <a:ext cx="8304413" cy="67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Countries should make a </a:t>
          </a:r>
          <a:r>
            <a:rPr lang="en-US" sz="1700" b="1" kern="1200"/>
            <a:t>gradual shift towards digitization </a:t>
          </a:r>
          <a:r>
            <a:rPr lang="en-US" sz="1700" kern="1200"/>
            <a:t>through a combination of paper-based and digitalized systems adhering to safe and innovative practices.</a:t>
          </a:r>
        </a:p>
      </dsp:txBody>
      <dsp:txXfrm>
        <a:off x="0" y="675144"/>
        <a:ext cx="8304413" cy="674155"/>
      </dsp:txXfrm>
    </dsp:sp>
    <dsp:sp modelId="{CC46BBA0-434B-4C43-8602-ABCE3839711B}">
      <dsp:nvSpPr>
        <dsp:cNvPr id="0" name=""/>
        <dsp:cNvSpPr/>
      </dsp:nvSpPr>
      <dsp:spPr>
        <a:xfrm>
          <a:off x="0" y="1349299"/>
          <a:ext cx="83044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58B3B-B615-421B-90E0-7BE8234B8DA9}">
      <dsp:nvSpPr>
        <dsp:cNvPr id="0" name=""/>
        <dsp:cNvSpPr/>
      </dsp:nvSpPr>
      <dsp:spPr>
        <a:xfrm>
          <a:off x="0" y="1349299"/>
          <a:ext cx="8304413" cy="67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Revision of laws and policies </a:t>
          </a:r>
          <a:r>
            <a:rPr lang="en-US" sz="1700" kern="1200"/>
            <a:t>to remove all discriminatory provisions and making registration and certification free within the legally permissible time period and beyond.</a:t>
          </a:r>
        </a:p>
      </dsp:txBody>
      <dsp:txXfrm>
        <a:off x="0" y="1349299"/>
        <a:ext cx="8304413" cy="6741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2DBDF-DABC-46E0-89F8-F735D360C2E5}" type="slidenum">
              <a:rPr lang="en-US" smtClean="0"/>
              <a:t>3</a:t>
            </a:fld>
            <a:endParaRPr lang="en-US"/>
          </a:p>
        </p:txBody>
      </p:sp>
    </p:spTree>
    <p:extLst>
      <p:ext uri="{BB962C8B-B14F-4D97-AF65-F5344CB8AC3E}">
        <p14:creationId xmlns:p14="http://schemas.microsoft.com/office/powerpoint/2010/main" val="292048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2018820"/>
            <a:ext cx="6251110" cy="2235465"/>
          </a:xfrm>
        </p:spPr>
        <p:txBody>
          <a:bodyPr anchor="b">
            <a:normAutofit fontScale="90000"/>
          </a:bodyPr>
          <a:lstStyle/>
          <a:p>
            <a:pPr algn="l"/>
            <a:br>
              <a:rPr lang="en-US" sz="1800" b="0" i="0" u="none" strike="noStrike" baseline="0" dirty="0">
                <a:solidFill>
                  <a:srgbClr val="000000"/>
                </a:solidFill>
                <a:latin typeface="Times New Roman" panose="02020603050405020304" pitchFamily="18" charset="0"/>
              </a:rPr>
            </a:br>
            <a:r>
              <a:rPr lang="en-US" sz="1900" b="0" i="0" u="none" strike="noStrike" baseline="0" dirty="0">
                <a:solidFill>
                  <a:srgbClr val="000000"/>
                </a:solidFill>
                <a:latin typeface="Times New Roman" panose="02020603050405020304" pitchFamily="18" charset="0"/>
              </a:rPr>
              <a:t> </a:t>
            </a:r>
            <a:r>
              <a:rPr lang="en-US" sz="1900" b="1" i="0" u="none" strike="noStrike" baseline="0" dirty="0">
                <a:solidFill>
                  <a:srgbClr val="000000"/>
                </a:solidFill>
                <a:latin typeface="Times New Roman" panose="02020603050405020304" pitchFamily="18" charset="0"/>
              </a:rPr>
              <a:t>Assessing progress in the development of civil registration and vital statistics systems in the region: How can Africa accelerate progress in meeting regional and international commitments? </a:t>
            </a:r>
            <a:r>
              <a:rPr lang="en-US" sz="1900" b="0" i="0" u="none" strike="noStrike" baseline="0" dirty="0">
                <a:solidFill>
                  <a:srgbClr val="000000"/>
                </a:solidFill>
                <a:latin typeface="Times New Roman" panose="02020603050405020304" pitchFamily="18" charset="0"/>
              </a:rPr>
              <a:t>Your presentation will be on </a:t>
            </a:r>
            <a:r>
              <a:rPr lang="en-US" sz="1900" b="0" i="1" u="none" strike="noStrike" baseline="0" dirty="0">
                <a:solidFill>
                  <a:srgbClr val="000000"/>
                </a:solidFill>
                <a:latin typeface="Times New Roman" panose="02020603050405020304" pitchFamily="18" charset="0"/>
              </a:rPr>
              <a:t>“Status of birth registration in Africa: status, success stories, proven best practices, opportunities and strategies for progress: </a:t>
            </a:r>
            <a:r>
              <a:rPr lang="en-US" sz="1900" b="1" i="1" u="none" strike="noStrike" baseline="0" dirty="0">
                <a:solidFill>
                  <a:srgbClr val="000000"/>
                </a:solidFill>
                <a:latin typeface="Times New Roman" panose="02020603050405020304" pitchFamily="18" charset="0"/>
              </a:rPr>
              <a:t>24</a:t>
            </a:r>
            <a:r>
              <a:rPr lang="en-US" sz="1900" b="1" i="1" u="none" strike="noStrike" baseline="30000" dirty="0">
                <a:solidFill>
                  <a:srgbClr val="000000"/>
                </a:solidFill>
                <a:latin typeface="Times New Roman" panose="02020603050405020304" pitchFamily="18" charset="0"/>
              </a:rPr>
              <a:t>th</a:t>
            </a:r>
            <a:r>
              <a:rPr lang="en-US" sz="1900" b="1" i="1" u="none" strike="noStrike" baseline="0" dirty="0">
                <a:solidFill>
                  <a:srgbClr val="000000"/>
                </a:solidFill>
                <a:latin typeface="Times New Roman" panose="02020603050405020304" pitchFamily="18" charset="0"/>
              </a:rPr>
              <a:t> October 2022</a:t>
            </a:r>
            <a:br>
              <a:rPr lang="en-US" sz="5400" dirty="0"/>
            </a:br>
            <a:endParaRPr lang="en-GB" sz="54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582537"/>
            <a:ext cx="6251111" cy="1847699"/>
          </a:xfrm>
        </p:spPr>
        <p:txBody>
          <a:bodyPr>
            <a:normAutofit/>
          </a:bodyPr>
          <a:lstStyle/>
          <a:p>
            <a:pPr algn="l"/>
            <a:r>
              <a:rPr lang="en-US" sz="2400" b="1" dirty="0"/>
              <a:t>Name of presenter</a:t>
            </a:r>
            <a:r>
              <a:rPr lang="en-US" sz="2400" dirty="0"/>
              <a:t>: Andrew Brooks, Child Protection Regional Advisor</a:t>
            </a:r>
          </a:p>
          <a:p>
            <a:pPr algn="l"/>
            <a:r>
              <a:rPr lang="en-US" sz="2400" b="1" dirty="0"/>
              <a:t>Institution: </a:t>
            </a:r>
            <a:r>
              <a:rPr lang="en-US" sz="2400" dirty="0"/>
              <a:t>UNICEF-ESARO</a:t>
            </a:r>
          </a:p>
          <a:p>
            <a:pPr algn="l"/>
            <a:r>
              <a:rPr lang="en-US" sz="2400" b="1" dirty="0"/>
              <a:t>Country: </a:t>
            </a:r>
            <a:r>
              <a:rPr lang="en-US" sz="2400" dirty="0"/>
              <a:t>Nairobi</a:t>
            </a:r>
            <a:r>
              <a:rPr lang="en-US" sz="2400" b="1" dirty="0"/>
              <a:t>-</a:t>
            </a:r>
            <a:r>
              <a:rPr lang="en-US" sz="2400" dirty="0"/>
              <a:t>Kenya</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pic>
        <p:nvPicPr>
          <p:cNvPr id="2" name="Picture 1">
            <a:extLst>
              <a:ext uri="{FF2B5EF4-FFF2-40B4-BE49-F238E27FC236}">
                <a16:creationId xmlns:a16="http://schemas.microsoft.com/office/drawing/2014/main" id="{0B0470FB-FE53-4F77-ACF8-E7DE15B71D49}"/>
              </a:ext>
            </a:extLst>
          </p:cNvPr>
          <p:cNvPicPr>
            <a:picLocks noChangeAspect="1"/>
          </p:cNvPicPr>
          <p:nvPr/>
        </p:nvPicPr>
        <p:blipFill>
          <a:blip r:embed="rId5"/>
          <a:stretch>
            <a:fillRect/>
          </a:stretch>
        </p:blipFill>
        <p:spPr>
          <a:xfrm>
            <a:off x="8909020" y="6175189"/>
            <a:ext cx="3279932" cy="682811"/>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663811" y="858818"/>
            <a:ext cx="6350781" cy="758175"/>
          </a:xfrm>
        </p:spPr>
        <p:txBody>
          <a:bodyPr>
            <a:normAutofit/>
          </a:bodyPr>
          <a:lstStyle/>
          <a:p>
            <a:r>
              <a:rPr lang="en-US" b="1" dirty="0"/>
              <a:t>Outline of the presentation </a:t>
            </a:r>
            <a:endParaRPr lang="en-GB" b="1" dirty="0"/>
          </a:p>
        </p:txBody>
      </p:sp>
      <p:sp>
        <p:nvSpPr>
          <p:cNvPr id="33" name="Rectangle 3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68"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228E4139-8C44-48FE-A979-0E0C8D3A0270}"/>
              </a:ext>
            </a:extLst>
          </p:cNvPr>
          <p:cNvPicPr>
            <a:picLocks noChangeAspect="1"/>
          </p:cNvPicPr>
          <p:nvPr/>
        </p:nvPicPr>
        <p:blipFill rotWithShape="1">
          <a:blip r:embed="rId2"/>
          <a:srcRect r="631" b="1"/>
          <a:stretch/>
        </p:blipFill>
        <p:spPr>
          <a:xfrm>
            <a:off x="9002684" y="6246271"/>
            <a:ext cx="3189316" cy="611728"/>
          </a:xfrm>
          <a:prstGeom prst="rect">
            <a:avLst/>
          </a:prstGeom>
        </p:spPr>
      </p:pic>
      <p:sp>
        <p:nvSpPr>
          <p:cNvPr id="57" name="Rectangle 5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Content Placeholder 2">
            <a:extLst>
              <a:ext uri="{FF2B5EF4-FFF2-40B4-BE49-F238E27FC236}">
                <a16:creationId xmlns:a16="http://schemas.microsoft.com/office/drawing/2014/main" id="{AF5F7C9F-9A8C-409A-6FA4-FF8DFD8875D7}"/>
              </a:ext>
            </a:extLst>
          </p:cNvPr>
          <p:cNvGraphicFramePr>
            <a:graphicFrameLocks noGrp="1"/>
          </p:cNvGraphicFramePr>
          <p:nvPr>
            <p:ph idx="1"/>
            <p:extLst>
              <p:ext uri="{D42A27DB-BD31-4B8C-83A1-F6EECF244321}">
                <p14:modId xmlns:p14="http://schemas.microsoft.com/office/powerpoint/2010/main" val="2195375284"/>
              </p:ext>
            </p:extLst>
          </p:nvPr>
        </p:nvGraphicFramePr>
        <p:xfrm>
          <a:off x="717761" y="2169695"/>
          <a:ext cx="10665743" cy="2890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8"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Rectangle 91">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Status of Birth registration in Africa</a:t>
            </a:r>
          </a:p>
        </p:txBody>
      </p:sp>
      <p:pic>
        <p:nvPicPr>
          <p:cNvPr id="5" name="Picture 4">
            <a:extLst>
              <a:ext uri="{FF2B5EF4-FFF2-40B4-BE49-F238E27FC236}">
                <a16:creationId xmlns:a16="http://schemas.microsoft.com/office/drawing/2014/main" id="{53A4DF98-10E8-4258-B035-AC85ADC34C5F}"/>
              </a:ext>
            </a:extLst>
          </p:cNvPr>
          <p:cNvPicPr>
            <a:picLocks noChangeAspect="1"/>
          </p:cNvPicPr>
          <p:nvPr/>
        </p:nvPicPr>
        <p:blipFill>
          <a:blip r:embed="rId3"/>
          <a:stretch>
            <a:fillRect/>
          </a:stretch>
        </p:blipFill>
        <p:spPr>
          <a:xfrm>
            <a:off x="8982221" y="6360485"/>
            <a:ext cx="3209779" cy="497516"/>
          </a:xfrm>
          <a:prstGeom prst="rect">
            <a:avLst/>
          </a:prstGeom>
        </p:spPr>
      </p:pic>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1222645" y="2209457"/>
            <a:ext cx="9997510" cy="3563159"/>
          </a:xfrm>
        </p:spPr>
        <p:txBody>
          <a:bodyPr>
            <a:normAutofit fontScale="85000" lnSpcReduction="20000"/>
          </a:bodyPr>
          <a:lstStyle/>
          <a:p>
            <a:pPr>
              <a:buFont typeface="Wingdings" panose="05000000000000000000" pitchFamily="2" charset="2"/>
              <a:buChar char="§"/>
            </a:pPr>
            <a:endParaRPr lang="en-US" sz="1100" dirty="0"/>
          </a:p>
          <a:p>
            <a:pPr>
              <a:buFont typeface="Wingdings" panose="05000000000000000000" pitchFamily="2" charset="2"/>
              <a:buChar char="§"/>
            </a:pPr>
            <a:endParaRPr lang="en-US" sz="1100" dirty="0"/>
          </a:p>
          <a:p>
            <a:pPr>
              <a:buFont typeface="Wingdings" panose="05000000000000000000" pitchFamily="2" charset="2"/>
              <a:buChar char="§"/>
            </a:pPr>
            <a:r>
              <a:rPr lang="en-US" sz="2000" dirty="0"/>
              <a:t>The right of every child to birth registration is enshrined in various international instruments such as the UN CRC (articles 7 &amp; 8) &amp; African Charter on the Rights and Welfare of the Child (article 6)</a:t>
            </a:r>
          </a:p>
          <a:p>
            <a:pPr>
              <a:buFont typeface="Wingdings" panose="05000000000000000000" pitchFamily="2" charset="2"/>
              <a:buChar char="§"/>
            </a:pPr>
            <a:r>
              <a:rPr lang="en-US" sz="2000" dirty="0"/>
              <a:t>However, many children in Africa are still deprived of birth registration for different reasons among them, barriers to services or information, costs, discriminatory laws, among others.</a:t>
            </a:r>
          </a:p>
          <a:p>
            <a:pPr>
              <a:buFont typeface="Wingdings" panose="05000000000000000000" pitchFamily="2" charset="2"/>
              <a:buChar char="§"/>
            </a:pPr>
            <a:r>
              <a:rPr lang="en-US" sz="2000" dirty="0"/>
              <a:t>Of the 164 million unregistered children worldwide, more than half (around 91 million) live in Africa) which is 56% of the unregistered U5 children globally (32% South Asia and 12% the rest of the world).</a:t>
            </a:r>
          </a:p>
          <a:p>
            <a:pPr>
              <a:buFont typeface="Wingdings" panose="05000000000000000000" pitchFamily="2" charset="2"/>
              <a:buChar char="§"/>
            </a:pPr>
            <a:r>
              <a:rPr lang="en-US" sz="2000" dirty="0"/>
              <a:t>Without birth registration and a certificate, children are invisible to their Government’s and may miss out on essential </a:t>
            </a:r>
            <a:r>
              <a:rPr lang="en-US" sz="2000" dirty="0" err="1"/>
              <a:t>programmes</a:t>
            </a:r>
            <a:r>
              <a:rPr lang="en-US" sz="2000" dirty="0"/>
              <a:t> and rights such as education, health, social protection, child justice/ECM.</a:t>
            </a:r>
          </a:p>
          <a:p>
            <a:pPr>
              <a:buFont typeface="Wingdings" panose="05000000000000000000" pitchFamily="2" charset="2"/>
              <a:buChar char="§"/>
            </a:pPr>
            <a:r>
              <a:rPr lang="en-US" sz="2000" dirty="0"/>
              <a:t>To support member countries to accelerate birth registration and legal identity, the UN has a dedicated SDG target 16.9- legal identity for all by 2030 including birth registration.</a:t>
            </a:r>
          </a:p>
          <a:p>
            <a:endParaRPr lang="en-US" sz="1100" dirty="0"/>
          </a:p>
          <a:p>
            <a:pPr marL="0" indent="0">
              <a:buNone/>
            </a:pPr>
            <a:r>
              <a:rPr lang="en-US" sz="1100" dirty="0"/>
              <a:t> </a:t>
            </a:r>
          </a:p>
          <a:p>
            <a:endParaRPr lang="en-US" sz="1100" dirty="0"/>
          </a:p>
        </p:txBody>
      </p:sp>
    </p:spTree>
    <p:extLst>
      <p:ext uri="{BB962C8B-B14F-4D97-AF65-F5344CB8AC3E}">
        <p14:creationId xmlns:p14="http://schemas.microsoft.com/office/powerpoint/2010/main" val="37050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66502" y="-116376"/>
            <a:ext cx="11294907" cy="731514"/>
          </a:xfrm>
        </p:spPr>
        <p:txBody>
          <a:bodyPr vert="horz" lIns="91440" tIns="45720" rIns="91440" bIns="45720" rtlCol="0" anchor="b">
            <a:normAutofit/>
          </a:bodyPr>
          <a:lstStyle/>
          <a:p>
            <a:pPr algn="ctr"/>
            <a:r>
              <a:rPr lang="en-US" sz="2700" b="1" kern="1200" dirty="0">
                <a:solidFill>
                  <a:schemeClr val="tx1"/>
                </a:solidFill>
                <a:latin typeface="+mj-lt"/>
                <a:ea typeface="+mj-ea"/>
                <a:cs typeface="+mj-cs"/>
              </a:rPr>
              <a:t>Statistics on the status of birth registration in Africa (2022 BR Statistical brochure)</a:t>
            </a:r>
            <a:endParaRPr lang="en-US" sz="4800" b="1" kern="1200" dirty="0">
              <a:solidFill>
                <a:schemeClr val="tx1"/>
              </a:solidFill>
              <a:latin typeface="+mj-lt"/>
              <a:ea typeface="+mj-ea"/>
              <a:cs typeface="+mj-cs"/>
            </a:endParaRPr>
          </a:p>
        </p:txBody>
      </p:sp>
      <p:sp>
        <p:nvSpPr>
          <p:cNvPr id="70" name="Rectangle 6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6" y="695607"/>
            <a:ext cx="825248"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Content Placeholder 5" descr="Diagram&#10;&#10;Description automatically generated">
            <a:extLst>
              <a:ext uri="{FF2B5EF4-FFF2-40B4-BE49-F238E27FC236}">
                <a16:creationId xmlns:a16="http://schemas.microsoft.com/office/drawing/2014/main" id="{A70E40C8-7F3F-441A-B203-7141BA7E9BA0}"/>
              </a:ext>
            </a:extLst>
          </p:cNvPr>
          <p:cNvPicPr>
            <a:picLocks noGrp="1" noChangeAspect="1"/>
          </p:cNvPicPr>
          <p:nvPr>
            <p:ph idx="1"/>
          </p:nvPr>
        </p:nvPicPr>
        <p:blipFill>
          <a:blip r:embed="rId2"/>
          <a:stretch>
            <a:fillRect/>
          </a:stretch>
        </p:blipFill>
        <p:spPr>
          <a:xfrm>
            <a:off x="259128" y="695606"/>
            <a:ext cx="11104574" cy="5545837"/>
          </a:xfrm>
          <a:prstGeom prst="rect">
            <a:avLst/>
          </a:prstGeom>
        </p:spPr>
      </p:pic>
      <p:cxnSp>
        <p:nvCxnSpPr>
          <p:cNvPr id="72" name="Straight Connector 7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1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166649" y="367293"/>
            <a:ext cx="7694719" cy="767593"/>
          </a:xfrm>
        </p:spPr>
        <p:txBody>
          <a:bodyPr>
            <a:normAutofit/>
          </a:bodyPr>
          <a:lstStyle/>
          <a:p>
            <a:r>
              <a:rPr lang="en-US" b="1" dirty="0"/>
              <a:t>Success stories and best practices </a:t>
            </a:r>
          </a:p>
        </p:txBody>
      </p:sp>
      <p:sp>
        <p:nvSpPr>
          <p:cNvPr id="33" name="Rectangle 3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6"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C78DE584-F470-40E8-A594-22B0F23E889F}"/>
              </a:ext>
            </a:extLst>
          </p:cNvPr>
          <p:cNvPicPr>
            <a:picLocks noChangeAspect="1"/>
          </p:cNvPicPr>
          <p:nvPr/>
        </p:nvPicPr>
        <p:blipFill rotWithShape="1">
          <a:blip r:embed="rId2"/>
          <a:srcRect r="631" b="1"/>
          <a:stretch/>
        </p:blipFill>
        <p:spPr>
          <a:xfrm>
            <a:off x="9551324" y="6396032"/>
            <a:ext cx="2640676" cy="461967"/>
          </a:xfrm>
          <a:prstGeom prst="rect">
            <a:avLst/>
          </a:prstGeom>
        </p:spPr>
      </p:pic>
      <p:sp>
        <p:nvSpPr>
          <p:cNvPr id="57" name="Rectangle 5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Content Placeholder 2">
            <a:extLst>
              <a:ext uri="{FF2B5EF4-FFF2-40B4-BE49-F238E27FC236}">
                <a16:creationId xmlns:a16="http://schemas.microsoft.com/office/drawing/2014/main" id="{38AF75EC-B57E-2891-69A8-2EF805B930F5}"/>
              </a:ext>
            </a:extLst>
          </p:cNvPr>
          <p:cNvGraphicFramePr>
            <a:graphicFrameLocks noGrp="1"/>
          </p:cNvGraphicFramePr>
          <p:nvPr>
            <p:ph idx="1"/>
          </p:nvPr>
        </p:nvGraphicFramePr>
        <p:xfrm>
          <a:off x="775952" y="1205325"/>
          <a:ext cx="10350062" cy="302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85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166647" y="511445"/>
            <a:ext cx="8309861" cy="545208"/>
          </a:xfrm>
        </p:spPr>
        <p:txBody>
          <a:bodyPr vert="horz" lIns="91440" tIns="45720" rIns="91440" bIns="45720" rtlCol="0">
            <a:normAutofit fontScale="90000"/>
          </a:bodyPr>
          <a:lstStyle/>
          <a:p>
            <a:r>
              <a:rPr lang="en-US" sz="4200" b="1" kern="1200" dirty="0">
                <a:latin typeface="+mj-lt"/>
                <a:ea typeface="+mj-ea"/>
                <a:cs typeface="+mj-cs"/>
              </a:rPr>
              <a:t>Success stories and best practices (Graph)</a:t>
            </a:r>
          </a:p>
        </p:txBody>
      </p:sp>
      <p:sp>
        <p:nvSpPr>
          <p:cNvPr id="52" name="Rectangle 5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3"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BF036D73-1AF6-4A44-8772-E3A8077FCD0E}"/>
              </a:ext>
            </a:extLst>
          </p:cNvPr>
          <p:cNvPicPr>
            <a:picLocks noGrp="1" noChangeAspect="1"/>
          </p:cNvPicPr>
          <p:nvPr>
            <p:ph idx="1"/>
          </p:nvPr>
        </p:nvPicPr>
        <p:blipFill>
          <a:blip r:embed="rId2"/>
          <a:stretch>
            <a:fillRect/>
          </a:stretch>
        </p:blipFill>
        <p:spPr>
          <a:xfrm>
            <a:off x="7607944" y="6437007"/>
            <a:ext cx="2834886" cy="451143"/>
          </a:xfrm>
          <a:prstGeom prst="rect">
            <a:avLst/>
          </a:prstGeom>
        </p:spPr>
      </p:pic>
      <p:pic>
        <p:nvPicPr>
          <p:cNvPr id="4" name="Picture 3">
            <a:extLst>
              <a:ext uri="{FF2B5EF4-FFF2-40B4-BE49-F238E27FC236}">
                <a16:creationId xmlns:a16="http://schemas.microsoft.com/office/drawing/2014/main" id="{934C74EA-9C82-4752-B909-8A7CFB1F758D}"/>
              </a:ext>
            </a:extLst>
          </p:cNvPr>
          <p:cNvPicPr>
            <a:picLocks noChangeAspect="1"/>
          </p:cNvPicPr>
          <p:nvPr/>
        </p:nvPicPr>
        <p:blipFill>
          <a:blip r:embed="rId3"/>
          <a:stretch>
            <a:fillRect/>
          </a:stretch>
        </p:blipFill>
        <p:spPr>
          <a:xfrm>
            <a:off x="1746122" y="1020666"/>
            <a:ext cx="8696708" cy="5325890"/>
          </a:xfrm>
          <a:prstGeom prst="rect">
            <a:avLst/>
          </a:prstGeom>
        </p:spPr>
      </p:pic>
    </p:spTree>
    <p:extLst>
      <p:ext uri="{BB962C8B-B14F-4D97-AF65-F5344CB8AC3E}">
        <p14:creationId xmlns:p14="http://schemas.microsoft.com/office/powerpoint/2010/main" val="118319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531550" y="433952"/>
            <a:ext cx="8443723" cy="573437"/>
          </a:xfrm>
        </p:spPr>
        <p:txBody>
          <a:bodyPr anchor="t">
            <a:normAutofit fontScale="90000"/>
          </a:bodyPr>
          <a:lstStyle/>
          <a:p>
            <a:r>
              <a:rPr lang="en-US" sz="4800" b="1" dirty="0"/>
              <a:t>Key opportunities and strategies </a:t>
            </a:r>
          </a:p>
        </p:txBody>
      </p:sp>
      <p:pic>
        <p:nvPicPr>
          <p:cNvPr id="4" name="Content Placeholder 3" descr="Text&#10;&#10;Description automatically generated">
            <a:extLst>
              <a:ext uri="{FF2B5EF4-FFF2-40B4-BE49-F238E27FC236}">
                <a16:creationId xmlns:a16="http://schemas.microsoft.com/office/drawing/2014/main" id="{9B24C94E-397C-446A-B58C-1E7AFC35E972}"/>
              </a:ext>
            </a:extLst>
          </p:cNvPr>
          <p:cNvPicPr>
            <a:picLocks noChangeAspect="1"/>
          </p:cNvPicPr>
          <p:nvPr/>
        </p:nvPicPr>
        <p:blipFill rotWithShape="1">
          <a:blip r:embed="rId2"/>
          <a:srcRect r="631" b="1"/>
          <a:stretch/>
        </p:blipFill>
        <p:spPr>
          <a:xfrm>
            <a:off x="8555819" y="5681237"/>
            <a:ext cx="2838907" cy="449694"/>
          </a:xfrm>
          <a:prstGeom prst="rect">
            <a:avLst/>
          </a:prstGeom>
        </p:spPr>
      </p:pic>
      <p:graphicFrame>
        <p:nvGraphicFramePr>
          <p:cNvPr id="28" name="Content Placeholder 7">
            <a:extLst>
              <a:ext uri="{FF2B5EF4-FFF2-40B4-BE49-F238E27FC236}">
                <a16:creationId xmlns:a16="http://schemas.microsoft.com/office/drawing/2014/main" id="{95EF0C10-3AD1-1C53-1E1E-D23A4E1A8D04}"/>
              </a:ext>
            </a:extLst>
          </p:cNvPr>
          <p:cNvGraphicFramePr>
            <a:graphicFrameLocks noGrp="1"/>
          </p:cNvGraphicFramePr>
          <p:nvPr>
            <p:ph idx="1"/>
          </p:nvPr>
        </p:nvGraphicFramePr>
        <p:xfrm>
          <a:off x="1531550" y="1900621"/>
          <a:ext cx="8304413" cy="2024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Straight Connector 2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4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563586" y="503896"/>
            <a:ext cx="9533905" cy="1092148"/>
          </a:xfrm>
        </p:spPr>
        <p:txBody>
          <a:bodyPr vert="horz" lIns="91440" tIns="45720" rIns="91440" bIns="45720" rtlCol="0" anchor="b">
            <a:normAutofit fontScale="90000"/>
          </a:bodyPr>
          <a:lstStyle/>
          <a:p>
            <a:r>
              <a:rPr lang="en-US" sz="4300" b="1" dirty="0"/>
              <a:t>Key opportunities &amp; strategies: leveraging on the health sectors’ reach (Graph)</a:t>
            </a:r>
          </a:p>
        </p:txBody>
      </p:sp>
      <p:sp>
        <p:nvSpPr>
          <p:cNvPr id="20" name="Rectangle 1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3"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23FCE313-03D9-42B8-B91F-73B8DE5E608F}"/>
              </a:ext>
            </a:extLst>
          </p:cNvPr>
          <p:cNvPicPr>
            <a:picLocks noChangeAspect="1"/>
          </p:cNvPicPr>
          <p:nvPr/>
        </p:nvPicPr>
        <p:blipFill>
          <a:blip r:embed="rId2"/>
          <a:stretch>
            <a:fillRect/>
          </a:stretch>
        </p:blipFill>
        <p:spPr>
          <a:xfrm>
            <a:off x="7559041" y="6234545"/>
            <a:ext cx="3538450" cy="623455"/>
          </a:xfrm>
          <a:prstGeom prst="rect">
            <a:avLst/>
          </a:prstGeom>
        </p:spPr>
      </p:pic>
      <p:sp>
        <p:nvSpPr>
          <p:cNvPr id="44" name="Rectangle 4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A96AA0F-9D9F-4357-8105-B4594B2D39D4}"/>
              </a:ext>
            </a:extLst>
          </p:cNvPr>
          <p:cNvPicPr>
            <a:picLocks noGrp="1" noChangeAspect="1"/>
          </p:cNvPicPr>
          <p:nvPr>
            <p:ph idx="1"/>
          </p:nvPr>
        </p:nvPicPr>
        <p:blipFill>
          <a:blip r:embed="rId3"/>
          <a:stretch>
            <a:fillRect/>
          </a:stretch>
        </p:blipFill>
        <p:spPr>
          <a:xfrm>
            <a:off x="822961" y="1596044"/>
            <a:ext cx="10573788" cy="4480560"/>
          </a:xfrm>
          <a:prstGeom prst="rect">
            <a:avLst/>
          </a:prstGeom>
        </p:spPr>
      </p:pic>
    </p:spTree>
    <p:extLst>
      <p:ext uri="{BB962C8B-B14F-4D97-AF65-F5344CB8AC3E}">
        <p14:creationId xmlns:p14="http://schemas.microsoft.com/office/powerpoint/2010/main" val="37815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B07F9-0274-405E-B48F-989A0DA1E641}"/>
              </a:ext>
            </a:extLst>
          </p:cNvPr>
          <p:cNvPicPr>
            <a:picLocks noChangeAspect="1"/>
          </p:cNvPicPr>
          <p:nvPr/>
        </p:nvPicPr>
        <p:blipFill>
          <a:blip r:embed="rId2"/>
          <a:stretch>
            <a:fillRect/>
          </a:stretch>
        </p:blipFill>
        <p:spPr>
          <a:xfrm>
            <a:off x="1115616" y="1881124"/>
            <a:ext cx="3292524" cy="547963"/>
          </a:xfrm>
          <a:prstGeom prst="rect">
            <a:avLst/>
          </a:prstGeom>
        </p:spPr>
      </p:pic>
      <p:cxnSp>
        <p:nvCxnSpPr>
          <p:cNvPr id="41" name="Straight Connector 36">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FA13EC-CA21-4F9A-A7FA-A8FCEF2E410D}"/>
              </a:ext>
            </a:extLst>
          </p:cNvPr>
          <p:cNvPicPr>
            <a:picLocks noChangeAspect="1"/>
          </p:cNvPicPr>
          <p:nvPr/>
        </p:nvPicPr>
        <p:blipFill>
          <a:blip r:embed="rId3"/>
          <a:stretch>
            <a:fillRect/>
          </a:stretch>
        </p:blipFill>
        <p:spPr>
          <a:xfrm>
            <a:off x="1129115" y="4359623"/>
            <a:ext cx="3279025" cy="680397"/>
          </a:xfrm>
          <a:prstGeom prst="rect">
            <a:avLst/>
          </a:prstGeom>
        </p:spPr>
      </p:pic>
      <p:cxnSp>
        <p:nvCxnSpPr>
          <p:cNvPr id="42" name="Straight Connector 38">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29168BB-9AA3-46E7-8271-5C2850322CEF}"/>
              </a:ext>
            </a:extLst>
          </p:cNvPr>
          <p:cNvPicPr>
            <a:picLocks noChangeAspect="1"/>
          </p:cNvPicPr>
          <p:nvPr/>
        </p:nvPicPr>
        <p:blipFill>
          <a:blip r:embed="rId4"/>
          <a:stretch>
            <a:fillRect/>
          </a:stretch>
        </p:blipFill>
        <p:spPr>
          <a:xfrm>
            <a:off x="4886676" y="1153094"/>
            <a:ext cx="6184580" cy="4545666"/>
          </a:xfrm>
          <a:prstGeom prst="rect">
            <a:avLst/>
          </a:prstGeom>
        </p:spPr>
      </p:pic>
    </p:spTree>
    <p:extLst>
      <p:ext uri="{BB962C8B-B14F-4D97-AF65-F5344CB8AC3E}">
        <p14:creationId xmlns:p14="http://schemas.microsoft.com/office/powerpoint/2010/main" val="937507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520</Words>
  <Application>Microsoft Office PowerPoint</Application>
  <PresentationFormat>Widescreen</PresentationFormat>
  <Paragraphs>30</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 Medium</vt:lpstr>
      <vt:lpstr>Times New Roman</vt:lpstr>
      <vt:lpstr>Wingdings</vt:lpstr>
      <vt:lpstr>1_Office Theme</vt:lpstr>
      <vt:lpstr>  Assessing progress in the development of civil registration and vital statistics systems in the region: How can Africa accelerate progress in meeting regional and international commitments? Your presentation will be on “Status of birth registration in Africa: status, success stories, proven best practices, opportunities and strategies for progress: 24th October 2022 </vt:lpstr>
      <vt:lpstr>Outline of the presentation </vt:lpstr>
      <vt:lpstr>Status of Birth registration in Africa</vt:lpstr>
      <vt:lpstr>Statistics on the status of birth registration in Africa (2022 BR Statistical brochure)</vt:lpstr>
      <vt:lpstr>Success stories and best practices </vt:lpstr>
      <vt:lpstr>Success stories and best practices (Graph)</vt:lpstr>
      <vt:lpstr>Key opportunities and strategies </vt:lpstr>
      <vt:lpstr>Key opportunities &amp; strategies: leveraging on the health sectors’ reach (Graph)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Andrew Brooks</cp:lastModifiedBy>
  <cp:revision>47</cp:revision>
  <dcterms:created xsi:type="dcterms:W3CDTF">2022-09-20T01:45:54Z</dcterms:created>
  <dcterms:modified xsi:type="dcterms:W3CDTF">2022-10-24T07:02:39Z</dcterms:modified>
</cp:coreProperties>
</file>