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modernComment_101_BB63758F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8B69A0-2332-187B-B6AE-AD05F57E1312}" name="NHIEM Mading Nhial Cienggan" initials="NMNC" userId="S::nmading@iom.int::d57f47d2-6988-4d9b-9438-0727481eeaf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C003A-F37B-4EE0-B53C-8D29A676D2F8}" v="7" dt="2022-10-26T05:34:05.686"/>
    <p1510:client id="{97FC7346-47CA-4BCE-A8A4-592AC4529C48}" v="15" dt="2022-10-26T05:50:26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HIEM Mading Nhial Cienggan" userId="d57f47d2-6988-4d9b-9438-0727481eeaf5" providerId="ADAL" clId="{97FC7346-47CA-4BCE-A8A4-592AC4529C48}"/>
    <pc:docChg chg="modSld">
      <pc:chgData name="NHIEM Mading Nhial Cienggan" userId="d57f47d2-6988-4d9b-9438-0727481eeaf5" providerId="ADAL" clId="{97FC7346-47CA-4BCE-A8A4-592AC4529C48}" dt="2022-10-26T05:50:26.033" v="14"/>
      <pc:docMkLst>
        <pc:docMk/>
      </pc:docMkLst>
      <pc:sldChg chg="modTransition">
        <pc:chgData name="NHIEM Mading Nhial Cienggan" userId="d57f47d2-6988-4d9b-9438-0727481eeaf5" providerId="ADAL" clId="{97FC7346-47CA-4BCE-A8A4-592AC4529C48}" dt="2022-10-26T05:49:43.673" v="10"/>
        <pc:sldMkLst>
          <pc:docMk/>
          <pc:sldMk cId="919128764" sldId="256"/>
        </pc:sldMkLst>
      </pc:sldChg>
      <pc:sldChg chg="modTransition">
        <pc:chgData name="NHIEM Mading Nhial Cienggan" userId="d57f47d2-6988-4d9b-9438-0727481eeaf5" providerId="ADAL" clId="{97FC7346-47CA-4BCE-A8A4-592AC4529C48}" dt="2022-10-26T05:49:09.983" v="5"/>
        <pc:sldMkLst>
          <pc:docMk/>
          <pc:sldMk cId="3143857551" sldId="257"/>
        </pc:sldMkLst>
      </pc:sldChg>
      <pc:sldChg chg="modTransition">
        <pc:chgData name="NHIEM Mading Nhial Cienggan" userId="d57f47d2-6988-4d9b-9438-0727481eeaf5" providerId="ADAL" clId="{97FC7346-47CA-4BCE-A8A4-592AC4529C48}" dt="2022-10-26T05:49:15.744" v="6"/>
        <pc:sldMkLst>
          <pc:docMk/>
          <pc:sldMk cId="2227363319" sldId="258"/>
        </pc:sldMkLst>
      </pc:sldChg>
      <pc:sldChg chg="modTransition">
        <pc:chgData name="NHIEM Mading Nhial Cienggan" userId="d57f47d2-6988-4d9b-9438-0727481eeaf5" providerId="ADAL" clId="{97FC7346-47CA-4BCE-A8A4-592AC4529C48}" dt="2022-10-26T05:49:23.511" v="7"/>
        <pc:sldMkLst>
          <pc:docMk/>
          <pc:sldMk cId="3130913100" sldId="261"/>
        </pc:sldMkLst>
      </pc:sldChg>
      <pc:sldChg chg="modTransition">
        <pc:chgData name="NHIEM Mading Nhial Cienggan" userId="d57f47d2-6988-4d9b-9438-0727481eeaf5" providerId="ADAL" clId="{97FC7346-47CA-4BCE-A8A4-592AC4529C48}" dt="2022-10-26T05:49:28.351" v="8"/>
        <pc:sldMkLst>
          <pc:docMk/>
          <pc:sldMk cId="520154454" sldId="262"/>
        </pc:sldMkLst>
      </pc:sldChg>
      <pc:sldChg chg="modTransition">
        <pc:chgData name="NHIEM Mading Nhial Cienggan" userId="d57f47d2-6988-4d9b-9438-0727481eeaf5" providerId="ADAL" clId="{97FC7346-47CA-4BCE-A8A4-592AC4529C48}" dt="2022-10-26T05:50:02.166" v="11"/>
        <pc:sldMkLst>
          <pc:docMk/>
          <pc:sldMk cId="1807557476" sldId="263"/>
        </pc:sldMkLst>
      </pc:sldChg>
      <pc:sldChg chg="modTransition">
        <pc:chgData name="NHIEM Mading Nhial Cienggan" userId="d57f47d2-6988-4d9b-9438-0727481eeaf5" providerId="ADAL" clId="{97FC7346-47CA-4BCE-A8A4-592AC4529C48}" dt="2022-10-26T05:50:13.455" v="12"/>
        <pc:sldMkLst>
          <pc:docMk/>
          <pc:sldMk cId="3423487271" sldId="264"/>
        </pc:sldMkLst>
      </pc:sldChg>
      <pc:sldChg chg="modTransition">
        <pc:chgData name="NHIEM Mading Nhial Cienggan" userId="d57f47d2-6988-4d9b-9438-0727481eeaf5" providerId="ADAL" clId="{97FC7346-47CA-4BCE-A8A4-592AC4529C48}" dt="2022-10-26T05:50:20.801" v="13"/>
        <pc:sldMkLst>
          <pc:docMk/>
          <pc:sldMk cId="3553476673" sldId="265"/>
        </pc:sldMkLst>
      </pc:sldChg>
      <pc:sldChg chg="modTransition">
        <pc:chgData name="NHIEM Mading Nhial Cienggan" userId="d57f47d2-6988-4d9b-9438-0727481eeaf5" providerId="ADAL" clId="{97FC7346-47CA-4BCE-A8A4-592AC4529C48}" dt="2022-10-26T05:50:26.033" v="14"/>
        <pc:sldMkLst>
          <pc:docMk/>
          <pc:sldMk cId="3111317714" sldId="266"/>
        </pc:sldMkLst>
      </pc:sldChg>
      <pc:sldChg chg="modTransition">
        <pc:chgData name="NHIEM Mading Nhial Cienggan" userId="d57f47d2-6988-4d9b-9438-0727481eeaf5" providerId="ADAL" clId="{97FC7346-47CA-4BCE-A8A4-592AC4529C48}" dt="2022-10-26T05:49:34.126" v="9"/>
        <pc:sldMkLst>
          <pc:docMk/>
          <pc:sldMk cId="1098490249" sldId="267"/>
        </pc:sldMkLst>
      </pc:sldChg>
    </pc:docChg>
  </pc:docChgLst>
</pc:chgInfo>
</file>

<file path=ppt/comments/modernComment_101_BB63758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7CC7EC6-E871-4B8D-9EDA-9390FE73E5EE}" authorId="{528B69A0-2332-187B-B6AE-AD05F57E1312}" created="2022-10-24T16:04:34.69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43857551" sldId="257"/>
      <ac:spMk id="3" creationId="{1F0E0A77-0AD1-CEFA-AEEF-B584BFB73E4B}"/>
    </ac:deMkLst>
    <p188:txBody>
      <a:bodyPr/>
      <a:lstStyle/>
      <a:p>
        <a:r>
          <a:rPr lang="en-US"/>
          <a:t>To be removed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0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6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27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4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72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2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7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5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9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2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5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1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9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1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3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BB63758F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">
            <a:extLst>
              <a:ext uri="{FF2B5EF4-FFF2-40B4-BE49-F238E27FC236}">
                <a16:creationId xmlns:a16="http://schemas.microsoft.com/office/drawing/2014/main" id="{7DF51D40-BD01-FD1D-315D-B7609A969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658" y="-19667"/>
            <a:ext cx="5084587" cy="46211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3E8723-5BC3-04CD-964D-869C034B5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400" y="1930400"/>
            <a:ext cx="9123680" cy="1183005"/>
          </a:xfrm>
        </p:spPr>
        <p:txBody>
          <a:bodyPr>
            <a:normAutofit/>
          </a:bodyPr>
          <a:lstStyle/>
          <a:p>
            <a:r>
              <a:rPr lang="en-US" sz="6000" b="1" dirty="0"/>
              <a:t>Republic of South Sudan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1DAE0-41E1-8F56-51A0-638464537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799" y="3316287"/>
            <a:ext cx="10525125" cy="296068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Toward Robust Civil Registration System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Lt. Gen. Atem Marol Biar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Director General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Directorate of Civil Registry, Nationality, Passports and Immigration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9128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F70757-FB92-C6ED-D638-5D639E49CD05}"/>
              </a:ext>
            </a:extLst>
          </p:cNvPr>
          <p:cNvSpPr txBox="1"/>
          <p:nvPr/>
        </p:nvSpPr>
        <p:spPr>
          <a:xfrm>
            <a:off x="3047999" y="2943225"/>
            <a:ext cx="60674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ANY </a:t>
            </a:r>
          </a:p>
          <a:p>
            <a:pPr algn="ctr"/>
            <a:r>
              <a:rPr lang="en-US" sz="4400" b="1" dirty="0"/>
              <a:t>QUESTION!</a:t>
            </a:r>
          </a:p>
        </p:txBody>
      </p:sp>
    </p:spTree>
    <p:extLst>
      <p:ext uri="{BB962C8B-B14F-4D97-AF65-F5344CB8AC3E}">
        <p14:creationId xmlns:p14="http://schemas.microsoft.com/office/powerpoint/2010/main" val="3111317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C59C-86CA-2C31-DE7B-89D4023E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603250"/>
            <a:ext cx="9715500" cy="949325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E0A77-0AD1-CEFA-AEEF-B584BFB7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490" y="1366345"/>
            <a:ext cx="9714038" cy="45143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/>
              <a:t> Republic of South Sudan gained independence in 2011.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b="1" dirty="0"/>
              <a:t>Population</a:t>
            </a:r>
            <a:r>
              <a:rPr lang="en-US" sz="2000" dirty="0"/>
              <a:t>- 14,234,977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b="1" dirty="0"/>
              <a:t>Languages</a:t>
            </a:r>
            <a:r>
              <a:rPr lang="en-US" sz="2000" dirty="0"/>
              <a:t>- English, Arabic and Swahili with the East African Community integration agenda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/>
              <a:t> </a:t>
            </a:r>
            <a:r>
              <a:rPr lang="en-US" sz="2000" b="1" dirty="0"/>
              <a:t>Ministry of Interior </a:t>
            </a:r>
            <a:r>
              <a:rPr lang="en-US" sz="2000" dirty="0"/>
              <a:t>is the </a:t>
            </a:r>
            <a:r>
              <a:rPr lang="en-US" sz="2000" b="1" dirty="0"/>
              <a:t>LEAD</a:t>
            </a:r>
            <a:r>
              <a:rPr lang="en-US" sz="2000" dirty="0"/>
              <a:t> Government institution for Civil Registration-  Directorate of Civil Registration, Nationality, Passport and Immigration </a:t>
            </a:r>
            <a:r>
              <a:rPr lang="en-US" sz="2000" b="1" dirty="0"/>
              <a:t>(DCRNPI)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000" dirty="0"/>
              <a:t>Ministry of Health is a major player in the provision of vital events such as birth, death and causes of death. </a:t>
            </a:r>
          </a:p>
        </p:txBody>
      </p:sp>
    </p:spTree>
    <p:extLst>
      <p:ext uri="{BB962C8B-B14F-4D97-AF65-F5344CB8AC3E}">
        <p14:creationId xmlns:p14="http://schemas.microsoft.com/office/powerpoint/2010/main" val="31438575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2B94-D343-306C-6C0F-9454FB964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0" y="581025"/>
            <a:ext cx="10429875" cy="815975"/>
          </a:xfrm>
        </p:spPr>
        <p:txBody>
          <a:bodyPr>
            <a:normAutofit/>
          </a:bodyPr>
          <a:lstStyle/>
          <a:p>
            <a:r>
              <a:rPr lang="en-US" b="1" dirty="0"/>
              <a:t>Legal Framework in South Sudan for CRVS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D823C-DBFF-95FE-E7F2-5187433EA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5" y="1257300"/>
            <a:ext cx="10029825" cy="45624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i="1" dirty="0"/>
              <a:t>Transitional Constitutional 2011, as amended, Article 45.</a:t>
            </a:r>
          </a:p>
          <a:p>
            <a:pPr marL="1371600" lvl="3" indent="0" algn="just">
              <a:buNone/>
            </a:pPr>
            <a:endParaRPr lang="en-US" sz="2000" b="1" i="1" dirty="0"/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n-US" sz="2000" b="1" i="1" dirty="0"/>
              <a:t> Nationality Act 2011, and its regulations 2011.</a:t>
            </a:r>
          </a:p>
          <a:p>
            <a:pPr marL="1371600" lvl="3" indent="0" algn="just">
              <a:buNone/>
            </a:pPr>
            <a:endParaRPr lang="en-US" sz="2000" b="1" i="1" dirty="0"/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n-US" sz="2000" b="1" i="1" dirty="0"/>
              <a:t>Passports and Immigration Act, 2011, and its regulations.</a:t>
            </a:r>
          </a:p>
          <a:p>
            <a:pPr marL="1371600" lvl="3" indent="0" algn="just">
              <a:buNone/>
            </a:pPr>
            <a:endParaRPr lang="en-US" sz="2000" b="1" i="1" dirty="0"/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n-US" sz="2000" b="1" i="1" dirty="0"/>
              <a:t> Civil Registry, Act 2018, regulations partially developed.</a:t>
            </a:r>
          </a:p>
          <a:p>
            <a:pPr marL="1371600" lvl="3" indent="0" algn="just">
              <a:buNone/>
            </a:pPr>
            <a:endParaRPr lang="en-US" sz="2000" b="1" i="1" dirty="0"/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en-US" sz="2000" b="1" i="1" dirty="0"/>
              <a:t>Child Act, 2008.</a:t>
            </a:r>
            <a:r>
              <a:rPr lang="en-US" sz="2000" dirty="0"/>
              <a:t>		       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000" i="1" dirty="0"/>
          </a:p>
          <a:p>
            <a:pPr algn="just">
              <a:buFont typeface="Wingdings" panose="05000000000000000000" pitchFamily="2" charset="2"/>
              <a:buChar char="q"/>
            </a:pPr>
            <a:endParaRPr lang="en-US" sz="2000" i="1" dirty="0"/>
          </a:p>
          <a:p>
            <a:pPr lvl="3" algn="just">
              <a:buFont typeface="Wingdings" panose="05000000000000000000" pitchFamily="2" charset="2"/>
              <a:buChar char="q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27363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BB80-1F2A-8B8D-0307-282C8DC7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5" y="1209674"/>
            <a:ext cx="10535920" cy="5276851"/>
          </a:xfrm>
        </p:spPr>
        <p:txBody>
          <a:bodyPr>
            <a:normAutofit lnSpcReduction="10000"/>
          </a:bodyPr>
          <a:lstStyle/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971550" lvl="1" indent="-457200" algn="just"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 2019, The President of the Republic of South Sudan launched the Civil Registry law, 2018 ( Political will).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971550" lvl="1" indent="-457200" algn="just"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Establishment of Infrastructure (office space for HQs, and States)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Formation of </a:t>
            </a:r>
            <a:r>
              <a:rPr lang="en-US" sz="2000" dirty="0">
                <a:solidFill>
                  <a:prstClr val="black"/>
                </a:solidFill>
              </a:rPr>
              <a:t>Technical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Committee as a coordination Mechanism.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2011 to date-  Ministry of Health to provides Birth notification to children, a key identify document to obtain nationality and passport </a:t>
            </a: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57250" lvl="1" indent="-342900" algn="just"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prstClr val="black"/>
                </a:solidFill>
              </a:rPr>
              <a:t>Rapid assessment conducted by UNCEA on CRVS in September 2022 on the invitation of Government viewed as opportunity to determine status and gaps in CRVS.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5B374B-885A-99E6-4A13-9C58074B72DF}"/>
              </a:ext>
            </a:extLst>
          </p:cNvPr>
          <p:cNvSpPr txBox="1"/>
          <p:nvPr/>
        </p:nvSpPr>
        <p:spPr>
          <a:xfrm>
            <a:off x="1647825" y="666750"/>
            <a:ext cx="85534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+mn-cs"/>
              </a:rPr>
              <a:t> Key Progress </a:t>
            </a:r>
            <a:r>
              <a:rPr lang="en-US" sz="2800" b="1" dirty="0">
                <a:solidFill>
                  <a:schemeClr val="accent2"/>
                </a:solidFill>
              </a:rPr>
              <a:t>on CRVS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3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5CAD-2BDC-F64C-F715-DC5A7D46C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639445"/>
            <a:ext cx="9768840" cy="701675"/>
          </a:xfrm>
        </p:spPr>
        <p:txBody>
          <a:bodyPr>
            <a:normAutofit/>
          </a:bodyPr>
          <a:lstStyle/>
          <a:p>
            <a:r>
              <a:rPr lang="en-US" sz="2800" b="1" dirty="0"/>
              <a:t>Progress so..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64640-EDBF-AE03-D0EE-B57B3588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0" y="1341120"/>
            <a:ext cx="9987280" cy="4877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International engagements-  participated at 5 CRVS ministerial conferences ( South Africa, Ivory Coast, Mauritania, Zambia and Ethiopia) with complete composition of ministries of Interior, Health and National Bureau of Statistics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Inter- Agency public consultation has been conducted, and strategic objectives identified.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Partial development of Regulations  on Identity Management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0154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F5DA-54B0-041B-D443-49E77131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24110"/>
            <a:ext cx="8961437" cy="737965"/>
          </a:xfrm>
        </p:spPr>
        <p:txBody>
          <a:bodyPr/>
          <a:lstStyle/>
          <a:p>
            <a:r>
              <a:rPr lang="en-US" b="1" dirty="0"/>
              <a:t>Current Coverage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C862A6-CA09-BE60-8868-5FB1A06149A7}"/>
              </a:ext>
            </a:extLst>
          </p:cNvPr>
          <p:cNvSpPr txBox="1">
            <a:spLocks/>
          </p:cNvSpPr>
          <p:nvPr/>
        </p:nvSpPr>
        <p:spPr>
          <a:xfrm>
            <a:off x="5801710" y="758882"/>
            <a:ext cx="4603530" cy="521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10 states &amp; 3 Administrative Areas.</a:t>
            </a: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DF25AB4E-AF77-93EF-3E3A-2D8940020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97" y="1318575"/>
            <a:ext cx="9669517" cy="54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90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8C7A-0765-1D26-1D8E-CFEF7E6A2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1260"/>
            <a:ext cx="9980613" cy="842740"/>
          </a:xfrm>
        </p:spPr>
        <p:txBody>
          <a:bodyPr>
            <a:normAutofit/>
          </a:bodyPr>
          <a:lstStyle/>
          <a:p>
            <a:r>
              <a:rPr lang="en-US" sz="2800" b="1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CE4E-1FEC-006B-8A9A-3D2B5208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66825"/>
            <a:ext cx="9980612" cy="53530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Budgetary constraints – as the operationalization of the Civil registry Act  is delayed.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lack of capacity (Institutional and personnel) 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Limited ICT Infrastructure.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Accessibility to remote areas of the country due to Mobility.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 Limited Coordination Mechanism among agencies with mandate on CRVS.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Lack of harmonization of procedures across Government institutions.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7557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7A5D-A5DA-7F77-DA76-778F4E49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1" y="624110"/>
            <a:ext cx="9713912" cy="804640"/>
          </a:xfrm>
        </p:spPr>
        <p:txBody>
          <a:bodyPr>
            <a:normAutofit/>
          </a:bodyPr>
          <a:lstStyle/>
          <a:p>
            <a:r>
              <a:rPr lang="en-US" sz="2800" b="1" dirty="0"/>
              <a:t>Way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A21A4-31C7-9DDC-8B67-014E0B9F2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1" y="1428750"/>
            <a:ext cx="9713911" cy="44824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 Strengthen the  Interoperability with Health Sector.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Harmonize procedures and requirement for civil registration.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Operationalize civil registration in all the 10 states’ capital of South Sudan with immediate effect.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 Establish the advisory council for inter – ministerial coordination as stipulate in the Law.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Development partners to provide technical support to boost  Government efforts. </a:t>
            </a:r>
          </a:p>
        </p:txBody>
      </p:sp>
    </p:spTree>
    <p:extLst>
      <p:ext uri="{BB962C8B-B14F-4D97-AF65-F5344CB8AC3E}">
        <p14:creationId xmlns:p14="http://schemas.microsoft.com/office/powerpoint/2010/main" val="3423487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E4EF-A16A-963D-AFFA-454F6D4E2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047750"/>
            <a:ext cx="10304462" cy="4863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5200" b="1" dirty="0"/>
              <a:t>Thank you! </a:t>
            </a:r>
          </a:p>
          <a:p>
            <a:pPr marL="0" indent="0" algn="ctr">
              <a:buNone/>
            </a:pPr>
            <a:endParaRPr lang="en-US" sz="5200" b="1" dirty="0"/>
          </a:p>
          <a:p>
            <a:pPr marL="0" indent="0" algn="ctr">
              <a:buNone/>
            </a:pPr>
            <a:r>
              <a:rPr lang="en-US" sz="5200" b="1" dirty="0"/>
              <a:t>Shukran! </a:t>
            </a:r>
          </a:p>
          <a:p>
            <a:pPr marL="0" indent="0" algn="ctr">
              <a:buNone/>
            </a:pPr>
            <a:endParaRPr lang="en-US" sz="5200" b="1" dirty="0"/>
          </a:p>
          <a:p>
            <a:pPr marL="0" indent="0" algn="ctr">
              <a:buNone/>
            </a:pPr>
            <a:r>
              <a:rPr lang="en-US" sz="5200" b="1" dirty="0"/>
              <a:t>Asante Sana!</a:t>
            </a:r>
          </a:p>
          <a:p>
            <a:pPr marL="0" indent="0" algn="ctr">
              <a:buNone/>
            </a:pPr>
            <a:endParaRPr lang="en-US" sz="5200" b="1" dirty="0"/>
          </a:p>
          <a:p>
            <a:pPr marL="0" indent="0" algn="ctr">
              <a:buNone/>
            </a:pPr>
            <a:r>
              <a:rPr lang="en-US" sz="5200" b="1" dirty="0"/>
              <a:t>Merci ! </a:t>
            </a:r>
          </a:p>
          <a:p>
            <a:pPr marL="0" indent="0" algn="ctr">
              <a:buNone/>
            </a:pPr>
            <a:r>
              <a:rPr lang="en-US" sz="40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53476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</TotalTime>
  <Words>470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Wisp</vt:lpstr>
      <vt:lpstr>Republic of South Sudan</vt:lpstr>
      <vt:lpstr>Background</vt:lpstr>
      <vt:lpstr>Legal Framework in South Sudan for CRVS</vt:lpstr>
      <vt:lpstr>PowerPoint Presentation</vt:lpstr>
      <vt:lpstr>Progress so.. </vt:lpstr>
      <vt:lpstr>Current Coverage </vt:lpstr>
      <vt:lpstr>CHALLENGES</vt:lpstr>
      <vt:lpstr>Way Forward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of South Sudan</dc:title>
  <dc:creator>NHIEM Mading Nhial Cienggan</dc:creator>
  <cp:lastModifiedBy>NHIEM Mading Nhial Cienggan</cp:lastModifiedBy>
  <cp:revision>22</cp:revision>
  <dcterms:created xsi:type="dcterms:W3CDTF">2022-10-23T12:00:49Z</dcterms:created>
  <dcterms:modified xsi:type="dcterms:W3CDTF">2022-10-26T05:50:27Z</dcterms:modified>
</cp:coreProperties>
</file>