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omments/modernComment_101_BB63758F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8" r:id="rId1"/>
  </p:sldMasterIdLst>
  <p:sldIdLst>
    <p:sldId id="256" r:id="rId2"/>
    <p:sldId id="257" r:id="rId3"/>
    <p:sldId id="258" r:id="rId4"/>
    <p:sldId id="261" r:id="rId5"/>
    <p:sldId id="262" r:id="rId6"/>
    <p:sldId id="267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28B69A0-2332-187B-B6AE-AD05F57E1312}" name="NHIEM Mading Nhial Cienggan" initials="NMNC" userId="S::nmading@iom.int::d57f47d2-6988-4d9b-9438-0727481eeaf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1C003A-F37B-4EE0-B53C-8D29A676D2F8}" v="7" dt="2022-10-26T05:34:05.686"/>
    <p1510:client id="{97FC7346-47CA-4BCE-A8A4-592AC4529C48}" v="15" dt="2022-10-26T05:50:26.0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4" y="44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HIEM Mading Nhial Cienggan" userId="d57f47d2-6988-4d9b-9438-0727481eeaf5" providerId="ADAL" clId="{97FC7346-47CA-4BCE-A8A4-592AC4529C48}"/>
    <pc:docChg chg="modSld">
      <pc:chgData name="NHIEM Mading Nhial Cienggan" userId="d57f47d2-6988-4d9b-9438-0727481eeaf5" providerId="ADAL" clId="{97FC7346-47CA-4BCE-A8A4-592AC4529C48}" dt="2022-10-26T05:50:26.033" v="14"/>
      <pc:docMkLst>
        <pc:docMk/>
      </pc:docMkLst>
      <pc:sldChg chg="modTransition">
        <pc:chgData name="NHIEM Mading Nhial Cienggan" userId="d57f47d2-6988-4d9b-9438-0727481eeaf5" providerId="ADAL" clId="{97FC7346-47CA-4BCE-A8A4-592AC4529C48}" dt="2022-10-26T05:49:43.673" v="10"/>
        <pc:sldMkLst>
          <pc:docMk/>
          <pc:sldMk cId="919128764" sldId="256"/>
        </pc:sldMkLst>
      </pc:sldChg>
      <pc:sldChg chg="modTransition">
        <pc:chgData name="NHIEM Mading Nhial Cienggan" userId="d57f47d2-6988-4d9b-9438-0727481eeaf5" providerId="ADAL" clId="{97FC7346-47CA-4BCE-A8A4-592AC4529C48}" dt="2022-10-26T05:49:09.983" v="5"/>
        <pc:sldMkLst>
          <pc:docMk/>
          <pc:sldMk cId="3143857551" sldId="257"/>
        </pc:sldMkLst>
      </pc:sldChg>
      <pc:sldChg chg="modTransition">
        <pc:chgData name="NHIEM Mading Nhial Cienggan" userId="d57f47d2-6988-4d9b-9438-0727481eeaf5" providerId="ADAL" clId="{97FC7346-47CA-4BCE-A8A4-592AC4529C48}" dt="2022-10-26T05:49:15.744" v="6"/>
        <pc:sldMkLst>
          <pc:docMk/>
          <pc:sldMk cId="2227363319" sldId="258"/>
        </pc:sldMkLst>
      </pc:sldChg>
      <pc:sldChg chg="modTransition">
        <pc:chgData name="NHIEM Mading Nhial Cienggan" userId="d57f47d2-6988-4d9b-9438-0727481eeaf5" providerId="ADAL" clId="{97FC7346-47CA-4BCE-A8A4-592AC4529C48}" dt="2022-10-26T05:49:23.511" v="7"/>
        <pc:sldMkLst>
          <pc:docMk/>
          <pc:sldMk cId="3130913100" sldId="261"/>
        </pc:sldMkLst>
      </pc:sldChg>
      <pc:sldChg chg="modTransition">
        <pc:chgData name="NHIEM Mading Nhial Cienggan" userId="d57f47d2-6988-4d9b-9438-0727481eeaf5" providerId="ADAL" clId="{97FC7346-47CA-4BCE-A8A4-592AC4529C48}" dt="2022-10-26T05:49:28.351" v="8"/>
        <pc:sldMkLst>
          <pc:docMk/>
          <pc:sldMk cId="520154454" sldId="262"/>
        </pc:sldMkLst>
      </pc:sldChg>
      <pc:sldChg chg="modTransition">
        <pc:chgData name="NHIEM Mading Nhial Cienggan" userId="d57f47d2-6988-4d9b-9438-0727481eeaf5" providerId="ADAL" clId="{97FC7346-47CA-4BCE-A8A4-592AC4529C48}" dt="2022-10-26T05:50:02.166" v="11"/>
        <pc:sldMkLst>
          <pc:docMk/>
          <pc:sldMk cId="1807557476" sldId="263"/>
        </pc:sldMkLst>
      </pc:sldChg>
      <pc:sldChg chg="modTransition">
        <pc:chgData name="NHIEM Mading Nhial Cienggan" userId="d57f47d2-6988-4d9b-9438-0727481eeaf5" providerId="ADAL" clId="{97FC7346-47CA-4BCE-A8A4-592AC4529C48}" dt="2022-10-26T05:50:13.455" v="12"/>
        <pc:sldMkLst>
          <pc:docMk/>
          <pc:sldMk cId="3423487271" sldId="264"/>
        </pc:sldMkLst>
      </pc:sldChg>
      <pc:sldChg chg="modTransition">
        <pc:chgData name="NHIEM Mading Nhial Cienggan" userId="d57f47d2-6988-4d9b-9438-0727481eeaf5" providerId="ADAL" clId="{97FC7346-47CA-4BCE-A8A4-592AC4529C48}" dt="2022-10-26T05:50:20.801" v="13"/>
        <pc:sldMkLst>
          <pc:docMk/>
          <pc:sldMk cId="3553476673" sldId="265"/>
        </pc:sldMkLst>
      </pc:sldChg>
      <pc:sldChg chg="modTransition">
        <pc:chgData name="NHIEM Mading Nhial Cienggan" userId="d57f47d2-6988-4d9b-9438-0727481eeaf5" providerId="ADAL" clId="{97FC7346-47CA-4BCE-A8A4-592AC4529C48}" dt="2022-10-26T05:50:26.033" v="14"/>
        <pc:sldMkLst>
          <pc:docMk/>
          <pc:sldMk cId="3111317714" sldId="266"/>
        </pc:sldMkLst>
      </pc:sldChg>
      <pc:sldChg chg="modTransition">
        <pc:chgData name="NHIEM Mading Nhial Cienggan" userId="d57f47d2-6988-4d9b-9438-0727481eeaf5" providerId="ADAL" clId="{97FC7346-47CA-4BCE-A8A4-592AC4529C48}" dt="2022-10-26T05:49:34.126" v="9"/>
        <pc:sldMkLst>
          <pc:docMk/>
          <pc:sldMk cId="1098490249" sldId="267"/>
        </pc:sldMkLst>
      </pc:sldChg>
    </pc:docChg>
  </pc:docChgLst>
</pc:chgInfo>
</file>

<file path=ppt/comments/modernComment_101_BB63758F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57CC7EC6-E871-4B8D-9EDA-9390FE73E5EE}" authorId="{528B69A0-2332-187B-B6AE-AD05F57E1312}" created="2022-10-24T16:04:34.698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143857551" sldId="257"/>
      <ac:spMk id="3" creationId="{1F0E0A77-0AD1-CEFA-AEEF-B584BFB73E4B}"/>
    </ac:deMkLst>
    <p188:txBody>
      <a:bodyPr/>
      <a:lstStyle/>
      <a:p>
        <a:r>
          <a:rPr lang="en-US"/>
          <a:t>To be removed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901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469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8273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641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18728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927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9767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453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793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5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625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45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214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78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091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017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10/26/2022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331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1_BB63758F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diagram">
            <a:extLst>
              <a:ext uri="{FF2B5EF4-FFF2-40B4-BE49-F238E27FC236}">
                <a16:creationId xmlns:a16="http://schemas.microsoft.com/office/drawing/2014/main" id="{7DF51D40-BD01-FD1D-315D-B7609A969B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8658" y="-19667"/>
            <a:ext cx="5084587" cy="4621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E3E8723-5BC3-04CD-964D-869C034B5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400" y="1930400"/>
            <a:ext cx="9123680" cy="1183005"/>
          </a:xfrm>
        </p:spPr>
        <p:txBody>
          <a:bodyPr>
            <a:normAutofit/>
          </a:bodyPr>
          <a:lstStyle/>
          <a:p>
            <a:r>
              <a:rPr lang="en-US" sz="6000" b="1" dirty="0"/>
              <a:t>Republic of South Sudan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31DAE0-41E1-8F56-51A0-6384645379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799" y="3316287"/>
            <a:ext cx="10525125" cy="2960687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Toward Robust Civil Registration System</a:t>
            </a:r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Lt. Gen. Atem Marol Biar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Director General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Directorate of Civil Registry, Nationality, Passports and Immigration</a:t>
            </a:r>
          </a:p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191287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0F70757-FB92-C6ED-D638-5D639E49CD05}"/>
              </a:ext>
            </a:extLst>
          </p:cNvPr>
          <p:cNvSpPr txBox="1"/>
          <p:nvPr/>
        </p:nvSpPr>
        <p:spPr>
          <a:xfrm>
            <a:off x="3047999" y="2943225"/>
            <a:ext cx="6067425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ANY </a:t>
            </a:r>
          </a:p>
          <a:p>
            <a:pPr algn="ctr"/>
            <a:r>
              <a:rPr lang="en-US" sz="4400" b="1" dirty="0"/>
              <a:t>QUESTION!</a:t>
            </a:r>
          </a:p>
        </p:txBody>
      </p:sp>
    </p:spTree>
    <p:extLst>
      <p:ext uri="{BB962C8B-B14F-4D97-AF65-F5344CB8AC3E}">
        <p14:creationId xmlns:p14="http://schemas.microsoft.com/office/powerpoint/2010/main" val="31113177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4C59C-86CA-2C31-DE7B-89D4023E0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603250"/>
            <a:ext cx="9715500" cy="949325"/>
          </a:xfrm>
        </p:spPr>
        <p:txBody>
          <a:bodyPr>
            <a:normAutofit/>
          </a:bodyPr>
          <a:lstStyle/>
          <a:p>
            <a:r>
              <a:rPr lang="en-US" b="1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E0A77-0AD1-CEFA-AEEF-B584BFB73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3490" y="1366345"/>
            <a:ext cx="9714038" cy="451433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sz="2000" dirty="0"/>
              <a:t> Republic of South Sudan gained independence in 2011.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000" b="1" dirty="0"/>
              <a:t>Population</a:t>
            </a:r>
            <a:r>
              <a:rPr lang="en-US" sz="2000" dirty="0"/>
              <a:t>- 14,234,977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000" b="1" dirty="0"/>
              <a:t>Languages</a:t>
            </a:r>
            <a:r>
              <a:rPr lang="en-US" sz="2000" dirty="0"/>
              <a:t>- English, Arabic and Swahili with the East African Community integration agenda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n-US" sz="20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000" dirty="0"/>
              <a:t> </a:t>
            </a:r>
            <a:r>
              <a:rPr lang="en-US" sz="2000" b="1" dirty="0"/>
              <a:t>Ministry of Interior </a:t>
            </a:r>
            <a:r>
              <a:rPr lang="en-US" sz="2000" dirty="0"/>
              <a:t>is the </a:t>
            </a:r>
            <a:r>
              <a:rPr lang="en-US" sz="2000" b="1" dirty="0"/>
              <a:t>LEAD</a:t>
            </a:r>
            <a:r>
              <a:rPr lang="en-US" sz="2000" dirty="0"/>
              <a:t> Government institution for Civil Registration-  Directorate of Civil Registration, Nationality, Passport and Immigration </a:t>
            </a:r>
            <a:r>
              <a:rPr lang="en-US" sz="2000" b="1" dirty="0"/>
              <a:t>(DCRNPI)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000" dirty="0"/>
              <a:t>Ministry of Health is a major player in the provision of vital events such as birth, death and causes of death. </a:t>
            </a:r>
          </a:p>
        </p:txBody>
      </p:sp>
    </p:spTree>
    <p:extLst>
      <p:ext uri="{BB962C8B-B14F-4D97-AF65-F5344CB8AC3E}">
        <p14:creationId xmlns:p14="http://schemas.microsoft.com/office/powerpoint/2010/main" val="31438575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extLst>
    <p:ext uri="{6950BFC3-D8DA-4A85-94F7-54DA5524770B}">
      <p188:commentRel xmlns:p188="http://schemas.microsoft.com/office/powerpoint/2018/8/main" r:id="rId2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82B94-D343-306C-6C0F-9454FB964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3050" y="581025"/>
            <a:ext cx="10429875" cy="815975"/>
          </a:xfrm>
        </p:spPr>
        <p:txBody>
          <a:bodyPr>
            <a:normAutofit/>
          </a:bodyPr>
          <a:lstStyle/>
          <a:p>
            <a:r>
              <a:rPr lang="en-US" b="1" dirty="0"/>
              <a:t>Legal Framework in South Sudan for CRVS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D823C-DBFF-95FE-E7F2-5187433EA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8275" y="1257300"/>
            <a:ext cx="10029825" cy="4562475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endParaRPr lang="en-US" sz="2000" dirty="0"/>
          </a:p>
          <a:p>
            <a:pPr lvl="3" algn="just">
              <a:buFont typeface="Wingdings" panose="05000000000000000000" pitchFamily="2" charset="2"/>
              <a:buChar char="q"/>
            </a:pPr>
            <a:r>
              <a:rPr lang="en-US" sz="2000" b="1" dirty="0"/>
              <a:t> </a:t>
            </a:r>
            <a:r>
              <a:rPr lang="en-US" sz="2000" b="1" i="1" dirty="0"/>
              <a:t>Transitional Constitutional 2011, as amended, Article 45.</a:t>
            </a:r>
          </a:p>
          <a:p>
            <a:pPr marL="1371600" lvl="3" indent="0" algn="just">
              <a:buNone/>
            </a:pPr>
            <a:endParaRPr lang="en-US" sz="2000" b="1" i="1" dirty="0"/>
          </a:p>
          <a:p>
            <a:pPr lvl="3" algn="just">
              <a:buFont typeface="Wingdings" panose="05000000000000000000" pitchFamily="2" charset="2"/>
              <a:buChar char="q"/>
            </a:pPr>
            <a:r>
              <a:rPr lang="en-US" sz="2000" b="1" i="1" dirty="0"/>
              <a:t> Nationality Act 2011, and its regulations 2011.</a:t>
            </a:r>
          </a:p>
          <a:p>
            <a:pPr marL="1371600" lvl="3" indent="0" algn="just">
              <a:buNone/>
            </a:pPr>
            <a:endParaRPr lang="en-US" sz="2000" b="1" i="1" dirty="0"/>
          </a:p>
          <a:p>
            <a:pPr lvl="3" algn="just">
              <a:buFont typeface="Wingdings" panose="05000000000000000000" pitchFamily="2" charset="2"/>
              <a:buChar char="q"/>
            </a:pPr>
            <a:r>
              <a:rPr lang="en-US" sz="2000" b="1" i="1" dirty="0"/>
              <a:t>Passports and Immigration Act, 2011, and its regulations.</a:t>
            </a:r>
          </a:p>
          <a:p>
            <a:pPr marL="1371600" lvl="3" indent="0" algn="just">
              <a:buNone/>
            </a:pPr>
            <a:endParaRPr lang="en-US" sz="2000" b="1" i="1" dirty="0"/>
          </a:p>
          <a:p>
            <a:pPr lvl="3" algn="just">
              <a:buFont typeface="Wingdings" panose="05000000000000000000" pitchFamily="2" charset="2"/>
              <a:buChar char="q"/>
            </a:pPr>
            <a:r>
              <a:rPr lang="en-US" sz="2000" b="1" i="1" dirty="0"/>
              <a:t> Civil Registry, Act 2018, regulations partially developed.</a:t>
            </a:r>
          </a:p>
          <a:p>
            <a:pPr marL="1371600" lvl="3" indent="0" algn="just">
              <a:buNone/>
            </a:pPr>
            <a:endParaRPr lang="en-US" sz="2000" b="1" i="1" dirty="0"/>
          </a:p>
          <a:p>
            <a:pPr lvl="3" algn="just">
              <a:buFont typeface="Wingdings" panose="05000000000000000000" pitchFamily="2" charset="2"/>
              <a:buChar char="q"/>
            </a:pPr>
            <a:r>
              <a:rPr lang="en-US" sz="2000" b="1" i="1" dirty="0"/>
              <a:t>Child Act, 2008.</a:t>
            </a:r>
            <a:r>
              <a:rPr lang="en-US" sz="2000" dirty="0"/>
              <a:t>		       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n-US" sz="2000" i="1" dirty="0"/>
          </a:p>
          <a:p>
            <a:pPr algn="just">
              <a:buFont typeface="Wingdings" panose="05000000000000000000" pitchFamily="2" charset="2"/>
              <a:buChar char="q"/>
            </a:pPr>
            <a:endParaRPr lang="en-US" sz="2000" i="1" dirty="0"/>
          </a:p>
          <a:p>
            <a:pPr lvl="3" algn="just">
              <a:buFont typeface="Wingdings" panose="05000000000000000000" pitchFamily="2" charset="2"/>
              <a:buChar char="q"/>
            </a:pP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2273633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2BB80-1F2A-8B8D-0307-282C8DC71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0625" y="1209674"/>
            <a:ext cx="10535920" cy="5276851"/>
          </a:xfrm>
        </p:spPr>
        <p:txBody>
          <a:bodyPr>
            <a:normAutofit lnSpcReduction="10000"/>
          </a:bodyPr>
          <a:lstStyle/>
          <a:p>
            <a:pPr marR="0" lvl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971550" lvl="1" indent="-457200" algn="just">
              <a:buFont typeface="Wingdings" panose="05000000000000000000" pitchFamily="2" charset="2"/>
              <a:buChar char="q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 2019, The President of the Republic of South Sudan launched the Civil Registry law, 2018 ( Political will). </a:t>
            </a:r>
          </a:p>
          <a:p>
            <a:pPr marL="857250" lvl="1" indent="-342900" algn="just">
              <a:buFont typeface="Wingdings" panose="05000000000000000000" pitchFamily="2" charset="2"/>
              <a:buChar char="q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971550" lvl="1" indent="-457200" algn="just">
              <a:buFont typeface="Wingdings" panose="05000000000000000000" pitchFamily="2" charset="2"/>
              <a:buChar char="q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Establishment of Infrastructure (office space for HQs, and States)</a:t>
            </a:r>
          </a:p>
          <a:p>
            <a:pPr marL="857250" lvl="1" indent="-342900" algn="just">
              <a:buFont typeface="Wingdings" panose="05000000000000000000" pitchFamily="2" charset="2"/>
              <a:buChar char="q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857250" lvl="1" indent="-342900" algn="just">
              <a:buFont typeface="Wingdings" panose="05000000000000000000" pitchFamily="2" charset="2"/>
              <a:buChar char="q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Formation of </a:t>
            </a:r>
            <a:r>
              <a:rPr lang="en-US" sz="2000" dirty="0">
                <a:solidFill>
                  <a:prstClr val="black"/>
                </a:solidFill>
              </a:rPr>
              <a:t>Technical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Committee as a coordination Mechanism.</a:t>
            </a:r>
          </a:p>
          <a:p>
            <a:pPr marL="857250" lvl="1" indent="-342900" algn="just">
              <a:buFont typeface="Wingdings" panose="05000000000000000000" pitchFamily="2" charset="2"/>
              <a:buChar char="q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857250" lvl="1" indent="-342900" algn="just">
              <a:buFont typeface="Wingdings" panose="05000000000000000000" pitchFamily="2" charset="2"/>
              <a:buChar char="q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2011 to date-  Ministry of Health to provides Birth notification to children, a key identify document to obtain nationality and passport </a:t>
            </a:r>
          </a:p>
          <a:p>
            <a:pPr marL="857250" lvl="1" indent="-342900" algn="just">
              <a:buFont typeface="Wingdings" panose="05000000000000000000" pitchFamily="2" charset="2"/>
              <a:buChar char="q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857250" lvl="1" indent="-342900" algn="just">
              <a:buFont typeface="Wingdings" panose="05000000000000000000" pitchFamily="2" charset="2"/>
              <a:buChar char="q"/>
              <a:defRPr/>
            </a:pPr>
            <a:r>
              <a:rPr lang="en-US" sz="2000" dirty="0">
                <a:solidFill>
                  <a:prstClr val="black"/>
                </a:solidFill>
              </a:rPr>
              <a:t>Rapid assessment conducted by UNCEA on CRVS in September 2022 on the invitation of Government viewed as opportunity to determine status and gaps in CRVS.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5B374B-885A-99E6-4A13-9C58074B72DF}"/>
              </a:ext>
            </a:extLst>
          </p:cNvPr>
          <p:cNvSpPr txBox="1"/>
          <p:nvPr/>
        </p:nvSpPr>
        <p:spPr>
          <a:xfrm>
            <a:off x="1647825" y="666750"/>
            <a:ext cx="85534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ea typeface="+mn-ea"/>
                <a:cs typeface="+mn-cs"/>
              </a:rPr>
              <a:t> Key Progress </a:t>
            </a:r>
            <a:r>
              <a:rPr lang="en-US" sz="2800" b="1" dirty="0">
                <a:solidFill>
                  <a:schemeClr val="accent2"/>
                </a:solidFill>
              </a:rPr>
              <a:t>on CRVS</a:t>
            </a:r>
            <a:endParaRPr lang="en-US" sz="2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9131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95CAD-2BDC-F64C-F715-DC5A7D46C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4960" y="639445"/>
            <a:ext cx="9768840" cy="701675"/>
          </a:xfrm>
        </p:spPr>
        <p:txBody>
          <a:bodyPr>
            <a:normAutofit/>
          </a:bodyPr>
          <a:lstStyle/>
          <a:p>
            <a:r>
              <a:rPr lang="en-US" sz="2800" b="1" dirty="0"/>
              <a:t>Progress so..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64640-EDBF-AE03-D0EE-B57B35880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4960" y="1341120"/>
            <a:ext cx="9987280" cy="487743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 International engagements-  participated at 5 CRVS ministerial conferences ( South Africa, Ivory Coast, Mauritania, Zambia and Ethiopia) with complete composition of ministries of Interior, Health and National Bureau of Statistics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 Inter- Agency public consultation has been conducted, and strategic objectives identified.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 Partial development of Regulations  on Identity Management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dirty="0"/>
          </a:p>
          <a:p>
            <a:pPr>
              <a:buFont typeface="Wingdings" panose="05000000000000000000" pitchFamily="2" charset="2"/>
              <a:buChar char="q"/>
            </a:pPr>
            <a:endParaRPr lang="en-US" sz="2000" dirty="0"/>
          </a:p>
          <a:p>
            <a:pPr>
              <a:buFont typeface="Wingdings" panose="05000000000000000000" pitchFamily="2" charset="2"/>
              <a:buChar char="q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201544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4F5DA-54B0-041B-D443-49E771311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624110"/>
            <a:ext cx="8961437" cy="737965"/>
          </a:xfrm>
        </p:spPr>
        <p:txBody>
          <a:bodyPr/>
          <a:lstStyle/>
          <a:p>
            <a:r>
              <a:rPr lang="en-US" b="1" dirty="0"/>
              <a:t>Current Coverage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7C862A6-CA09-BE60-8868-5FB1A06149A7}"/>
              </a:ext>
            </a:extLst>
          </p:cNvPr>
          <p:cNvSpPr txBox="1">
            <a:spLocks/>
          </p:cNvSpPr>
          <p:nvPr/>
        </p:nvSpPr>
        <p:spPr>
          <a:xfrm>
            <a:off x="5801710" y="758882"/>
            <a:ext cx="4603530" cy="5213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b="1" dirty="0">
                <a:solidFill>
                  <a:schemeClr val="tx1"/>
                </a:solidFill>
              </a:rPr>
              <a:t>10 states &amp; 3 Administrative Areas.</a:t>
            </a:r>
          </a:p>
        </p:txBody>
      </p:sp>
      <p:pic>
        <p:nvPicPr>
          <p:cNvPr id="6" name="Picture 5" descr="Map&#10;&#10;Description automatically generated">
            <a:extLst>
              <a:ext uri="{FF2B5EF4-FFF2-40B4-BE49-F238E27FC236}">
                <a16:creationId xmlns:a16="http://schemas.microsoft.com/office/drawing/2014/main" id="{DF25AB4E-AF77-93EF-3E3A-2D8940020C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8897" y="1318575"/>
            <a:ext cx="9669517" cy="5439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4902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A8C7A-0765-1D26-1D8E-CFEF7E6A2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681260"/>
            <a:ext cx="9980613" cy="842740"/>
          </a:xfrm>
        </p:spPr>
        <p:txBody>
          <a:bodyPr>
            <a:normAutofit/>
          </a:bodyPr>
          <a:lstStyle/>
          <a:p>
            <a:r>
              <a:rPr lang="en-US" sz="2800" b="1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9CE4E-1FEC-006B-8A9A-3D2B52084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266825"/>
            <a:ext cx="9980612" cy="535305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 Budgetary constraints – as the operationalization of the Civil registry Act  is delayed.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 lack of capacity (Institutional and personnel) 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Limited ICT Infrastructure.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 Accessibility to remote areas of the country due to Mobility.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  Limited Coordination Mechanism among agencies with mandate on CRVS.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 Lack of harmonization of procedures across Government institutions.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75574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F7A5D-A5DA-7F77-DA76-778F4E495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1" y="624110"/>
            <a:ext cx="9713912" cy="804640"/>
          </a:xfrm>
        </p:spPr>
        <p:txBody>
          <a:bodyPr>
            <a:normAutofit/>
          </a:bodyPr>
          <a:lstStyle/>
          <a:p>
            <a:r>
              <a:rPr lang="en-US" sz="2800" b="1" dirty="0"/>
              <a:t>Way Forward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A21A4-31C7-9DDC-8B67-014E0B9F2E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0701" y="1428750"/>
            <a:ext cx="9713911" cy="448247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  Strengthen the  Interoperability with Health Sector.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 Harmonize procedures and requirement for civil registration.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 Operationalize civil registration in all the 10 states’ capital of South Sudan with immediate effect.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  Establish the advisory council for inter – ministerial coordination as stipulate in the Law.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 Development partners to provide technical support to boost  Government efforts. </a:t>
            </a:r>
          </a:p>
        </p:txBody>
      </p:sp>
    </p:spTree>
    <p:extLst>
      <p:ext uri="{BB962C8B-B14F-4D97-AF65-F5344CB8AC3E}">
        <p14:creationId xmlns:p14="http://schemas.microsoft.com/office/powerpoint/2010/main" val="34234872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2E4EF-A16A-963D-AFFA-454F6D4E2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0150" y="1047750"/>
            <a:ext cx="10304462" cy="486347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5200" b="1" dirty="0"/>
              <a:t>Thank you! </a:t>
            </a:r>
          </a:p>
          <a:p>
            <a:pPr marL="0" indent="0" algn="ctr">
              <a:buNone/>
            </a:pPr>
            <a:endParaRPr lang="en-US" sz="5200" b="1" dirty="0"/>
          </a:p>
          <a:p>
            <a:pPr marL="0" indent="0" algn="ctr">
              <a:buNone/>
            </a:pPr>
            <a:r>
              <a:rPr lang="en-US" sz="5200" b="1" dirty="0"/>
              <a:t>Shukran! </a:t>
            </a:r>
          </a:p>
          <a:p>
            <a:pPr marL="0" indent="0" algn="ctr">
              <a:buNone/>
            </a:pPr>
            <a:endParaRPr lang="en-US" sz="5200" b="1" dirty="0"/>
          </a:p>
          <a:p>
            <a:pPr marL="0" indent="0" algn="ctr">
              <a:buNone/>
            </a:pPr>
            <a:r>
              <a:rPr lang="en-US" sz="5200" b="1" dirty="0"/>
              <a:t>Asante Sana!</a:t>
            </a:r>
          </a:p>
          <a:p>
            <a:pPr marL="0" indent="0" algn="ctr">
              <a:buNone/>
            </a:pPr>
            <a:endParaRPr lang="en-US" sz="5200" b="1" dirty="0"/>
          </a:p>
          <a:p>
            <a:pPr marL="0" indent="0" algn="ctr">
              <a:buNone/>
            </a:pPr>
            <a:r>
              <a:rPr lang="en-US" sz="5200" b="1" dirty="0"/>
              <a:t>Merci ! </a:t>
            </a:r>
          </a:p>
          <a:p>
            <a:pPr marL="0" indent="0" algn="ctr">
              <a:buNone/>
            </a:pPr>
            <a:r>
              <a:rPr lang="en-US" sz="4000" b="1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5534766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350</TotalTime>
  <Words>470</Words>
  <Application>Microsoft Office PowerPoint</Application>
  <PresentationFormat>Widescreen</PresentationFormat>
  <Paragraphs>81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Wingdings</vt:lpstr>
      <vt:lpstr>Wingdings 3</vt:lpstr>
      <vt:lpstr>Wisp</vt:lpstr>
      <vt:lpstr>Republic of South Sudan</vt:lpstr>
      <vt:lpstr>Background</vt:lpstr>
      <vt:lpstr>Legal Framework in South Sudan for CRVS</vt:lpstr>
      <vt:lpstr>PowerPoint Presentation</vt:lpstr>
      <vt:lpstr>Progress so.. </vt:lpstr>
      <vt:lpstr>Current Coverage </vt:lpstr>
      <vt:lpstr>CHALLENGES</vt:lpstr>
      <vt:lpstr>Way Forward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Republic of South Sudan</dc:title>
  <dc:creator>NHIEM Mading Nhial Cienggan</dc:creator>
  <cp:lastModifiedBy>NHIEM Mading Nhial Cienggan</cp:lastModifiedBy>
  <cp:revision>22</cp:revision>
  <dcterms:created xsi:type="dcterms:W3CDTF">2022-10-23T12:00:49Z</dcterms:created>
  <dcterms:modified xsi:type="dcterms:W3CDTF">2022-10-26T05:50:27Z</dcterms:modified>
</cp:coreProperties>
</file>