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57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07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91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55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7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3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76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26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20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00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16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EE4BB-73B5-4B33-8353-AF725BC60870}" type="datetimeFigureOut">
              <a:rPr lang="fr-FR" smtClean="0"/>
              <a:t>26/10/2022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7557A-417C-48BC-9B8D-7EA6F15CD8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81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7453A15-6ADE-4161-8DF8-E56BAF9E9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" y="3783651"/>
            <a:ext cx="12191999" cy="164773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fr-FR" sz="3600" b="1" cap="none" baseline="30000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36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cap="none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Conférence des Ministres africains chargés de l'enregistrement des faits d'état civil et des statistiques de l'état civil – CRVS</a:t>
            </a:r>
            <a:endParaRPr lang="en-GB" sz="3600" b="1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377138B-BDDD-4134-AEB8-A5817AF13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6040" y="5664792"/>
            <a:ext cx="5519911" cy="525439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Addis Ababa – 23 au 28 Octobre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437E16-E941-C58A-625E-994F3D42B657}"/>
              </a:ext>
            </a:extLst>
          </p:cNvPr>
          <p:cNvSpPr/>
          <p:nvPr/>
        </p:nvSpPr>
        <p:spPr>
          <a:xfrm>
            <a:off x="-3" y="1254316"/>
            <a:ext cx="12192000" cy="22302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r>
              <a:rPr lang="fr-FR" sz="32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RÉPUBLIQUE DU NIGER</a:t>
            </a:r>
            <a:br>
              <a:rPr lang="fr-FR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b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r-FR" sz="2400" b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INISTERE DE L’INTERIEUR ET DE LA DECENTRALISATION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400" b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E80A245-B619-C5EA-D172-876E3C56A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560" y="0"/>
            <a:ext cx="1706877" cy="125431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5847741" y="6423642"/>
            <a:ext cx="62573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/>
              <a:t>M. Ibrahim MALANGONI </a:t>
            </a:r>
          </a:p>
          <a:p>
            <a:r>
              <a:rPr lang="fr-FR" b="1" i="1" dirty="0"/>
              <a:t> Directeur Général de l’Etat Civil, des Migrations et des Refugiés</a:t>
            </a:r>
          </a:p>
        </p:txBody>
      </p:sp>
    </p:spTree>
    <p:extLst>
      <p:ext uri="{BB962C8B-B14F-4D97-AF65-F5344CB8AC3E}">
        <p14:creationId xmlns:p14="http://schemas.microsoft.com/office/powerpoint/2010/main" val="3677208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BB0BFDF-ABCC-8DD9-4E9C-C6B3D35E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25D29E9-0B91-4839-9EE9-A006921698CD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5" name="Picture 2" descr="Thank You Word Cloud background - 스톡일러스트 [64210269] - PIXTA">
            <a:extLst>
              <a:ext uri="{FF2B5EF4-FFF2-40B4-BE49-F238E27FC236}">
                <a16:creationId xmlns:a16="http://schemas.microsoft.com/office/drawing/2014/main" id="{994EE2CC-90C5-FD9C-F104-42B184DB23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6" t="4990" r="5355" b="10557"/>
          <a:stretch/>
        </p:blipFill>
        <p:spPr bwMode="auto">
          <a:xfrm>
            <a:off x="8385143" y="-46495"/>
            <a:ext cx="3806857" cy="286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88ACADC-2845-B1F7-6EA3-41FFA1788C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385" y="3636945"/>
            <a:ext cx="4307529" cy="3221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86" y="1"/>
            <a:ext cx="6950522" cy="360224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915" y="3636945"/>
            <a:ext cx="5731035" cy="322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8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0EDE89CB-2F0C-E3CF-A2A8-59C766D7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315" y="72964"/>
            <a:ext cx="6940685" cy="898058"/>
          </a:xfrm>
        </p:spPr>
        <p:txBody>
          <a:bodyPr/>
          <a:lstStyle/>
          <a:p>
            <a:pPr algn="r"/>
            <a:r>
              <a:rPr lang="fr-FR" b="1" dirty="0"/>
              <a:t>Présentation du Niger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FBB0BFDF-ABCC-8DD9-4E9C-C6B3D35E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25D29E9-0B91-4839-9EE9-A006921698CD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B0A7F97-7428-A82B-93D8-2ED371B9A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9386" cy="83728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61DED727-44F0-B1EE-717C-FEA0EAF8EDF0}"/>
              </a:ext>
            </a:extLst>
          </p:cNvPr>
          <p:cNvSpPr txBox="1">
            <a:spLocks/>
          </p:cNvSpPr>
          <p:nvPr/>
        </p:nvSpPr>
        <p:spPr>
          <a:xfrm>
            <a:off x="4787188" y="1281293"/>
            <a:ext cx="6882718" cy="544018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Capitale : Niamey</a:t>
            </a:r>
            <a:b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Superficie : 1 267 000 Km</a:t>
            </a:r>
            <a:r>
              <a:rPr lang="fr-FR" sz="2400" b="1" baseline="30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br>
              <a:rPr lang="fr-FR" sz="2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 : 24 millions en 2022</a:t>
            </a:r>
          </a:p>
          <a:p>
            <a:pPr algn="r"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Croissance démographique : 3,8% par an</a:t>
            </a: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endParaRPr lang="fr-FR" sz="2400" b="1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Régions    8</a:t>
            </a: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Départements  63</a:t>
            </a: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266 centres principaux de l’Etat Civil</a:t>
            </a:r>
          </a:p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 Centres d’état civil des ambassades et consulats </a:t>
            </a:r>
          </a:p>
          <a:p>
            <a:pPr marL="0" indent="0" algn="r">
              <a:lnSpc>
                <a:spcPct val="100000"/>
              </a:lnSpc>
              <a:spcAft>
                <a:spcPts val="600"/>
              </a:spcAft>
              <a:buNone/>
            </a:pP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13 432 centres de déclaration (Centres de santés, villages ) </a:t>
            </a:r>
            <a:endParaRPr lang="fr-FR" sz="28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Carte Du Niger | Vecteur Premium">
            <a:extLst>
              <a:ext uri="{FF2B5EF4-FFF2-40B4-BE49-F238E27FC236}">
                <a16:creationId xmlns:a16="http://schemas.microsoft.com/office/drawing/2014/main" id="{BD39C53D-01E8-3860-B6D2-00876556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5578"/>
            <a:ext cx="4607761" cy="460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607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0EDE89CB-2F0C-E3CF-A2A8-59C766D7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315" y="72964"/>
            <a:ext cx="6940685" cy="898058"/>
          </a:xfrm>
        </p:spPr>
        <p:txBody>
          <a:bodyPr/>
          <a:lstStyle/>
          <a:p>
            <a:pPr algn="r"/>
            <a:r>
              <a:rPr lang="fr-FR" b="1" dirty="0"/>
              <a:t>EVOLUTION du CRVS au Niger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603550AD-617D-79FA-C9BE-AA97FB8BD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07547"/>
            <a:ext cx="5514410" cy="575045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fr-FR" sz="2400" dirty="0">
                <a:latin typeface="Bahnschrift SemiLight SemiConde" panose="020B0502040204020203" pitchFamily="34" charset="0"/>
              </a:rPr>
              <a:t> </a:t>
            </a:r>
            <a:r>
              <a:rPr lang="fr-FR" sz="2400" u="sng" dirty="0">
                <a:latin typeface="Bahnschrift SemiLight SemiConde" panose="020B0502040204020203" pitchFamily="34" charset="0"/>
              </a:rPr>
              <a:t>les réformes</a:t>
            </a:r>
            <a:r>
              <a:rPr lang="fr-FR" sz="2400" dirty="0">
                <a:latin typeface="Bahnschrift SemiLight SemiConde" panose="020B0502040204020203" pitchFamily="34" charset="0"/>
              </a:rPr>
              <a:t> :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latin typeface="Bahnschrift SemiLight SemiConde" panose="020B0502040204020203" pitchFamily="34" charset="0"/>
              </a:rPr>
              <a:t>Ordonnance n°85-05 du 29 mars 1985 et son décret d’application n°85-31/PCMS/MI du 29 mars 1985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endParaRPr lang="fr-FR" sz="2400" dirty="0">
              <a:latin typeface="Bahnschrift SemiLight SemiConde" panose="020B0502040204020203" pitchFamily="34" charset="0"/>
            </a:endParaRP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latin typeface="Bahnschrift SemiLight SemiConde" panose="020B0502040204020203" pitchFamily="34" charset="0"/>
              </a:rPr>
              <a:t>Loi n°2007-30 du 3 juin 2007 et son décret d’application n°2008-189/PRN/MI/SP/D  du 17 juin 2008 et la PNEC 2017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endParaRPr lang="fr-FR" sz="2400" dirty="0">
              <a:latin typeface="Bahnschrift SemiLight SemiConde" panose="020B0502040204020203" pitchFamily="34" charset="0"/>
            </a:endParaRP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latin typeface="Bahnschrift SemiLight SemiConde" panose="020B0502040204020203" pitchFamily="34" charset="0"/>
              </a:rPr>
              <a:t>Evaluation complète du système en 2017 sur la base des outils APAI-CRVS et adoption d’un Plan Stratégique (2017-2021)</a:t>
            </a:r>
          </a:p>
          <a:p>
            <a:pPr>
              <a:spcBef>
                <a:spcPts val="1800"/>
              </a:spcBef>
            </a:pPr>
            <a:endParaRPr lang="fr-FR" sz="2400" dirty="0">
              <a:latin typeface="Bahnschrift SemiLight SemiConde" panose="020B0502040204020203" pitchFamily="34" charset="0"/>
            </a:endParaRPr>
          </a:p>
          <a:p>
            <a:pPr>
              <a:spcBef>
                <a:spcPts val="1800"/>
              </a:spcBef>
            </a:pPr>
            <a:endParaRPr lang="fr-FR" sz="2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FBB0BFDF-ABCC-8DD9-4E9C-C6B3D35E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25D29E9-0B91-4839-9EE9-A006921698CD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B0A7F97-7428-A82B-93D8-2ED371B9A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9386" cy="83728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B405CBA-6641-DCE7-3A72-B1013AA707BA}"/>
              </a:ext>
            </a:extLst>
          </p:cNvPr>
          <p:cNvSpPr txBox="1"/>
          <p:nvPr/>
        </p:nvSpPr>
        <p:spPr>
          <a:xfrm>
            <a:off x="5968758" y="971022"/>
            <a:ext cx="62232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latin typeface="Bahnschrift SemiLight SemiConde" panose="020B0502040204020203" pitchFamily="34" charset="0"/>
              </a:rPr>
              <a:t>Révision de la politique nationale de l’état civil en 2019, suivi de l’adoption de la</a:t>
            </a:r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Loi n°2019-29 du 1er juillet 2019, portant régime de l’état civil au Niger et son décret d’application. </a:t>
            </a:r>
          </a:p>
          <a:p>
            <a:endParaRPr lang="fr-FR" sz="24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2022: Evaluation du Plan Stratégique 2017-2021</a:t>
            </a:r>
          </a:p>
          <a:p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Elaboration encours du Plan 2023-2025</a:t>
            </a:r>
          </a:p>
          <a:p>
            <a:endParaRPr lang="fr-FR" sz="24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i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matière d’identification des personnes au Niger, seulement 56% des naissances sont déclarées dans les délais de 60 jours prévus par la loi. </a:t>
            </a:r>
          </a:p>
          <a:p>
            <a:endParaRPr lang="fr-FR" sz="24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021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0EDE89CB-2F0C-E3CF-A2A8-59C766D7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315" y="72964"/>
            <a:ext cx="6940685" cy="898058"/>
          </a:xfrm>
        </p:spPr>
        <p:txBody>
          <a:bodyPr/>
          <a:lstStyle/>
          <a:p>
            <a:pPr algn="r"/>
            <a:r>
              <a:rPr lang="fr-FR" b="1" dirty="0"/>
              <a:t>EVOLUTION du CRVS au Niger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603550AD-617D-79FA-C9BE-AA97FB8BD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897" y="1036630"/>
            <a:ext cx="5837321" cy="6047661"/>
          </a:xfrm>
        </p:spPr>
        <p:txBody>
          <a:bodyPr>
            <a:noAutofit/>
          </a:bodyPr>
          <a:lstStyle/>
          <a:p>
            <a:pPr marL="0" indent="0">
              <a:spcBef>
                <a:spcPts val="1500"/>
              </a:spcBef>
              <a:buNone/>
            </a:pP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 notable du Gouvernement, et avec l’aide des partenaires techniques et financiers,  plusieurs initiatives ont permis une transformation notable du système de l’état civil. </a:t>
            </a:r>
          </a:p>
          <a:p>
            <a:pPr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L’implémentation d’un Registre National de l’Etat Civil 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L’institution d’un Registre National de la Population 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L’institution d’un numéro d’identifiant unique des personnes 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prise en compte des risques d’apatridie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Intégration de l’enregistrement des naissances dans les campagnes d’immunisation (vaccination dans les 60 jours) 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Informatisation en cours du système de l’EC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endParaRPr lang="fr-FR" sz="20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endParaRPr lang="fr-FR" sz="20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endParaRPr lang="fr-FR" sz="20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500"/>
              </a:spcBef>
            </a:pPr>
            <a:endParaRPr lang="fr-FR" sz="2400" dirty="0">
              <a:latin typeface="Bahnschrift SemiLight SemiConde" panose="020B0502040204020203" pitchFamily="34" charset="0"/>
            </a:endParaRPr>
          </a:p>
          <a:p>
            <a:pPr>
              <a:spcBef>
                <a:spcPts val="1500"/>
              </a:spcBef>
            </a:pPr>
            <a:endParaRPr lang="fr-FR" sz="2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FBB0BFDF-ABCC-8DD9-4E9C-C6B3D35E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25D29E9-0B91-4839-9EE9-A006921698CD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B0A7F97-7428-A82B-93D8-2ED371B9A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9386" cy="83728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B405CBA-6641-DCE7-3A72-B1013AA707BA}"/>
              </a:ext>
            </a:extLst>
          </p:cNvPr>
          <p:cNvSpPr txBox="1"/>
          <p:nvPr/>
        </p:nvSpPr>
        <p:spPr>
          <a:xfrm>
            <a:off x="6659192" y="1135223"/>
            <a:ext cx="5386900" cy="5824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L’enregistrement des faits de l’état civil en situation d’urgence et en zone nomade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prise en compte de l’établissement des actes pour les nigériens nés à l’étranger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20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projet pilote de</a:t>
            </a:r>
            <a:r>
              <a:rPr lang="fr-FR" sz="20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création de 4 guichets uniques au niveau des collectivités territoriales  pour offrir des services d’enregistrement et d’identification des personnes physiques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20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0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construction des bâtiments au niveau National, régional (8) et départemental (63) dédiés à l’Etat Civil</a:t>
            </a:r>
          </a:p>
          <a:p>
            <a:endParaRPr lang="fr-FR" sz="20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0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’étude pour la mise en place d’une agence d’enregistrement et de l’identification en vue de fédérer </a:t>
            </a:r>
            <a:r>
              <a:rPr lang="fr-FR" sz="20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tous les </a:t>
            </a:r>
            <a:r>
              <a:rPr lang="fr-FR" sz="20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systèmes d’enregistrement et d’identification au Niger</a:t>
            </a:r>
          </a:p>
        </p:txBody>
      </p:sp>
    </p:spTree>
    <p:extLst>
      <p:ext uri="{BB962C8B-B14F-4D97-AF65-F5344CB8AC3E}">
        <p14:creationId xmlns:p14="http://schemas.microsoft.com/office/powerpoint/2010/main" val="136292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du contenu 2">
            <a:extLst>
              <a:ext uri="{FF2B5EF4-FFF2-40B4-BE49-F238E27FC236}">
                <a16:creationId xmlns:a16="http://schemas.microsoft.com/office/drawing/2014/main" id="{603550AD-617D-79FA-C9BE-AA97FB8BD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65" y="971022"/>
            <a:ext cx="11716011" cy="5641651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endParaRPr lang="fr-FR" sz="2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Vulgarisation du plan stratégique 2017-2021 en lien avec les PTF : </a:t>
            </a:r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icef, UE, GIZ, UNHCR, UNECA, OIF, OIM, PNUD, BAD, NIRC, Banque Mondiale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lignement du Plan stratégique Etat Civil sur le plan de développement économique et Social (2017-2021, puis 2022-2026)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 en place du comité technique et de Pilotage du Programme d’Appui à la Réforme de l’état civil </a:t>
            </a:r>
            <a:endParaRPr lang="fr-FR" sz="2400" dirty="0">
              <a:solidFill>
                <a:srgbClr val="FF0000"/>
              </a:solidFill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 en place de l’Observatoire national de l’état civil (concertation)</a:t>
            </a:r>
            <a:endParaRPr lang="fr-FR" sz="2400" dirty="0">
              <a:solidFill>
                <a:srgbClr val="FF0000"/>
              </a:solidFill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L’institutionnalisation des réunion verticales au niveau départementales et régionales (OEC, AEC, DDEC, DREC)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Intégration des questions de l’état civil dans les plans de développement régionaux et communaux</a:t>
            </a:r>
          </a:p>
        </p:txBody>
      </p:sp>
      <p:sp>
        <p:nvSpPr>
          <p:cNvPr id="24" name="Espace réservé du numéro de diapositive 3">
            <a:extLst>
              <a:ext uri="{FF2B5EF4-FFF2-40B4-BE49-F238E27FC236}">
                <a16:creationId xmlns:a16="http://schemas.microsoft.com/office/drawing/2014/main" id="{FBB0BFDF-ABCC-8DD9-4E9C-C6B3D35E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25D29E9-0B91-4839-9EE9-A006921698CD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0B0A7F97-7428-A82B-93D8-2ED371B9A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9386" cy="83728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0EDE89CB-2F0C-E3CF-A2A8-59C766D7DCB2}"/>
              </a:ext>
            </a:extLst>
          </p:cNvPr>
          <p:cNvSpPr txBox="1">
            <a:spLocks/>
          </p:cNvSpPr>
          <p:nvPr/>
        </p:nvSpPr>
        <p:spPr>
          <a:xfrm>
            <a:off x="132933" y="72964"/>
            <a:ext cx="9803091" cy="89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b="1" dirty="0"/>
              <a:t>Financement national du CRVS</a:t>
            </a:r>
          </a:p>
        </p:txBody>
      </p:sp>
    </p:spTree>
    <p:extLst>
      <p:ext uri="{BB962C8B-B14F-4D97-AF65-F5344CB8AC3E}">
        <p14:creationId xmlns:p14="http://schemas.microsoft.com/office/powerpoint/2010/main" val="3585348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>
            <a:extLst>
              <a:ext uri="{FF2B5EF4-FFF2-40B4-BE49-F238E27FC236}">
                <a16:creationId xmlns:a16="http://schemas.microsoft.com/office/drawing/2014/main" id="{0EDE89CB-2F0C-E3CF-A2A8-59C766D7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909" y="72964"/>
            <a:ext cx="9803091" cy="898058"/>
          </a:xfrm>
        </p:spPr>
        <p:txBody>
          <a:bodyPr/>
          <a:lstStyle/>
          <a:p>
            <a:pPr algn="r"/>
            <a:r>
              <a:rPr lang="fr-FR" b="1" dirty="0"/>
              <a:t>Financement national du CRVS</a:t>
            </a:r>
          </a:p>
        </p:txBody>
      </p:sp>
      <p:sp>
        <p:nvSpPr>
          <p:cNvPr id="22" name="Espace réservé du contenu 2">
            <a:extLst>
              <a:ext uri="{FF2B5EF4-FFF2-40B4-BE49-F238E27FC236}">
                <a16:creationId xmlns:a16="http://schemas.microsoft.com/office/drawing/2014/main" id="{603550AD-617D-79FA-C9BE-AA97FB8BD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6218"/>
            <a:ext cx="12108873" cy="4846399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différentes actions de plaidoyer ont permis de mobiliser les financement suivants :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Programmation pluriannuelle des dépenses (depuis 2017) de l’Etat ( Infrastructures, Equipement, fonctionnement)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 d’une ligne budgétaire de l’état civil dans les budget communaux 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Alignement et synergie des partenaires techniques et financiers sur le plan stratégique:  mobilisation des PTF tels que </a:t>
            </a: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UNICEF, UE, UNHCR, PNUD, OIF, NRC, WURI </a:t>
            </a:r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Banque mondiale), </a:t>
            </a:r>
            <a:r>
              <a:rPr lang="fr-FR" sz="240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OSC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fr-FR" sz="2400" b="1" i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Mobilisation réalisée: 23 089 742 733 FCFA sur 58 933 065 800 CFA soit 39,17% sur 5 ans</a:t>
            </a:r>
          </a:p>
        </p:txBody>
      </p:sp>
      <p:sp>
        <p:nvSpPr>
          <p:cNvPr id="23" name="Espace réservé du numéro de diapositive 3">
            <a:extLst>
              <a:ext uri="{FF2B5EF4-FFF2-40B4-BE49-F238E27FC236}">
                <a16:creationId xmlns:a16="http://schemas.microsoft.com/office/drawing/2014/main" id="{FBB0BFDF-ABCC-8DD9-4E9C-C6B3D35E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25D29E9-0B91-4839-9EE9-A006921698CD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0B0A7F97-7428-A82B-93D8-2ED371B9A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9386" cy="837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293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0EDE89CB-2F0C-E3CF-A2A8-59C766D7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577" y="72964"/>
            <a:ext cx="8376424" cy="898058"/>
          </a:xfrm>
        </p:spPr>
        <p:txBody>
          <a:bodyPr>
            <a:normAutofit fontScale="90000"/>
          </a:bodyPr>
          <a:lstStyle/>
          <a:p>
            <a:pPr algn="r"/>
            <a:r>
              <a:rPr lang="fr-FR" b="1" dirty="0"/>
              <a:t>Durabilité des systèmes CRVS au Niger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603550AD-617D-79FA-C9BE-AA97FB8BD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06" y="1470682"/>
            <a:ext cx="11236750" cy="4751935"/>
          </a:xfrm>
        </p:spPr>
        <p:txBody>
          <a:bodyPr>
            <a:noAutofit/>
          </a:bodyPr>
          <a:lstStyle/>
          <a:p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Renforcement du cadre juridique et de l’identité numérique</a:t>
            </a:r>
          </a:p>
          <a:p>
            <a:endParaRPr lang="fr-FR" sz="2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Création d’une agence de l’enregistrement et de l’identification</a:t>
            </a:r>
          </a:p>
          <a:p>
            <a:endParaRPr lang="fr-FR" sz="24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Intégration et interopérabilité du système CRVS avec d’autres systèmes de prestataires de services publics et privés</a:t>
            </a:r>
          </a:p>
          <a:p>
            <a:endParaRPr lang="fr-FR" sz="2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Favoriser la mise en place d’un vivier de développement et d’innovation technologique</a:t>
            </a:r>
          </a:p>
          <a:p>
            <a:endParaRPr lang="fr-FR" sz="2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Intégration dans la stratégie Niger 2.0 </a:t>
            </a:r>
          </a:p>
          <a:p>
            <a:endParaRPr lang="fr-FR" sz="2400" dirty="0"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L’alignement du plan stratégique sur les politiques de l’Etat</a:t>
            </a: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FBB0BFDF-ABCC-8DD9-4E9C-C6B3D35E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25D29E9-0B91-4839-9EE9-A006921698CD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B0A7F97-7428-A82B-93D8-2ED371B9A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9386" cy="837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9321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0EDE89CB-2F0C-E3CF-A2A8-59C766D7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5245" y="72964"/>
            <a:ext cx="7785755" cy="898058"/>
          </a:xfrm>
        </p:spPr>
        <p:txBody>
          <a:bodyPr>
            <a:normAutofit/>
          </a:bodyPr>
          <a:lstStyle/>
          <a:p>
            <a:pPr algn="r"/>
            <a:r>
              <a:rPr lang="fr-FR" b="1" dirty="0"/>
              <a:t>Défis CRVS AU NIGER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603550AD-617D-79FA-C9BE-AA97FB8BD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978" y="1721570"/>
            <a:ext cx="11058731" cy="4854721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fr-FR" b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L’immensité du territoire</a:t>
            </a:r>
          </a:p>
          <a:p>
            <a:pPr>
              <a:spcBef>
                <a:spcPts val="1800"/>
              </a:spcBef>
            </a:pPr>
            <a:r>
              <a:rPr lang="fr-FR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sécurité</a:t>
            </a:r>
            <a:r>
              <a:rPr lang="fr-FR" b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fr-FR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connectivité à travers le territoire</a:t>
            </a:r>
          </a:p>
          <a:p>
            <a:pPr>
              <a:spcBef>
                <a:spcPts val="1800"/>
              </a:spcBef>
            </a:pPr>
            <a:r>
              <a:rPr lang="fr-FR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reprise de l’existant et la numérisation des archives depuis 1900</a:t>
            </a:r>
            <a:endParaRPr lang="fr-FR" b="1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fr-FR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recours à des technologies ouvertes</a:t>
            </a:r>
          </a:p>
          <a:p>
            <a:pPr>
              <a:spcBef>
                <a:spcPts val="1800"/>
              </a:spcBef>
            </a:pPr>
            <a:r>
              <a:rPr lang="fr-FR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L’interopérabilité avec des systèmes tiers nationaux et des systèmes d’autres pays notamment de la zone CEDEAO</a:t>
            </a:r>
          </a:p>
          <a:p>
            <a:pPr>
              <a:spcBef>
                <a:spcPts val="1800"/>
              </a:spcBef>
            </a:pPr>
            <a:r>
              <a:rPr lang="fr-FR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maîtrise des données et des statistiques de population</a:t>
            </a:r>
          </a:p>
          <a:p>
            <a:pPr>
              <a:spcBef>
                <a:spcPts val="1800"/>
              </a:spcBef>
            </a:pPr>
            <a:r>
              <a:rPr lang="fr-FR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mobilisation de plus de ressources</a:t>
            </a:r>
          </a:p>
          <a:p>
            <a:pPr>
              <a:spcBef>
                <a:spcPts val="1800"/>
              </a:spcBef>
            </a:pPr>
            <a:endParaRPr lang="fr-FR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FBB0BFDF-ABCC-8DD9-4E9C-C6B3D35E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25D29E9-0B91-4839-9EE9-A006921698CD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B0A7F97-7428-A82B-93D8-2ED371B9A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9386" cy="837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024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91921229-9508-46B1-95FC-9CE31C1755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3" t="16260" r="13" b="1"/>
          <a:stretch/>
        </p:blipFill>
        <p:spPr>
          <a:xfrm>
            <a:off x="0" y="0"/>
            <a:ext cx="12192001" cy="4947708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8D7047-E953-A6A4-DC31-059D1F98BF5A}"/>
              </a:ext>
            </a:extLst>
          </p:cNvPr>
          <p:cNvSpPr txBox="1">
            <a:spLocks/>
          </p:cNvSpPr>
          <p:nvPr/>
        </p:nvSpPr>
        <p:spPr>
          <a:xfrm>
            <a:off x="461913" y="5249365"/>
            <a:ext cx="10020233" cy="8969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fr-FR" sz="2400" dirty="0">
                <a:solidFill>
                  <a:schemeClr val="tx1"/>
                </a:solidFill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2026 – 75% des personnes résidents ou de passage au Niger sont identifiées</a:t>
            </a:r>
          </a:p>
          <a:p>
            <a:pPr>
              <a:spcBef>
                <a:spcPts val="1800"/>
              </a:spcBef>
            </a:pPr>
            <a:r>
              <a:rPr lang="fr-FR" sz="2400" dirty="0">
                <a:solidFill>
                  <a:schemeClr val="tx1"/>
                </a:solidFill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2035 – 100% des personnes résidents ou de passage au Niger sont identifiées</a:t>
            </a:r>
          </a:p>
        </p:txBody>
      </p:sp>
    </p:spTree>
    <p:extLst>
      <p:ext uri="{BB962C8B-B14F-4D97-AF65-F5344CB8AC3E}">
        <p14:creationId xmlns:p14="http://schemas.microsoft.com/office/powerpoint/2010/main" val="36694679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837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Bahnschrift SemiLight SemiConde</vt:lpstr>
      <vt:lpstr>Calibri</vt:lpstr>
      <vt:lpstr>Calibri Light</vt:lpstr>
      <vt:lpstr>Tw Cen MT</vt:lpstr>
      <vt:lpstr>Wingdings</vt:lpstr>
      <vt:lpstr>Thème Office</vt:lpstr>
      <vt:lpstr>6e Conférence des Ministres africains chargés de l'enregistrement des faits d'état civil et des statistiques de l'état civil – CRVS</vt:lpstr>
      <vt:lpstr>Présentation du Niger</vt:lpstr>
      <vt:lpstr>EVOLUTION du CRVS au Niger</vt:lpstr>
      <vt:lpstr>EVOLUTION du CRVS au Niger</vt:lpstr>
      <vt:lpstr>PowerPoint Presentation</vt:lpstr>
      <vt:lpstr>Financement national du CRVS</vt:lpstr>
      <vt:lpstr>Durabilité des systèmes CRVS au Niger</vt:lpstr>
      <vt:lpstr>Défis CRVS AU NIGER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6e Conférence des Ministres africains chargés de l'enregistrement des faits d'état civil et des statistiques de l'état civil – CRVS 2022</dc:title>
  <dc:creator>ThinkPad</dc:creator>
  <cp:lastModifiedBy>David Nzeyimana</cp:lastModifiedBy>
  <cp:revision>24</cp:revision>
  <dcterms:created xsi:type="dcterms:W3CDTF">2022-10-25T07:11:32Z</dcterms:created>
  <dcterms:modified xsi:type="dcterms:W3CDTF">2022-10-26T06:29:12Z</dcterms:modified>
</cp:coreProperties>
</file>