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3"/>
  </p:notesMasterIdLst>
  <p:sldIdLst>
    <p:sldId id="256" r:id="rId2"/>
    <p:sldId id="257" r:id="rId3"/>
    <p:sldId id="298" r:id="rId4"/>
    <p:sldId id="300"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29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2"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618" autoAdjust="0"/>
    <p:restoredTop sz="94643"/>
  </p:normalViewPr>
  <p:slideViewPr>
    <p:cSldViewPr snapToGrid="0" snapToObjects="1">
      <p:cViewPr varScale="1">
        <p:scale>
          <a:sx n="65" d="100"/>
          <a:sy n="65" d="100"/>
        </p:scale>
        <p:origin x="48"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ownloads\NOUVELLES%20_DECLAR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ownloads\mariage_par_date.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P\Downloads\mariage_par_date.csv"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53975" cap="rnd">
              <a:solidFill>
                <a:schemeClr val="tx2">
                  <a:lumMod val="10000"/>
                </a:schemeClr>
              </a:solidFill>
              <a:round/>
            </a:ln>
            <a:effectLst/>
          </c:spPr>
          <c:marker>
            <c:symbol val="circle"/>
            <c:size val="5"/>
            <c:spPr>
              <a:solidFill>
                <a:srgbClr val="660066"/>
              </a:solidFill>
              <a:ln w="9525">
                <a:solidFill>
                  <a:schemeClr val="accent1"/>
                </a:solidFill>
              </a:ln>
              <a:effectLst/>
            </c:spPr>
          </c:marker>
          <c:dLbls>
            <c:spPr>
              <a:noFill/>
              <a:ln>
                <a:noFill/>
              </a:ln>
              <a:effectLst/>
            </c:spPr>
            <c:txPr>
              <a:bodyPr rot="-5400000" spcFirstLastPara="1" vertOverflow="ellipsis" wrap="square" lIns="38100" tIns="19050" rIns="38100" bIns="19050" anchor="ctr" anchorCtr="0">
                <a:spAutoFit/>
              </a:bodyPr>
              <a:lstStyle/>
              <a:p>
                <a:pPr>
                  <a:defRPr sz="16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Feuil2!$I$3:$I$20</c:f>
              <c:numCache>
                <c:formatCode>mmm\-yy</c:formatCode>
                <c:ptCount val="18"/>
                <c:pt idx="0">
                  <c:v>44287</c:v>
                </c:pt>
                <c:pt idx="1">
                  <c:v>44317</c:v>
                </c:pt>
                <c:pt idx="2">
                  <c:v>44348</c:v>
                </c:pt>
                <c:pt idx="3">
                  <c:v>44378</c:v>
                </c:pt>
                <c:pt idx="4">
                  <c:v>44409</c:v>
                </c:pt>
                <c:pt idx="5">
                  <c:v>44440</c:v>
                </c:pt>
                <c:pt idx="6">
                  <c:v>44470</c:v>
                </c:pt>
                <c:pt idx="7">
                  <c:v>44501</c:v>
                </c:pt>
                <c:pt idx="8">
                  <c:v>44531</c:v>
                </c:pt>
                <c:pt idx="9">
                  <c:v>44562</c:v>
                </c:pt>
                <c:pt idx="10">
                  <c:v>44593</c:v>
                </c:pt>
                <c:pt idx="11">
                  <c:v>44621</c:v>
                </c:pt>
                <c:pt idx="12">
                  <c:v>44652</c:v>
                </c:pt>
                <c:pt idx="13">
                  <c:v>44682</c:v>
                </c:pt>
                <c:pt idx="14">
                  <c:v>44713</c:v>
                </c:pt>
                <c:pt idx="15">
                  <c:v>44743</c:v>
                </c:pt>
                <c:pt idx="16">
                  <c:v>44774</c:v>
                </c:pt>
                <c:pt idx="17">
                  <c:v>44805</c:v>
                </c:pt>
              </c:numCache>
            </c:numRef>
          </c:cat>
          <c:val>
            <c:numRef>
              <c:f>Feuil2!$J$3:$J$20</c:f>
              <c:numCache>
                <c:formatCode>General</c:formatCode>
                <c:ptCount val="18"/>
                <c:pt idx="0">
                  <c:v>45286</c:v>
                </c:pt>
                <c:pt idx="1">
                  <c:v>46076</c:v>
                </c:pt>
                <c:pt idx="2">
                  <c:v>41570</c:v>
                </c:pt>
                <c:pt idx="3">
                  <c:v>36715</c:v>
                </c:pt>
                <c:pt idx="4">
                  <c:v>34891</c:v>
                </c:pt>
                <c:pt idx="5">
                  <c:v>36961</c:v>
                </c:pt>
                <c:pt idx="6">
                  <c:v>37570</c:v>
                </c:pt>
                <c:pt idx="7">
                  <c:v>32970</c:v>
                </c:pt>
                <c:pt idx="8">
                  <c:v>35809</c:v>
                </c:pt>
                <c:pt idx="9">
                  <c:v>38518</c:v>
                </c:pt>
                <c:pt idx="10">
                  <c:v>38434</c:v>
                </c:pt>
                <c:pt idx="11">
                  <c:v>43284</c:v>
                </c:pt>
                <c:pt idx="12">
                  <c:v>44407</c:v>
                </c:pt>
                <c:pt idx="13">
                  <c:v>44777</c:v>
                </c:pt>
                <c:pt idx="14">
                  <c:v>40713</c:v>
                </c:pt>
                <c:pt idx="15">
                  <c:v>36942</c:v>
                </c:pt>
                <c:pt idx="16">
                  <c:v>36419</c:v>
                </c:pt>
                <c:pt idx="17">
                  <c:v>34797</c:v>
                </c:pt>
              </c:numCache>
            </c:numRef>
          </c:val>
          <c:smooth val="1"/>
          <c:extLst>
            <c:ext xmlns:c16="http://schemas.microsoft.com/office/drawing/2014/chart" uri="{C3380CC4-5D6E-409C-BE32-E72D297353CC}">
              <c16:uniqueId val="{00000000-EC5A-4BA4-9BDB-887BFAA06FDF}"/>
            </c:ext>
          </c:extLst>
        </c:ser>
        <c:dLbls>
          <c:dLblPos val="t"/>
          <c:showLegendKey val="0"/>
          <c:showVal val="1"/>
          <c:showCatName val="0"/>
          <c:showSerName val="0"/>
          <c:showPercent val="0"/>
          <c:showBubbleSize val="0"/>
        </c:dLbls>
        <c:marker val="1"/>
        <c:smooth val="0"/>
        <c:axId val="1951408256"/>
        <c:axId val="1985740176"/>
      </c:lineChart>
      <c:dateAx>
        <c:axId val="1951408256"/>
        <c:scaling>
          <c:orientation val="minMax"/>
        </c:scaling>
        <c:delete val="0"/>
        <c:axPos val="b"/>
        <c:numFmt formatCode="mmm\-yy" sourceLinked="1"/>
        <c:majorTickMark val="out"/>
        <c:minorTickMark val="none"/>
        <c:tickLblPos val="nextTo"/>
        <c:spPr>
          <a:noFill/>
          <a:ln w="9525" cap="flat" cmpd="sng" algn="ctr">
            <a:solidFill>
              <a:schemeClr val="accent1"/>
            </a:solidFill>
            <a:round/>
          </a:ln>
          <a:effectLst/>
        </c:spPr>
        <c:txPr>
          <a:bodyPr rot="-60000000" spcFirstLastPara="1" vertOverflow="ellipsis" vert="horz" wrap="square" anchor="ctr" anchorCtr="1"/>
          <a:lstStyle/>
          <a:p>
            <a:pPr>
              <a:defRPr sz="11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crossAx val="1985740176"/>
        <c:crosses val="autoZero"/>
        <c:auto val="1"/>
        <c:lblOffset val="100"/>
        <c:baseTimeUnit val="months"/>
      </c:dateAx>
      <c:valAx>
        <c:axId val="1985740176"/>
        <c:scaling>
          <c:orientation val="minMax"/>
        </c:scaling>
        <c:delete val="1"/>
        <c:axPos val="l"/>
        <c:numFmt formatCode="General" sourceLinked="1"/>
        <c:majorTickMark val="none"/>
        <c:minorTickMark val="none"/>
        <c:tickLblPos val="nextTo"/>
        <c:crossAx val="1951408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4">
          <a:lumMod val="75000"/>
        </a:schemeClr>
      </a:solid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4762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'mariage_par_date (2)'!$A$2:$A$12</c:f>
              <c:strCache>
                <c:ptCount val="11"/>
                <c:pt idx="0">
                  <c:v>2021-11</c:v>
                </c:pt>
                <c:pt idx="1">
                  <c:v>2021-12</c:v>
                </c:pt>
                <c:pt idx="2">
                  <c:v>2022-01</c:v>
                </c:pt>
                <c:pt idx="3">
                  <c:v>2022-02</c:v>
                </c:pt>
                <c:pt idx="4">
                  <c:v>2022-03</c:v>
                </c:pt>
                <c:pt idx="5">
                  <c:v>2022-04</c:v>
                </c:pt>
                <c:pt idx="6">
                  <c:v>2022-05</c:v>
                </c:pt>
                <c:pt idx="7">
                  <c:v>2022-06</c:v>
                </c:pt>
                <c:pt idx="8">
                  <c:v>2022-07</c:v>
                </c:pt>
                <c:pt idx="9">
                  <c:v>2022-08</c:v>
                </c:pt>
                <c:pt idx="10">
                  <c:v>2022-09</c:v>
                </c:pt>
              </c:strCache>
            </c:strRef>
          </c:cat>
          <c:val>
            <c:numRef>
              <c:f>'mariage_par_date (2)'!$B$2:$B$12</c:f>
              <c:numCache>
                <c:formatCode>General</c:formatCode>
                <c:ptCount val="11"/>
                <c:pt idx="0">
                  <c:v>35</c:v>
                </c:pt>
                <c:pt idx="1">
                  <c:v>66</c:v>
                </c:pt>
                <c:pt idx="2">
                  <c:v>166</c:v>
                </c:pt>
                <c:pt idx="3">
                  <c:v>164</c:v>
                </c:pt>
                <c:pt idx="4">
                  <c:v>161</c:v>
                </c:pt>
                <c:pt idx="5">
                  <c:v>116</c:v>
                </c:pt>
                <c:pt idx="6">
                  <c:v>211</c:v>
                </c:pt>
                <c:pt idx="7">
                  <c:v>246</c:v>
                </c:pt>
                <c:pt idx="8">
                  <c:v>263</c:v>
                </c:pt>
                <c:pt idx="9">
                  <c:v>292</c:v>
                </c:pt>
                <c:pt idx="10">
                  <c:v>263</c:v>
                </c:pt>
              </c:numCache>
            </c:numRef>
          </c:val>
          <c:smooth val="0"/>
          <c:extLst>
            <c:ext xmlns:c16="http://schemas.microsoft.com/office/drawing/2014/chart" uri="{C3380CC4-5D6E-409C-BE32-E72D297353CC}">
              <c16:uniqueId val="{00000000-1C6A-430C-A455-EF0C3E3823BD}"/>
            </c:ext>
          </c:extLst>
        </c:ser>
        <c:dLbls>
          <c:dLblPos val="t"/>
          <c:showLegendKey val="0"/>
          <c:showVal val="1"/>
          <c:showCatName val="0"/>
          <c:showSerName val="0"/>
          <c:showPercent val="0"/>
          <c:showBubbleSize val="0"/>
        </c:dLbls>
        <c:marker val="1"/>
        <c:smooth val="0"/>
        <c:axId val="1900286368"/>
        <c:axId val="1900278464"/>
      </c:lineChart>
      <c:catAx>
        <c:axId val="1900286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crossAx val="1900278464"/>
        <c:crosses val="autoZero"/>
        <c:auto val="1"/>
        <c:lblAlgn val="ctr"/>
        <c:lblOffset val="100"/>
        <c:noMultiLvlLbl val="0"/>
      </c:catAx>
      <c:valAx>
        <c:axId val="1900278464"/>
        <c:scaling>
          <c:orientation val="minMax"/>
        </c:scaling>
        <c:delete val="1"/>
        <c:axPos val="l"/>
        <c:numFmt formatCode="General" sourceLinked="1"/>
        <c:majorTickMark val="none"/>
        <c:minorTickMark val="none"/>
        <c:tickLblPos val="nextTo"/>
        <c:crossAx val="19002863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solid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'mariage_par_date (2)'!$D$2:$D$12</c:f>
              <c:strCache>
                <c:ptCount val="11"/>
                <c:pt idx="0">
                  <c:v>2021-11</c:v>
                </c:pt>
                <c:pt idx="1">
                  <c:v>2021-12</c:v>
                </c:pt>
                <c:pt idx="2">
                  <c:v>2022-01</c:v>
                </c:pt>
                <c:pt idx="3">
                  <c:v>2022-02</c:v>
                </c:pt>
                <c:pt idx="4">
                  <c:v>2022-03</c:v>
                </c:pt>
                <c:pt idx="5">
                  <c:v>2022-04</c:v>
                </c:pt>
                <c:pt idx="6">
                  <c:v>2022-05</c:v>
                </c:pt>
                <c:pt idx="7">
                  <c:v>2022-06</c:v>
                </c:pt>
                <c:pt idx="8">
                  <c:v>2022-07</c:v>
                </c:pt>
                <c:pt idx="9">
                  <c:v>2022-08</c:v>
                </c:pt>
                <c:pt idx="10">
                  <c:v>2022-09</c:v>
                </c:pt>
              </c:strCache>
            </c:strRef>
          </c:cat>
          <c:val>
            <c:numRef>
              <c:f>'mariage_par_date (2)'!$E$2:$E$12</c:f>
              <c:numCache>
                <c:formatCode>General</c:formatCode>
                <c:ptCount val="11"/>
                <c:pt idx="0">
                  <c:v>12</c:v>
                </c:pt>
                <c:pt idx="1">
                  <c:v>10</c:v>
                </c:pt>
                <c:pt idx="2">
                  <c:v>48</c:v>
                </c:pt>
                <c:pt idx="3">
                  <c:v>89</c:v>
                </c:pt>
                <c:pt idx="4">
                  <c:v>208</c:v>
                </c:pt>
                <c:pt idx="5">
                  <c:v>216</c:v>
                </c:pt>
                <c:pt idx="6">
                  <c:v>290</c:v>
                </c:pt>
                <c:pt idx="7">
                  <c:v>509</c:v>
                </c:pt>
                <c:pt idx="8">
                  <c:v>516</c:v>
                </c:pt>
                <c:pt idx="9">
                  <c:v>634</c:v>
                </c:pt>
                <c:pt idx="10">
                  <c:v>795</c:v>
                </c:pt>
              </c:numCache>
            </c:numRef>
          </c:val>
          <c:extLst>
            <c:ext xmlns:c16="http://schemas.microsoft.com/office/drawing/2014/chart" uri="{C3380CC4-5D6E-409C-BE32-E72D297353CC}">
              <c16:uniqueId val="{00000000-F9C6-4132-BF19-F11ED255B1F7}"/>
            </c:ext>
          </c:extLst>
        </c:ser>
        <c:dLbls>
          <c:dLblPos val="outEnd"/>
          <c:showLegendKey val="0"/>
          <c:showVal val="1"/>
          <c:showCatName val="0"/>
          <c:showSerName val="0"/>
          <c:showPercent val="0"/>
          <c:showBubbleSize val="0"/>
        </c:dLbls>
        <c:gapWidth val="50"/>
        <c:axId val="1135732464"/>
        <c:axId val="1135733712"/>
      </c:barChart>
      <c:catAx>
        <c:axId val="1135732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crossAx val="1135733712"/>
        <c:crosses val="autoZero"/>
        <c:auto val="1"/>
        <c:lblAlgn val="ctr"/>
        <c:lblOffset val="100"/>
        <c:noMultiLvlLbl val="0"/>
      </c:catAx>
      <c:valAx>
        <c:axId val="1135733712"/>
        <c:scaling>
          <c:orientation val="minMax"/>
        </c:scaling>
        <c:delete val="1"/>
        <c:axPos val="l"/>
        <c:numFmt formatCode="General" sourceLinked="1"/>
        <c:majorTickMark val="none"/>
        <c:minorTickMark val="none"/>
        <c:tickLblPos val="nextTo"/>
        <c:crossAx val="11357324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solid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2C2A21-3EA4-4E6E-A8EF-02444FC580EB}" type="datetimeFigureOut">
              <a:rPr lang="fr-FR" smtClean="0"/>
              <a:t>25/10/2022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148C4-5C8B-4C96-8937-06350E241CC5}" type="slidenum">
              <a:rPr lang="fr-FR" smtClean="0"/>
              <a:t>‹N°›</a:t>
            </a:fld>
            <a:endParaRPr lang="fr-FR"/>
          </a:p>
        </p:txBody>
      </p:sp>
    </p:spTree>
    <p:extLst>
      <p:ext uri="{BB962C8B-B14F-4D97-AF65-F5344CB8AC3E}">
        <p14:creationId xmlns:p14="http://schemas.microsoft.com/office/powerpoint/2010/main" val="407229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5B6FB28-45AF-410A-849C-01045C128105}" type="datetime1">
              <a:rPr lang="en-US" smtClean="0"/>
              <a:t>10/25/2022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7993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A6BB9B64-8B6F-4552-ACFE-ACEF68D905C8}" type="datetime1">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57235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E39B5C8-9B41-4417-BE6F-DEBD7109E543}" type="datetime1">
              <a:rPr lang="en-US" smtClean="0"/>
              <a:t>10/25/2022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7861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DEBADBD3-D70A-408F-947F-F040593139EF}" type="datetime1">
              <a:rPr lang="en-US" smtClean="0"/>
              <a:t>10/25/2022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69790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F2B3F74-4D57-4216-AA78-9C8CCF20FBB1}" type="datetime1">
              <a:rPr lang="en-US" smtClean="0"/>
              <a:t>10/25/2022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86152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D54510B-4BF1-4B37-8BA3-3F98B108B7C6}" type="datetime1">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8546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DAB56351-5EFC-48C1-813C-FB970656DE2F}" type="datetime1">
              <a:rPr lang="en-US" smtClean="0"/>
              <a:t>10/25/2022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1490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B44A8D6-9B0D-4E46-AF72-95B4E3EBB7C1}" type="datetime1">
              <a:rPr lang="en-US" smtClean="0"/>
              <a:t>10/25/2022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53398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DF9AE-46B6-40A3-BA2C-8CA324E6DF69}" type="datetime1">
              <a:rPr lang="en-US" smtClean="0"/>
              <a:t>10/25/2022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7458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D1DAA15-316C-4042-AFA6-F15C0939C0C5}" type="datetime1">
              <a:rPr lang="en-US" smtClean="0"/>
              <a:t>10/25/2022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2941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B552ECE8-43DA-418A-AF7A-366781DBBD12}" type="datetime1">
              <a:rPr lang="en-US" smtClean="0"/>
              <a:t>10/25/2022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980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2000">
              <a:schemeClr val="tx1"/>
            </a:gs>
            <a:gs pos="33000">
              <a:schemeClr val="tx1"/>
            </a:gs>
            <a:gs pos="0">
              <a:schemeClr val="bg2">
                <a:tint val="90000"/>
                <a:lumMod val="110000"/>
              </a:schemeClr>
            </a:gs>
            <a:gs pos="0">
              <a:schemeClr val="tx1"/>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43559F4-07B2-4DB6-A0B1-57E2BA8342FB}" type="datetime1">
              <a:rPr lang="en-US" smtClean="0"/>
              <a:t>10/25/2022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557481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C146FF-77BB-D04E-8295-3EA566C75361}"/>
              </a:ext>
            </a:extLst>
          </p:cNvPr>
          <p:cNvSpPr>
            <a:spLocks noGrp="1"/>
          </p:cNvSpPr>
          <p:nvPr>
            <p:ph type="ctrTitle"/>
          </p:nvPr>
        </p:nvSpPr>
        <p:spPr>
          <a:xfrm>
            <a:off x="196879" y="609211"/>
            <a:ext cx="11584303" cy="451345"/>
          </a:xfrm>
        </p:spPr>
        <p:txBody>
          <a:bodyPr>
            <a:noAutofit/>
          </a:bodyPr>
          <a:lstStyle/>
          <a:p>
            <a:pPr algn="ctr"/>
            <a:r>
              <a:rPr lang="fr-FR" sz="3000" b="1" dirty="0">
                <a:solidFill>
                  <a:schemeClr val="bg1"/>
                </a:solidFill>
                <a:latin typeface="Arial Narrow" panose="020B0606020202030204" pitchFamily="34" charset="0"/>
              </a:rPr>
              <a:t>Agence Nationale d’Identification des Personnes (ANIP)</a:t>
            </a:r>
            <a:endParaRPr lang="fr-FR" sz="3000" dirty="0">
              <a:solidFill>
                <a:schemeClr val="bg1"/>
              </a:solidFill>
            </a:endParaRPr>
          </a:p>
        </p:txBody>
      </p:sp>
      <p:pic>
        <p:nvPicPr>
          <p:cNvPr id="9" name="Image 8">
            <a:extLst>
              <a:ext uri="{FF2B5EF4-FFF2-40B4-BE49-F238E27FC236}">
                <a16:creationId xmlns:a16="http://schemas.microsoft.com/office/drawing/2014/main" id="{66DDE71B-2985-8E42-93BC-E3640A4FF78E}"/>
              </a:ext>
            </a:extLst>
          </p:cNvPr>
          <p:cNvPicPr>
            <a:picLocks noChangeAspect="1"/>
          </p:cNvPicPr>
          <p:nvPr/>
        </p:nvPicPr>
        <p:blipFill rotWithShape="1">
          <a:blip r:embed="rId2"/>
          <a:srcRect l="7451" r="11181" b="8442"/>
          <a:stretch/>
        </p:blipFill>
        <p:spPr>
          <a:xfrm>
            <a:off x="9264757" y="1060557"/>
            <a:ext cx="1347474" cy="1270850"/>
          </a:xfrm>
          <a:prstGeom prst="rect">
            <a:avLst/>
          </a:prstGeom>
        </p:spPr>
      </p:pic>
      <p:sp>
        <p:nvSpPr>
          <p:cNvPr id="5" name="Rectangle 4"/>
          <p:cNvSpPr/>
          <p:nvPr/>
        </p:nvSpPr>
        <p:spPr>
          <a:xfrm>
            <a:off x="196880" y="3418837"/>
            <a:ext cx="11725626" cy="1846659"/>
          </a:xfrm>
          <a:prstGeom prst="rect">
            <a:avLst/>
          </a:prstGeom>
        </p:spPr>
        <p:txBody>
          <a:bodyPr wrap="square">
            <a:spAutoFit/>
          </a:bodyPr>
          <a:lstStyle/>
          <a:p>
            <a:pPr algn="ctr"/>
            <a:r>
              <a:rPr lang="fr-FR" sz="3800" dirty="0"/>
              <a:t>EXPÉRIENCES DE NUMÉRISATION  DES SYSTÈMES D'ENREGISTREMENT DES FAITS D'ÉTAT CIVIL ET D'ÉTABLISSEMENT DE STATISTIQUES DE L’ETAT CIVIL</a:t>
            </a:r>
            <a:endParaRPr lang="fr-FR" sz="3800" dirty="0">
              <a:latin typeface="Arial Black" panose="020B0A04020102020204" pitchFamily="34" charset="0"/>
            </a:endParaRPr>
          </a:p>
        </p:txBody>
      </p:sp>
      <p:grpSp>
        <p:nvGrpSpPr>
          <p:cNvPr id="6" name="Groupe 5">
            <a:extLst>
              <a:ext uri="{FF2B5EF4-FFF2-40B4-BE49-F238E27FC236}">
                <a16:creationId xmlns:a16="http://schemas.microsoft.com/office/drawing/2014/main" id="{F35625A8-12BF-42C4-8A85-8D967975DD80}"/>
              </a:ext>
            </a:extLst>
          </p:cNvPr>
          <p:cNvGrpSpPr>
            <a:grpSpLocks/>
          </p:cNvGrpSpPr>
          <p:nvPr/>
        </p:nvGrpSpPr>
        <p:grpSpPr>
          <a:xfrm>
            <a:off x="1191208" y="1168703"/>
            <a:ext cx="4406027" cy="1162703"/>
            <a:chOff x="-162109" y="0"/>
            <a:chExt cx="3574658" cy="860868"/>
          </a:xfrm>
        </p:grpSpPr>
        <p:pic>
          <p:nvPicPr>
            <p:cNvPr id="7" name="Image 6">
              <a:extLst>
                <a:ext uri="{FF2B5EF4-FFF2-40B4-BE49-F238E27FC236}">
                  <a16:creationId xmlns:a16="http://schemas.microsoft.com/office/drawing/2014/main" id="{E76C0D6A-A3A6-4E57-B425-B2FD0A5299DF}"/>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62109" y="63796"/>
              <a:ext cx="853225" cy="642874"/>
            </a:xfrm>
            <a:prstGeom prst="rect">
              <a:avLst/>
            </a:prstGeom>
          </p:spPr>
        </p:pic>
        <p:sp>
          <p:nvSpPr>
            <p:cNvPr id="8" name="Zone de texte 5">
              <a:extLst>
                <a:ext uri="{FF2B5EF4-FFF2-40B4-BE49-F238E27FC236}">
                  <a16:creationId xmlns:a16="http://schemas.microsoft.com/office/drawing/2014/main" id="{C507CC75-7BDF-4873-8063-9DD57FDAE71F}"/>
                </a:ext>
              </a:extLst>
            </p:cNvPr>
            <p:cNvSpPr txBox="1">
              <a:spLocks/>
            </p:cNvSpPr>
            <p:nvPr/>
          </p:nvSpPr>
          <p:spPr bwMode="auto">
            <a:xfrm>
              <a:off x="744279" y="552893"/>
              <a:ext cx="2668270" cy="307975"/>
            </a:xfrm>
            <a:prstGeom prst="rect">
              <a:avLst/>
            </a:prstGeom>
            <a:noFill/>
            <a:ln w="9525">
              <a:noFill/>
              <a:miter lim="800000"/>
              <a:headEnd/>
              <a:tailEnd/>
            </a:ln>
          </p:spPr>
          <p:txBody>
            <a:bodyPr wrap="square" lIns="91440" tIns="45720" rIns="91440" bIns="45720" anchor="t" upright="1">
              <a:noAutofit/>
            </a:bodyPr>
            <a:lstStyle/>
            <a:p>
              <a:pPr algn="l" rtl="1">
                <a:lnSpc>
                  <a:spcPct val="107000"/>
                </a:lnSpc>
                <a:spcAft>
                  <a:spcPts val="800"/>
                </a:spcAft>
              </a:pPr>
              <a:r>
                <a:rPr lang="fr-FR" sz="1100" b="1">
                  <a:solidFill>
                    <a:srgbClr val="000000"/>
                  </a:solidFill>
                  <a:effectLst/>
                  <a:latin typeface="Myriad Pro" panose="020B0503030403020204" pitchFamily="34" charset="0"/>
                  <a:ea typeface="Calibri" panose="020F0502020204030204" pitchFamily="34" charset="0"/>
                  <a:cs typeface="Times New Roman" panose="02020603050405020304" pitchFamily="18" charset="0"/>
                </a:rPr>
                <a:t>PRESIDENCE DE LA REPUBLIQUE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 9">
              <a:extLst>
                <a:ext uri="{FF2B5EF4-FFF2-40B4-BE49-F238E27FC236}">
                  <a16:creationId xmlns:a16="http://schemas.microsoft.com/office/drawing/2014/main" id="{65981FA0-3A15-4C50-BF09-27FE5585BC27}"/>
                </a:ext>
              </a:extLst>
            </p:cNvPr>
            <p:cNvPicPr/>
            <p:nvPr/>
          </p:nvPicPr>
          <p:blipFill>
            <a:blip r:embed="rId4" cstate="print">
              <a:extLst>
                <a:ext uri="{28A0092B-C50C-407E-A947-70E740481C1C}">
                  <a14:useLocalDpi xmlns:a14="http://schemas.microsoft.com/office/drawing/2010/main" val="0"/>
                </a:ext>
              </a:extLst>
            </a:blip>
            <a:stretch>
              <a:fillRect/>
            </a:stretch>
          </p:blipFill>
          <p:spPr>
            <a:xfrm flipV="1">
              <a:off x="818707" y="497776"/>
              <a:ext cx="1903228" cy="33850"/>
            </a:xfrm>
            <a:prstGeom prst="rect">
              <a:avLst/>
            </a:prstGeom>
          </p:spPr>
        </p:pic>
        <p:sp>
          <p:nvSpPr>
            <p:cNvPr id="11" name="Zone de texte 5">
              <a:extLst>
                <a:ext uri="{FF2B5EF4-FFF2-40B4-BE49-F238E27FC236}">
                  <a16:creationId xmlns:a16="http://schemas.microsoft.com/office/drawing/2014/main" id="{81FB1790-5936-4E12-9621-26E1B73CB125}"/>
                </a:ext>
              </a:extLst>
            </p:cNvPr>
            <p:cNvSpPr txBox="1">
              <a:spLocks/>
            </p:cNvSpPr>
            <p:nvPr/>
          </p:nvSpPr>
          <p:spPr bwMode="auto">
            <a:xfrm>
              <a:off x="1541721" y="53163"/>
              <a:ext cx="1180214" cy="584200"/>
            </a:xfrm>
            <a:prstGeom prst="rect">
              <a:avLst/>
            </a:prstGeom>
            <a:noFill/>
            <a:ln w="9525">
              <a:noFill/>
              <a:miter lim="800000"/>
              <a:headEnd/>
              <a:tailEnd/>
            </a:ln>
          </p:spPr>
          <p:txBody>
            <a:bodyPr wrap="square" lIns="91440" tIns="45720" rIns="91440" bIns="45720" anchor="t" upright="1">
              <a:noAutofit/>
            </a:bodyPr>
            <a:lstStyle/>
            <a:p>
              <a:pPr algn="l" rtl="1">
                <a:lnSpc>
                  <a:spcPct val="107000"/>
                </a:lnSpc>
                <a:spcAft>
                  <a:spcPts val="0"/>
                </a:spcAft>
              </a:pPr>
              <a:r>
                <a:rPr lang="fr-FR" sz="800">
                  <a:solidFill>
                    <a:srgbClr val="000000"/>
                  </a:solidFill>
                  <a:effectLst/>
                  <a:latin typeface="Tw Cen MT" panose="020B0602020104020603" pitchFamily="34" charset="0"/>
                  <a:ea typeface="Calibri" panose="020F0502020204030204" pitchFamily="34" charset="0"/>
                  <a:cs typeface="Times New Roman" panose="02020603050405020304" pitchFamily="18" charset="0"/>
                </a:rPr>
                <a:t>AGENCE NATIONALE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l" rtl="1">
                <a:lnSpc>
                  <a:spcPct val="107000"/>
                </a:lnSpc>
                <a:spcAft>
                  <a:spcPts val="0"/>
                </a:spcAft>
              </a:pPr>
              <a:r>
                <a:rPr lang="fr-FR" sz="800">
                  <a:solidFill>
                    <a:srgbClr val="000000"/>
                  </a:solidFill>
                  <a:effectLst/>
                  <a:latin typeface="Tw Cen MT" panose="020B0602020104020603" pitchFamily="34" charset="0"/>
                  <a:ea typeface="Calibri" panose="020F0502020204030204" pitchFamily="34" charset="0"/>
                  <a:cs typeface="Times New Roman" panose="02020603050405020304" pitchFamily="18" charset="0"/>
                </a:rPr>
                <a:t>D’IDENTIFICATION DES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l" rtl="1">
                <a:lnSpc>
                  <a:spcPct val="107000"/>
                </a:lnSpc>
                <a:spcAft>
                  <a:spcPts val="0"/>
                </a:spcAft>
              </a:pPr>
              <a:r>
                <a:rPr lang="fr-FR" sz="800">
                  <a:solidFill>
                    <a:srgbClr val="000000"/>
                  </a:solidFill>
                  <a:effectLst/>
                  <a:latin typeface="Tw Cen MT" panose="020B0602020104020603" pitchFamily="34" charset="0"/>
                  <a:ea typeface="Calibri" panose="020F0502020204030204" pitchFamily="34" charset="0"/>
                  <a:cs typeface="Times New Roman" panose="02020603050405020304" pitchFamily="18" charset="0"/>
                </a:rPr>
                <a:t>PERSONNES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Zone de texte 5">
              <a:extLst>
                <a:ext uri="{FF2B5EF4-FFF2-40B4-BE49-F238E27FC236}">
                  <a16:creationId xmlns:a16="http://schemas.microsoft.com/office/drawing/2014/main" id="{1E13A07E-BD53-4EB4-BB6B-68FE690915C9}"/>
                </a:ext>
              </a:extLst>
            </p:cNvPr>
            <p:cNvSpPr txBox="1">
              <a:spLocks/>
            </p:cNvSpPr>
            <p:nvPr/>
          </p:nvSpPr>
          <p:spPr bwMode="auto">
            <a:xfrm>
              <a:off x="723014" y="0"/>
              <a:ext cx="1009650" cy="488950"/>
            </a:xfrm>
            <a:prstGeom prst="rect">
              <a:avLst/>
            </a:prstGeom>
            <a:noFill/>
            <a:ln w="9525">
              <a:noFill/>
              <a:miter lim="800000"/>
              <a:headEnd/>
              <a:tailEnd/>
            </a:ln>
          </p:spPr>
          <p:txBody>
            <a:bodyPr wrap="square" lIns="91440" tIns="45720" rIns="91440" bIns="45720" anchor="t" upright="1">
              <a:noAutofit/>
            </a:bodyPr>
            <a:lstStyle/>
            <a:p>
              <a:pPr algn="l" rtl="1">
                <a:lnSpc>
                  <a:spcPct val="107000"/>
                </a:lnSpc>
                <a:spcAft>
                  <a:spcPts val="800"/>
                </a:spcAft>
              </a:pPr>
              <a:r>
                <a:rPr lang="fr-FR" sz="3200">
                  <a:solidFill>
                    <a:srgbClr val="000000"/>
                  </a:solidFill>
                  <a:effectLst/>
                  <a:latin typeface="Tw Cen MT" panose="020B0602020104020603" pitchFamily="34" charset="0"/>
                  <a:ea typeface="Calibri" panose="020F0502020204030204" pitchFamily="34" charset="0"/>
                  <a:cs typeface="Times New Roman" panose="02020603050405020304" pitchFamily="18" charset="0"/>
                </a:rPr>
                <a:t>ANIP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778565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mariages (1)</a:t>
            </a:r>
            <a:br>
              <a:rPr lang="fr-FR" sz="2400" dirty="0">
                <a:solidFill>
                  <a:srgbClr val="FFFF00"/>
                </a:solidFill>
                <a:latin typeface="Arial Black" panose="020B0A04020102020204" pitchFamily="34" charset="0"/>
              </a:rPr>
            </a:b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10</a:t>
            </a:fld>
            <a:endParaRPr lang="en-US" sz="1600" b="1" dirty="0"/>
          </a:p>
        </p:txBody>
      </p:sp>
      <p:sp>
        <p:nvSpPr>
          <p:cNvPr id="5" name="Rectangle 4"/>
          <p:cNvSpPr/>
          <p:nvPr/>
        </p:nvSpPr>
        <p:spPr>
          <a:xfrm>
            <a:off x="423080" y="2171056"/>
            <a:ext cx="10972801" cy="4154984"/>
          </a:xfrm>
          <a:prstGeom prst="rect">
            <a:avLst/>
          </a:prstGeom>
        </p:spPr>
        <p:txBody>
          <a:bodyPr wrap="square">
            <a:spAutoFit/>
          </a:bodyPr>
          <a:lstStyle/>
          <a:p>
            <a:pPr algn="just"/>
            <a:r>
              <a:rPr lang="fr-FR" sz="2400" dirty="0">
                <a:solidFill>
                  <a:schemeClr val="bg1"/>
                </a:solidFill>
              </a:rPr>
              <a:t>Le mariage célébré conformément aux dispositions du code des personnes et de la famille est déclaré au Registre national des personnes physiques par I 'officier de I 'état civil I ’ayant célébré qui en dresse immédiatement acte qu'il signe et fait signer le formulaire de mariage aux époux.</a:t>
            </a:r>
          </a:p>
          <a:p>
            <a:pPr algn="just"/>
            <a:endParaRPr lang="fr-FR" sz="2400" dirty="0">
              <a:solidFill>
                <a:schemeClr val="bg1"/>
              </a:solidFill>
            </a:endParaRPr>
          </a:p>
          <a:p>
            <a:pPr algn="just"/>
            <a:r>
              <a:rPr lang="fr-FR" sz="2400" dirty="0">
                <a:solidFill>
                  <a:schemeClr val="bg1"/>
                </a:solidFill>
              </a:rPr>
              <a:t>La déclaration de mariage est faite sur un formulaire de déclaration en trois copies originales dont une copie est remise aux époux, une adressée par l'officier de l'état civil au Registre national des personnes physiques et une conservée au centre d'état civil.</a:t>
            </a:r>
          </a:p>
          <a:p>
            <a:pPr algn="just"/>
            <a:endParaRPr lang="fr-FR" sz="2400" dirty="0">
              <a:solidFill>
                <a:schemeClr val="bg1"/>
              </a:solidFill>
            </a:endParaRPr>
          </a:p>
          <a:p>
            <a:pPr algn="just"/>
            <a:r>
              <a:rPr lang="fr-FR" sz="2400" dirty="0">
                <a:solidFill>
                  <a:schemeClr val="bg1"/>
                </a:solidFill>
              </a:rPr>
              <a:t>L'enregistrement du mariage au Registre national des personnes physiques donne lieu à une prise en compte au Fichier national de l'état civil.</a:t>
            </a:r>
          </a:p>
        </p:txBody>
      </p:sp>
    </p:spTree>
    <p:extLst>
      <p:ext uri="{BB962C8B-B14F-4D97-AF65-F5344CB8AC3E}">
        <p14:creationId xmlns:p14="http://schemas.microsoft.com/office/powerpoint/2010/main" val="199362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mariages (2)</a:t>
            </a:r>
            <a:br>
              <a:rPr lang="fr-FR" sz="2400" dirty="0">
                <a:solidFill>
                  <a:srgbClr val="FFFF00"/>
                </a:solidFill>
                <a:latin typeface="Arial Black" panose="020B0A04020102020204" pitchFamily="34" charset="0"/>
              </a:rPr>
            </a:br>
            <a:r>
              <a:rPr lang="fr-FR" sz="2400" dirty="0">
                <a:solidFill>
                  <a:srgbClr val="FFFF00"/>
                </a:solidFill>
                <a:latin typeface="Arial Black" panose="020B0A04020102020204" pitchFamily="34" charset="0"/>
              </a:rPr>
              <a:t>Formulaire de déclaration de mariage</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11</a:t>
            </a:fld>
            <a:endParaRPr lang="en-US" sz="1600" b="1" dirty="0"/>
          </a:p>
        </p:txBody>
      </p:sp>
      <p:pic>
        <p:nvPicPr>
          <p:cNvPr id="6" name="Image 5"/>
          <p:cNvPicPr>
            <a:picLocks noChangeAspect="1"/>
          </p:cNvPicPr>
          <p:nvPr/>
        </p:nvPicPr>
        <p:blipFill>
          <a:blip r:embed="rId3"/>
          <a:stretch>
            <a:fillRect/>
          </a:stretch>
        </p:blipFill>
        <p:spPr>
          <a:xfrm>
            <a:off x="4316078" y="1802296"/>
            <a:ext cx="3287880" cy="5096637"/>
          </a:xfrm>
          <a:prstGeom prst="rect">
            <a:avLst/>
          </a:prstGeom>
        </p:spPr>
      </p:pic>
    </p:spTree>
    <p:extLst>
      <p:ext uri="{BB962C8B-B14F-4D97-AF65-F5344CB8AC3E}">
        <p14:creationId xmlns:p14="http://schemas.microsoft.com/office/powerpoint/2010/main" val="92237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mariages (3)</a:t>
            </a:r>
            <a:br>
              <a:rPr lang="fr-FR" sz="2400" dirty="0">
                <a:solidFill>
                  <a:srgbClr val="FFFF00"/>
                </a:solidFill>
                <a:latin typeface="Arial Black" panose="020B0A04020102020204" pitchFamily="34" charset="0"/>
              </a:rPr>
            </a:br>
            <a:r>
              <a:rPr lang="fr-FR" sz="2400" dirty="0">
                <a:solidFill>
                  <a:srgbClr val="FFFF00"/>
                </a:solidFill>
                <a:latin typeface="Arial Black" panose="020B0A04020102020204" pitchFamily="34" charset="0"/>
              </a:rPr>
              <a:t>Exemplaire d’acte de mariage sécurisé</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12</a:t>
            </a:fld>
            <a:endParaRPr lang="en-US" sz="1600" b="1" dirty="0"/>
          </a:p>
        </p:txBody>
      </p:sp>
      <p:pic>
        <p:nvPicPr>
          <p:cNvPr id="3" name="Image 2"/>
          <p:cNvPicPr>
            <a:picLocks noChangeAspect="1"/>
          </p:cNvPicPr>
          <p:nvPr/>
        </p:nvPicPr>
        <p:blipFill>
          <a:blip r:embed="rId3"/>
          <a:stretch>
            <a:fillRect/>
          </a:stretch>
        </p:blipFill>
        <p:spPr>
          <a:xfrm>
            <a:off x="3607913" y="1802296"/>
            <a:ext cx="4048125" cy="5055704"/>
          </a:xfrm>
          <a:prstGeom prst="rect">
            <a:avLst/>
          </a:prstGeom>
        </p:spPr>
      </p:pic>
      <p:sp>
        <p:nvSpPr>
          <p:cNvPr id="6" name="Rectangle 5"/>
          <p:cNvSpPr/>
          <p:nvPr/>
        </p:nvSpPr>
        <p:spPr>
          <a:xfrm>
            <a:off x="4244454" y="3275463"/>
            <a:ext cx="3057098" cy="464024"/>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4244454" y="4098136"/>
            <a:ext cx="3057098" cy="412449"/>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3910083" y="5293822"/>
            <a:ext cx="3043451" cy="92877"/>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910083" y="5539099"/>
            <a:ext cx="3043451" cy="92877"/>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29428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décès (1)</a:t>
            </a:r>
            <a:br>
              <a:rPr lang="fr-FR" sz="2400" dirty="0">
                <a:solidFill>
                  <a:srgbClr val="FFFF00"/>
                </a:solidFill>
                <a:latin typeface="Arial Black" panose="020B0A04020102020204" pitchFamily="34" charset="0"/>
              </a:rPr>
            </a:b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13</a:t>
            </a:fld>
            <a:endParaRPr lang="en-US" sz="1600" b="1" dirty="0"/>
          </a:p>
        </p:txBody>
      </p:sp>
      <p:sp>
        <p:nvSpPr>
          <p:cNvPr id="5" name="Rectangle 4"/>
          <p:cNvSpPr/>
          <p:nvPr/>
        </p:nvSpPr>
        <p:spPr>
          <a:xfrm>
            <a:off x="491320" y="2261911"/>
            <a:ext cx="10754196" cy="3416320"/>
          </a:xfrm>
          <a:prstGeom prst="rect">
            <a:avLst/>
          </a:prstGeom>
        </p:spPr>
        <p:txBody>
          <a:bodyPr wrap="square">
            <a:spAutoFit/>
          </a:bodyPr>
          <a:lstStyle/>
          <a:p>
            <a:pPr algn="just"/>
            <a:r>
              <a:rPr lang="fr-FR" sz="2400" dirty="0">
                <a:solidFill>
                  <a:schemeClr val="bg1"/>
                </a:solidFill>
              </a:rPr>
              <a:t>Tout décès doit être déclaré et enregistré au Registre national des personnes physiques et pris en compte au Fichier national de l'état civil.</a:t>
            </a:r>
          </a:p>
          <a:p>
            <a:pPr algn="just"/>
            <a:r>
              <a:rPr lang="fr-FR" sz="2400" dirty="0">
                <a:solidFill>
                  <a:schemeClr val="bg1"/>
                </a:solidFill>
              </a:rPr>
              <a:t>La déclaration du décès se fait par les parents du défunt ou par toute autre personne possédant sur son état civil,  les renseignements nécessaires à son établissement, dans un délai de quinze (l5) jours, pour compter de la date de survenance du décès.</a:t>
            </a:r>
          </a:p>
          <a:p>
            <a:pPr algn="just"/>
            <a:r>
              <a:rPr lang="fr-FR" sz="2400" dirty="0">
                <a:solidFill>
                  <a:schemeClr val="bg1"/>
                </a:solidFill>
              </a:rPr>
              <a:t>La déclaration de décès se fait sur un formulaire en trois copies originales dont une copie est remise à la famille du défunt, une transmise obligatoirement au centre d'état civil dont dépend </a:t>
            </a:r>
            <a:r>
              <a:rPr lang="fr-FR" sz="2400" dirty="0" err="1">
                <a:solidFill>
                  <a:schemeClr val="bg1"/>
                </a:solidFill>
              </a:rPr>
              <a:t>Ie</a:t>
            </a:r>
            <a:r>
              <a:rPr lang="fr-FR" sz="2400" dirty="0">
                <a:solidFill>
                  <a:schemeClr val="bg1"/>
                </a:solidFill>
              </a:rPr>
              <a:t> service de santé ayant établi </a:t>
            </a:r>
            <a:r>
              <a:rPr lang="fr-FR" sz="2400" dirty="0" err="1">
                <a:solidFill>
                  <a:schemeClr val="bg1"/>
                </a:solidFill>
              </a:rPr>
              <a:t>I’attestation</a:t>
            </a:r>
            <a:r>
              <a:rPr lang="fr-FR" sz="2400" dirty="0">
                <a:solidFill>
                  <a:schemeClr val="bg1"/>
                </a:solidFill>
              </a:rPr>
              <a:t> de décès et une conservée au centre de santé si le décès est survenu dans un centre de santé.</a:t>
            </a:r>
          </a:p>
        </p:txBody>
      </p:sp>
    </p:spTree>
    <p:extLst>
      <p:ext uri="{BB962C8B-B14F-4D97-AF65-F5344CB8AC3E}">
        <p14:creationId xmlns:p14="http://schemas.microsoft.com/office/powerpoint/2010/main" val="309009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décès (2)</a:t>
            </a:r>
            <a:br>
              <a:rPr lang="fr-FR" sz="2400" dirty="0">
                <a:solidFill>
                  <a:srgbClr val="FFFF00"/>
                </a:solidFill>
                <a:latin typeface="Arial Black" panose="020B0A04020102020204" pitchFamily="34" charset="0"/>
              </a:rPr>
            </a:b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14</a:t>
            </a:fld>
            <a:endParaRPr lang="en-US" sz="1600" b="1" dirty="0"/>
          </a:p>
        </p:txBody>
      </p:sp>
      <p:sp>
        <p:nvSpPr>
          <p:cNvPr id="5" name="Rectangle 4"/>
          <p:cNvSpPr/>
          <p:nvPr/>
        </p:nvSpPr>
        <p:spPr>
          <a:xfrm>
            <a:off x="491320" y="2261911"/>
            <a:ext cx="10754196" cy="3785652"/>
          </a:xfrm>
          <a:prstGeom prst="rect">
            <a:avLst/>
          </a:prstGeom>
        </p:spPr>
        <p:txBody>
          <a:bodyPr wrap="square">
            <a:spAutoFit/>
          </a:bodyPr>
          <a:lstStyle/>
          <a:p>
            <a:pPr algn="just"/>
            <a:r>
              <a:rPr lang="fr-FR" sz="2400" dirty="0">
                <a:solidFill>
                  <a:schemeClr val="bg1"/>
                </a:solidFill>
              </a:rPr>
              <a:t>Toutefois, I 'information d'un décès non constaté par un agent de santé peut être transmise au centre d'état civil territorialement compétent par tout ayant-droit ou toute personne possédant sur l'état civil du défunt, les renseignements nécessaires à l'établissement de I 'acte de décès, dans un délai de quinze (15) jours, pour compter de la date de survenance du décès.</a:t>
            </a:r>
          </a:p>
          <a:p>
            <a:pPr algn="just"/>
            <a:r>
              <a:rPr lang="fr-FR" sz="2400" dirty="0">
                <a:solidFill>
                  <a:schemeClr val="bg1"/>
                </a:solidFill>
              </a:rPr>
              <a:t>Le cas échéant, I 'officier de l'état civil qui reçoit I 'information en dresse immédiatement acte sur un formulaire spécial en trois copies originales qu'il fait signer à I 'informateur et dont il lui remet une copie. Une copie est transmise au Registre national des personnes physiques et une conservée dans les archives du centre d'état civil.</a:t>
            </a:r>
          </a:p>
        </p:txBody>
      </p:sp>
    </p:spTree>
    <p:extLst>
      <p:ext uri="{BB962C8B-B14F-4D97-AF65-F5344CB8AC3E}">
        <p14:creationId xmlns:p14="http://schemas.microsoft.com/office/powerpoint/2010/main" val="367911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décès (3)</a:t>
            </a:r>
            <a:br>
              <a:rPr lang="fr-FR" sz="2400" dirty="0">
                <a:solidFill>
                  <a:srgbClr val="FFFF00"/>
                </a:solidFill>
                <a:latin typeface="Arial Black" panose="020B0A04020102020204" pitchFamily="34" charset="0"/>
              </a:rPr>
            </a:b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15</a:t>
            </a:fld>
            <a:endParaRPr lang="en-US" sz="1600" b="1" dirty="0"/>
          </a:p>
        </p:txBody>
      </p:sp>
      <p:sp>
        <p:nvSpPr>
          <p:cNvPr id="5" name="Rectangle 4"/>
          <p:cNvSpPr/>
          <p:nvPr/>
        </p:nvSpPr>
        <p:spPr>
          <a:xfrm>
            <a:off x="491320" y="2261911"/>
            <a:ext cx="10754196" cy="2677656"/>
          </a:xfrm>
          <a:prstGeom prst="rect">
            <a:avLst/>
          </a:prstGeom>
        </p:spPr>
        <p:txBody>
          <a:bodyPr wrap="square">
            <a:spAutoFit/>
          </a:bodyPr>
          <a:lstStyle/>
          <a:p>
            <a:pPr algn="just"/>
            <a:r>
              <a:rPr lang="fr-FR" sz="2400" dirty="0">
                <a:solidFill>
                  <a:schemeClr val="bg1"/>
                </a:solidFill>
              </a:rPr>
              <a:t>L'enregistrement du décès au Registre national des personnes physiques se fait sur présentation de l’attestation de décès délivrée par le centre de santé ou </a:t>
            </a:r>
            <a:r>
              <a:rPr lang="fr-FR" sz="2400" dirty="0" err="1">
                <a:solidFill>
                  <a:schemeClr val="bg1"/>
                </a:solidFill>
              </a:rPr>
              <a:t>I’attestation</a:t>
            </a:r>
            <a:r>
              <a:rPr lang="fr-FR" sz="2400" dirty="0">
                <a:solidFill>
                  <a:schemeClr val="bg1"/>
                </a:solidFill>
              </a:rPr>
              <a:t> de confirmation de décès délivrée par I 'officier de l'état civil du lieu du décès.</a:t>
            </a:r>
          </a:p>
          <a:p>
            <a:pPr algn="just"/>
            <a:r>
              <a:rPr lang="fr-FR" sz="2400" dirty="0">
                <a:solidFill>
                  <a:schemeClr val="bg1"/>
                </a:solidFill>
              </a:rPr>
              <a:t>Suite à I ’enregistrement du décès, I ’acte de décès est généré par un procédé automatisé qui constate la radiation de la personne décédée du Registre national des personnes physiques et son inscription sur le Fichier national de l'état civil au titre des décès.</a:t>
            </a:r>
          </a:p>
        </p:txBody>
      </p:sp>
    </p:spTree>
    <p:extLst>
      <p:ext uri="{BB962C8B-B14F-4D97-AF65-F5344CB8AC3E}">
        <p14:creationId xmlns:p14="http://schemas.microsoft.com/office/powerpoint/2010/main" val="316662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décès (4)</a:t>
            </a:r>
            <a:br>
              <a:rPr lang="fr-FR" sz="2400" dirty="0">
                <a:solidFill>
                  <a:srgbClr val="FFFF00"/>
                </a:solidFill>
                <a:latin typeface="Arial Black" panose="020B0A04020102020204" pitchFamily="34" charset="0"/>
              </a:rPr>
            </a:br>
            <a:r>
              <a:rPr lang="fr-FR" sz="2400" dirty="0">
                <a:solidFill>
                  <a:srgbClr val="FFFF00"/>
                </a:solidFill>
                <a:latin typeface="Arial Black" panose="020B0A04020102020204" pitchFamily="34" charset="0"/>
              </a:rPr>
              <a:t>Formulaire de déclaration de décès</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16</a:t>
            </a:fld>
            <a:endParaRPr lang="en-US" sz="1600" b="1" dirty="0"/>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081" y="1941095"/>
            <a:ext cx="9398119" cy="4892832"/>
          </a:xfrm>
          <a:prstGeom prst="rect">
            <a:avLst/>
          </a:prstGeom>
        </p:spPr>
      </p:pic>
    </p:spTree>
    <p:extLst>
      <p:ext uri="{BB962C8B-B14F-4D97-AF65-F5344CB8AC3E}">
        <p14:creationId xmlns:p14="http://schemas.microsoft.com/office/powerpoint/2010/main" val="1364614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20423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décès (5)</a:t>
            </a:r>
            <a:br>
              <a:rPr lang="fr-FR" sz="2400" dirty="0">
                <a:solidFill>
                  <a:srgbClr val="FFFF00"/>
                </a:solidFill>
                <a:latin typeface="Arial Black" panose="020B0A04020102020204" pitchFamily="34" charset="0"/>
              </a:rPr>
            </a:br>
            <a:r>
              <a:rPr lang="fr-FR" sz="2400" dirty="0">
                <a:solidFill>
                  <a:srgbClr val="FFFF00"/>
                </a:solidFill>
                <a:latin typeface="Arial Black" panose="020B0A04020102020204" pitchFamily="34" charset="0"/>
              </a:rPr>
              <a:t>Exemplaire de l’acte décès sécurisé</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17</a:t>
            </a:fld>
            <a:endParaRPr lang="en-US" sz="1600" b="1" dirty="0"/>
          </a:p>
        </p:txBody>
      </p:sp>
      <p:pic>
        <p:nvPicPr>
          <p:cNvPr id="3" name="Image 2"/>
          <p:cNvPicPr>
            <a:picLocks noChangeAspect="1"/>
          </p:cNvPicPr>
          <p:nvPr/>
        </p:nvPicPr>
        <p:blipFill>
          <a:blip r:embed="rId3"/>
          <a:stretch>
            <a:fillRect/>
          </a:stretch>
        </p:blipFill>
        <p:spPr>
          <a:xfrm>
            <a:off x="4238374" y="1802297"/>
            <a:ext cx="3509963" cy="5055704"/>
          </a:xfrm>
          <a:prstGeom prst="rect">
            <a:avLst/>
          </a:prstGeom>
        </p:spPr>
      </p:pic>
      <p:sp>
        <p:nvSpPr>
          <p:cNvPr id="5" name="Rectangle 4"/>
          <p:cNvSpPr/>
          <p:nvPr/>
        </p:nvSpPr>
        <p:spPr>
          <a:xfrm>
            <a:off x="5104263" y="3289110"/>
            <a:ext cx="334370" cy="7506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5203209" y="3625755"/>
            <a:ext cx="590266" cy="7506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5498342" y="3962400"/>
            <a:ext cx="649974" cy="7506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5498342" y="4114800"/>
            <a:ext cx="649974" cy="75063"/>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73976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670548"/>
            <a:ext cx="9758149" cy="533054"/>
          </a:xfrm>
        </p:spPr>
        <p:txBody>
          <a:bodyPr>
            <a:noAutofit/>
          </a:bodyPr>
          <a:lstStyle/>
          <a:p>
            <a:pPr algn="ctr"/>
            <a:r>
              <a:rPr lang="fr-FR" sz="2400" dirty="0">
                <a:solidFill>
                  <a:srgbClr val="FFFF00"/>
                </a:solidFill>
                <a:latin typeface="Arial Black" panose="020B0A04020102020204" pitchFamily="34" charset="0"/>
              </a:rPr>
              <a:t>QUELQUE STATISTIQUES </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18</a:t>
            </a:fld>
            <a:endParaRPr lang="en-US" sz="1600" b="1" dirty="0"/>
          </a:p>
        </p:txBody>
      </p:sp>
      <p:sp>
        <p:nvSpPr>
          <p:cNvPr id="6" name="Rectangle 5">
            <a:extLst>
              <a:ext uri="{FF2B5EF4-FFF2-40B4-BE49-F238E27FC236}">
                <a16:creationId xmlns:a16="http://schemas.microsoft.com/office/drawing/2014/main" id="{6E68CDB9-8BB8-8D9F-870B-F28970C36CFF}"/>
              </a:ext>
            </a:extLst>
          </p:cNvPr>
          <p:cNvSpPr/>
          <p:nvPr/>
        </p:nvSpPr>
        <p:spPr>
          <a:xfrm>
            <a:off x="3507288" y="1204237"/>
            <a:ext cx="4321479" cy="598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Les naissances </a:t>
            </a:r>
          </a:p>
        </p:txBody>
      </p:sp>
      <p:sp>
        <p:nvSpPr>
          <p:cNvPr id="10" name="ZoneTexte 9">
            <a:extLst>
              <a:ext uri="{FF2B5EF4-FFF2-40B4-BE49-F238E27FC236}">
                <a16:creationId xmlns:a16="http://schemas.microsoft.com/office/drawing/2014/main" id="{4F24E714-C9AA-3A6A-2E66-0B35F4ADB23C}"/>
              </a:ext>
            </a:extLst>
          </p:cNvPr>
          <p:cNvSpPr txBox="1"/>
          <p:nvPr/>
        </p:nvSpPr>
        <p:spPr>
          <a:xfrm>
            <a:off x="5636712" y="2974931"/>
            <a:ext cx="914400" cy="914400"/>
          </a:xfrm>
          <a:prstGeom prst="rect">
            <a:avLst/>
          </a:prstGeom>
          <a:noFill/>
        </p:spPr>
        <p:txBody>
          <a:bodyPr wrap="square" rtlCol="0">
            <a:spAutoFit/>
          </a:bodyPr>
          <a:lstStyle/>
          <a:p>
            <a:endParaRPr lang="fr-FR" dirty="0"/>
          </a:p>
        </p:txBody>
      </p:sp>
      <p:sp>
        <p:nvSpPr>
          <p:cNvPr id="13" name="ZoneTexte 12">
            <a:extLst>
              <a:ext uri="{FF2B5EF4-FFF2-40B4-BE49-F238E27FC236}">
                <a16:creationId xmlns:a16="http://schemas.microsoft.com/office/drawing/2014/main" id="{53B2E5EE-AD5F-830D-07BC-2CF276621BED}"/>
              </a:ext>
            </a:extLst>
          </p:cNvPr>
          <p:cNvSpPr txBox="1"/>
          <p:nvPr/>
        </p:nvSpPr>
        <p:spPr>
          <a:xfrm>
            <a:off x="5636712" y="2974931"/>
            <a:ext cx="914400" cy="914400"/>
          </a:xfrm>
          <a:prstGeom prst="rect">
            <a:avLst/>
          </a:prstGeom>
          <a:noFill/>
        </p:spPr>
        <p:txBody>
          <a:bodyPr wrap="square" rtlCol="0">
            <a:spAutoFit/>
          </a:bodyPr>
          <a:lstStyle/>
          <a:p>
            <a:endParaRPr lang="fr-FR" dirty="0"/>
          </a:p>
        </p:txBody>
      </p:sp>
      <p:graphicFrame>
        <p:nvGraphicFramePr>
          <p:cNvPr id="15" name="Graphique 14">
            <a:extLst>
              <a:ext uri="{FF2B5EF4-FFF2-40B4-BE49-F238E27FC236}">
                <a16:creationId xmlns:a16="http://schemas.microsoft.com/office/drawing/2014/main" id="{4E50DBEB-5E70-FB7A-0AB4-81FB773E6FA6}"/>
              </a:ext>
            </a:extLst>
          </p:cNvPr>
          <p:cNvGraphicFramePr>
            <a:graphicFrameLocks/>
          </p:cNvGraphicFramePr>
          <p:nvPr>
            <p:extLst>
              <p:ext uri="{D42A27DB-BD31-4B8C-83A1-F6EECF244321}">
                <p14:modId xmlns:p14="http://schemas.microsoft.com/office/powerpoint/2010/main" val="2457906242"/>
              </p:ext>
            </p:extLst>
          </p:nvPr>
        </p:nvGraphicFramePr>
        <p:xfrm>
          <a:off x="103437" y="2131455"/>
          <a:ext cx="8884674" cy="4532555"/>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 carré corné 15">
            <a:extLst>
              <a:ext uri="{FF2B5EF4-FFF2-40B4-BE49-F238E27FC236}">
                <a16:creationId xmlns:a16="http://schemas.microsoft.com/office/drawing/2014/main" id="{33FE9EE0-3701-1130-2152-3F6C3D795CB4}"/>
              </a:ext>
            </a:extLst>
          </p:cNvPr>
          <p:cNvSpPr/>
          <p:nvPr/>
        </p:nvSpPr>
        <p:spPr>
          <a:xfrm>
            <a:off x="9114503" y="2625213"/>
            <a:ext cx="3077496" cy="3330924"/>
          </a:xfrm>
          <a:prstGeom prst="foldedCorner">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2000" dirty="0">
              <a:solidFill>
                <a:schemeClr val="bg1"/>
              </a:solidFill>
              <a:latin typeface="Times New Roman" panose="02020603050405020304" pitchFamily="18" charset="0"/>
              <a:cs typeface="Times New Roman" panose="02020603050405020304" pitchFamily="18" charset="0"/>
            </a:endParaRPr>
          </a:p>
          <a:p>
            <a:pPr>
              <a:lnSpc>
                <a:spcPct val="150000"/>
              </a:lnSpc>
              <a:buSzPts val="1800"/>
              <a:defRPr/>
            </a:pPr>
            <a:r>
              <a:rPr lang="fr-FR" dirty="0">
                <a:solidFill>
                  <a:schemeClr val="bg1"/>
                </a:solidFill>
                <a:cs typeface="Times New Roman" panose="02020603050405020304" pitchFamily="18" charset="0"/>
              </a:rPr>
              <a:t> </a:t>
            </a:r>
          </a:p>
          <a:p>
            <a:pPr>
              <a:lnSpc>
                <a:spcPct val="150000"/>
              </a:lnSpc>
              <a:buSzPts val="1800"/>
              <a:defRPr/>
            </a:pPr>
            <a:endParaRPr lang="fr-FR" dirty="0">
              <a:solidFill>
                <a:schemeClr val="bg1"/>
              </a:solidFill>
              <a:cs typeface="Times New Roman" panose="02020603050405020304" pitchFamily="18" charset="0"/>
            </a:endParaRPr>
          </a:p>
          <a:p>
            <a:pPr marL="342900" indent="-342900">
              <a:lnSpc>
                <a:spcPct val="150000"/>
              </a:lnSpc>
              <a:buSzPts val="1800"/>
              <a:buFont typeface="Wingdings 2" panose="05020102010507070707" pitchFamily="18" charset="2"/>
              <a:buChar char=""/>
              <a:defRPr/>
            </a:pPr>
            <a:r>
              <a:rPr lang="fr-FR" sz="2400" dirty="0">
                <a:solidFill>
                  <a:schemeClr val="bg1"/>
                </a:solidFill>
                <a:cs typeface="Times New Roman" panose="02020603050405020304" pitchFamily="18" charset="0"/>
              </a:rPr>
              <a:t>Un total de 706 139 naissances déclarées </a:t>
            </a:r>
            <a:endParaRPr lang="fr-F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SzPts val="1800"/>
              <a:buFont typeface="Wingdings 2" panose="05020102010507070707" pitchFamily="18" charset="2"/>
              <a:buChar char=""/>
              <a:defRPr/>
            </a:pPr>
            <a:r>
              <a:rPr lang="fr-FR" sz="2400" dirty="0">
                <a:solidFill>
                  <a:schemeClr val="bg1"/>
                </a:solidFill>
                <a:ea typeface="Calibri" panose="020F0502020204030204" pitchFamily="34" charset="0"/>
                <a:cs typeface="Times New Roman" panose="02020603050405020304" pitchFamily="18" charset="0"/>
              </a:rPr>
              <a:t>En moyenne 39 230 nouvelles naissances enregistrées par mois  .</a:t>
            </a:r>
            <a:endParaRPr lang="fr-F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8B71A477-39DB-B005-1117-6D7CC55A5A9A}"/>
              </a:ext>
            </a:extLst>
          </p:cNvPr>
          <p:cNvSpPr txBox="1"/>
          <p:nvPr/>
        </p:nvSpPr>
        <p:spPr>
          <a:xfrm>
            <a:off x="884904" y="1821115"/>
            <a:ext cx="7447936" cy="369332"/>
          </a:xfrm>
          <a:prstGeom prst="rect">
            <a:avLst/>
          </a:prstGeom>
          <a:noFill/>
        </p:spPr>
        <p:txBody>
          <a:bodyPr wrap="square" rtlCol="0">
            <a:spAutoFit/>
          </a:bodyPr>
          <a:lstStyle/>
          <a:p>
            <a:r>
              <a:rPr lang="fr-FR" dirty="0">
                <a:solidFill>
                  <a:schemeClr val="bg1"/>
                </a:solidFill>
              </a:rPr>
              <a:t>Évolution des déclarations de naissances  d’avril 2021 à septembre 2022</a:t>
            </a:r>
          </a:p>
        </p:txBody>
      </p:sp>
    </p:spTree>
    <p:extLst>
      <p:ext uri="{BB962C8B-B14F-4D97-AF65-F5344CB8AC3E}">
        <p14:creationId xmlns:p14="http://schemas.microsoft.com/office/powerpoint/2010/main" val="4245068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670548"/>
            <a:ext cx="9758149" cy="533054"/>
          </a:xfrm>
        </p:spPr>
        <p:txBody>
          <a:bodyPr>
            <a:noAutofit/>
          </a:bodyPr>
          <a:lstStyle/>
          <a:p>
            <a:pPr algn="ctr"/>
            <a:r>
              <a:rPr lang="fr-FR" sz="2400" dirty="0">
                <a:solidFill>
                  <a:srgbClr val="FFFF00"/>
                </a:solidFill>
                <a:latin typeface="Arial Black" panose="020B0A04020102020204" pitchFamily="34" charset="0"/>
              </a:rPr>
              <a:t>QUELQUE STATISTIQUES </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19</a:t>
            </a:fld>
            <a:endParaRPr lang="en-US" sz="1600" b="1" dirty="0"/>
          </a:p>
        </p:txBody>
      </p:sp>
      <p:sp>
        <p:nvSpPr>
          <p:cNvPr id="6" name="Rectangle 5">
            <a:extLst>
              <a:ext uri="{FF2B5EF4-FFF2-40B4-BE49-F238E27FC236}">
                <a16:creationId xmlns:a16="http://schemas.microsoft.com/office/drawing/2014/main" id="{6E68CDB9-8BB8-8D9F-870B-F28970C36CFF}"/>
              </a:ext>
            </a:extLst>
          </p:cNvPr>
          <p:cNvSpPr/>
          <p:nvPr/>
        </p:nvSpPr>
        <p:spPr>
          <a:xfrm>
            <a:off x="3507288" y="1204237"/>
            <a:ext cx="4321479" cy="598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Les mariages </a:t>
            </a:r>
          </a:p>
        </p:txBody>
      </p:sp>
      <p:sp>
        <p:nvSpPr>
          <p:cNvPr id="10" name="ZoneTexte 9">
            <a:extLst>
              <a:ext uri="{FF2B5EF4-FFF2-40B4-BE49-F238E27FC236}">
                <a16:creationId xmlns:a16="http://schemas.microsoft.com/office/drawing/2014/main" id="{4F24E714-C9AA-3A6A-2E66-0B35F4ADB23C}"/>
              </a:ext>
            </a:extLst>
          </p:cNvPr>
          <p:cNvSpPr txBox="1"/>
          <p:nvPr/>
        </p:nvSpPr>
        <p:spPr>
          <a:xfrm>
            <a:off x="5636712" y="2974931"/>
            <a:ext cx="914400" cy="914400"/>
          </a:xfrm>
          <a:prstGeom prst="rect">
            <a:avLst/>
          </a:prstGeom>
          <a:noFill/>
        </p:spPr>
        <p:txBody>
          <a:bodyPr wrap="square" rtlCol="0">
            <a:spAutoFit/>
          </a:bodyPr>
          <a:lstStyle/>
          <a:p>
            <a:endParaRPr lang="fr-FR" dirty="0"/>
          </a:p>
        </p:txBody>
      </p:sp>
      <p:sp>
        <p:nvSpPr>
          <p:cNvPr id="13" name="ZoneTexte 12">
            <a:extLst>
              <a:ext uri="{FF2B5EF4-FFF2-40B4-BE49-F238E27FC236}">
                <a16:creationId xmlns:a16="http://schemas.microsoft.com/office/drawing/2014/main" id="{53B2E5EE-AD5F-830D-07BC-2CF276621BED}"/>
              </a:ext>
            </a:extLst>
          </p:cNvPr>
          <p:cNvSpPr txBox="1"/>
          <p:nvPr/>
        </p:nvSpPr>
        <p:spPr>
          <a:xfrm>
            <a:off x="5636712" y="2974931"/>
            <a:ext cx="914400" cy="914400"/>
          </a:xfrm>
          <a:prstGeom prst="rect">
            <a:avLst/>
          </a:prstGeom>
          <a:noFill/>
        </p:spPr>
        <p:txBody>
          <a:bodyPr wrap="square" rtlCol="0">
            <a:spAutoFit/>
          </a:bodyPr>
          <a:lstStyle/>
          <a:p>
            <a:endParaRPr lang="fr-FR" dirty="0"/>
          </a:p>
        </p:txBody>
      </p:sp>
      <p:sp>
        <p:nvSpPr>
          <p:cNvPr id="16" name="Rectangle : carré corné 15">
            <a:extLst>
              <a:ext uri="{FF2B5EF4-FFF2-40B4-BE49-F238E27FC236}">
                <a16:creationId xmlns:a16="http://schemas.microsoft.com/office/drawing/2014/main" id="{33FE9EE0-3701-1130-2152-3F6C3D795CB4}"/>
              </a:ext>
            </a:extLst>
          </p:cNvPr>
          <p:cNvSpPr/>
          <p:nvPr/>
        </p:nvSpPr>
        <p:spPr>
          <a:xfrm>
            <a:off x="8937523" y="2326914"/>
            <a:ext cx="3254476" cy="4137681"/>
          </a:xfrm>
          <a:prstGeom prst="foldedCorner">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2000" dirty="0">
              <a:solidFill>
                <a:schemeClr val="bg1"/>
              </a:solidFill>
              <a:latin typeface="Times New Roman" panose="02020603050405020304" pitchFamily="18" charset="0"/>
              <a:cs typeface="Times New Roman" panose="02020603050405020304" pitchFamily="18" charset="0"/>
            </a:endParaRPr>
          </a:p>
          <a:p>
            <a:pPr>
              <a:lnSpc>
                <a:spcPct val="150000"/>
              </a:lnSpc>
              <a:buSzPts val="1800"/>
              <a:defRPr/>
            </a:pPr>
            <a:r>
              <a:rPr lang="fr-FR" dirty="0">
                <a:solidFill>
                  <a:schemeClr val="bg1"/>
                </a:solidFill>
                <a:cs typeface="Times New Roman" panose="02020603050405020304" pitchFamily="18" charset="0"/>
              </a:rPr>
              <a:t> </a:t>
            </a:r>
          </a:p>
          <a:p>
            <a:pPr>
              <a:lnSpc>
                <a:spcPct val="150000"/>
              </a:lnSpc>
              <a:buSzPts val="1800"/>
              <a:defRPr/>
            </a:pPr>
            <a:endParaRPr lang="fr-FR" dirty="0">
              <a:solidFill>
                <a:schemeClr val="bg1"/>
              </a:solidFill>
              <a:cs typeface="Times New Roman" panose="02020603050405020304" pitchFamily="18" charset="0"/>
            </a:endParaRPr>
          </a:p>
          <a:p>
            <a:pPr marL="342900" indent="-342900">
              <a:lnSpc>
                <a:spcPct val="150000"/>
              </a:lnSpc>
              <a:buSzPts val="1800"/>
              <a:buFont typeface="Wingdings 2" panose="05020102010507070707" pitchFamily="18" charset="2"/>
              <a:buChar char=""/>
              <a:defRPr/>
            </a:pPr>
            <a:r>
              <a:rPr lang="fr-FR" sz="2400" dirty="0">
                <a:solidFill>
                  <a:schemeClr val="bg1"/>
                </a:solidFill>
                <a:cs typeface="Times New Roman" panose="02020603050405020304" pitchFamily="18" charset="0"/>
              </a:rPr>
              <a:t>Un total de 1983 mariages déclarés </a:t>
            </a:r>
            <a:endParaRPr lang="fr-F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SzPts val="1800"/>
              <a:buFont typeface="Wingdings 2" panose="05020102010507070707" pitchFamily="18" charset="2"/>
              <a:buChar char=""/>
              <a:defRPr/>
            </a:pPr>
            <a:r>
              <a:rPr lang="fr-FR" sz="2400" dirty="0">
                <a:solidFill>
                  <a:schemeClr val="bg1"/>
                </a:solidFill>
                <a:ea typeface="Calibri" panose="020F0502020204030204" pitchFamily="34" charset="0"/>
                <a:cs typeface="Times New Roman" panose="02020603050405020304" pitchFamily="18" charset="0"/>
              </a:rPr>
              <a:t>En moyenne 180 déclamations enregistrées par mois  sur la période .</a:t>
            </a:r>
            <a:endParaRPr lang="fr-F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8B71A477-39DB-B005-1117-6D7CC55A5A9A}"/>
              </a:ext>
            </a:extLst>
          </p:cNvPr>
          <p:cNvSpPr txBox="1"/>
          <p:nvPr/>
        </p:nvSpPr>
        <p:spPr>
          <a:xfrm>
            <a:off x="884903" y="1957582"/>
            <a:ext cx="7757651" cy="369332"/>
          </a:xfrm>
          <a:prstGeom prst="rect">
            <a:avLst/>
          </a:prstGeom>
          <a:noFill/>
        </p:spPr>
        <p:txBody>
          <a:bodyPr wrap="square" rtlCol="0">
            <a:spAutoFit/>
          </a:bodyPr>
          <a:lstStyle/>
          <a:p>
            <a:r>
              <a:rPr lang="fr-FR" dirty="0">
                <a:solidFill>
                  <a:schemeClr val="bg1"/>
                </a:solidFill>
              </a:rPr>
              <a:t>Évolution des déclarations de mariages  de novembre  2021 à septembre 2022</a:t>
            </a:r>
          </a:p>
        </p:txBody>
      </p:sp>
      <p:graphicFrame>
        <p:nvGraphicFramePr>
          <p:cNvPr id="3" name="Graphique 2">
            <a:extLst>
              <a:ext uri="{FF2B5EF4-FFF2-40B4-BE49-F238E27FC236}">
                <a16:creationId xmlns:a16="http://schemas.microsoft.com/office/drawing/2014/main" id="{0D3E8669-138E-1BBE-9F2C-7BF75346AD1A}"/>
              </a:ext>
            </a:extLst>
          </p:cNvPr>
          <p:cNvGraphicFramePr>
            <a:graphicFrameLocks/>
          </p:cNvGraphicFramePr>
          <p:nvPr>
            <p:extLst>
              <p:ext uri="{D42A27DB-BD31-4B8C-83A1-F6EECF244321}">
                <p14:modId xmlns:p14="http://schemas.microsoft.com/office/powerpoint/2010/main" val="2636222077"/>
              </p:ext>
            </p:extLst>
          </p:nvPr>
        </p:nvGraphicFramePr>
        <p:xfrm>
          <a:off x="238802" y="2419809"/>
          <a:ext cx="8551237" cy="40226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7898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574060" y="877451"/>
            <a:ext cx="4870776" cy="489536"/>
          </a:xfrm>
        </p:spPr>
        <p:txBody>
          <a:bodyPr>
            <a:noAutofit/>
          </a:bodyPr>
          <a:lstStyle/>
          <a:p>
            <a:r>
              <a:rPr lang="fr-FR" sz="3200" dirty="0">
                <a:solidFill>
                  <a:srgbClr val="FFFF00"/>
                </a:solidFill>
                <a:latin typeface="Arial Black" panose="020B0A04020102020204" pitchFamily="34" charset="0"/>
              </a:rPr>
              <a:t>plan</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3"/>
          <a:stretch>
            <a:fillRect/>
          </a:stretch>
        </p:blipFill>
        <p:spPr>
          <a:xfrm>
            <a:off x="10573896" y="606179"/>
            <a:ext cx="1451740" cy="1196117"/>
          </a:xfrm>
          <a:prstGeom prst="rect">
            <a:avLst/>
          </a:prstGeom>
        </p:spPr>
      </p:pic>
      <p:sp>
        <p:nvSpPr>
          <p:cNvPr id="3" name="Rectangle 2"/>
          <p:cNvSpPr/>
          <p:nvPr/>
        </p:nvSpPr>
        <p:spPr>
          <a:xfrm>
            <a:off x="880577" y="3227017"/>
            <a:ext cx="7820078" cy="369332"/>
          </a:xfrm>
          <a:prstGeom prst="rect">
            <a:avLst/>
          </a:prstGeom>
        </p:spPr>
        <p:txBody>
          <a:bodyPr wrap="square">
            <a:spAutoFit/>
          </a:bodyPr>
          <a:lstStyle/>
          <a:p>
            <a:pPr marL="285750" indent="-285750">
              <a:buFont typeface="Wingdings" panose="05000000000000000000" pitchFamily="2" charset="2"/>
              <a:buChar char="Ø"/>
            </a:pPr>
            <a:r>
              <a:rPr lang="fr-FR" dirty="0">
                <a:solidFill>
                  <a:schemeClr val="bg1"/>
                </a:solidFill>
                <a:latin typeface="Arial Black" panose="020B0A04020102020204" pitchFamily="34" charset="0"/>
              </a:rPr>
              <a:t>MECANISME D’ENREGISTREMENT DES NAISSANCES</a:t>
            </a:r>
            <a:endParaRPr lang="fr-FR" dirty="0">
              <a:solidFill>
                <a:schemeClr val="bg1"/>
              </a:solidFill>
            </a:endParaRPr>
          </a:p>
        </p:txBody>
      </p:sp>
      <p:sp>
        <p:nvSpPr>
          <p:cNvPr id="7" name="Rectangle 6"/>
          <p:cNvSpPr/>
          <p:nvPr/>
        </p:nvSpPr>
        <p:spPr>
          <a:xfrm>
            <a:off x="880577" y="3939433"/>
            <a:ext cx="7820078" cy="369332"/>
          </a:xfrm>
          <a:prstGeom prst="rect">
            <a:avLst/>
          </a:prstGeom>
        </p:spPr>
        <p:txBody>
          <a:bodyPr wrap="square">
            <a:spAutoFit/>
          </a:bodyPr>
          <a:lstStyle/>
          <a:p>
            <a:pPr marL="285750" indent="-285750">
              <a:buFont typeface="Wingdings" panose="05000000000000000000" pitchFamily="2" charset="2"/>
              <a:buChar char="Ø"/>
            </a:pPr>
            <a:r>
              <a:rPr lang="fr-FR" dirty="0">
                <a:solidFill>
                  <a:schemeClr val="bg1"/>
                </a:solidFill>
                <a:latin typeface="Arial Black" panose="020B0A04020102020204" pitchFamily="34" charset="0"/>
              </a:rPr>
              <a:t>MECANISME D’ENREGISTREMENT DES MARIAGES</a:t>
            </a:r>
            <a:endParaRPr lang="fr-FR" dirty="0">
              <a:solidFill>
                <a:schemeClr val="bg1"/>
              </a:solidFill>
            </a:endParaRPr>
          </a:p>
        </p:txBody>
      </p:sp>
      <p:sp>
        <p:nvSpPr>
          <p:cNvPr id="10" name="Rectangle 9"/>
          <p:cNvSpPr/>
          <p:nvPr/>
        </p:nvSpPr>
        <p:spPr>
          <a:xfrm>
            <a:off x="880577" y="4697906"/>
            <a:ext cx="7820078" cy="369332"/>
          </a:xfrm>
          <a:prstGeom prst="rect">
            <a:avLst/>
          </a:prstGeom>
        </p:spPr>
        <p:txBody>
          <a:bodyPr wrap="square">
            <a:spAutoFit/>
          </a:bodyPr>
          <a:lstStyle/>
          <a:p>
            <a:pPr marL="285750" indent="-285750">
              <a:buFont typeface="Wingdings" panose="05000000000000000000" pitchFamily="2" charset="2"/>
              <a:buChar char="Ø"/>
            </a:pPr>
            <a:r>
              <a:rPr lang="fr-FR" dirty="0">
                <a:solidFill>
                  <a:schemeClr val="bg1"/>
                </a:solidFill>
                <a:latin typeface="Arial Black" panose="020B0A04020102020204" pitchFamily="34" charset="0"/>
              </a:rPr>
              <a:t>MECANISME D’ENREGISTREMENT DES DECES</a:t>
            </a:r>
            <a:endParaRPr lang="fr-FR" dirty="0">
              <a:solidFill>
                <a:schemeClr val="bg1"/>
              </a:solidFill>
            </a:endParaRPr>
          </a:p>
        </p:txBody>
      </p:sp>
      <p:sp>
        <p:nvSpPr>
          <p:cNvPr id="12" name="Rectangle 11"/>
          <p:cNvSpPr/>
          <p:nvPr/>
        </p:nvSpPr>
        <p:spPr>
          <a:xfrm>
            <a:off x="880577" y="2424793"/>
            <a:ext cx="7820078" cy="369332"/>
          </a:xfrm>
          <a:prstGeom prst="rect">
            <a:avLst/>
          </a:prstGeom>
        </p:spPr>
        <p:txBody>
          <a:bodyPr wrap="square">
            <a:spAutoFit/>
          </a:bodyPr>
          <a:lstStyle/>
          <a:p>
            <a:pPr marL="285750" indent="-285750">
              <a:buFont typeface="Wingdings" panose="05000000000000000000" pitchFamily="2" charset="2"/>
              <a:buChar char="Ø"/>
            </a:pPr>
            <a:r>
              <a:rPr lang="fr-FR" dirty="0">
                <a:solidFill>
                  <a:schemeClr val="bg1"/>
                </a:solidFill>
                <a:latin typeface="Arial Black" panose="020B0A04020102020204" pitchFamily="34" charset="0"/>
              </a:rPr>
              <a:t>CONTEXTE</a:t>
            </a:r>
            <a:endParaRPr lang="fr-FR" dirty="0">
              <a:solidFill>
                <a:schemeClr val="bg1"/>
              </a:solidFill>
            </a:endParaRPr>
          </a:p>
        </p:txBody>
      </p:sp>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2</a:t>
            </a:fld>
            <a:endParaRPr lang="en-US" sz="1600" b="1" dirty="0"/>
          </a:p>
        </p:txBody>
      </p:sp>
    </p:spTree>
    <p:extLst>
      <p:ext uri="{BB962C8B-B14F-4D97-AF65-F5344CB8AC3E}">
        <p14:creationId xmlns:p14="http://schemas.microsoft.com/office/powerpoint/2010/main" val="1583652177"/>
      </p:ext>
    </p:extLst>
  </p:cSld>
  <p:clrMapOvr>
    <a:masterClrMapping/>
  </p:clrMapOvr>
  <mc:AlternateContent xmlns:mc="http://schemas.openxmlformats.org/markup-compatibility/2006" xmlns:p14="http://schemas.microsoft.com/office/powerpoint/2010/main">
    <mc:Choice Requires="p14">
      <p:transition spd="slow" p14:dur="1400">
        <p14:doors dir="vert"/>
        <p:sndAc>
          <p:stSnd>
            <p:snd r:embed="rId2" name="chimes.wav"/>
          </p:stSnd>
        </p:sndAc>
      </p:transition>
    </mc:Choice>
    <mc:Fallback xmlns="">
      <p:transition spd="slow">
        <p:fade/>
        <p:sndAc>
          <p:stSnd>
            <p:snd r:embed="rId4" name="chimes.wav"/>
          </p:st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670548"/>
            <a:ext cx="9758149" cy="533054"/>
          </a:xfrm>
        </p:spPr>
        <p:txBody>
          <a:bodyPr>
            <a:noAutofit/>
          </a:bodyPr>
          <a:lstStyle/>
          <a:p>
            <a:pPr algn="ctr"/>
            <a:r>
              <a:rPr lang="fr-FR" sz="2400" dirty="0">
                <a:solidFill>
                  <a:srgbClr val="FFFF00"/>
                </a:solidFill>
                <a:latin typeface="Arial Black" panose="020B0A04020102020204" pitchFamily="34" charset="0"/>
              </a:rPr>
              <a:t>QUELQUE STATISTIQUES </a:t>
            </a:r>
            <a:endParaRPr lang="fr-FR" sz="2000" dirty="0">
              <a:solidFill>
                <a:srgbClr val="FFFF00"/>
              </a:solidFill>
              <a:latin typeface="Arial Black" panose="020B0A04020102020204" pitchFamily="34" charset="0"/>
            </a:endParaRP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20</a:t>
            </a:fld>
            <a:endParaRPr lang="en-US" sz="1600" b="1" dirty="0"/>
          </a:p>
        </p:txBody>
      </p:sp>
      <p:sp>
        <p:nvSpPr>
          <p:cNvPr id="6" name="Rectangle 5">
            <a:extLst>
              <a:ext uri="{FF2B5EF4-FFF2-40B4-BE49-F238E27FC236}">
                <a16:creationId xmlns:a16="http://schemas.microsoft.com/office/drawing/2014/main" id="{6E68CDB9-8BB8-8D9F-870B-F28970C36CFF}"/>
              </a:ext>
            </a:extLst>
          </p:cNvPr>
          <p:cNvSpPr/>
          <p:nvPr/>
        </p:nvSpPr>
        <p:spPr>
          <a:xfrm>
            <a:off x="3507288" y="1204237"/>
            <a:ext cx="4321479" cy="598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Les Décès </a:t>
            </a:r>
          </a:p>
        </p:txBody>
      </p:sp>
      <p:sp>
        <p:nvSpPr>
          <p:cNvPr id="10" name="ZoneTexte 9">
            <a:extLst>
              <a:ext uri="{FF2B5EF4-FFF2-40B4-BE49-F238E27FC236}">
                <a16:creationId xmlns:a16="http://schemas.microsoft.com/office/drawing/2014/main" id="{4F24E714-C9AA-3A6A-2E66-0B35F4ADB23C}"/>
              </a:ext>
            </a:extLst>
          </p:cNvPr>
          <p:cNvSpPr txBox="1"/>
          <p:nvPr/>
        </p:nvSpPr>
        <p:spPr>
          <a:xfrm>
            <a:off x="5636712" y="2974931"/>
            <a:ext cx="914400" cy="914400"/>
          </a:xfrm>
          <a:prstGeom prst="rect">
            <a:avLst/>
          </a:prstGeom>
          <a:noFill/>
        </p:spPr>
        <p:txBody>
          <a:bodyPr wrap="square" rtlCol="0">
            <a:spAutoFit/>
          </a:bodyPr>
          <a:lstStyle/>
          <a:p>
            <a:endParaRPr lang="fr-FR" dirty="0"/>
          </a:p>
        </p:txBody>
      </p:sp>
      <p:sp>
        <p:nvSpPr>
          <p:cNvPr id="13" name="ZoneTexte 12">
            <a:extLst>
              <a:ext uri="{FF2B5EF4-FFF2-40B4-BE49-F238E27FC236}">
                <a16:creationId xmlns:a16="http://schemas.microsoft.com/office/drawing/2014/main" id="{53B2E5EE-AD5F-830D-07BC-2CF276621BED}"/>
              </a:ext>
            </a:extLst>
          </p:cNvPr>
          <p:cNvSpPr txBox="1"/>
          <p:nvPr/>
        </p:nvSpPr>
        <p:spPr>
          <a:xfrm>
            <a:off x="5636712" y="2974931"/>
            <a:ext cx="914400" cy="914400"/>
          </a:xfrm>
          <a:prstGeom prst="rect">
            <a:avLst/>
          </a:prstGeom>
          <a:noFill/>
        </p:spPr>
        <p:txBody>
          <a:bodyPr wrap="square" rtlCol="0">
            <a:spAutoFit/>
          </a:bodyPr>
          <a:lstStyle/>
          <a:p>
            <a:endParaRPr lang="fr-FR" dirty="0"/>
          </a:p>
        </p:txBody>
      </p:sp>
      <p:sp>
        <p:nvSpPr>
          <p:cNvPr id="16" name="Rectangle : carré corné 15">
            <a:extLst>
              <a:ext uri="{FF2B5EF4-FFF2-40B4-BE49-F238E27FC236}">
                <a16:creationId xmlns:a16="http://schemas.microsoft.com/office/drawing/2014/main" id="{33FE9EE0-3701-1130-2152-3F6C3D795CB4}"/>
              </a:ext>
            </a:extLst>
          </p:cNvPr>
          <p:cNvSpPr/>
          <p:nvPr/>
        </p:nvSpPr>
        <p:spPr>
          <a:xfrm>
            <a:off x="8937523" y="2326914"/>
            <a:ext cx="3254476" cy="4137681"/>
          </a:xfrm>
          <a:prstGeom prst="foldedCorner">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2000" dirty="0">
              <a:solidFill>
                <a:schemeClr val="bg1"/>
              </a:solidFill>
              <a:latin typeface="Times New Roman" panose="02020603050405020304" pitchFamily="18" charset="0"/>
              <a:cs typeface="Times New Roman" panose="02020603050405020304" pitchFamily="18" charset="0"/>
            </a:endParaRPr>
          </a:p>
          <a:p>
            <a:pPr>
              <a:lnSpc>
                <a:spcPct val="150000"/>
              </a:lnSpc>
              <a:buSzPts val="1800"/>
              <a:defRPr/>
            </a:pPr>
            <a:r>
              <a:rPr lang="fr-FR" dirty="0">
                <a:solidFill>
                  <a:schemeClr val="bg1"/>
                </a:solidFill>
                <a:cs typeface="Times New Roman" panose="02020603050405020304" pitchFamily="18" charset="0"/>
              </a:rPr>
              <a:t> </a:t>
            </a:r>
          </a:p>
          <a:p>
            <a:pPr>
              <a:lnSpc>
                <a:spcPct val="150000"/>
              </a:lnSpc>
              <a:buSzPts val="1800"/>
              <a:defRPr/>
            </a:pPr>
            <a:endParaRPr lang="fr-FR" dirty="0">
              <a:solidFill>
                <a:schemeClr val="bg1"/>
              </a:solidFill>
              <a:cs typeface="Times New Roman" panose="02020603050405020304" pitchFamily="18" charset="0"/>
            </a:endParaRPr>
          </a:p>
          <a:p>
            <a:pPr marL="342900" indent="-342900">
              <a:lnSpc>
                <a:spcPct val="150000"/>
              </a:lnSpc>
              <a:buSzPts val="1800"/>
              <a:buFont typeface="Wingdings 2" panose="05020102010507070707" pitchFamily="18" charset="2"/>
              <a:buChar char=""/>
              <a:defRPr/>
            </a:pPr>
            <a:r>
              <a:rPr lang="fr-FR" sz="2400" dirty="0">
                <a:solidFill>
                  <a:schemeClr val="bg1"/>
                </a:solidFill>
                <a:cs typeface="Times New Roman" panose="02020603050405020304" pitchFamily="18" charset="0"/>
              </a:rPr>
              <a:t>Un total de 3327 décès déclarés </a:t>
            </a:r>
            <a:endParaRPr lang="fr-F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SzPts val="1800"/>
              <a:buFont typeface="Wingdings 2" panose="05020102010507070707" pitchFamily="18" charset="2"/>
              <a:buChar char=""/>
              <a:defRPr/>
            </a:pPr>
            <a:r>
              <a:rPr lang="fr-FR" sz="2400" dirty="0">
                <a:solidFill>
                  <a:schemeClr val="bg1"/>
                </a:solidFill>
                <a:ea typeface="Calibri" panose="020F0502020204030204" pitchFamily="34" charset="0"/>
                <a:cs typeface="Times New Roman" panose="02020603050405020304" pitchFamily="18" charset="0"/>
              </a:rPr>
              <a:t>En moyenne 302 déclamations enregistrées par mois  sur la période .</a:t>
            </a:r>
            <a:endParaRPr lang="fr-FR"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ZoneTexte 16">
            <a:extLst>
              <a:ext uri="{FF2B5EF4-FFF2-40B4-BE49-F238E27FC236}">
                <a16:creationId xmlns:a16="http://schemas.microsoft.com/office/drawing/2014/main" id="{8B71A477-39DB-B005-1117-6D7CC55A5A9A}"/>
              </a:ext>
            </a:extLst>
          </p:cNvPr>
          <p:cNvSpPr txBox="1"/>
          <p:nvPr/>
        </p:nvSpPr>
        <p:spPr>
          <a:xfrm>
            <a:off x="884903" y="1957582"/>
            <a:ext cx="7757651" cy="369332"/>
          </a:xfrm>
          <a:prstGeom prst="rect">
            <a:avLst/>
          </a:prstGeom>
          <a:noFill/>
        </p:spPr>
        <p:txBody>
          <a:bodyPr wrap="square" rtlCol="0">
            <a:spAutoFit/>
          </a:bodyPr>
          <a:lstStyle/>
          <a:p>
            <a:r>
              <a:rPr lang="fr-FR" dirty="0">
                <a:solidFill>
                  <a:schemeClr val="bg1"/>
                </a:solidFill>
              </a:rPr>
              <a:t>Évolution des déclarations de mariages  de novembre  2021 à septembre 2022</a:t>
            </a:r>
          </a:p>
        </p:txBody>
      </p:sp>
      <p:graphicFrame>
        <p:nvGraphicFramePr>
          <p:cNvPr id="5" name="Graphique 4">
            <a:extLst>
              <a:ext uri="{FF2B5EF4-FFF2-40B4-BE49-F238E27FC236}">
                <a16:creationId xmlns:a16="http://schemas.microsoft.com/office/drawing/2014/main" id="{BB6BE336-BB9F-B16C-C816-4F536028B54E}"/>
              </a:ext>
            </a:extLst>
          </p:cNvPr>
          <p:cNvGraphicFramePr>
            <a:graphicFrameLocks/>
          </p:cNvGraphicFramePr>
          <p:nvPr>
            <p:extLst>
              <p:ext uri="{D42A27DB-BD31-4B8C-83A1-F6EECF244321}">
                <p14:modId xmlns:p14="http://schemas.microsoft.com/office/powerpoint/2010/main" val="3340443936"/>
              </p:ext>
            </p:extLst>
          </p:nvPr>
        </p:nvGraphicFramePr>
        <p:xfrm>
          <a:off x="368709" y="2482200"/>
          <a:ext cx="7757651" cy="39823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2010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DA6F941-1C63-5845-A49F-2D481CDD6A9C}"/>
              </a:ext>
            </a:extLst>
          </p:cNvPr>
          <p:cNvPicPr>
            <a:picLocks noChangeAspect="1"/>
          </p:cNvPicPr>
          <p:nvPr/>
        </p:nvPicPr>
        <p:blipFill>
          <a:blip r:embed="rId3"/>
          <a:stretch>
            <a:fillRect/>
          </a:stretch>
        </p:blipFill>
        <p:spPr>
          <a:xfrm>
            <a:off x="10522223" y="594360"/>
            <a:ext cx="1570948" cy="1293425"/>
          </a:xfrm>
          <a:prstGeom prst="rect">
            <a:avLst/>
          </a:prstGeom>
        </p:spPr>
      </p:pic>
      <p:sp>
        <p:nvSpPr>
          <p:cNvPr id="8" name="Espace réservé du contenu 3">
            <a:extLst>
              <a:ext uri="{FF2B5EF4-FFF2-40B4-BE49-F238E27FC236}">
                <a16:creationId xmlns:a16="http://schemas.microsoft.com/office/drawing/2014/main" id="{C6446C4D-0BD0-4277-9907-46F690B045D8}"/>
              </a:ext>
            </a:extLst>
          </p:cNvPr>
          <p:cNvSpPr txBox="1">
            <a:spLocks/>
          </p:cNvSpPr>
          <p:nvPr/>
        </p:nvSpPr>
        <p:spPr>
          <a:xfrm>
            <a:off x="770513" y="2323044"/>
            <a:ext cx="10036032" cy="2996398"/>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just">
              <a:buNone/>
            </a:pPr>
            <a:endParaRPr lang="fr-FR" sz="2400" dirty="0">
              <a:solidFill>
                <a:schemeClr val="bg1"/>
              </a:solidFill>
            </a:endParaRPr>
          </a:p>
        </p:txBody>
      </p:sp>
      <p:sp>
        <p:nvSpPr>
          <p:cNvPr id="2" name="Espace réservé du numéro de diapositive 1"/>
          <p:cNvSpPr>
            <a:spLocks noGrp="1"/>
          </p:cNvSpPr>
          <p:nvPr>
            <p:ph type="sldNum" sz="quarter" idx="12"/>
          </p:nvPr>
        </p:nvSpPr>
        <p:spPr/>
        <p:txBody>
          <a:bodyPr vert="horz" lIns="91440" tIns="45720" rIns="91440" bIns="45720" rtlCol="0" anchor="ctr"/>
          <a:lstStyle/>
          <a:p>
            <a:fld id="{D57F1E4F-1CFF-5643-939E-217C01CDF565}" type="slidenum">
              <a:rPr lang="en-US" sz="1400" b="1"/>
              <a:pPr/>
              <a:t>21</a:t>
            </a:fld>
            <a:endParaRPr lang="en-US" sz="1400" b="1" dirty="0"/>
          </a:p>
        </p:txBody>
      </p:sp>
      <p:sp>
        <p:nvSpPr>
          <p:cNvPr id="3" name="ZoneTexte 2"/>
          <p:cNvSpPr txBox="1"/>
          <p:nvPr/>
        </p:nvSpPr>
        <p:spPr>
          <a:xfrm>
            <a:off x="2743200" y="3651890"/>
            <a:ext cx="8748215" cy="830997"/>
          </a:xfrm>
          <a:prstGeom prst="rect">
            <a:avLst/>
          </a:prstGeom>
          <a:noFill/>
        </p:spPr>
        <p:txBody>
          <a:bodyPr wrap="square" rtlCol="0">
            <a:spAutoFit/>
          </a:bodyPr>
          <a:lstStyle/>
          <a:p>
            <a:pPr algn="just"/>
            <a:r>
              <a:rPr lang="fr-FR" sz="4800" dirty="0">
                <a:solidFill>
                  <a:schemeClr val="bg1"/>
                </a:solidFill>
              </a:rPr>
              <a:t>MERCI DE VOTRE ATTENTION !</a:t>
            </a:r>
          </a:p>
        </p:txBody>
      </p:sp>
      <p:pic>
        <p:nvPicPr>
          <p:cNvPr id="4" name="Image 3"/>
          <p:cNvPicPr>
            <a:picLocks noChangeAspect="1"/>
          </p:cNvPicPr>
          <p:nvPr/>
        </p:nvPicPr>
        <p:blipFill>
          <a:blip r:embed="rId4"/>
          <a:stretch>
            <a:fillRect/>
          </a:stretch>
        </p:blipFill>
        <p:spPr>
          <a:xfrm>
            <a:off x="686492" y="3165380"/>
            <a:ext cx="1657350" cy="1750136"/>
          </a:xfrm>
          <a:prstGeom prst="rect">
            <a:avLst/>
          </a:prstGeom>
        </p:spPr>
      </p:pic>
    </p:spTree>
    <p:extLst>
      <p:ext uri="{BB962C8B-B14F-4D97-AF65-F5344CB8AC3E}">
        <p14:creationId xmlns:p14="http://schemas.microsoft.com/office/powerpoint/2010/main" val="1172421014"/>
      </p:ext>
    </p:extLst>
  </p:cSld>
  <p:clrMapOvr>
    <a:masterClrMapping/>
  </p:clrMapOvr>
  <p:transition spd="slow">
    <p:pull/>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574060" y="877451"/>
            <a:ext cx="4870776" cy="489536"/>
          </a:xfrm>
        </p:spPr>
        <p:txBody>
          <a:bodyPr>
            <a:noAutofit/>
          </a:bodyPr>
          <a:lstStyle/>
          <a:p>
            <a:r>
              <a:rPr lang="fr-FR" sz="3200" dirty="0">
                <a:solidFill>
                  <a:srgbClr val="FFFF00"/>
                </a:solidFill>
                <a:latin typeface="Arial Black" panose="020B0A04020102020204" pitchFamily="34" charset="0"/>
              </a:rPr>
              <a:t>CONTEXTE </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12" name="Rectangle 11"/>
          <p:cNvSpPr/>
          <p:nvPr/>
        </p:nvSpPr>
        <p:spPr>
          <a:xfrm>
            <a:off x="598176" y="1919826"/>
            <a:ext cx="10811352" cy="4524315"/>
          </a:xfrm>
          <a:prstGeom prst="rect">
            <a:avLst/>
          </a:prstGeom>
        </p:spPr>
        <p:txBody>
          <a:bodyPr wrap="square">
            <a:spAutoFit/>
          </a:bodyPr>
          <a:lstStyle/>
          <a:p>
            <a:pPr algn="just"/>
            <a:r>
              <a:rPr lang="fr-FR" sz="2400" dirty="0">
                <a:solidFill>
                  <a:schemeClr val="bg1"/>
                </a:solidFill>
              </a:rPr>
              <a:t>Le gouvernement de la République du Benin, s’est engagé dans la modernisation de l’état civil. C’est dans ce cadre qu’il a fait adopter la loi N°2020-34 portant dispositions spéciales de simplification et de gestion dématérialisée de l’état civil. Cette réforme vise à mettre fin aux défaillances constatées dans la gestion de l’état civil notamment:</a:t>
            </a:r>
          </a:p>
          <a:p>
            <a:pPr marL="285750" indent="-285750" algn="just">
              <a:buFont typeface="Wingdings" panose="05000000000000000000" pitchFamily="2" charset="2"/>
              <a:buChar char="§"/>
            </a:pPr>
            <a:r>
              <a:rPr lang="fr-FR" sz="2400" dirty="0">
                <a:solidFill>
                  <a:schemeClr val="bg1"/>
                </a:solidFill>
              </a:rPr>
              <a:t>la pluralité d’inscription dans les registres d’état civil, </a:t>
            </a:r>
          </a:p>
          <a:p>
            <a:pPr marL="285750" indent="-285750" algn="just">
              <a:buFont typeface="Wingdings" panose="05000000000000000000" pitchFamily="2" charset="2"/>
              <a:buChar char="§"/>
            </a:pPr>
            <a:r>
              <a:rPr lang="fr-FR" sz="2400" dirty="0">
                <a:solidFill>
                  <a:schemeClr val="bg1"/>
                </a:solidFill>
              </a:rPr>
              <a:t>le non enregistrement des naissances, des mariages et des décès dans les registres , </a:t>
            </a:r>
          </a:p>
          <a:p>
            <a:pPr marL="285750" indent="-285750" algn="just">
              <a:buFont typeface="Wingdings" panose="05000000000000000000" pitchFamily="2" charset="2"/>
              <a:buChar char="§"/>
            </a:pPr>
            <a:r>
              <a:rPr lang="fr-FR" sz="2400" dirty="0">
                <a:solidFill>
                  <a:schemeClr val="bg1"/>
                </a:solidFill>
              </a:rPr>
              <a:t>le non retrait des actes d’état civil établies,</a:t>
            </a:r>
          </a:p>
          <a:p>
            <a:pPr marL="285750" indent="-285750" algn="just">
              <a:buFont typeface="Wingdings" panose="05000000000000000000" pitchFamily="2" charset="2"/>
              <a:buChar char="§"/>
            </a:pPr>
            <a:r>
              <a:rPr lang="fr-FR" sz="2400" dirty="0">
                <a:solidFill>
                  <a:schemeClr val="bg1"/>
                </a:solidFill>
              </a:rPr>
              <a:t>la mauvaise conservation des registres etc…</a:t>
            </a:r>
          </a:p>
          <a:p>
            <a:pPr algn="just"/>
            <a:r>
              <a:rPr lang="fr-FR" sz="2400" dirty="0">
                <a:solidFill>
                  <a:schemeClr val="bg1"/>
                </a:solidFill>
              </a:rPr>
              <a:t>La loi suscitée a instauré alors de nouveaux mécanismes d’enregistrements des faits d’état civil (naissance, mariage et décès) qu’il convient de porter à l’attention de toute l’assistance.</a:t>
            </a:r>
          </a:p>
        </p:txBody>
      </p:sp>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3</a:t>
            </a:fld>
            <a:endParaRPr lang="en-US" sz="1600" b="1" dirty="0"/>
          </a:p>
        </p:txBody>
      </p:sp>
    </p:spTree>
    <p:extLst>
      <p:ext uri="{BB962C8B-B14F-4D97-AF65-F5344CB8AC3E}">
        <p14:creationId xmlns:p14="http://schemas.microsoft.com/office/powerpoint/2010/main" val="22709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907180"/>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naissances (1)</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4</a:t>
            </a:fld>
            <a:endParaRPr lang="en-US" sz="1600" b="1" dirty="0"/>
          </a:p>
        </p:txBody>
      </p:sp>
      <p:sp>
        <p:nvSpPr>
          <p:cNvPr id="5" name="Rectangle 4"/>
          <p:cNvSpPr/>
          <p:nvPr/>
        </p:nvSpPr>
        <p:spPr>
          <a:xfrm>
            <a:off x="423080" y="1802296"/>
            <a:ext cx="10972801" cy="5539978"/>
          </a:xfrm>
          <a:prstGeom prst="rect">
            <a:avLst/>
          </a:prstGeom>
        </p:spPr>
        <p:txBody>
          <a:bodyPr wrap="square">
            <a:spAutoFit/>
          </a:bodyPr>
          <a:lstStyle/>
          <a:p>
            <a:pPr algn="just"/>
            <a:r>
              <a:rPr lang="fr-FR" sz="2400" dirty="0">
                <a:solidFill>
                  <a:schemeClr val="bg1"/>
                </a:solidFill>
              </a:rPr>
              <a:t>Toute naissance est inscrite au Registre National des Personnes Physiques (RNPP).</a:t>
            </a:r>
          </a:p>
          <a:p>
            <a:pPr algn="just"/>
            <a:r>
              <a:rPr lang="fr-FR" sz="2400" dirty="0">
                <a:solidFill>
                  <a:schemeClr val="bg1"/>
                </a:solidFill>
              </a:rPr>
              <a:t>L’inscription de la naissance au RNPP vaut déclaration à l’Etat Civil. </a:t>
            </a:r>
          </a:p>
          <a:p>
            <a:pPr algn="just"/>
            <a:r>
              <a:rPr lang="fr-FR" sz="2400" dirty="0">
                <a:solidFill>
                  <a:schemeClr val="bg1"/>
                </a:solidFill>
              </a:rPr>
              <a:t>La déclaration de la naissance pour l’inscription au RNPP est faite par le service de santé qui a assuré l’accouchement de l’enfant. L’agent accoucheur est agent de déclaration de naissance à l’état civil.</a:t>
            </a:r>
          </a:p>
          <a:p>
            <a:pPr algn="just"/>
            <a:r>
              <a:rPr lang="fr-FR" sz="2400" dirty="0">
                <a:solidFill>
                  <a:schemeClr val="bg1"/>
                </a:solidFill>
              </a:rPr>
              <a:t>Toutefois, l'information relative à une naissance survenue en dehors d’un service de santé, doit être assurée au centre de santé le plus proche ou le centre d’état civil territorialement compétent, par le père, la mère, un proche parent, le relai communautaire du système de santé ou toute personne ayant assisté à l’accouchement. Le cas échéant, l’agent du service d’Etat Civil est agent de déclaration au RNPP.</a:t>
            </a:r>
          </a:p>
          <a:p>
            <a:pPr algn="just"/>
            <a:endParaRPr lang="fr-FR" sz="2400" dirty="0">
              <a:solidFill>
                <a:schemeClr val="bg1"/>
              </a:solidFill>
            </a:endParaRPr>
          </a:p>
          <a:p>
            <a:pPr algn="just"/>
            <a:r>
              <a:rPr lang="fr-FR" sz="2400" dirty="0">
                <a:solidFill>
                  <a:schemeClr val="bg1"/>
                </a:solidFill>
              </a:rPr>
              <a:t>Le délai de la déclaration de la naissance est de trente (30) jours, pour compter de la date de l’accouchement.</a:t>
            </a:r>
          </a:p>
          <a:p>
            <a:pPr algn="just"/>
            <a:endParaRPr lang="fr-FR" sz="2400" dirty="0">
              <a:solidFill>
                <a:schemeClr val="bg1"/>
              </a:solidFill>
            </a:endParaRPr>
          </a:p>
          <a:p>
            <a:endParaRPr lang="fr-FR" dirty="0">
              <a:solidFill>
                <a:schemeClr val="bg1"/>
              </a:solidFill>
            </a:endParaRPr>
          </a:p>
        </p:txBody>
      </p:sp>
    </p:spTree>
    <p:extLst>
      <p:ext uri="{BB962C8B-B14F-4D97-AF65-F5344CB8AC3E}">
        <p14:creationId xmlns:p14="http://schemas.microsoft.com/office/powerpoint/2010/main" val="3508739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907180"/>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naissances (2)</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5</a:t>
            </a:fld>
            <a:endParaRPr lang="en-US" sz="1600" b="1" dirty="0"/>
          </a:p>
        </p:txBody>
      </p:sp>
      <p:sp>
        <p:nvSpPr>
          <p:cNvPr id="5" name="Rectangle 4"/>
          <p:cNvSpPr/>
          <p:nvPr/>
        </p:nvSpPr>
        <p:spPr>
          <a:xfrm>
            <a:off x="423080" y="1802296"/>
            <a:ext cx="10972801" cy="5582554"/>
          </a:xfrm>
          <a:prstGeom prst="rect">
            <a:avLst/>
          </a:prstGeom>
        </p:spPr>
        <p:txBody>
          <a:bodyPr wrap="square">
            <a:spAutoFit/>
          </a:bodyPr>
          <a:lstStyle/>
          <a:p>
            <a:pPr algn="just">
              <a:lnSpc>
                <a:spcPct val="107000"/>
              </a:lnSpc>
              <a:spcAft>
                <a:spcPts val="800"/>
              </a:spcAft>
            </a:pPr>
            <a:r>
              <a:rPr lang="fr-FR" sz="2400" dirty="0">
                <a:solidFill>
                  <a:schemeClr val="bg1"/>
                </a:solidFill>
                <a:ea typeface="Calibri" panose="020F0502020204030204" pitchFamily="34" charset="0"/>
                <a:cs typeface="Times New Roman" panose="02020603050405020304" pitchFamily="18" charset="0"/>
              </a:rPr>
              <a:t>Au centre de santé, la personne responsable de la déclaration  remplit le formulaire de déclaration en trois copies originales dont une copie est remise aux parents, une transmise obligatoirement au centre d’état civil dont dépend le service de santé ayant assuré l’accouchement et une  conservée au centre de santé. </a:t>
            </a:r>
          </a:p>
          <a:p>
            <a:pPr algn="just">
              <a:lnSpc>
                <a:spcPct val="107000"/>
              </a:lnSpc>
              <a:spcAft>
                <a:spcPts val="800"/>
              </a:spcAft>
            </a:pPr>
            <a:r>
              <a:rPr lang="fr-FR" sz="2400" dirty="0">
                <a:solidFill>
                  <a:schemeClr val="bg1"/>
                </a:solidFill>
                <a:ea typeface="Calibri" panose="020F0502020204030204" pitchFamily="34" charset="0"/>
                <a:cs typeface="Times New Roman" panose="02020603050405020304" pitchFamily="18" charset="0"/>
              </a:rPr>
              <a:t>Il est fait obligation aux parents détenteurs d’une copie originale du formulaire de déclaration de se rendre dans le centre d’état civil territorialement compétent pour participer à la finalisation de la déclaration en vue de s’assurer de la complétude des informations requises pour dresser l’acte de naissance sécurisé.  </a:t>
            </a:r>
          </a:p>
          <a:p>
            <a:pPr algn="just"/>
            <a:r>
              <a:rPr lang="fr-FR" sz="2400" dirty="0">
                <a:solidFill>
                  <a:schemeClr val="bg1"/>
                </a:solidFill>
              </a:rPr>
              <a:t>En tout état de cause, le responsable du service Etat civil de la mairie centralise toutes les déclarations venant des formations sanitaires de la commune ou des arrondissements et les affecte à l’Unité Communale d’Identification des Personnes (UCIP) pour attribution.</a:t>
            </a:r>
          </a:p>
          <a:p>
            <a:pPr algn="just"/>
            <a:endParaRPr lang="fr-FR" sz="2400" dirty="0">
              <a:solidFill>
                <a:schemeClr val="bg1"/>
              </a:solidFill>
            </a:endParaRPr>
          </a:p>
          <a:p>
            <a:endParaRPr lang="fr-FR" dirty="0">
              <a:solidFill>
                <a:schemeClr val="bg1"/>
              </a:solidFill>
            </a:endParaRPr>
          </a:p>
        </p:txBody>
      </p:sp>
    </p:spTree>
    <p:extLst>
      <p:ext uri="{BB962C8B-B14F-4D97-AF65-F5344CB8AC3E}">
        <p14:creationId xmlns:p14="http://schemas.microsoft.com/office/powerpoint/2010/main" val="294647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173707"/>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naissances (3)</a:t>
            </a:r>
            <a:br>
              <a:rPr lang="fr-FR" sz="2400" dirty="0">
                <a:solidFill>
                  <a:srgbClr val="FFFF00"/>
                </a:solidFill>
                <a:latin typeface="Arial Black" panose="020B0A04020102020204" pitchFamily="34" charset="0"/>
              </a:rPr>
            </a:br>
            <a:r>
              <a:rPr lang="fr-FR" sz="2400" dirty="0">
                <a:solidFill>
                  <a:srgbClr val="FFFF00"/>
                </a:solidFill>
                <a:latin typeface="Arial Black" panose="020B0A04020102020204" pitchFamily="34" charset="0"/>
              </a:rPr>
              <a:t>Formulaire de Déclaration de naissance</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6</a:t>
            </a:fld>
            <a:endParaRPr lang="en-US" sz="1600" b="1" dirty="0"/>
          </a:p>
        </p:txBody>
      </p:sp>
      <p:sp>
        <p:nvSpPr>
          <p:cNvPr id="5" name="Rectangle 4"/>
          <p:cNvSpPr/>
          <p:nvPr/>
        </p:nvSpPr>
        <p:spPr>
          <a:xfrm>
            <a:off x="423080" y="1802296"/>
            <a:ext cx="10972801" cy="738664"/>
          </a:xfrm>
          <a:prstGeom prst="rect">
            <a:avLst/>
          </a:prstGeom>
        </p:spPr>
        <p:txBody>
          <a:bodyPr wrap="square">
            <a:spAutoFit/>
          </a:bodyPr>
          <a:lstStyle/>
          <a:p>
            <a:pPr algn="just"/>
            <a:endParaRPr lang="fr-FR" sz="2400" dirty="0">
              <a:solidFill>
                <a:schemeClr val="bg1"/>
              </a:solidFill>
            </a:endParaRPr>
          </a:p>
          <a:p>
            <a:endParaRPr lang="fr-FR" dirty="0">
              <a:solidFill>
                <a:schemeClr val="bg1"/>
              </a:solidFill>
            </a:endParaRPr>
          </a:p>
        </p:txBody>
      </p:sp>
      <p:pic>
        <p:nvPicPr>
          <p:cNvPr id="6" name="Image 5"/>
          <p:cNvPicPr>
            <a:picLocks noChangeAspect="1"/>
          </p:cNvPicPr>
          <p:nvPr/>
        </p:nvPicPr>
        <p:blipFill>
          <a:blip r:embed="rId3"/>
          <a:stretch>
            <a:fillRect/>
          </a:stretch>
        </p:blipFill>
        <p:spPr>
          <a:xfrm>
            <a:off x="423081" y="1802296"/>
            <a:ext cx="10972800" cy="5031631"/>
          </a:xfrm>
          <a:prstGeom prst="rect">
            <a:avLst/>
          </a:prstGeom>
        </p:spPr>
      </p:pic>
    </p:spTree>
    <p:extLst>
      <p:ext uri="{BB962C8B-B14F-4D97-AF65-F5344CB8AC3E}">
        <p14:creationId xmlns:p14="http://schemas.microsoft.com/office/powerpoint/2010/main" val="28232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050483"/>
            <a:ext cx="10066980" cy="533054"/>
          </a:xfrm>
        </p:spPr>
        <p:txBody>
          <a:bodyPr>
            <a:noAutofit/>
          </a:bodyPr>
          <a:lstStyle/>
          <a:p>
            <a:pPr algn="ctr"/>
            <a:r>
              <a:rPr lang="fr-FR" sz="2400" dirty="0" err="1">
                <a:solidFill>
                  <a:srgbClr val="FFFF00"/>
                </a:solidFill>
                <a:latin typeface="Arial Black" panose="020B0A04020102020204" pitchFamily="34" charset="0"/>
              </a:rPr>
              <a:t>mecanisme</a:t>
            </a:r>
            <a:r>
              <a:rPr lang="fr-FR" sz="2400" dirty="0">
                <a:solidFill>
                  <a:srgbClr val="FFFF00"/>
                </a:solidFill>
                <a:latin typeface="Arial Black" panose="020B0A04020102020204" pitchFamily="34" charset="0"/>
              </a:rPr>
              <a:t> d’enregistrement des naissances (4)</a:t>
            </a:r>
            <a:br>
              <a:rPr lang="fr-FR" sz="2400" dirty="0">
                <a:solidFill>
                  <a:srgbClr val="FFFF00"/>
                </a:solidFill>
                <a:latin typeface="Arial Black" panose="020B0A04020102020204" pitchFamily="34" charset="0"/>
              </a:rPr>
            </a:br>
            <a:r>
              <a:rPr lang="fr-FR" sz="1800" dirty="0">
                <a:solidFill>
                  <a:srgbClr val="FFFF00"/>
                </a:solidFill>
                <a:latin typeface="Arial Black" panose="020B0A04020102020204" pitchFamily="34" charset="0"/>
              </a:rPr>
              <a:t>Processus électronique d’obtention du numéro de déclaration</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7</a:t>
            </a:fld>
            <a:endParaRPr lang="en-US" sz="1600" b="1" dirty="0"/>
          </a:p>
        </p:txBody>
      </p:sp>
      <p:sp>
        <p:nvSpPr>
          <p:cNvPr id="5" name="Rectangle 4"/>
          <p:cNvSpPr/>
          <p:nvPr/>
        </p:nvSpPr>
        <p:spPr>
          <a:xfrm>
            <a:off x="423080" y="1802296"/>
            <a:ext cx="10972801" cy="738664"/>
          </a:xfrm>
          <a:prstGeom prst="rect">
            <a:avLst/>
          </a:prstGeom>
        </p:spPr>
        <p:txBody>
          <a:bodyPr wrap="square">
            <a:spAutoFit/>
          </a:bodyPr>
          <a:lstStyle/>
          <a:p>
            <a:pPr algn="just"/>
            <a:endParaRPr lang="fr-FR" sz="2400" dirty="0">
              <a:solidFill>
                <a:schemeClr val="bg1"/>
              </a:solidFill>
            </a:endParaRPr>
          </a:p>
          <a:p>
            <a:endParaRPr lang="fr-FR" dirty="0">
              <a:solidFill>
                <a:schemeClr val="bg1"/>
              </a:solidFill>
            </a:endParaRPr>
          </a:p>
        </p:txBody>
      </p:sp>
      <p:pic>
        <p:nvPicPr>
          <p:cNvPr id="3" name="Image 2"/>
          <p:cNvPicPr>
            <a:picLocks noChangeAspect="1"/>
          </p:cNvPicPr>
          <p:nvPr/>
        </p:nvPicPr>
        <p:blipFill>
          <a:blip r:embed="rId3"/>
          <a:stretch>
            <a:fillRect/>
          </a:stretch>
        </p:blipFill>
        <p:spPr>
          <a:xfrm>
            <a:off x="423080" y="1802296"/>
            <a:ext cx="10135219" cy="5031631"/>
          </a:xfrm>
          <a:prstGeom prst="rect">
            <a:avLst/>
          </a:prstGeom>
        </p:spPr>
      </p:pic>
    </p:spTree>
    <p:extLst>
      <p:ext uri="{BB962C8B-B14F-4D97-AF65-F5344CB8AC3E}">
        <p14:creationId xmlns:p14="http://schemas.microsoft.com/office/powerpoint/2010/main" val="103781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173707"/>
            <a:ext cx="10066980" cy="533054"/>
          </a:xfrm>
        </p:spPr>
        <p:txBody>
          <a:bodyPr>
            <a:noAutofit/>
          </a:bodyPr>
          <a:lstStyle/>
          <a:p>
            <a:pPr algn="ctr"/>
            <a:r>
              <a:rPr lang="fr-FR" sz="2400" dirty="0">
                <a:solidFill>
                  <a:srgbClr val="FFFF00"/>
                </a:solidFill>
                <a:latin typeface="Arial Black" panose="020B0A04020102020204" pitchFamily="34" charset="0"/>
              </a:rPr>
              <a:t>Mécanisme d’enregistrement des naissances (5)</a:t>
            </a:r>
            <a:br>
              <a:rPr lang="fr-FR" sz="2400" dirty="0">
                <a:solidFill>
                  <a:srgbClr val="FFFF00"/>
                </a:solidFill>
                <a:latin typeface="Arial Black" panose="020B0A04020102020204" pitchFamily="34" charset="0"/>
              </a:rPr>
            </a:br>
            <a:r>
              <a:rPr lang="fr-FR" sz="2400" dirty="0">
                <a:solidFill>
                  <a:srgbClr val="FFFF00"/>
                </a:solidFill>
                <a:latin typeface="Arial Black" panose="020B0A04020102020204" pitchFamily="34" charset="0"/>
              </a:rPr>
              <a:t>Finalisation de l’enregistrement de la naissance</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8</a:t>
            </a:fld>
            <a:endParaRPr lang="en-US" sz="1600" b="1" dirty="0"/>
          </a:p>
        </p:txBody>
      </p:sp>
      <p:sp>
        <p:nvSpPr>
          <p:cNvPr id="5" name="Rectangle 4"/>
          <p:cNvSpPr/>
          <p:nvPr/>
        </p:nvSpPr>
        <p:spPr>
          <a:xfrm>
            <a:off x="423080" y="1802296"/>
            <a:ext cx="10972801" cy="738664"/>
          </a:xfrm>
          <a:prstGeom prst="rect">
            <a:avLst/>
          </a:prstGeom>
        </p:spPr>
        <p:txBody>
          <a:bodyPr wrap="square">
            <a:spAutoFit/>
          </a:bodyPr>
          <a:lstStyle/>
          <a:p>
            <a:pPr algn="just"/>
            <a:endParaRPr lang="fr-FR" sz="2400" dirty="0">
              <a:solidFill>
                <a:schemeClr val="bg1"/>
              </a:solidFill>
            </a:endParaRPr>
          </a:p>
          <a:p>
            <a:endParaRPr lang="fr-FR" dirty="0">
              <a:solidFill>
                <a:schemeClr val="bg1"/>
              </a:solidFill>
            </a:endParaRPr>
          </a:p>
        </p:txBody>
      </p:sp>
      <p:sp>
        <p:nvSpPr>
          <p:cNvPr id="7" name="ZoneTexte 6"/>
          <p:cNvSpPr txBox="1"/>
          <p:nvPr/>
        </p:nvSpPr>
        <p:spPr>
          <a:xfrm>
            <a:off x="491319" y="1897831"/>
            <a:ext cx="10658901" cy="5213863"/>
          </a:xfrm>
          <a:prstGeom prst="rect">
            <a:avLst/>
          </a:prstGeom>
          <a:noFill/>
        </p:spPr>
        <p:txBody>
          <a:bodyPr wrap="square" rtlCol="0">
            <a:spAutoFit/>
          </a:bodyPr>
          <a:lstStyle/>
          <a:p>
            <a:pPr algn="just"/>
            <a:r>
              <a:rPr lang="fr-FR" sz="2400" dirty="0">
                <a:solidFill>
                  <a:schemeClr val="bg1"/>
                </a:solidFill>
              </a:rPr>
              <a:t>L’UCIP procède à l’enregistrement de la naissance au Registre National des Personnes Physiques sur la base de présentation de la copie originale du formulaire de déclaration de naissance, d’acte de mariage des parents ou d’acte de reconnaissance de paternité. </a:t>
            </a:r>
          </a:p>
          <a:p>
            <a:pPr algn="just"/>
            <a:r>
              <a:rPr lang="fr-FR" sz="2400" dirty="0">
                <a:solidFill>
                  <a:schemeClr val="bg1"/>
                </a:solidFill>
              </a:rPr>
              <a:t>L’acte de reconnaissance de paternité est établi avec mention du numéro personnel d’identification du père reconnaissant. </a:t>
            </a:r>
          </a:p>
          <a:p>
            <a:pPr algn="just">
              <a:lnSpc>
                <a:spcPct val="107000"/>
              </a:lnSpc>
              <a:spcAft>
                <a:spcPts val="800"/>
              </a:spcAft>
            </a:pPr>
            <a:r>
              <a:rPr lang="fr-FR" sz="2400" dirty="0">
                <a:solidFill>
                  <a:schemeClr val="bg1"/>
                </a:solidFill>
              </a:rPr>
              <a:t>Tout enregistrement de naissance au Registre National des Personnes Physiques donne lieu à une inscription au Fichier National de l’Etat Civil.</a:t>
            </a:r>
          </a:p>
          <a:p>
            <a:pPr algn="just">
              <a:lnSpc>
                <a:spcPct val="107000"/>
              </a:lnSpc>
              <a:spcAft>
                <a:spcPts val="800"/>
              </a:spcAft>
            </a:pPr>
            <a:r>
              <a:rPr lang="fr-FR" sz="2400" dirty="0">
                <a:solidFill>
                  <a:schemeClr val="bg1"/>
                </a:solidFill>
                <a:ea typeface="Calibri" panose="020F0502020204030204" pitchFamily="34" charset="0"/>
                <a:cs typeface="Times New Roman" panose="02020603050405020304" pitchFamily="18" charset="0"/>
              </a:rPr>
              <a:t>L’enfant acquiert dès son inscription au Registre National des Personnes Physiques, un numéro personnel d’identification qui pourra être connu à la délivrance sur demande d’une pièce d’identification (attestation NPI, Certificat d’identification personnelle CIP, Carte biométrique, etc.)</a:t>
            </a:r>
          </a:p>
          <a:p>
            <a:pPr algn="just">
              <a:lnSpc>
                <a:spcPct val="107000"/>
              </a:lnSpc>
              <a:spcAft>
                <a:spcPts val="800"/>
              </a:spcAft>
            </a:pPr>
            <a:endParaRPr lang="fr-FR" sz="2000" dirty="0">
              <a:solidFill>
                <a:schemeClr val="bg1"/>
              </a:solidFill>
            </a:endParaRPr>
          </a:p>
        </p:txBody>
      </p:sp>
    </p:spTree>
    <p:extLst>
      <p:ext uri="{BB962C8B-B14F-4D97-AF65-F5344CB8AC3E}">
        <p14:creationId xmlns:p14="http://schemas.microsoft.com/office/powerpoint/2010/main" val="243241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4E3BB-562E-9D40-96B4-1E61C541F2B6}"/>
              </a:ext>
            </a:extLst>
          </p:cNvPr>
          <p:cNvSpPr>
            <a:spLocks noGrp="1"/>
          </p:cNvSpPr>
          <p:nvPr>
            <p:ph type="title"/>
          </p:nvPr>
        </p:nvSpPr>
        <p:spPr>
          <a:xfrm>
            <a:off x="491320" y="1037230"/>
            <a:ext cx="9758149" cy="533054"/>
          </a:xfrm>
        </p:spPr>
        <p:txBody>
          <a:bodyPr>
            <a:noAutofit/>
          </a:bodyPr>
          <a:lstStyle/>
          <a:p>
            <a:pPr algn="ctr"/>
            <a:r>
              <a:rPr lang="fr-FR" sz="2400" dirty="0">
                <a:solidFill>
                  <a:srgbClr val="FFFF00"/>
                </a:solidFill>
                <a:latin typeface="Arial Black" panose="020B0A04020102020204" pitchFamily="34" charset="0"/>
              </a:rPr>
              <a:t>Mécanisme d’enregistrement des naissances (6)</a:t>
            </a:r>
            <a:br>
              <a:rPr lang="fr-FR" sz="2400" dirty="0">
                <a:solidFill>
                  <a:srgbClr val="FFFF00"/>
                </a:solidFill>
                <a:latin typeface="Arial Black" panose="020B0A04020102020204" pitchFamily="34" charset="0"/>
              </a:rPr>
            </a:br>
            <a:r>
              <a:rPr lang="fr-FR" sz="2000" dirty="0">
                <a:solidFill>
                  <a:srgbClr val="FFFF00"/>
                </a:solidFill>
                <a:latin typeface="Arial Black" panose="020B0A04020102020204" pitchFamily="34" charset="0"/>
              </a:rPr>
              <a:t>Exemplaire d’acte de naissance sécurisé d’un nouveau-né</a:t>
            </a:r>
          </a:p>
        </p:txBody>
      </p:sp>
      <p:sp>
        <p:nvSpPr>
          <p:cNvPr id="4" name="ZoneTexte 3">
            <a:extLst>
              <a:ext uri="{FF2B5EF4-FFF2-40B4-BE49-F238E27FC236}">
                <a16:creationId xmlns:a16="http://schemas.microsoft.com/office/drawing/2014/main" id="{83EE07A4-454D-994D-A1FC-233284F2A4CC}"/>
              </a:ext>
            </a:extLst>
          </p:cNvPr>
          <p:cNvSpPr txBox="1"/>
          <p:nvPr/>
        </p:nvSpPr>
        <p:spPr>
          <a:xfrm>
            <a:off x="9569302" y="6464595"/>
            <a:ext cx="184731" cy="369332"/>
          </a:xfrm>
          <a:prstGeom prst="rect">
            <a:avLst/>
          </a:prstGeom>
          <a:noFill/>
        </p:spPr>
        <p:txBody>
          <a:bodyPr wrap="none" rtlCol="0">
            <a:spAutoFit/>
          </a:bodyPr>
          <a:lstStyle/>
          <a:p>
            <a:endParaRPr lang="fr-FR" dirty="0">
              <a:solidFill>
                <a:schemeClr val="bg1"/>
              </a:solidFill>
            </a:endParaRPr>
          </a:p>
        </p:txBody>
      </p:sp>
      <p:pic>
        <p:nvPicPr>
          <p:cNvPr id="9" name="Image 8">
            <a:extLst>
              <a:ext uri="{FF2B5EF4-FFF2-40B4-BE49-F238E27FC236}">
                <a16:creationId xmlns:a16="http://schemas.microsoft.com/office/drawing/2014/main" id="{3E865E60-1220-F349-8B2C-7FA970680242}"/>
              </a:ext>
            </a:extLst>
          </p:cNvPr>
          <p:cNvPicPr>
            <a:picLocks noChangeAspect="1"/>
          </p:cNvPicPr>
          <p:nvPr/>
        </p:nvPicPr>
        <p:blipFill>
          <a:blip r:embed="rId2"/>
          <a:stretch>
            <a:fillRect/>
          </a:stretch>
        </p:blipFill>
        <p:spPr>
          <a:xfrm>
            <a:off x="10558300" y="606179"/>
            <a:ext cx="1451740" cy="1196117"/>
          </a:xfrm>
          <a:prstGeom prst="rect">
            <a:avLst/>
          </a:prstGeom>
        </p:spPr>
      </p:pic>
      <p:sp>
        <p:nvSpPr>
          <p:cNvPr id="8" name="Espace réservé du numéro de diapositive 7"/>
          <p:cNvSpPr>
            <a:spLocks noGrp="1"/>
          </p:cNvSpPr>
          <p:nvPr>
            <p:ph type="sldNum" sz="quarter" idx="12"/>
          </p:nvPr>
        </p:nvSpPr>
        <p:spPr/>
        <p:txBody>
          <a:bodyPr/>
          <a:lstStyle/>
          <a:p>
            <a:fld id="{D57F1E4F-1CFF-5643-939E-217C01CDF565}" type="slidenum">
              <a:rPr lang="en-US" sz="1400" b="1" smtClean="0"/>
              <a:pPr/>
              <a:t>9</a:t>
            </a:fld>
            <a:endParaRPr lang="en-US" sz="1600" b="1" dirty="0"/>
          </a:p>
        </p:txBody>
      </p:sp>
      <p:sp>
        <p:nvSpPr>
          <p:cNvPr id="5" name="Rectangle 4"/>
          <p:cNvSpPr/>
          <p:nvPr/>
        </p:nvSpPr>
        <p:spPr>
          <a:xfrm>
            <a:off x="423080" y="1802296"/>
            <a:ext cx="10972801" cy="738664"/>
          </a:xfrm>
          <a:prstGeom prst="rect">
            <a:avLst/>
          </a:prstGeom>
        </p:spPr>
        <p:txBody>
          <a:bodyPr wrap="square">
            <a:spAutoFit/>
          </a:bodyPr>
          <a:lstStyle/>
          <a:p>
            <a:pPr algn="just"/>
            <a:endParaRPr lang="fr-FR" sz="2400" dirty="0">
              <a:solidFill>
                <a:schemeClr val="bg1"/>
              </a:solidFill>
            </a:endParaRPr>
          </a:p>
          <a:p>
            <a:endParaRPr lang="fr-FR" dirty="0">
              <a:solidFill>
                <a:schemeClr val="bg1"/>
              </a:solidFill>
            </a:endParaRPr>
          </a:p>
        </p:txBody>
      </p:sp>
      <p:pic>
        <p:nvPicPr>
          <p:cNvPr id="3" name="Image 2"/>
          <p:cNvPicPr>
            <a:picLocks noChangeAspect="1"/>
          </p:cNvPicPr>
          <p:nvPr/>
        </p:nvPicPr>
        <p:blipFill>
          <a:blip r:embed="rId3"/>
          <a:stretch>
            <a:fillRect/>
          </a:stretch>
        </p:blipFill>
        <p:spPr>
          <a:xfrm>
            <a:off x="4280705" y="1802296"/>
            <a:ext cx="3257550" cy="5086238"/>
          </a:xfrm>
          <a:prstGeom prst="rect">
            <a:avLst/>
          </a:prstGeom>
        </p:spPr>
      </p:pic>
      <p:sp>
        <p:nvSpPr>
          <p:cNvPr id="6" name="Rectangle 5"/>
          <p:cNvSpPr/>
          <p:nvPr/>
        </p:nvSpPr>
        <p:spPr>
          <a:xfrm>
            <a:off x="5131558" y="3370997"/>
            <a:ext cx="1719618" cy="109182"/>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5475027" y="3737077"/>
            <a:ext cx="1719618" cy="109182"/>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5475027" y="3898324"/>
            <a:ext cx="1719618" cy="109182"/>
          </a:xfrm>
          <a:prstGeom prst="rect">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35146309"/>
      </p:ext>
    </p:extLst>
  </p:cSld>
  <p:clrMapOvr>
    <a:masterClrMapping/>
  </p:clrMapOvr>
</p:sld>
</file>

<file path=ppt/theme/theme1.xml><?xml version="1.0" encoding="utf-8"?>
<a:theme xmlns:a="http://schemas.openxmlformats.org/drawingml/2006/main" name="Dividende">
  <a:themeElements>
    <a:clrScheme name="Vert">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4418</TotalTime>
  <Words>1348</Words>
  <Application>Microsoft Office PowerPoint</Application>
  <PresentationFormat>Grand écran</PresentationFormat>
  <Paragraphs>104</Paragraphs>
  <Slides>21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21</vt:i4>
      </vt:variant>
    </vt:vector>
  </HeadingPairs>
  <TitlesOfParts>
    <vt:vector size="31" baseType="lpstr">
      <vt:lpstr>Arial Black</vt:lpstr>
      <vt:lpstr>Arial Narrow</vt:lpstr>
      <vt:lpstr>Calibri</vt:lpstr>
      <vt:lpstr>Gill Sans MT</vt:lpstr>
      <vt:lpstr>Myriad Pro</vt:lpstr>
      <vt:lpstr>Times New Roman</vt:lpstr>
      <vt:lpstr>Tw Cen MT</vt:lpstr>
      <vt:lpstr>Wingdings</vt:lpstr>
      <vt:lpstr>Wingdings 2</vt:lpstr>
      <vt:lpstr>Dividende</vt:lpstr>
      <vt:lpstr>Agence Nationale d’Identification des Personnes (ANIP)</vt:lpstr>
      <vt:lpstr>plan</vt:lpstr>
      <vt:lpstr>CONTEXTE </vt:lpstr>
      <vt:lpstr>mécanisme d’enregistrement des naissances (1)</vt:lpstr>
      <vt:lpstr>mécanisme d’enregistrement des naissances (2)</vt:lpstr>
      <vt:lpstr>mécanisme d’enregistrement des naissances (3) Formulaire de Déclaration de naissance</vt:lpstr>
      <vt:lpstr>mecanisme d’enregistrement des naissances (4) Processus électronique d’obtention du numéro de déclaration</vt:lpstr>
      <vt:lpstr>Mécanisme d’enregistrement des naissances (5) Finalisation de l’enregistrement de la naissance</vt:lpstr>
      <vt:lpstr>Mécanisme d’enregistrement des naissances (6) Exemplaire d’acte de naissance sécurisé d’un nouveau-né</vt:lpstr>
      <vt:lpstr>Mécanisme d’enregistrement des mariages (1) </vt:lpstr>
      <vt:lpstr>Mécanisme d’enregistrement des mariages (2) Formulaire de déclaration de mariage</vt:lpstr>
      <vt:lpstr>Mécanisme d’enregistrement des mariages (3) Exemplaire d’acte de mariage sécurisé</vt:lpstr>
      <vt:lpstr>Mécanisme d’enregistrement des décès (1) </vt:lpstr>
      <vt:lpstr>Mécanisme d’enregistrement des décès (2) </vt:lpstr>
      <vt:lpstr>Mécanisme d’enregistrement des décès (3) </vt:lpstr>
      <vt:lpstr>Mécanisme d’enregistrement des décès (4) Formulaire de déclaration de décès</vt:lpstr>
      <vt:lpstr>Mécanisme d’enregistrement des décès (5) Exemplaire de l’acte décès sécurisé</vt:lpstr>
      <vt:lpstr>QUELQUE STATISTIQUES </vt:lpstr>
      <vt:lpstr>QUELQUE STATISTIQUES </vt:lpstr>
      <vt:lpstr>QUELQUE STATISTIQUES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Agence Nationale d’Identification des Personnes (ANIP) COMITe TECHNIQUE DE PILOTAGE DU ravip</dc:title>
  <dc:creator>Lauridana KPOCHAN</dc:creator>
  <cp:lastModifiedBy>AYENA KONAN Rémy</cp:lastModifiedBy>
  <cp:revision>241</cp:revision>
  <dcterms:created xsi:type="dcterms:W3CDTF">2018-10-01T12:42:53Z</dcterms:created>
  <dcterms:modified xsi:type="dcterms:W3CDTF">2022-10-25T19:28:56Z</dcterms:modified>
</cp:coreProperties>
</file>