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80" r:id="rId2"/>
    <p:sldId id="381" r:id="rId3"/>
    <p:sldId id="384" r:id="rId4"/>
    <p:sldId id="387" r:id="rId5"/>
    <p:sldId id="388" r:id="rId6"/>
    <p:sldId id="389" r:id="rId7"/>
    <p:sldId id="390" r:id="rId8"/>
    <p:sldId id="391" r:id="rId9"/>
    <p:sldId id="392" r:id="rId10"/>
    <p:sldId id="393" r:id="rId11"/>
    <p:sldId id="386" r:id="rId12"/>
    <p:sldId id="38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56673-F842-9E27-9CC1-4D315327DE73}" name="James Mwanza" initials="JM" userId="James Mwanz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aza Bekele Gebretsadik" initials="MBG" lastIdx="1" clrIdx="0">
    <p:extLst>
      <p:ext uri="{19B8F6BF-5375-455C-9EA6-DF929625EA0E}">
        <p15:presenceInfo xmlns:p15="http://schemas.microsoft.com/office/powerpoint/2012/main" userId="S::bekele21@un.org::3c7f8dbe-dbfe-4993-afcd-f80ec86dda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0237F-B9F3-4095-8B8C-0676C72EBA58}" v="27" dt="2022-10-25T16:49:29.1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4660"/>
  </p:normalViewPr>
  <p:slideViewPr>
    <p:cSldViewPr snapToGrid="0">
      <p:cViewPr varScale="1">
        <p:scale>
          <a:sx n="67" d="100"/>
          <a:sy n="67"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DB045-E0D5-4F76-8D75-1B1420A7B86B}"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2DBDF-DABC-46E0-89F8-F735D360C2E5}" type="slidenum">
              <a:rPr lang="en-US" smtClean="0"/>
              <a:t>‹#›</a:t>
            </a:fld>
            <a:endParaRPr lang="en-US"/>
          </a:p>
        </p:txBody>
      </p:sp>
    </p:spTree>
    <p:extLst>
      <p:ext uri="{BB962C8B-B14F-4D97-AF65-F5344CB8AC3E}">
        <p14:creationId xmlns:p14="http://schemas.microsoft.com/office/powerpoint/2010/main" val="36714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227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62526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07944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57797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164094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25236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49185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23011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71349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93425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60317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59517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24684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C62-C2E3-40CE-BFD4-0FE416C82343}" type="datetimeFigureOut">
              <a:rPr lang="en-US" smtClean="0"/>
              <a:t>10/26/2022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75DA1-D75A-4B7A-8C0A-943C0366E8CA}" type="slidenum">
              <a:rPr lang="en-US" smtClean="0"/>
              <a:t>‹#›</a:t>
            </a:fld>
            <a:endParaRPr lang="en-US" dirty="0"/>
          </a:p>
        </p:txBody>
      </p:sp>
    </p:spTree>
    <p:extLst>
      <p:ext uri="{BB962C8B-B14F-4D97-AF65-F5344CB8AC3E}">
        <p14:creationId xmlns:p14="http://schemas.microsoft.com/office/powerpoint/2010/main" val="65615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A37E0289-8148-42E8-8835-AB53E5D0C6B7}"/>
              </a:ext>
            </a:extLst>
          </p:cNvPr>
          <p:cNvSpPr>
            <a:spLocks noGrp="1"/>
          </p:cNvSpPr>
          <p:nvPr>
            <p:ph type="ctrTitle"/>
          </p:nvPr>
        </p:nvSpPr>
        <p:spPr>
          <a:xfrm>
            <a:off x="5105553" y="1913802"/>
            <a:ext cx="6251110" cy="2397403"/>
          </a:xfrm>
        </p:spPr>
        <p:txBody>
          <a:bodyPr anchor="b">
            <a:normAutofit fontScale="90000"/>
          </a:bodyPr>
          <a:lstStyle/>
          <a:p>
            <a:pPr marL="0" marR="0">
              <a:spcBef>
                <a:spcPts val="0"/>
              </a:spcBef>
              <a:spcAft>
                <a:spcPts val="0"/>
              </a:spcAft>
            </a:pP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r>
              <a:rPr lang="fr-FR" sz="5400" b="1" dirty="0"/>
              <a:t>Gestion de l’Etat Civil en Tunisie</a:t>
            </a:r>
            <a:br>
              <a:rPr lang="fr-FR" sz="5400" b="1" dirty="0"/>
            </a:br>
            <a:r>
              <a:rPr lang="fr-FR" sz="5400" b="1" dirty="0"/>
              <a:t>Aperçu Général</a:t>
            </a:r>
            <a:endParaRPr lang="en-GB" sz="5400" b="1" dirty="0"/>
          </a:p>
        </p:txBody>
      </p:sp>
      <p:sp>
        <p:nvSpPr>
          <p:cNvPr id="11" name="Subtitle 10">
            <a:extLst>
              <a:ext uri="{FF2B5EF4-FFF2-40B4-BE49-F238E27FC236}">
                <a16:creationId xmlns:a16="http://schemas.microsoft.com/office/drawing/2014/main" id="{B0536619-C042-4C18-8263-C192E23C2C6F}"/>
              </a:ext>
            </a:extLst>
          </p:cNvPr>
          <p:cNvSpPr>
            <a:spLocks noGrp="1"/>
          </p:cNvSpPr>
          <p:nvPr>
            <p:ph type="subTitle" idx="1"/>
          </p:nvPr>
        </p:nvSpPr>
        <p:spPr>
          <a:xfrm>
            <a:off x="5105553" y="4857468"/>
            <a:ext cx="6619087" cy="1572768"/>
          </a:xfrm>
        </p:spPr>
        <p:txBody>
          <a:bodyPr>
            <a:normAutofit fontScale="92500" lnSpcReduction="10000"/>
          </a:bodyPr>
          <a:lstStyle/>
          <a:p>
            <a:pPr algn="l"/>
            <a:r>
              <a:rPr lang="fr-TN" sz="2400" b="1" dirty="0"/>
              <a:t>Présentateurs </a:t>
            </a:r>
            <a:r>
              <a:rPr lang="en-US" sz="2400" dirty="0"/>
              <a:t>:</a:t>
            </a:r>
            <a:r>
              <a:rPr lang="fr-TN" sz="2400" dirty="0"/>
              <a:t> M. Mondher BOUSNINA</a:t>
            </a:r>
          </a:p>
          <a:p>
            <a:pPr algn="l"/>
            <a:r>
              <a:rPr lang="fr-TN" sz="2400" dirty="0"/>
              <a:t>		M. Sofiene HEMISSI</a:t>
            </a:r>
          </a:p>
          <a:p>
            <a:pPr algn="l"/>
            <a:r>
              <a:rPr lang="fr-TN" sz="2400" dirty="0"/>
              <a:t>				Ministère de l’Intérieur</a:t>
            </a:r>
            <a:endParaRPr lang="en-US" sz="2400" dirty="0"/>
          </a:p>
          <a:p>
            <a:r>
              <a:rPr lang="fr-TN" sz="2400" dirty="0"/>
              <a:t>				Tunisie</a:t>
            </a:r>
            <a:endParaRPr lang="en-GB" dirty="0"/>
          </a:p>
        </p:txBody>
      </p:sp>
      <p:pic>
        <p:nvPicPr>
          <p:cNvPr id="7" name="Picture 6">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36AE2AC-D5D4-4600-A046-3BC0985245F4}"/>
              </a:ext>
            </a:extLst>
          </p:cNvPr>
          <p:cNvPicPr>
            <a:picLocks noChangeAspect="1"/>
          </p:cNvPicPr>
          <p:nvPr/>
        </p:nvPicPr>
        <p:blipFill>
          <a:blip r:embed="rId3"/>
          <a:stretch>
            <a:fillRect/>
          </a:stretch>
        </p:blipFill>
        <p:spPr>
          <a:xfrm>
            <a:off x="4493072" y="713652"/>
            <a:ext cx="2914650" cy="1200150"/>
          </a:xfrm>
          <a:prstGeom prst="rect">
            <a:avLst/>
          </a:prstGeom>
        </p:spPr>
      </p:pic>
      <p:pic>
        <p:nvPicPr>
          <p:cNvPr id="22" name="Picture 21">
            <a:extLst>
              <a:ext uri="{FF2B5EF4-FFF2-40B4-BE49-F238E27FC236}">
                <a16:creationId xmlns:a16="http://schemas.microsoft.com/office/drawing/2014/main" id="{6BEA1D42-B17D-4C76-AB60-C396D478FB69}"/>
              </a:ext>
            </a:extLst>
          </p:cNvPr>
          <p:cNvPicPr>
            <a:picLocks noChangeAspect="1"/>
          </p:cNvPicPr>
          <p:nvPr/>
        </p:nvPicPr>
        <p:blipFill>
          <a:blip r:embed="rId4"/>
          <a:stretch>
            <a:fillRect/>
          </a:stretch>
        </p:blipFill>
        <p:spPr>
          <a:xfrm>
            <a:off x="8231108" y="608877"/>
            <a:ext cx="3400425" cy="1304925"/>
          </a:xfrm>
          <a:prstGeom prst="rect">
            <a:avLst/>
          </a:prstGeom>
        </p:spPr>
      </p:pic>
    </p:spTree>
    <p:extLst>
      <p:ext uri="{BB962C8B-B14F-4D97-AF65-F5344CB8AC3E}">
        <p14:creationId xmlns:p14="http://schemas.microsoft.com/office/powerpoint/2010/main" val="102745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401320" y="274320"/>
            <a:ext cx="11475720" cy="812800"/>
          </a:xfrm>
        </p:spPr>
        <p:txBody>
          <a:bodyPr>
            <a:normAutofit/>
          </a:bodyPr>
          <a:lstStyle/>
          <a:p>
            <a:r>
              <a:rPr lang="fr-FR" sz="3600" b="1" dirty="0">
                <a:solidFill>
                  <a:schemeClr val="accent2"/>
                </a:solidFill>
                <a:sym typeface="Raleway"/>
              </a:rPr>
              <a:t>Projets en cours pour l’amélioration de gestion de l’état civil</a:t>
            </a:r>
            <a:endParaRPr lang="en-US" sz="3600" b="1" dirty="0">
              <a:solidFill>
                <a:schemeClr val="accent2"/>
              </a:solidFill>
            </a:endParaRPr>
          </a:p>
        </p:txBody>
      </p:sp>
      <p:graphicFrame>
        <p:nvGraphicFramePr>
          <p:cNvPr id="5" name="Tableau 5">
            <a:extLst>
              <a:ext uri="{FF2B5EF4-FFF2-40B4-BE49-F238E27FC236}">
                <a16:creationId xmlns:a16="http://schemas.microsoft.com/office/drawing/2014/main" id="{D1166BA9-AE08-4D60-D78D-68607CE9A774}"/>
              </a:ext>
            </a:extLst>
          </p:cNvPr>
          <p:cNvGraphicFramePr>
            <a:graphicFrameLocks noGrp="1"/>
          </p:cNvGraphicFramePr>
          <p:nvPr/>
        </p:nvGraphicFramePr>
        <p:xfrm>
          <a:off x="0" y="6487160"/>
          <a:ext cx="12192000" cy="370840"/>
        </p:xfrm>
        <a:graphic>
          <a:graphicData uri="http://schemas.openxmlformats.org/drawingml/2006/table">
            <a:tbl>
              <a:tblPr>
                <a:tableStyleId>{5C22544A-7EE6-4342-B048-85BDC9FD1C3A}</a:tableStyleId>
              </a:tblPr>
              <a:tblGrid>
                <a:gridCol w="245953">
                  <a:extLst>
                    <a:ext uri="{9D8B030D-6E8A-4147-A177-3AD203B41FA5}">
                      <a16:colId xmlns:a16="http://schemas.microsoft.com/office/drawing/2014/main" val="2953346749"/>
                    </a:ext>
                  </a:extLst>
                </a:gridCol>
                <a:gridCol w="11465401">
                  <a:extLst>
                    <a:ext uri="{9D8B030D-6E8A-4147-A177-3AD203B41FA5}">
                      <a16:colId xmlns:a16="http://schemas.microsoft.com/office/drawing/2014/main" val="1348990441"/>
                    </a:ext>
                  </a:extLst>
                </a:gridCol>
                <a:gridCol w="480646">
                  <a:extLst>
                    <a:ext uri="{9D8B030D-6E8A-4147-A177-3AD203B41FA5}">
                      <a16:colId xmlns:a16="http://schemas.microsoft.com/office/drawing/2014/main" val="3379842794"/>
                    </a:ext>
                  </a:extLst>
                </a:gridCol>
              </a:tblGrid>
              <a:tr h="370840">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fld id="{B071AC50-E13B-49B5-A300-9ED148F53C85}" type="slidenum">
                        <a:rPr lang="fr-FR" sz="1600" smtClean="0">
                          <a:latin typeface="Raleway"/>
                        </a:rPr>
                        <a:t>10</a:t>
                      </a:fld>
                      <a:endParaRPr lang="fr-FR" sz="1600" dirty="0">
                        <a:latin typeface="Raleway"/>
                      </a:endParaRPr>
                    </a:p>
                  </a:txBody>
                  <a:tcPr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5077196"/>
                  </a:ext>
                </a:extLst>
              </a:tr>
            </a:tbl>
          </a:graphicData>
        </a:graphic>
      </p:graphicFrame>
      <p:sp>
        <p:nvSpPr>
          <p:cNvPr id="6" name="Espace réservé du contenu 1">
            <a:extLst>
              <a:ext uri="{FF2B5EF4-FFF2-40B4-BE49-F238E27FC236}">
                <a16:creationId xmlns:a16="http://schemas.microsoft.com/office/drawing/2014/main" id="{8175F845-8C15-090C-8346-27E7928D5487}"/>
              </a:ext>
            </a:extLst>
          </p:cNvPr>
          <p:cNvSpPr>
            <a:spLocks noGrp="1"/>
          </p:cNvSpPr>
          <p:nvPr>
            <p:ph idx="1"/>
          </p:nvPr>
        </p:nvSpPr>
        <p:spPr>
          <a:xfrm>
            <a:off x="509954" y="1087120"/>
            <a:ext cx="11175023" cy="5232198"/>
          </a:xfrm>
        </p:spPr>
        <p:txBody>
          <a:bodyPr>
            <a:normAutofit fontScale="70000" lnSpcReduction="20000"/>
          </a:bodyPr>
          <a:lstStyle/>
          <a:p>
            <a:pPr algn="just">
              <a:lnSpc>
                <a:spcPct val="150000"/>
              </a:lnSpc>
            </a:pPr>
            <a:r>
              <a:rPr lang="fr-FR" sz="2400" dirty="0">
                <a:solidFill>
                  <a:srgbClr val="002060"/>
                </a:solidFill>
                <a:latin typeface="Arial Rounded MT Bold" panose="020F0704030504030204" pitchFamily="34" charset="0"/>
              </a:rPr>
              <a:t>Refonte du système actuel « </a:t>
            </a:r>
            <a:r>
              <a:rPr lang="fr-FR" sz="2400" dirty="0" err="1">
                <a:solidFill>
                  <a:srgbClr val="002060"/>
                </a:solidFill>
                <a:latin typeface="Arial Rounded MT Bold" panose="020F0704030504030204" pitchFamily="34" charset="0"/>
              </a:rPr>
              <a:t>Madania</a:t>
            </a:r>
            <a:r>
              <a:rPr lang="fr-FR" sz="2400" dirty="0">
                <a:solidFill>
                  <a:srgbClr val="002060"/>
                </a:solidFill>
                <a:latin typeface="Arial Rounded MT Bold" panose="020F0704030504030204" pitchFamily="34" charset="0"/>
              </a:rPr>
              <a:t> » : Objectif, Dématérialisation totale de la gestion de l’état civil</a:t>
            </a:r>
          </a:p>
          <a:p>
            <a:pPr lvl="1" algn="just">
              <a:lnSpc>
                <a:spcPct val="150000"/>
              </a:lnSpc>
              <a:buFont typeface="Wingdings" panose="05000000000000000000" pitchFamily="2" charset="2"/>
              <a:buChar char="ü"/>
            </a:pPr>
            <a:r>
              <a:rPr lang="fr-FR" sz="2000" dirty="0">
                <a:solidFill>
                  <a:srgbClr val="002060"/>
                </a:solidFill>
                <a:latin typeface="Arial Rounded MT Bold" panose="020F0704030504030204" pitchFamily="34" charset="0"/>
              </a:rPr>
              <a:t>Dématérialisation des déclarations des naissances et des décès enregistrées au niveau des structures sanitaires (hôpitaux publics et cliniques privés)</a:t>
            </a:r>
          </a:p>
          <a:p>
            <a:pPr lvl="1" algn="just">
              <a:lnSpc>
                <a:spcPct val="150000"/>
              </a:lnSpc>
              <a:buFont typeface="Wingdings" panose="05000000000000000000" pitchFamily="2" charset="2"/>
              <a:buChar char="ü"/>
            </a:pPr>
            <a:r>
              <a:rPr lang="fr-FR" sz="2000" dirty="0">
                <a:solidFill>
                  <a:srgbClr val="002060"/>
                </a:solidFill>
                <a:latin typeface="Arial Rounded MT Bold" panose="020F0704030504030204" pitchFamily="34" charset="0"/>
              </a:rPr>
              <a:t>Dématérialisation des échanges avec les tribunaux (les jugements)</a:t>
            </a:r>
          </a:p>
          <a:p>
            <a:pPr lvl="1" algn="just">
              <a:lnSpc>
                <a:spcPct val="150000"/>
              </a:lnSpc>
              <a:buFont typeface="Wingdings" panose="05000000000000000000" pitchFamily="2" charset="2"/>
              <a:buChar char="ü"/>
            </a:pPr>
            <a:r>
              <a:rPr lang="fr-FR" sz="2000" dirty="0">
                <a:solidFill>
                  <a:srgbClr val="002060"/>
                </a:solidFill>
                <a:latin typeface="Arial Rounded MT Bold" panose="020F0704030504030204" pitchFamily="34" charset="0"/>
              </a:rPr>
              <a:t>Intégration des services consulaires tunisiens à l’étranger</a:t>
            </a:r>
          </a:p>
          <a:p>
            <a:pPr lvl="1" algn="just">
              <a:lnSpc>
                <a:spcPct val="150000"/>
              </a:lnSpc>
              <a:buFont typeface="Wingdings" panose="05000000000000000000" pitchFamily="2" charset="2"/>
              <a:buChar char="ü"/>
            </a:pPr>
            <a:r>
              <a:rPr lang="fr-FR" sz="2000" dirty="0">
                <a:solidFill>
                  <a:srgbClr val="002060"/>
                </a:solidFill>
                <a:latin typeface="Arial Rounded MT Bold" panose="020F0704030504030204" pitchFamily="34" charset="0"/>
              </a:rPr>
              <a:t>Mise à niveau du système statistique en relation avec l’état civil</a:t>
            </a:r>
          </a:p>
          <a:p>
            <a:pPr lvl="1" algn="just">
              <a:lnSpc>
                <a:spcPct val="150000"/>
              </a:lnSpc>
              <a:buFont typeface="Wingdings" panose="05000000000000000000" pitchFamily="2" charset="2"/>
              <a:buChar char="ü"/>
            </a:pPr>
            <a:r>
              <a:rPr lang="fr-FR" sz="2000" dirty="0">
                <a:solidFill>
                  <a:srgbClr val="002060"/>
                </a:solidFill>
                <a:latin typeface="Arial Rounded MT Bold" panose="020F0704030504030204" pitchFamily="34" charset="0"/>
              </a:rPr>
              <a:t>« Abandon » à terme des registres papiers</a:t>
            </a:r>
          </a:p>
          <a:p>
            <a:pPr marL="228600" lvl="1" algn="just">
              <a:lnSpc>
                <a:spcPct val="150000"/>
              </a:lnSpc>
              <a:spcBef>
                <a:spcPts val="1000"/>
              </a:spcBef>
            </a:pPr>
            <a:endParaRPr lang="fr-FR" sz="1100" dirty="0">
              <a:solidFill>
                <a:srgbClr val="002060"/>
              </a:solidFill>
              <a:latin typeface="Arial Rounded MT Bold" panose="020F0704030504030204" pitchFamily="34" charset="0"/>
            </a:endParaRPr>
          </a:p>
          <a:p>
            <a:pPr marL="228600" lvl="1" algn="just">
              <a:lnSpc>
                <a:spcPct val="150000"/>
              </a:lnSpc>
              <a:spcBef>
                <a:spcPts val="1000"/>
              </a:spcBef>
            </a:pPr>
            <a:r>
              <a:rPr lang="fr-FR" dirty="0">
                <a:solidFill>
                  <a:srgbClr val="002060"/>
                </a:solidFill>
                <a:latin typeface="Arial Rounded MT Bold" panose="020F0704030504030204" pitchFamily="34" charset="0"/>
              </a:rPr>
              <a:t>Services en ligne pour les tunisiens à l’étranger</a:t>
            </a:r>
          </a:p>
          <a:p>
            <a:pPr marL="228600" lvl="1" algn="just">
              <a:lnSpc>
                <a:spcPct val="150000"/>
              </a:lnSpc>
              <a:spcBef>
                <a:spcPts val="1000"/>
              </a:spcBef>
            </a:pPr>
            <a:endParaRPr lang="fr-FR" sz="1100" dirty="0">
              <a:solidFill>
                <a:srgbClr val="002060"/>
              </a:solidFill>
              <a:latin typeface="Arial Rounded MT Bold" panose="020F0704030504030204" pitchFamily="34" charset="0"/>
            </a:endParaRPr>
          </a:p>
          <a:p>
            <a:pPr marL="228600" lvl="1" algn="just">
              <a:lnSpc>
                <a:spcPct val="150000"/>
              </a:lnSpc>
              <a:spcBef>
                <a:spcPts val="1000"/>
              </a:spcBef>
            </a:pPr>
            <a:r>
              <a:rPr lang="fr-FR" dirty="0">
                <a:solidFill>
                  <a:srgbClr val="002060"/>
                </a:solidFill>
                <a:latin typeface="Arial Rounded MT Bold" panose="020F0704030504030204" pitchFamily="34" charset="0"/>
              </a:rPr>
              <a:t>Généralisation de l’interopérabilité entre le Système National de l’Etat Civil (</a:t>
            </a:r>
            <a:r>
              <a:rPr lang="fr-FR" dirty="0" err="1">
                <a:solidFill>
                  <a:srgbClr val="002060"/>
                </a:solidFill>
                <a:latin typeface="Arial Rounded MT Bold" panose="020F0704030504030204" pitchFamily="34" charset="0"/>
              </a:rPr>
              <a:t>Madania</a:t>
            </a:r>
            <a:r>
              <a:rPr lang="fr-FR" dirty="0">
                <a:solidFill>
                  <a:srgbClr val="002060"/>
                </a:solidFill>
                <a:latin typeface="Arial Rounded MT Bold" panose="020F0704030504030204" pitchFamily="34" charset="0"/>
              </a:rPr>
              <a:t>) avec l’ensembles des Systèmes d’Information publics</a:t>
            </a:r>
          </a:p>
          <a:p>
            <a:pPr marL="228600" lvl="1" algn="just">
              <a:lnSpc>
                <a:spcPct val="150000"/>
              </a:lnSpc>
              <a:spcBef>
                <a:spcPts val="1000"/>
              </a:spcBef>
            </a:pPr>
            <a:endParaRPr lang="fr-FR" sz="1100" dirty="0">
              <a:solidFill>
                <a:srgbClr val="002060"/>
              </a:solidFill>
              <a:latin typeface="Arial Rounded MT Bold" panose="020F0704030504030204" pitchFamily="34" charset="0"/>
            </a:endParaRPr>
          </a:p>
          <a:p>
            <a:pPr marL="228600" lvl="1" algn="just">
              <a:lnSpc>
                <a:spcPct val="150000"/>
              </a:lnSpc>
              <a:spcBef>
                <a:spcPts val="1000"/>
              </a:spcBef>
            </a:pPr>
            <a:r>
              <a:rPr lang="fr-FR" dirty="0">
                <a:solidFill>
                  <a:srgbClr val="002060"/>
                </a:solidFill>
                <a:latin typeface="Arial Rounded MT Bold" panose="020F0704030504030204" pitchFamily="34" charset="0"/>
              </a:rPr>
              <a:t>Compagne de fiabilisation des données (activité continue)</a:t>
            </a:r>
          </a:p>
        </p:txBody>
      </p:sp>
    </p:spTree>
    <p:extLst>
      <p:ext uri="{BB962C8B-B14F-4D97-AF65-F5344CB8AC3E}">
        <p14:creationId xmlns:p14="http://schemas.microsoft.com/office/powerpoint/2010/main" val="383912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8">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0">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2">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949DBF7-D8C4-42EB-9EE9-7A7DFBF0FA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30416" y="2017643"/>
            <a:ext cx="5091277" cy="2604512"/>
          </a:xfrm>
          <a:prstGeom prst="rect">
            <a:avLst/>
          </a:prstGeom>
        </p:spPr>
      </p:pic>
    </p:spTree>
    <p:extLst>
      <p:ext uri="{BB962C8B-B14F-4D97-AF65-F5344CB8AC3E}">
        <p14:creationId xmlns:p14="http://schemas.microsoft.com/office/powerpoint/2010/main" val="937507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p&#10;&#10;Description automatically generated">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477012" y="451239"/>
            <a:ext cx="3973309" cy="5897880"/>
          </a:xfrm>
          <a:prstGeom prst="rect">
            <a:avLst/>
          </a:prstGeom>
        </p:spPr>
      </p:pic>
      <p:sp>
        <p:nvSpPr>
          <p:cNvPr id="31" name="Rectangle 30">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Map&#10;&#10;Description automatically generated">
            <a:extLst>
              <a:ext uri="{FF2B5EF4-FFF2-40B4-BE49-F238E27FC236}">
                <a16:creationId xmlns:a16="http://schemas.microsoft.com/office/drawing/2014/main" id="{E96CB174-0B78-4A31-9EAA-4125AA18FE13}"/>
              </a:ext>
            </a:extLst>
          </p:cNvPr>
          <p:cNvPicPr>
            <a:picLocks noChangeAspect="1"/>
          </p:cNvPicPr>
          <p:nvPr/>
        </p:nvPicPr>
        <p:blipFill rotWithShape="1">
          <a:blip r:embed="rId2"/>
          <a:srcRect l="21274" r="6862"/>
          <a:stretch/>
        </p:blipFill>
        <p:spPr>
          <a:xfrm>
            <a:off x="4120055" y="451239"/>
            <a:ext cx="3260023" cy="5897880"/>
          </a:xfrm>
          <a:prstGeom prst="rect">
            <a:avLst/>
          </a:prstGeom>
        </p:spPr>
      </p:pic>
      <p:pic>
        <p:nvPicPr>
          <p:cNvPr id="2" name="Picture 1">
            <a:extLst>
              <a:ext uri="{FF2B5EF4-FFF2-40B4-BE49-F238E27FC236}">
                <a16:creationId xmlns:a16="http://schemas.microsoft.com/office/drawing/2014/main" id="{8A551155-118D-408A-B626-9634FD46FDFE}"/>
              </a:ext>
            </a:extLst>
          </p:cNvPr>
          <p:cNvPicPr>
            <a:picLocks noChangeAspect="1"/>
          </p:cNvPicPr>
          <p:nvPr/>
        </p:nvPicPr>
        <p:blipFill>
          <a:blip r:embed="rId3"/>
          <a:stretch>
            <a:fillRect/>
          </a:stretch>
        </p:blipFill>
        <p:spPr>
          <a:xfrm>
            <a:off x="8355041" y="2721284"/>
            <a:ext cx="2656188" cy="398341"/>
          </a:xfrm>
          <a:prstGeom prst="rect">
            <a:avLst/>
          </a:prstGeom>
        </p:spPr>
      </p:pic>
      <p:pic>
        <p:nvPicPr>
          <p:cNvPr id="3" name="Picture 2">
            <a:extLst>
              <a:ext uri="{FF2B5EF4-FFF2-40B4-BE49-F238E27FC236}">
                <a16:creationId xmlns:a16="http://schemas.microsoft.com/office/drawing/2014/main" id="{A3627542-7EE4-4F0B-ADB4-4325DF4BDF03}"/>
              </a:ext>
            </a:extLst>
          </p:cNvPr>
          <p:cNvPicPr>
            <a:picLocks noChangeAspect="1"/>
          </p:cNvPicPr>
          <p:nvPr/>
        </p:nvPicPr>
        <p:blipFill>
          <a:blip r:embed="rId4"/>
          <a:stretch>
            <a:fillRect/>
          </a:stretch>
        </p:blipFill>
        <p:spPr>
          <a:xfrm>
            <a:off x="9827011" y="5179457"/>
            <a:ext cx="1034893" cy="349303"/>
          </a:xfrm>
          <a:prstGeom prst="rect">
            <a:avLst/>
          </a:prstGeom>
        </p:spPr>
      </p:pic>
      <p:pic>
        <p:nvPicPr>
          <p:cNvPr id="4" name="Picture 3">
            <a:extLst>
              <a:ext uri="{FF2B5EF4-FFF2-40B4-BE49-F238E27FC236}">
                <a16:creationId xmlns:a16="http://schemas.microsoft.com/office/drawing/2014/main" id="{D3BFC554-EEE8-4BC9-83E6-50F6AC07FF47}"/>
              </a:ext>
            </a:extLst>
          </p:cNvPr>
          <p:cNvPicPr>
            <a:picLocks noChangeAspect="1"/>
          </p:cNvPicPr>
          <p:nvPr/>
        </p:nvPicPr>
        <p:blipFill>
          <a:blip r:embed="rId5"/>
          <a:stretch>
            <a:fillRect/>
          </a:stretch>
        </p:blipFill>
        <p:spPr>
          <a:xfrm>
            <a:off x="8430935" y="3909343"/>
            <a:ext cx="1936895" cy="379671"/>
          </a:xfrm>
          <a:prstGeom prst="rect">
            <a:avLst/>
          </a:prstGeom>
        </p:spPr>
      </p:pic>
      <p:pic>
        <p:nvPicPr>
          <p:cNvPr id="6" name="Picture 5">
            <a:extLst>
              <a:ext uri="{FF2B5EF4-FFF2-40B4-BE49-F238E27FC236}">
                <a16:creationId xmlns:a16="http://schemas.microsoft.com/office/drawing/2014/main" id="{1700E5A7-DD49-42F7-A251-7A3ABDAF0828}"/>
              </a:ext>
            </a:extLst>
          </p:cNvPr>
          <p:cNvPicPr>
            <a:picLocks noChangeAspect="1"/>
          </p:cNvPicPr>
          <p:nvPr/>
        </p:nvPicPr>
        <p:blipFill>
          <a:blip r:embed="rId6"/>
          <a:stretch>
            <a:fillRect/>
          </a:stretch>
        </p:blipFill>
        <p:spPr>
          <a:xfrm>
            <a:off x="9461361" y="2117892"/>
            <a:ext cx="725930" cy="421054"/>
          </a:xfrm>
          <a:prstGeom prst="rect">
            <a:avLst/>
          </a:prstGeom>
        </p:spPr>
      </p:pic>
      <p:pic>
        <p:nvPicPr>
          <p:cNvPr id="8" name="Picture 7">
            <a:extLst>
              <a:ext uri="{FF2B5EF4-FFF2-40B4-BE49-F238E27FC236}">
                <a16:creationId xmlns:a16="http://schemas.microsoft.com/office/drawing/2014/main" id="{B6BA8FC1-072E-4075-9824-9F5CEEAF8F21}"/>
              </a:ext>
            </a:extLst>
          </p:cNvPr>
          <p:cNvPicPr>
            <a:picLocks noChangeAspect="1"/>
          </p:cNvPicPr>
          <p:nvPr/>
        </p:nvPicPr>
        <p:blipFill>
          <a:blip r:embed="rId7"/>
          <a:stretch>
            <a:fillRect/>
          </a:stretch>
        </p:blipFill>
        <p:spPr>
          <a:xfrm>
            <a:off x="10367831" y="1489362"/>
            <a:ext cx="940529" cy="420252"/>
          </a:xfrm>
          <a:prstGeom prst="rect">
            <a:avLst/>
          </a:prstGeom>
        </p:spPr>
      </p:pic>
      <p:pic>
        <p:nvPicPr>
          <p:cNvPr id="9" name="Picture 8">
            <a:extLst>
              <a:ext uri="{FF2B5EF4-FFF2-40B4-BE49-F238E27FC236}">
                <a16:creationId xmlns:a16="http://schemas.microsoft.com/office/drawing/2014/main" id="{C50BF4B6-953B-41BA-B79C-01EA883B57D4}"/>
              </a:ext>
            </a:extLst>
          </p:cNvPr>
          <p:cNvPicPr>
            <a:picLocks noChangeAspect="1"/>
          </p:cNvPicPr>
          <p:nvPr/>
        </p:nvPicPr>
        <p:blipFill>
          <a:blip r:embed="rId8"/>
          <a:stretch>
            <a:fillRect/>
          </a:stretch>
        </p:blipFill>
        <p:spPr>
          <a:xfrm>
            <a:off x="8093363" y="5091848"/>
            <a:ext cx="1228229" cy="469776"/>
          </a:xfrm>
          <a:prstGeom prst="rect">
            <a:avLst/>
          </a:prstGeom>
        </p:spPr>
      </p:pic>
      <p:pic>
        <p:nvPicPr>
          <p:cNvPr id="10" name="Picture 9">
            <a:extLst>
              <a:ext uri="{FF2B5EF4-FFF2-40B4-BE49-F238E27FC236}">
                <a16:creationId xmlns:a16="http://schemas.microsoft.com/office/drawing/2014/main" id="{18291BB5-2681-4B0D-BE06-1F0A51408012}"/>
              </a:ext>
            </a:extLst>
          </p:cNvPr>
          <p:cNvPicPr>
            <a:picLocks noChangeAspect="1"/>
          </p:cNvPicPr>
          <p:nvPr/>
        </p:nvPicPr>
        <p:blipFill>
          <a:blip r:embed="rId9"/>
          <a:stretch>
            <a:fillRect/>
          </a:stretch>
        </p:blipFill>
        <p:spPr>
          <a:xfrm>
            <a:off x="9827011" y="4481126"/>
            <a:ext cx="1332419" cy="383075"/>
          </a:xfrm>
          <a:prstGeom prst="rect">
            <a:avLst/>
          </a:prstGeom>
        </p:spPr>
      </p:pic>
      <p:pic>
        <p:nvPicPr>
          <p:cNvPr id="11" name="Picture 10">
            <a:extLst>
              <a:ext uri="{FF2B5EF4-FFF2-40B4-BE49-F238E27FC236}">
                <a16:creationId xmlns:a16="http://schemas.microsoft.com/office/drawing/2014/main" id="{30E6404D-527F-47A0-BC19-14D9F07DBAF3}"/>
              </a:ext>
            </a:extLst>
          </p:cNvPr>
          <p:cNvPicPr>
            <a:picLocks noChangeAspect="1"/>
          </p:cNvPicPr>
          <p:nvPr/>
        </p:nvPicPr>
        <p:blipFill>
          <a:blip r:embed="rId10"/>
          <a:stretch>
            <a:fillRect/>
          </a:stretch>
        </p:blipFill>
        <p:spPr>
          <a:xfrm>
            <a:off x="7837157" y="2050510"/>
            <a:ext cx="1394598" cy="514708"/>
          </a:xfrm>
          <a:prstGeom prst="rect">
            <a:avLst/>
          </a:prstGeom>
        </p:spPr>
      </p:pic>
      <p:pic>
        <p:nvPicPr>
          <p:cNvPr id="15" name="Picture 14">
            <a:extLst>
              <a:ext uri="{FF2B5EF4-FFF2-40B4-BE49-F238E27FC236}">
                <a16:creationId xmlns:a16="http://schemas.microsoft.com/office/drawing/2014/main" id="{2B9E1DB8-8EAE-409D-85AC-CCACE75A18E5}"/>
              </a:ext>
            </a:extLst>
          </p:cNvPr>
          <p:cNvPicPr>
            <a:picLocks noChangeAspect="1"/>
          </p:cNvPicPr>
          <p:nvPr/>
        </p:nvPicPr>
        <p:blipFill>
          <a:blip r:embed="rId11"/>
          <a:stretch>
            <a:fillRect/>
          </a:stretch>
        </p:blipFill>
        <p:spPr>
          <a:xfrm>
            <a:off x="7821923" y="1358116"/>
            <a:ext cx="2309979" cy="691844"/>
          </a:xfrm>
          <a:prstGeom prst="rect">
            <a:avLst/>
          </a:prstGeom>
        </p:spPr>
      </p:pic>
      <p:pic>
        <p:nvPicPr>
          <p:cNvPr id="16" name="Picture 15">
            <a:extLst>
              <a:ext uri="{FF2B5EF4-FFF2-40B4-BE49-F238E27FC236}">
                <a16:creationId xmlns:a16="http://schemas.microsoft.com/office/drawing/2014/main" id="{D6D67CAB-AD76-4308-85DB-555B9E4C8A9B}"/>
              </a:ext>
            </a:extLst>
          </p:cNvPr>
          <p:cNvPicPr>
            <a:picLocks noChangeAspect="1"/>
          </p:cNvPicPr>
          <p:nvPr/>
        </p:nvPicPr>
        <p:blipFill>
          <a:blip r:embed="rId12"/>
          <a:stretch>
            <a:fillRect/>
          </a:stretch>
        </p:blipFill>
        <p:spPr>
          <a:xfrm>
            <a:off x="10588981" y="1933558"/>
            <a:ext cx="844496" cy="746183"/>
          </a:xfrm>
          <a:prstGeom prst="rect">
            <a:avLst/>
          </a:prstGeom>
        </p:spPr>
      </p:pic>
      <p:pic>
        <p:nvPicPr>
          <p:cNvPr id="18" name="Picture 17">
            <a:extLst>
              <a:ext uri="{FF2B5EF4-FFF2-40B4-BE49-F238E27FC236}">
                <a16:creationId xmlns:a16="http://schemas.microsoft.com/office/drawing/2014/main" id="{4E451EF9-E6E0-4A0B-9DCB-775C277B8C17}"/>
              </a:ext>
            </a:extLst>
          </p:cNvPr>
          <p:cNvPicPr>
            <a:picLocks noChangeAspect="1"/>
          </p:cNvPicPr>
          <p:nvPr/>
        </p:nvPicPr>
        <p:blipFill>
          <a:blip r:embed="rId13"/>
          <a:stretch>
            <a:fillRect/>
          </a:stretch>
        </p:blipFill>
        <p:spPr>
          <a:xfrm>
            <a:off x="7894144" y="808821"/>
            <a:ext cx="2119488" cy="519059"/>
          </a:xfrm>
          <a:prstGeom prst="rect">
            <a:avLst/>
          </a:prstGeom>
        </p:spPr>
      </p:pic>
      <p:pic>
        <p:nvPicPr>
          <p:cNvPr id="19" name="Picture 18">
            <a:extLst>
              <a:ext uri="{FF2B5EF4-FFF2-40B4-BE49-F238E27FC236}">
                <a16:creationId xmlns:a16="http://schemas.microsoft.com/office/drawing/2014/main" id="{CEB35E08-E0A1-4AD5-B890-AE717BE8B215}"/>
              </a:ext>
            </a:extLst>
          </p:cNvPr>
          <p:cNvPicPr>
            <a:picLocks noChangeAspect="1"/>
          </p:cNvPicPr>
          <p:nvPr/>
        </p:nvPicPr>
        <p:blipFill>
          <a:blip r:embed="rId14"/>
          <a:stretch>
            <a:fillRect/>
          </a:stretch>
        </p:blipFill>
        <p:spPr>
          <a:xfrm>
            <a:off x="10131902" y="856135"/>
            <a:ext cx="1065681" cy="405974"/>
          </a:xfrm>
          <a:prstGeom prst="rect">
            <a:avLst/>
          </a:prstGeom>
        </p:spPr>
      </p:pic>
      <p:pic>
        <p:nvPicPr>
          <p:cNvPr id="5" name="Picture 4">
            <a:extLst>
              <a:ext uri="{FF2B5EF4-FFF2-40B4-BE49-F238E27FC236}">
                <a16:creationId xmlns:a16="http://schemas.microsoft.com/office/drawing/2014/main" id="{2A52C0C0-0D93-4812-ACED-5ABFA30A532D}"/>
              </a:ext>
            </a:extLst>
          </p:cNvPr>
          <p:cNvPicPr>
            <a:picLocks noChangeAspect="1"/>
          </p:cNvPicPr>
          <p:nvPr/>
        </p:nvPicPr>
        <p:blipFill>
          <a:blip r:embed="rId15"/>
          <a:stretch>
            <a:fillRect/>
          </a:stretch>
        </p:blipFill>
        <p:spPr>
          <a:xfrm>
            <a:off x="7935642" y="4445080"/>
            <a:ext cx="1281520" cy="420576"/>
          </a:xfrm>
          <a:prstGeom prst="rect">
            <a:avLst/>
          </a:prstGeom>
        </p:spPr>
      </p:pic>
    </p:spTree>
    <p:extLst>
      <p:ext uri="{BB962C8B-B14F-4D97-AF65-F5344CB8AC3E}">
        <p14:creationId xmlns:p14="http://schemas.microsoft.com/office/powerpoint/2010/main" val="64209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365760" y="131445"/>
            <a:ext cx="11460480" cy="1325563"/>
          </a:xfrm>
        </p:spPr>
        <p:txBody>
          <a:bodyPr/>
          <a:lstStyle/>
          <a:p>
            <a:r>
              <a:rPr lang="fr-FR" b="1" dirty="0">
                <a:solidFill>
                  <a:srgbClr val="00B050"/>
                </a:solidFill>
              </a:rPr>
              <a:t>Contenu</a:t>
            </a:r>
            <a:r>
              <a:rPr lang="en-US" b="1" dirty="0">
                <a:solidFill>
                  <a:srgbClr val="00B050"/>
                </a:solidFill>
              </a:rPr>
              <a:t> de la </a:t>
            </a:r>
            <a:r>
              <a:rPr lang="fr-TN" b="1" dirty="0">
                <a:solidFill>
                  <a:srgbClr val="00B050"/>
                </a:solidFill>
              </a:rPr>
              <a:t>présentation</a:t>
            </a:r>
            <a:endParaRPr lang="en-GB" b="1" dirty="0">
              <a:solidFill>
                <a:srgbClr val="00B050"/>
              </a:solidFill>
            </a:endParaRPr>
          </a:p>
        </p:txBody>
      </p:sp>
      <p:grpSp>
        <p:nvGrpSpPr>
          <p:cNvPr id="4" name="Group 12">
            <a:extLst>
              <a:ext uri="{FF2B5EF4-FFF2-40B4-BE49-F238E27FC236}">
                <a16:creationId xmlns:a16="http://schemas.microsoft.com/office/drawing/2014/main" id="{D2EBADE2-EC26-8B3A-9102-59F33F1562DE}"/>
              </a:ext>
            </a:extLst>
          </p:cNvPr>
          <p:cNvGrpSpPr/>
          <p:nvPr/>
        </p:nvGrpSpPr>
        <p:grpSpPr>
          <a:xfrm>
            <a:off x="904239" y="1534159"/>
            <a:ext cx="10342881" cy="4594205"/>
            <a:chOff x="5228666" y="331304"/>
            <a:chExt cx="5906129" cy="5089840"/>
          </a:xfrm>
        </p:grpSpPr>
        <p:grpSp>
          <p:nvGrpSpPr>
            <p:cNvPr id="5" name="Group 13">
              <a:extLst>
                <a:ext uri="{FF2B5EF4-FFF2-40B4-BE49-F238E27FC236}">
                  <a16:creationId xmlns:a16="http://schemas.microsoft.com/office/drawing/2014/main" id="{BACFE785-6CE4-4FA6-7DE5-9BA66E5CA34F}"/>
                </a:ext>
              </a:extLst>
            </p:cNvPr>
            <p:cNvGrpSpPr/>
            <p:nvPr/>
          </p:nvGrpSpPr>
          <p:grpSpPr>
            <a:xfrm>
              <a:off x="5228666" y="331304"/>
              <a:ext cx="5906129" cy="764700"/>
              <a:chOff x="5228666" y="331304"/>
              <a:chExt cx="5906129" cy="764700"/>
            </a:xfrm>
          </p:grpSpPr>
          <p:grpSp>
            <p:nvGrpSpPr>
              <p:cNvPr id="38" name="Group 65">
                <a:extLst>
                  <a:ext uri="{FF2B5EF4-FFF2-40B4-BE49-F238E27FC236}">
                    <a16:creationId xmlns:a16="http://schemas.microsoft.com/office/drawing/2014/main" id="{E4B1E963-F4EE-69D2-0E3A-948646A93A2F}"/>
                  </a:ext>
                </a:extLst>
              </p:cNvPr>
              <p:cNvGrpSpPr/>
              <p:nvPr/>
            </p:nvGrpSpPr>
            <p:grpSpPr>
              <a:xfrm>
                <a:off x="5228666" y="331304"/>
                <a:ext cx="873268" cy="764700"/>
                <a:chOff x="5373511" y="936978"/>
                <a:chExt cx="1044223" cy="914400"/>
              </a:xfrm>
            </p:grpSpPr>
            <p:grpSp>
              <p:nvGrpSpPr>
                <p:cNvPr id="41" name="Group 70">
                  <a:extLst>
                    <a:ext uri="{FF2B5EF4-FFF2-40B4-BE49-F238E27FC236}">
                      <a16:creationId xmlns:a16="http://schemas.microsoft.com/office/drawing/2014/main" id="{F8DCC63B-2A22-FFBE-7842-A25542480639}"/>
                    </a:ext>
                  </a:extLst>
                </p:cNvPr>
                <p:cNvGrpSpPr/>
                <p:nvPr/>
              </p:nvGrpSpPr>
              <p:grpSpPr>
                <a:xfrm>
                  <a:off x="5373511" y="936978"/>
                  <a:ext cx="1044223" cy="914400"/>
                  <a:chOff x="5373511" y="936978"/>
                  <a:chExt cx="1044223" cy="914400"/>
                </a:xfrm>
                <a:effectLst>
                  <a:outerShdw blurRad="50800" dist="38100" dir="2700000" algn="tl" rotWithShape="0">
                    <a:prstClr val="black">
                      <a:alpha val="40000"/>
                    </a:prstClr>
                  </a:outerShdw>
                </a:effectLst>
              </p:grpSpPr>
              <p:sp>
                <p:nvSpPr>
                  <p:cNvPr id="43" name="Oval 72">
                    <a:extLst>
                      <a:ext uri="{FF2B5EF4-FFF2-40B4-BE49-F238E27FC236}">
                        <a16:creationId xmlns:a16="http://schemas.microsoft.com/office/drawing/2014/main" id="{3A5F78DD-65CB-8958-B8AE-77F34444A12F}"/>
                      </a:ext>
                    </a:extLst>
                  </p:cNvPr>
                  <p:cNvSpPr/>
                  <p:nvPr/>
                </p:nvSpPr>
                <p:spPr>
                  <a:xfrm>
                    <a:off x="5373511" y="936978"/>
                    <a:ext cx="914401" cy="9144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25000"/>
                        </a:schemeClr>
                      </a:solidFill>
                      <a:latin typeface="Arial Rounded MT Bold" panose="020F0704030504030204" pitchFamily="34" charset="0"/>
                    </a:endParaRPr>
                  </a:p>
                </p:txBody>
              </p:sp>
              <p:sp>
                <p:nvSpPr>
                  <p:cNvPr id="44" name="Oval 73">
                    <a:extLst>
                      <a:ext uri="{FF2B5EF4-FFF2-40B4-BE49-F238E27FC236}">
                        <a16:creationId xmlns:a16="http://schemas.microsoft.com/office/drawing/2014/main" id="{C368EF29-9CA0-CF75-11AA-867F0CA47BB7}"/>
                      </a:ext>
                    </a:extLst>
                  </p:cNvPr>
                  <p:cNvSpPr/>
                  <p:nvPr/>
                </p:nvSpPr>
                <p:spPr>
                  <a:xfrm>
                    <a:off x="5503333" y="936978"/>
                    <a:ext cx="914401"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25000"/>
                        </a:schemeClr>
                      </a:solidFill>
                      <a:latin typeface="Arial Rounded MT Bold" panose="020F0704030504030204" pitchFamily="34" charset="0"/>
                    </a:endParaRPr>
                  </a:p>
                </p:txBody>
              </p:sp>
            </p:grpSp>
            <p:sp>
              <p:nvSpPr>
                <p:cNvPr id="42" name="TextBox 71">
                  <a:extLst>
                    <a:ext uri="{FF2B5EF4-FFF2-40B4-BE49-F238E27FC236}">
                      <a16:creationId xmlns:a16="http://schemas.microsoft.com/office/drawing/2014/main" id="{C143D59B-FC96-2085-C900-C02BE7D39E95}"/>
                    </a:ext>
                  </a:extLst>
                </p:cNvPr>
                <p:cNvSpPr txBox="1"/>
                <p:nvPr/>
              </p:nvSpPr>
              <p:spPr>
                <a:xfrm>
                  <a:off x="5615976" y="1209512"/>
                  <a:ext cx="689113" cy="457887"/>
                </a:xfrm>
                <a:prstGeom prst="rect">
                  <a:avLst/>
                </a:prstGeom>
                <a:noFill/>
              </p:spPr>
              <p:txBody>
                <a:bodyPr wrap="square" rtlCol="0">
                  <a:spAutoFit/>
                </a:bodyPr>
                <a:lstStyle/>
                <a:p>
                  <a:pPr algn="ctr"/>
                  <a:r>
                    <a:rPr lang="fr-FR" b="1" dirty="0">
                      <a:solidFill>
                        <a:schemeClr val="bg2">
                          <a:lumMod val="25000"/>
                        </a:schemeClr>
                      </a:solidFill>
                      <a:effectLst>
                        <a:outerShdw blurRad="38100" dist="38100" dir="2700000" algn="tl">
                          <a:srgbClr val="000000">
                            <a:alpha val="43137"/>
                          </a:srgbClr>
                        </a:outerShdw>
                      </a:effectLst>
                      <a:latin typeface="Arial Rounded MT Bold" panose="020F0704030504030204" pitchFamily="34" charset="0"/>
                    </a:rPr>
                    <a:t>01</a:t>
                  </a:r>
                </a:p>
              </p:txBody>
            </p:sp>
          </p:grpSp>
          <p:sp>
            <p:nvSpPr>
              <p:cNvPr id="39" name="TextBox 68">
                <a:extLst>
                  <a:ext uri="{FF2B5EF4-FFF2-40B4-BE49-F238E27FC236}">
                    <a16:creationId xmlns:a16="http://schemas.microsoft.com/office/drawing/2014/main" id="{3B32FE50-84B3-4DAA-130E-FC151B1FF2B3}"/>
                  </a:ext>
                </a:extLst>
              </p:cNvPr>
              <p:cNvSpPr txBox="1"/>
              <p:nvPr/>
            </p:nvSpPr>
            <p:spPr>
              <a:xfrm>
                <a:off x="7000117" y="484456"/>
                <a:ext cx="4134678" cy="382925"/>
              </a:xfrm>
              <a:prstGeom prst="rect">
                <a:avLst/>
              </a:prstGeom>
              <a:noFill/>
            </p:spPr>
            <p:txBody>
              <a:bodyPr wrap="square" rtlCol="0">
                <a:spAutoFit/>
              </a:bodyPr>
              <a:lstStyle/>
              <a:p>
                <a:r>
                  <a:rPr lang="fr-FR" dirty="0">
                    <a:solidFill>
                      <a:schemeClr val="bg2">
                        <a:lumMod val="25000"/>
                      </a:schemeClr>
                    </a:solidFill>
                    <a:latin typeface="Arial Rounded MT Bold" panose="020F0704030504030204" pitchFamily="34" charset="0"/>
                  </a:rPr>
                  <a:t>Cadre légal et réglementaire</a:t>
                </a:r>
              </a:p>
            </p:txBody>
          </p:sp>
          <p:cxnSp>
            <p:nvCxnSpPr>
              <p:cNvPr id="40" name="Straight Connector 67">
                <a:extLst>
                  <a:ext uri="{FF2B5EF4-FFF2-40B4-BE49-F238E27FC236}">
                    <a16:creationId xmlns:a16="http://schemas.microsoft.com/office/drawing/2014/main" id="{222A8DC9-C0CC-4C88-812A-BBE81D4C7FC3}"/>
                  </a:ext>
                </a:extLst>
              </p:cNvPr>
              <p:cNvCxnSpPr/>
              <p:nvPr/>
            </p:nvCxnSpPr>
            <p:spPr>
              <a:xfrm>
                <a:off x="6231491" y="713654"/>
                <a:ext cx="768626"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6" name="Group 14">
              <a:extLst>
                <a:ext uri="{FF2B5EF4-FFF2-40B4-BE49-F238E27FC236}">
                  <a16:creationId xmlns:a16="http://schemas.microsoft.com/office/drawing/2014/main" id="{541F0120-68CC-C5DC-0648-22A93BFA0009}"/>
                </a:ext>
              </a:extLst>
            </p:cNvPr>
            <p:cNvGrpSpPr/>
            <p:nvPr/>
          </p:nvGrpSpPr>
          <p:grpSpPr>
            <a:xfrm>
              <a:off x="5228670" y="1412589"/>
              <a:ext cx="5906125" cy="764700"/>
              <a:chOff x="5228670" y="331304"/>
              <a:chExt cx="5906125" cy="764700"/>
            </a:xfrm>
          </p:grpSpPr>
          <p:grpSp>
            <p:nvGrpSpPr>
              <p:cNvPr id="31" name="Group 56">
                <a:extLst>
                  <a:ext uri="{FF2B5EF4-FFF2-40B4-BE49-F238E27FC236}">
                    <a16:creationId xmlns:a16="http://schemas.microsoft.com/office/drawing/2014/main" id="{63CC13CB-17CC-06B0-0958-72830CB3D678}"/>
                  </a:ext>
                </a:extLst>
              </p:cNvPr>
              <p:cNvGrpSpPr/>
              <p:nvPr/>
            </p:nvGrpSpPr>
            <p:grpSpPr>
              <a:xfrm>
                <a:off x="5228670" y="331304"/>
                <a:ext cx="873268" cy="764700"/>
                <a:chOff x="5373511" y="936978"/>
                <a:chExt cx="1044222" cy="914400"/>
              </a:xfrm>
            </p:grpSpPr>
            <p:grpSp>
              <p:nvGrpSpPr>
                <p:cNvPr id="34" name="Group 61">
                  <a:extLst>
                    <a:ext uri="{FF2B5EF4-FFF2-40B4-BE49-F238E27FC236}">
                      <a16:creationId xmlns:a16="http://schemas.microsoft.com/office/drawing/2014/main" id="{798F3527-D6DD-5861-F098-96F9A5B97512}"/>
                    </a:ext>
                  </a:extLst>
                </p:cNvPr>
                <p:cNvGrpSpPr/>
                <p:nvPr/>
              </p:nvGrpSpPr>
              <p:grpSpPr>
                <a:xfrm>
                  <a:off x="5373511" y="936978"/>
                  <a:ext cx="1044222" cy="914400"/>
                  <a:chOff x="5373511" y="936978"/>
                  <a:chExt cx="1044222" cy="914400"/>
                </a:xfrm>
                <a:effectLst>
                  <a:outerShdw blurRad="50800" dist="38100" dir="2700000" algn="tl" rotWithShape="0">
                    <a:prstClr val="black">
                      <a:alpha val="40000"/>
                    </a:prstClr>
                  </a:outerShdw>
                </a:effectLst>
              </p:grpSpPr>
              <p:sp>
                <p:nvSpPr>
                  <p:cNvPr id="36" name="Oval 63">
                    <a:extLst>
                      <a:ext uri="{FF2B5EF4-FFF2-40B4-BE49-F238E27FC236}">
                        <a16:creationId xmlns:a16="http://schemas.microsoft.com/office/drawing/2014/main" id="{9AF018D7-BA1E-33C5-20E2-81A645C4477B}"/>
                      </a:ext>
                    </a:extLst>
                  </p:cNvPr>
                  <p:cNvSpPr/>
                  <p:nvPr/>
                </p:nvSpPr>
                <p:spPr>
                  <a:xfrm>
                    <a:off x="5373511" y="936978"/>
                    <a:ext cx="914400" cy="914400"/>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25000"/>
                        </a:schemeClr>
                      </a:solidFill>
                      <a:latin typeface="Arial Rounded MT Bold" panose="020F0704030504030204" pitchFamily="34" charset="0"/>
                    </a:endParaRPr>
                  </a:p>
                </p:txBody>
              </p:sp>
              <p:sp>
                <p:nvSpPr>
                  <p:cNvPr id="37" name="Oval 64">
                    <a:extLst>
                      <a:ext uri="{FF2B5EF4-FFF2-40B4-BE49-F238E27FC236}">
                        <a16:creationId xmlns:a16="http://schemas.microsoft.com/office/drawing/2014/main" id="{FB3E4A46-7F11-4D83-4ED3-A66EFB97C9A8}"/>
                      </a:ext>
                    </a:extLst>
                  </p:cNvPr>
                  <p:cNvSpPr/>
                  <p:nvPr/>
                </p:nvSpPr>
                <p:spPr>
                  <a:xfrm>
                    <a:off x="5503333" y="93697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25000"/>
                        </a:schemeClr>
                      </a:solidFill>
                      <a:latin typeface="Arial Rounded MT Bold" panose="020F0704030504030204" pitchFamily="34" charset="0"/>
                    </a:endParaRPr>
                  </a:p>
                </p:txBody>
              </p:sp>
            </p:grpSp>
            <p:sp>
              <p:nvSpPr>
                <p:cNvPr id="35" name="TextBox 62">
                  <a:extLst>
                    <a:ext uri="{FF2B5EF4-FFF2-40B4-BE49-F238E27FC236}">
                      <a16:creationId xmlns:a16="http://schemas.microsoft.com/office/drawing/2014/main" id="{BA947A41-A2DE-F447-203B-E9EE64935C7E}"/>
                    </a:ext>
                  </a:extLst>
                </p:cNvPr>
                <p:cNvSpPr txBox="1"/>
                <p:nvPr/>
              </p:nvSpPr>
              <p:spPr>
                <a:xfrm>
                  <a:off x="5615976" y="1209512"/>
                  <a:ext cx="689113" cy="457887"/>
                </a:xfrm>
                <a:prstGeom prst="rect">
                  <a:avLst/>
                </a:prstGeom>
                <a:noFill/>
              </p:spPr>
              <p:txBody>
                <a:bodyPr wrap="square" rtlCol="0">
                  <a:spAutoFit/>
                </a:bodyPr>
                <a:lstStyle/>
                <a:p>
                  <a:pPr algn="ctr"/>
                  <a:r>
                    <a:rPr lang="fr-FR" b="1">
                      <a:solidFill>
                        <a:schemeClr val="bg2">
                          <a:lumMod val="25000"/>
                        </a:schemeClr>
                      </a:solidFill>
                      <a:effectLst>
                        <a:outerShdw blurRad="38100" dist="38100" dir="2700000" algn="tl">
                          <a:srgbClr val="000000">
                            <a:alpha val="43137"/>
                          </a:srgbClr>
                        </a:outerShdw>
                      </a:effectLst>
                      <a:latin typeface="Arial Rounded MT Bold" panose="020F0704030504030204" pitchFamily="34" charset="0"/>
                    </a:rPr>
                    <a:t>02</a:t>
                  </a:r>
                </a:p>
              </p:txBody>
            </p:sp>
          </p:grpSp>
          <p:sp>
            <p:nvSpPr>
              <p:cNvPr id="32" name="TextBox 59">
                <a:extLst>
                  <a:ext uri="{FF2B5EF4-FFF2-40B4-BE49-F238E27FC236}">
                    <a16:creationId xmlns:a16="http://schemas.microsoft.com/office/drawing/2014/main" id="{49104954-8269-219D-ACC9-0608BE90F1FC}"/>
                  </a:ext>
                </a:extLst>
              </p:cNvPr>
              <p:cNvSpPr txBox="1"/>
              <p:nvPr/>
            </p:nvSpPr>
            <p:spPr>
              <a:xfrm>
                <a:off x="7000117" y="461043"/>
                <a:ext cx="4134678" cy="382925"/>
              </a:xfrm>
              <a:prstGeom prst="rect">
                <a:avLst/>
              </a:prstGeom>
              <a:noFill/>
            </p:spPr>
            <p:txBody>
              <a:bodyPr wrap="square" rtlCol="0">
                <a:spAutoFit/>
              </a:bodyPr>
              <a:lstStyle/>
              <a:p>
                <a:r>
                  <a:rPr lang="fr-FR" dirty="0">
                    <a:solidFill>
                      <a:schemeClr val="bg2">
                        <a:lumMod val="25000"/>
                      </a:schemeClr>
                    </a:solidFill>
                    <a:latin typeface="Arial Rounded MT Bold" panose="020F0704030504030204" pitchFamily="34" charset="0"/>
                  </a:rPr>
                  <a:t>L’enregistrement des actes</a:t>
                </a:r>
              </a:p>
            </p:txBody>
          </p:sp>
          <p:cxnSp>
            <p:nvCxnSpPr>
              <p:cNvPr id="33" name="Straight Connector 58">
                <a:extLst>
                  <a:ext uri="{FF2B5EF4-FFF2-40B4-BE49-F238E27FC236}">
                    <a16:creationId xmlns:a16="http://schemas.microsoft.com/office/drawing/2014/main" id="{DB71D49D-D1DB-65D7-B8D6-21CDE39E3A68}"/>
                  </a:ext>
                </a:extLst>
              </p:cNvPr>
              <p:cNvCxnSpPr/>
              <p:nvPr/>
            </p:nvCxnSpPr>
            <p:spPr>
              <a:xfrm>
                <a:off x="6231491" y="713654"/>
                <a:ext cx="768626"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7" name="Group 15">
              <a:extLst>
                <a:ext uri="{FF2B5EF4-FFF2-40B4-BE49-F238E27FC236}">
                  <a16:creationId xmlns:a16="http://schemas.microsoft.com/office/drawing/2014/main" id="{6CD50E39-9CB8-9E46-F859-4D9CC3013F2E}"/>
                </a:ext>
              </a:extLst>
            </p:cNvPr>
            <p:cNvGrpSpPr/>
            <p:nvPr/>
          </p:nvGrpSpPr>
          <p:grpSpPr>
            <a:xfrm>
              <a:off x="5228670" y="2493874"/>
              <a:ext cx="5906125" cy="764700"/>
              <a:chOff x="5228670" y="331304"/>
              <a:chExt cx="5906125" cy="764700"/>
            </a:xfrm>
          </p:grpSpPr>
          <p:grpSp>
            <p:nvGrpSpPr>
              <p:cNvPr id="24" name="Group 47">
                <a:extLst>
                  <a:ext uri="{FF2B5EF4-FFF2-40B4-BE49-F238E27FC236}">
                    <a16:creationId xmlns:a16="http://schemas.microsoft.com/office/drawing/2014/main" id="{F055F6E2-86F9-2447-20D0-BEB0DB7862C3}"/>
                  </a:ext>
                </a:extLst>
              </p:cNvPr>
              <p:cNvGrpSpPr/>
              <p:nvPr/>
            </p:nvGrpSpPr>
            <p:grpSpPr>
              <a:xfrm>
                <a:off x="5228670" y="331304"/>
                <a:ext cx="873268" cy="764700"/>
                <a:chOff x="5373511" y="936978"/>
                <a:chExt cx="1044222" cy="914400"/>
              </a:xfrm>
            </p:grpSpPr>
            <p:grpSp>
              <p:nvGrpSpPr>
                <p:cNvPr id="27" name="Group 52">
                  <a:extLst>
                    <a:ext uri="{FF2B5EF4-FFF2-40B4-BE49-F238E27FC236}">
                      <a16:creationId xmlns:a16="http://schemas.microsoft.com/office/drawing/2014/main" id="{AD9678CA-E80B-15E6-1D1B-B8B99F7D43A8}"/>
                    </a:ext>
                  </a:extLst>
                </p:cNvPr>
                <p:cNvGrpSpPr/>
                <p:nvPr/>
              </p:nvGrpSpPr>
              <p:grpSpPr>
                <a:xfrm>
                  <a:off x="5373511" y="936978"/>
                  <a:ext cx="1044222" cy="914400"/>
                  <a:chOff x="5373511" y="936978"/>
                  <a:chExt cx="1044222" cy="914400"/>
                </a:xfrm>
                <a:effectLst>
                  <a:outerShdw blurRad="50800" dist="38100" dir="2700000" algn="tl" rotWithShape="0">
                    <a:prstClr val="black">
                      <a:alpha val="40000"/>
                    </a:prstClr>
                  </a:outerShdw>
                </a:effectLst>
              </p:grpSpPr>
              <p:sp>
                <p:nvSpPr>
                  <p:cNvPr id="29" name="Oval 54">
                    <a:extLst>
                      <a:ext uri="{FF2B5EF4-FFF2-40B4-BE49-F238E27FC236}">
                        <a16:creationId xmlns:a16="http://schemas.microsoft.com/office/drawing/2014/main" id="{065ED0F7-28C5-32C0-B392-002CC267EBF7}"/>
                      </a:ext>
                    </a:extLst>
                  </p:cNvPr>
                  <p:cNvSpPr/>
                  <p:nvPr/>
                </p:nvSpPr>
                <p:spPr>
                  <a:xfrm>
                    <a:off x="5373511" y="936978"/>
                    <a:ext cx="914400" cy="914400"/>
                  </a:xfrm>
                  <a:prstGeom prst="ellipse">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25000"/>
                        </a:schemeClr>
                      </a:solidFill>
                      <a:latin typeface="Arial Rounded MT Bold" panose="020F0704030504030204" pitchFamily="34" charset="0"/>
                    </a:endParaRPr>
                  </a:p>
                </p:txBody>
              </p:sp>
              <p:sp>
                <p:nvSpPr>
                  <p:cNvPr id="30" name="Oval 55">
                    <a:extLst>
                      <a:ext uri="{FF2B5EF4-FFF2-40B4-BE49-F238E27FC236}">
                        <a16:creationId xmlns:a16="http://schemas.microsoft.com/office/drawing/2014/main" id="{3BEE5B76-244B-D316-F73C-D8356DDBFC33}"/>
                      </a:ext>
                    </a:extLst>
                  </p:cNvPr>
                  <p:cNvSpPr/>
                  <p:nvPr/>
                </p:nvSpPr>
                <p:spPr>
                  <a:xfrm>
                    <a:off x="5503333" y="93697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25000"/>
                        </a:schemeClr>
                      </a:solidFill>
                      <a:latin typeface="Arial Rounded MT Bold" panose="020F0704030504030204" pitchFamily="34" charset="0"/>
                    </a:endParaRPr>
                  </a:p>
                </p:txBody>
              </p:sp>
            </p:grpSp>
            <p:sp>
              <p:nvSpPr>
                <p:cNvPr id="28" name="TextBox 53">
                  <a:extLst>
                    <a:ext uri="{FF2B5EF4-FFF2-40B4-BE49-F238E27FC236}">
                      <a16:creationId xmlns:a16="http://schemas.microsoft.com/office/drawing/2014/main" id="{02892918-6647-C5DE-2944-077849A970FF}"/>
                    </a:ext>
                  </a:extLst>
                </p:cNvPr>
                <p:cNvSpPr txBox="1"/>
                <p:nvPr/>
              </p:nvSpPr>
              <p:spPr>
                <a:xfrm>
                  <a:off x="5615976" y="1209512"/>
                  <a:ext cx="689113" cy="457887"/>
                </a:xfrm>
                <a:prstGeom prst="rect">
                  <a:avLst/>
                </a:prstGeom>
                <a:noFill/>
              </p:spPr>
              <p:txBody>
                <a:bodyPr wrap="square" rtlCol="0">
                  <a:spAutoFit/>
                </a:bodyPr>
                <a:lstStyle/>
                <a:p>
                  <a:pPr algn="ctr"/>
                  <a:r>
                    <a:rPr lang="fr-FR" b="1">
                      <a:solidFill>
                        <a:schemeClr val="bg2">
                          <a:lumMod val="25000"/>
                        </a:schemeClr>
                      </a:solidFill>
                      <a:effectLst>
                        <a:outerShdw blurRad="38100" dist="38100" dir="2700000" algn="tl">
                          <a:srgbClr val="000000">
                            <a:alpha val="43137"/>
                          </a:srgbClr>
                        </a:outerShdw>
                      </a:effectLst>
                      <a:latin typeface="Arial Rounded MT Bold" panose="020F0704030504030204" pitchFamily="34" charset="0"/>
                    </a:rPr>
                    <a:t>03</a:t>
                  </a:r>
                </a:p>
              </p:txBody>
            </p:sp>
          </p:grpSp>
          <p:sp>
            <p:nvSpPr>
              <p:cNvPr id="25" name="TextBox 50">
                <a:extLst>
                  <a:ext uri="{FF2B5EF4-FFF2-40B4-BE49-F238E27FC236}">
                    <a16:creationId xmlns:a16="http://schemas.microsoft.com/office/drawing/2014/main" id="{15BEE403-5D6C-615E-A705-5AB4AC2DA234}"/>
                  </a:ext>
                </a:extLst>
              </p:cNvPr>
              <p:cNvSpPr txBox="1"/>
              <p:nvPr/>
            </p:nvSpPr>
            <p:spPr>
              <a:xfrm>
                <a:off x="7000117" y="461040"/>
                <a:ext cx="4134678" cy="382925"/>
              </a:xfrm>
              <a:prstGeom prst="rect">
                <a:avLst/>
              </a:prstGeom>
              <a:noFill/>
            </p:spPr>
            <p:txBody>
              <a:bodyPr wrap="square" rtlCol="0">
                <a:spAutoFit/>
              </a:bodyPr>
              <a:lstStyle>
                <a:defPPr>
                  <a:defRPr lang="fr-TN"/>
                </a:defPPr>
                <a:lvl1pPr>
                  <a:defRPr>
                    <a:latin typeface="Georgia" panose="02040502050405020303" pitchFamily="18" charset="0"/>
                  </a:defRPr>
                </a:lvl1pPr>
              </a:lstStyle>
              <a:p>
                <a:r>
                  <a:rPr lang="fr-FR" dirty="0">
                    <a:solidFill>
                      <a:schemeClr val="bg2">
                        <a:lumMod val="25000"/>
                      </a:schemeClr>
                    </a:solidFill>
                    <a:latin typeface="Arial Rounded MT Bold" panose="020F0704030504030204" pitchFamily="34" charset="0"/>
                  </a:rPr>
                  <a:t>Système d’Information de Gestion de l’Etat Civil</a:t>
                </a:r>
              </a:p>
            </p:txBody>
          </p:sp>
          <p:cxnSp>
            <p:nvCxnSpPr>
              <p:cNvPr id="26" name="Straight Connector 49">
                <a:extLst>
                  <a:ext uri="{FF2B5EF4-FFF2-40B4-BE49-F238E27FC236}">
                    <a16:creationId xmlns:a16="http://schemas.microsoft.com/office/drawing/2014/main" id="{26922CEB-623C-88D4-B995-D5FC8A3A5F4F}"/>
                  </a:ext>
                </a:extLst>
              </p:cNvPr>
              <p:cNvCxnSpPr/>
              <p:nvPr/>
            </p:nvCxnSpPr>
            <p:spPr>
              <a:xfrm>
                <a:off x="6231491" y="713654"/>
                <a:ext cx="768626"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8" name="Group 16">
              <a:extLst>
                <a:ext uri="{FF2B5EF4-FFF2-40B4-BE49-F238E27FC236}">
                  <a16:creationId xmlns:a16="http://schemas.microsoft.com/office/drawing/2014/main" id="{7D06E75A-964D-AF57-B140-0A5AF6B6EED1}"/>
                </a:ext>
              </a:extLst>
            </p:cNvPr>
            <p:cNvGrpSpPr/>
            <p:nvPr/>
          </p:nvGrpSpPr>
          <p:grpSpPr>
            <a:xfrm>
              <a:off x="5228670" y="3575159"/>
              <a:ext cx="5906125" cy="764700"/>
              <a:chOff x="5228670" y="331304"/>
              <a:chExt cx="5906125" cy="764700"/>
            </a:xfrm>
          </p:grpSpPr>
          <p:grpSp>
            <p:nvGrpSpPr>
              <p:cNvPr id="17" name="Group 38">
                <a:extLst>
                  <a:ext uri="{FF2B5EF4-FFF2-40B4-BE49-F238E27FC236}">
                    <a16:creationId xmlns:a16="http://schemas.microsoft.com/office/drawing/2014/main" id="{8D9592E4-B787-3139-2AE0-4812C84A6384}"/>
                  </a:ext>
                </a:extLst>
              </p:cNvPr>
              <p:cNvGrpSpPr/>
              <p:nvPr/>
            </p:nvGrpSpPr>
            <p:grpSpPr>
              <a:xfrm>
                <a:off x="5228670" y="331304"/>
                <a:ext cx="873268" cy="764700"/>
                <a:chOff x="5373511" y="936978"/>
                <a:chExt cx="1044222" cy="914400"/>
              </a:xfrm>
            </p:grpSpPr>
            <p:grpSp>
              <p:nvGrpSpPr>
                <p:cNvPr id="20" name="Group 43">
                  <a:extLst>
                    <a:ext uri="{FF2B5EF4-FFF2-40B4-BE49-F238E27FC236}">
                      <a16:creationId xmlns:a16="http://schemas.microsoft.com/office/drawing/2014/main" id="{E4DB20BA-886B-F066-7592-A0E1B1E9B4E9}"/>
                    </a:ext>
                  </a:extLst>
                </p:cNvPr>
                <p:cNvGrpSpPr/>
                <p:nvPr/>
              </p:nvGrpSpPr>
              <p:grpSpPr>
                <a:xfrm>
                  <a:off x="5373511" y="936978"/>
                  <a:ext cx="1044222" cy="914400"/>
                  <a:chOff x="5373511" y="936978"/>
                  <a:chExt cx="1044222" cy="914400"/>
                </a:xfrm>
                <a:effectLst>
                  <a:outerShdw blurRad="50800" dist="38100" dir="2700000" algn="tl" rotWithShape="0">
                    <a:prstClr val="black">
                      <a:alpha val="40000"/>
                    </a:prstClr>
                  </a:outerShdw>
                </a:effectLst>
              </p:grpSpPr>
              <p:sp>
                <p:nvSpPr>
                  <p:cNvPr id="22" name="Oval 45">
                    <a:extLst>
                      <a:ext uri="{FF2B5EF4-FFF2-40B4-BE49-F238E27FC236}">
                        <a16:creationId xmlns:a16="http://schemas.microsoft.com/office/drawing/2014/main" id="{399454CF-8CCE-7D67-7CEC-905FBDF1A521}"/>
                      </a:ext>
                    </a:extLst>
                  </p:cNvPr>
                  <p:cNvSpPr/>
                  <p:nvPr/>
                </p:nvSpPr>
                <p:spPr>
                  <a:xfrm>
                    <a:off x="5373511" y="936978"/>
                    <a:ext cx="914400" cy="914400"/>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25000"/>
                        </a:schemeClr>
                      </a:solidFill>
                      <a:latin typeface="Arial Rounded MT Bold" panose="020F0704030504030204" pitchFamily="34" charset="0"/>
                    </a:endParaRPr>
                  </a:p>
                </p:txBody>
              </p:sp>
              <p:sp>
                <p:nvSpPr>
                  <p:cNvPr id="23" name="Oval 46">
                    <a:extLst>
                      <a:ext uri="{FF2B5EF4-FFF2-40B4-BE49-F238E27FC236}">
                        <a16:creationId xmlns:a16="http://schemas.microsoft.com/office/drawing/2014/main" id="{5F338965-559C-47E6-56F5-C38A0A0EA0B4}"/>
                      </a:ext>
                    </a:extLst>
                  </p:cNvPr>
                  <p:cNvSpPr/>
                  <p:nvPr/>
                </p:nvSpPr>
                <p:spPr>
                  <a:xfrm>
                    <a:off x="5503333" y="93697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25000"/>
                        </a:schemeClr>
                      </a:solidFill>
                      <a:latin typeface="Arial Rounded MT Bold" panose="020F0704030504030204" pitchFamily="34" charset="0"/>
                    </a:endParaRPr>
                  </a:p>
                </p:txBody>
              </p:sp>
            </p:grpSp>
            <p:sp>
              <p:nvSpPr>
                <p:cNvPr id="21" name="TextBox 44">
                  <a:extLst>
                    <a:ext uri="{FF2B5EF4-FFF2-40B4-BE49-F238E27FC236}">
                      <a16:creationId xmlns:a16="http://schemas.microsoft.com/office/drawing/2014/main" id="{29C1E9BA-AB84-969C-E7AC-C123336E2496}"/>
                    </a:ext>
                  </a:extLst>
                </p:cNvPr>
                <p:cNvSpPr txBox="1"/>
                <p:nvPr/>
              </p:nvSpPr>
              <p:spPr>
                <a:xfrm>
                  <a:off x="5615976" y="1209512"/>
                  <a:ext cx="689113" cy="457887"/>
                </a:xfrm>
                <a:prstGeom prst="rect">
                  <a:avLst/>
                </a:prstGeom>
                <a:noFill/>
              </p:spPr>
              <p:txBody>
                <a:bodyPr wrap="square" rtlCol="0">
                  <a:spAutoFit/>
                </a:bodyPr>
                <a:lstStyle/>
                <a:p>
                  <a:pPr algn="ctr"/>
                  <a:r>
                    <a:rPr lang="fr-FR" b="1">
                      <a:solidFill>
                        <a:schemeClr val="bg2">
                          <a:lumMod val="25000"/>
                        </a:schemeClr>
                      </a:solidFill>
                      <a:effectLst>
                        <a:outerShdw blurRad="38100" dist="38100" dir="2700000" algn="tl">
                          <a:srgbClr val="000000">
                            <a:alpha val="43137"/>
                          </a:srgbClr>
                        </a:outerShdw>
                      </a:effectLst>
                      <a:latin typeface="Arial Rounded MT Bold" panose="020F0704030504030204" pitchFamily="34" charset="0"/>
                    </a:rPr>
                    <a:t>04</a:t>
                  </a:r>
                </a:p>
              </p:txBody>
            </p:sp>
          </p:grpSp>
          <p:sp>
            <p:nvSpPr>
              <p:cNvPr id="18" name="TextBox 41">
                <a:extLst>
                  <a:ext uri="{FF2B5EF4-FFF2-40B4-BE49-F238E27FC236}">
                    <a16:creationId xmlns:a16="http://schemas.microsoft.com/office/drawing/2014/main" id="{D4D24784-844C-45A1-B0A2-31846E6C99DE}"/>
                  </a:ext>
                </a:extLst>
              </p:cNvPr>
              <p:cNvSpPr txBox="1"/>
              <p:nvPr/>
            </p:nvSpPr>
            <p:spPr>
              <a:xfrm>
                <a:off x="7000117" y="463047"/>
                <a:ext cx="4134678" cy="382925"/>
              </a:xfrm>
              <a:prstGeom prst="rect">
                <a:avLst/>
              </a:prstGeom>
              <a:noFill/>
            </p:spPr>
            <p:txBody>
              <a:bodyPr wrap="square" rtlCol="0">
                <a:spAutoFit/>
              </a:bodyPr>
              <a:lstStyle/>
              <a:p>
                <a:r>
                  <a:rPr lang="fr-FR" dirty="0">
                    <a:solidFill>
                      <a:schemeClr val="bg2">
                        <a:lumMod val="25000"/>
                      </a:schemeClr>
                    </a:solidFill>
                    <a:latin typeface="Arial Rounded MT Bold" panose="020F0704030504030204" pitchFamily="34" charset="0"/>
                  </a:rPr>
                  <a:t>Nouveaux services</a:t>
                </a:r>
              </a:p>
            </p:txBody>
          </p:sp>
          <p:cxnSp>
            <p:nvCxnSpPr>
              <p:cNvPr id="19" name="Straight Connector 40">
                <a:extLst>
                  <a:ext uri="{FF2B5EF4-FFF2-40B4-BE49-F238E27FC236}">
                    <a16:creationId xmlns:a16="http://schemas.microsoft.com/office/drawing/2014/main" id="{E4970FB1-FD19-2A3A-1D8C-CD97AAE780CF}"/>
                  </a:ext>
                </a:extLst>
              </p:cNvPr>
              <p:cNvCxnSpPr/>
              <p:nvPr/>
            </p:nvCxnSpPr>
            <p:spPr>
              <a:xfrm>
                <a:off x="6231491" y="713654"/>
                <a:ext cx="768626"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9" name="Group 17">
              <a:extLst>
                <a:ext uri="{FF2B5EF4-FFF2-40B4-BE49-F238E27FC236}">
                  <a16:creationId xmlns:a16="http://schemas.microsoft.com/office/drawing/2014/main" id="{DC4A782D-9DBB-4CF5-7132-35F7895D5352}"/>
                </a:ext>
              </a:extLst>
            </p:cNvPr>
            <p:cNvGrpSpPr/>
            <p:nvPr/>
          </p:nvGrpSpPr>
          <p:grpSpPr>
            <a:xfrm>
              <a:off x="5228670" y="4656444"/>
              <a:ext cx="5906125" cy="764700"/>
              <a:chOff x="5228670" y="331304"/>
              <a:chExt cx="5906125" cy="764700"/>
            </a:xfrm>
          </p:grpSpPr>
          <p:grpSp>
            <p:nvGrpSpPr>
              <p:cNvPr id="10" name="Group 28">
                <a:extLst>
                  <a:ext uri="{FF2B5EF4-FFF2-40B4-BE49-F238E27FC236}">
                    <a16:creationId xmlns:a16="http://schemas.microsoft.com/office/drawing/2014/main" id="{14EAD840-A2E0-153F-20E7-019A100CD7E9}"/>
                  </a:ext>
                </a:extLst>
              </p:cNvPr>
              <p:cNvGrpSpPr/>
              <p:nvPr/>
            </p:nvGrpSpPr>
            <p:grpSpPr>
              <a:xfrm>
                <a:off x="5228670" y="331304"/>
                <a:ext cx="873268" cy="764700"/>
                <a:chOff x="5373511" y="936978"/>
                <a:chExt cx="1044222" cy="914400"/>
              </a:xfrm>
            </p:grpSpPr>
            <p:grpSp>
              <p:nvGrpSpPr>
                <p:cNvPr id="13" name="Group 34">
                  <a:extLst>
                    <a:ext uri="{FF2B5EF4-FFF2-40B4-BE49-F238E27FC236}">
                      <a16:creationId xmlns:a16="http://schemas.microsoft.com/office/drawing/2014/main" id="{06C51B1C-2602-9E88-E619-5FE8EC45E5E5}"/>
                    </a:ext>
                  </a:extLst>
                </p:cNvPr>
                <p:cNvGrpSpPr/>
                <p:nvPr/>
              </p:nvGrpSpPr>
              <p:grpSpPr>
                <a:xfrm>
                  <a:off x="5373511" y="936978"/>
                  <a:ext cx="1044222" cy="914400"/>
                  <a:chOff x="5373511" y="936978"/>
                  <a:chExt cx="1044222" cy="914400"/>
                </a:xfrm>
                <a:effectLst>
                  <a:outerShdw blurRad="50800" dist="38100" dir="2700000" algn="tl" rotWithShape="0">
                    <a:prstClr val="black">
                      <a:alpha val="40000"/>
                    </a:prstClr>
                  </a:outerShdw>
                </a:effectLst>
              </p:grpSpPr>
              <p:sp>
                <p:nvSpPr>
                  <p:cNvPr id="15" name="Oval 36">
                    <a:extLst>
                      <a:ext uri="{FF2B5EF4-FFF2-40B4-BE49-F238E27FC236}">
                        <a16:creationId xmlns:a16="http://schemas.microsoft.com/office/drawing/2014/main" id="{0576DB37-765D-5222-FC73-2AF9F5E98444}"/>
                      </a:ext>
                    </a:extLst>
                  </p:cNvPr>
                  <p:cNvSpPr/>
                  <p:nvPr/>
                </p:nvSpPr>
                <p:spPr>
                  <a:xfrm>
                    <a:off x="5373511" y="936978"/>
                    <a:ext cx="914400" cy="914400"/>
                  </a:xfrm>
                  <a:prstGeom prst="ellipse">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25000"/>
                        </a:schemeClr>
                      </a:solidFill>
                      <a:latin typeface="Arial Rounded MT Bold" panose="020F0704030504030204" pitchFamily="34" charset="0"/>
                    </a:endParaRPr>
                  </a:p>
                </p:txBody>
              </p:sp>
              <p:sp>
                <p:nvSpPr>
                  <p:cNvPr id="16" name="Oval 37">
                    <a:extLst>
                      <a:ext uri="{FF2B5EF4-FFF2-40B4-BE49-F238E27FC236}">
                        <a16:creationId xmlns:a16="http://schemas.microsoft.com/office/drawing/2014/main" id="{5D01A0A4-10E9-EA88-85EC-34D43301E077}"/>
                      </a:ext>
                    </a:extLst>
                  </p:cNvPr>
                  <p:cNvSpPr/>
                  <p:nvPr/>
                </p:nvSpPr>
                <p:spPr>
                  <a:xfrm>
                    <a:off x="5503333" y="93697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lumMod val="25000"/>
                        </a:schemeClr>
                      </a:solidFill>
                      <a:latin typeface="Arial Rounded MT Bold" panose="020F0704030504030204" pitchFamily="34" charset="0"/>
                    </a:endParaRPr>
                  </a:p>
                </p:txBody>
              </p:sp>
            </p:grpSp>
            <p:sp>
              <p:nvSpPr>
                <p:cNvPr id="14" name="TextBox 35">
                  <a:extLst>
                    <a:ext uri="{FF2B5EF4-FFF2-40B4-BE49-F238E27FC236}">
                      <a16:creationId xmlns:a16="http://schemas.microsoft.com/office/drawing/2014/main" id="{F620BBDA-2070-5BD4-40E3-7CAC168AE7D0}"/>
                    </a:ext>
                  </a:extLst>
                </p:cNvPr>
                <p:cNvSpPr txBox="1"/>
                <p:nvPr/>
              </p:nvSpPr>
              <p:spPr>
                <a:xfrm>
                  <a:off x="5615976" y="1209512"/>
                  <a:ext cx="689113" cy="457887"/>
                </a:xfrm>
                <a:prstGeom prst="rect">
                  <a:avLst/>
                </a:prstGeom>
                <a:noFill/>
              </p:spPr>
              <p:txBody>
                <a:bodyPr wrap="square" rtlCol="0">
                  <a:spAutoFit/>
                </a:bodyPr>
                <a:lstStyle/>
                <a:p>
                  <a:pPr algn="ctr"/>
                  <a:r>
                    <a:rPr lang="fr-FR" b="1">
                      <a:solidFill>
                        <a:schemeClr val="bg2">
                          <a:lumMod val="25000"/>
                        </a:schemeClr>
                      </a:solidFill>
                      <a:effectLst>
                        <a:outerShdw blurRad="38100" dist="38100" dir="2700000" algn="tl">
                          <a:srgbClr val="000000">
                            <a:alpha val="43137"/>
                          </a:srgbClr>
                        </a:outerShdw>
                      </a:effectLst>
                      <a:latin typeface="Arial Rounded MT Bold" panose="020F0704030504030204" pitchFamily="34" charset="0"/>
                    </a:rPr>
                    <a:t>05</a:t>
                  </a:r>
                </a:p>
              </p:txBody>
            </p:sp>
          </p:grpSp>
          <p:sp>
            <p:nvSpPr>
              <p:cNvPr id="11" name="TextBox 32">
                <a:extLst>
                  <a:ext uri="{FF2B5EF4-FFF2-40B4-BE49-F238E27FC236}">
                    <a16:creationId xmlns:a16="http://schemas.microsoft.com/office/drawing/2014/main" id="{F69E5F9B-838B-6741-DFD7-112482C54AE0}"/>
                  </a:ext>
                </a:extLst>
              </p:cNvPr>
              <p:cNvSpPr txBox="1"/>
              <p:nvPr/>
            </p:nvSpPr>
            <p:spPr>
              <a:xfrm>
                <a:off x="7000117" y="458851"/>
                <a:ext cx="4134678" cy="382924"/>
              </a:xfrm>
              <a:prstGeom prst="rect">
                <a:avLst/>
              </a:prstGeom>
              <a:noFill/>
            </p:spPr>
            <p:txBody>
              <a:bodyPr wrap="square" rtlCol="0">
                <a:spAutoFit/>
              </a:bodyPr>
              <a:lstStyle/>
              <a:p>
                <a:r>
                  <a:rPr lang="fr-FR" dirty="0">
                    <a:solidFill>
                      <a:schemeClr val="bg2">
                        <a:lumMod val="25000"/>
                      </a:schemeClr>
                    </a:solidFill>
                    <a:latin typeface="Arial Rounded MT Bold" panose="020F0704030504030204" pitchFamily="34" charset="0"/>
                  </a:rPr>
                  <a:t>Projets en cours pour l’amélioration de la gestion de l’Etat Civil</a:t>
                </a:r>
              </a:p>
            </p:txBody>
          </p:sp>
          <p:cxnSp>
            <p:nvCxnSpPr>
              <p:cNvPr id="12" name="Straight Connector 30">
                <a:extLst>
                  <a:ext uri="{FF2B5EF4-FFF2-40B4-BE49-F238E27FC236}">
                    <a16:creationId xmlns:a16="http://schemas.microsoft.com/office/drawing/2014/main" id="{B8C9FDCF-509F-010B-9042-544A54915EE7}"/>
                  </a:ext>
                </a:extLst>
              </p:cNvPr>
              <p:cNvCxnSpPr/>
              <p:nvPr/>
            </p:nvCxnSpPr>
            <p:spPr>
              <a:xfrm>
                <a:off x="6231491" y="713654"/>
                <a:ext cx="768626"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grpSp>
      </p:grpSp>
      <p:graphicFrame>
        <p:nvGraphicFramePr>
          <p:cNvPr id="45" name="Tableau 5">
            <a:extLst>
              <a:ext uri="{FF2B5EF4-FFF2-40B4-BE49-F238E27FC236}">
                <a16:creationId xmlns:a16="http://schemas.microsoft.com/office/drawing/2014/main" id="{7984A0A8-AEA6-8F1C-634A-4B2D9AF62AC5}"/>
              </a:ext>
            </a:extLst>
          </p:cNvPr>
          <p:cNvGraphicFramePr>
            <a:graphicFrameLocks noGrp="1"/>
          </p:cNvGraphicFramePr>
          <p:nvPr/>
        </p:nvGraphicFramePr>
        <p:xfrm>
          <a:off x="0" y="6487160"/>
          <a:ext cx="12192000" cy="370840"/>
        </p:xfrm>
        <a:graphic>
          <a:graphicData uri="http://schemas.openxmlformats.org/drawingml/2006/table">
            <a:tbl>
              <a:tblPr>
                <a:tableStyleId>{5C22544A-7EE6-4342-B048-85BDC9FD1C3A}</a:tableStyleId>
              </a:tblPr>
              <a:tblGrid>
                <a:gridCol w="245953">
                  <a:extLst>
                    <a:ext uri="{9D8B030D-6E8A-4147-A177-3AD203B41FA5}">
                      <a16:colId xmlns:a16="http://schemas.microsoft.com/office/drawing/2014/main" val="2953346749"/>
                    </a:ext>
                  </a:extLst>
                </a:gridCol>
                <a:gridCol w="11465401">
                  <a:extLst>
                    <a:ext uri="{9D8B030D-6E8A-4147-A177-3AD203B41FA5}">
                      <a16:colId xmlns:a16="http://schemas.microsoft.com/office/drawing/2014/main" val="1348990441"/>
                    </a:ext>
                  </a:extLst>
                </a:gridCol>
                <a:gridCol w="480646">
                  <a:extLst>
                    <a:ext uri="{9D8B030D-6E8A-4147-A177-3AD203B41FA5}">
                      <a16:colId xmlns:a16="http://schemas.microsoft.com/office/drawing/2014/main" val="3379842794"/>
                    </a:ext>
                  </a:extLst>
                </a:gridCol>
              </a:tblGrid>
              <a:tr h="370840">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fld id="{B071AC50-E13B-49B5-A300-9ED148F53C85}" type="slidenum">
                        <a:rPr lang="fr-FR" sz="1600" smtClean="0">
                          <a:latin typeface="Raleway"/>
                        </a:rPr>
                        <a:t>2</a:t>
                      </a:fld>
                      <a:endParaRPr lang="fr-FR" sz="1600" dirty="0">
                        <a:latin typeface="Raleway"/>
                      </a:endParaRPr>
                    </a:p>
                  </a:txBody>
                  <a:tcPr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5077196"/>
                  </a:ext>
                </a:extLst>
              </a:tr>
            </a:tbl>
          </a:graphicData>
        </a:graphic>
      </p:graphicFrame>
    </p:spTree>
    <p:extLst>
      <p:ext uri="{BB962C8B-B14F-4D97-AF65-F5344CB8AC3E}">
        <p14:creationId xmlns:p14="http://schemas.microsoft.com/office/powerpoint/2010/main" val="381795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401320" y="274320"/>
            <a:ext cx="11475720" cy="812800"/>
          </a:xfrm>
        </p:spPr>
        <p:txBody>
          <a:bodyPr>
            <a:normAutofit/>
          </a:bodyPr>
          <a:lstStyle/>
          <a:p>
            <a:r>
              <a:rPr lang="fr-FR" b="1" dirty="0">
                <a:solidFill>
                  <a:schemeClr val="accent2"/>
                </a:solidFill>
              </a:rPr>
              <a:t>Cadre légal et réglementaire : Textes de référence</a:t>
            </a:r>
            <a:endParaRPr lang="en-US" b="1" dirty="0">
              <a:solidFill>
                <a:schemeClr val="accent2"/>
              </a:solidFill>
            </a:endParaRPr>
          </a:p>
        </p:txBody>
      </p:sp>
      <p:sp>
        <p:nvSpPr>
          <p:cNvPr id="4" name="Espace réservé du contenu 1">
            <a:extLst>
              <a:ext uri="{FF2B5EF4-FFF2-40B4-BE49-F238E27FC236}">
                <a16:creationId xmlns:a16="http://schemas.microsoft.com/office/drawing/2014/main" id="{1161564B-2D4C-FEAD-9BA0-F220C803A97E}"/>
              </a:ext>
            </a:extLst>
          </p:cNvPr>
          <p:cNvSpPr>
            <a:spLocks noGrp="1"/>
          </p:cNvSpPr>
          <p:nvPr>
            <p:ph idx="1"/>
          </p:nvPr>
        </p:nvSpPr>
        <p:spPr>
          <a:xfrm>
            <a:off x="509954" y="1381760"/>
            <a:ext cx="11175023" cy="4937558"/>
          </a:xfrm>
        </p:spPr>
        <p:txBody>
          <a:bodyPr>
            <a:normAutofit fontScale="92500" lnSpcReduction="10000"/>
          </a:bodyPr>
          <a:lstStyle/>
          <a:p>
            <a:pPr algn="just">
              <a:lnSpc>
                <a:spcPct val="150000"/>
              </a:lnSpc>
            </a:pPr>
            <a:r>
              <a:rPr lang="fr-FR" sz="2400" dirty="0">
                <a:solidFill>
                  <a:srgbClr val="002060"/>
                </a:solidFill>
                <a:latin typeface="Arial Rounded MT Bold" panose="020F0704030504030204" pitchFamily="34" charset="0"/>
              </a:rPr>
              <a:t>Premier texte (Décret) daté le 30 septembre 1929 réglementant l’état civil ;</a:t>
            </a:r>
          </a:p>
          <a:p>
            <a:pPr algn="just">
              <a:lnSpc>
                <a:spcPct val="150000"/>
              </a:lnSpc>
            </a:pPr>
            <a:endParaRPr lang="fr-FR" sz="1700" dirty="0">
              <a:solidFill>
                <a:srgbClr val="002060"/>
              </a:solidFill>
              <a:latin typeface="Arial Rounded MT Bold" panose="020F0704030504030204" pitchFamily="34" charset="0"/>
            </a:endParaRPr>
          </a:p>
          <a:p>
            <a:pPr algn="just">
              <a:lnSpc>
                <a:spcPct val="150000"/>
              </a:lnSpc>
            </a:pPr>
            <a:r>
              <a:rPr lang="fr-FR" sz="2400" dirty="0">
                <a:solidFill>
                  <a:srgbClr val="002060"/>
                </a:solidFill>
                <a:latin typeface="Arial Rounded MT Bold" panose="020F0704030504030204" pitchFamily="34" charset="0"/>
              </a:rPr>
              <a:t>Code du statut personnel promulgué le 13 août 1956</a:t>
            </a:r>
          </a:p>
          <a:p>
            <a:pPr algn="just">
              <a:lnSpc>
                <a:spcPct val="150000"/>
              </a:lnSpc>
            </a:pPr>
            <a:endParaRPr lang="fr-FR" sz="1700" dirty="0">
              <a:solidFill>
                <a:srgbClr val="002060"/>
              </a:solidFill>
              <a:latin typeface="Arial Rounded MT Bold" panose="020F0704030504030204" pitchFamily="34" charset="0"/>
            </a:endParaRPr>
          </a:p>
          <a:p>
            <a:pPr algn="just">
              <a:lnSpc>
                <a:spcPct val="150000"/>
              </a:lnSpc>
            </a:pPr>
            <a:r>
              <a:rPr lang="fr-FR" sz="2400" dirty="0">
                <a:solidFill>
                  <a:srgbClr val="002060"/>
                </a:solidFill>
                <a:latin typeface="Arial Rounded MT Bold" panose="020F0704030504030204" pitchFamily="34" charset="0"/>
              </a:rPr>
              <a:t>Loi n° 57-3 du 1er août 1957, réglementant l'Etat civil </a:t>
            </a:r>
            <a:r>
              <a:rPr lang="fr-FR" sz="2400" i="1" dirty="0">
                <a:solidFill>
                  <a:srgbClr val="002060"/>
                </a:solidFill>
                <a:latin typeface="Arial Rounded MT Bold" panose="020F0704030504030204" pitchFamily="34" charset="0"/>
              </a:rPr>
              <a:t>(après l’indépendance de la Tunisie : 20/03/1956)</a:t>
            </a:r>
          </a:p>
          <a:p>
            <a:pPr algn="just">
              <a:lnSpc>
                <a:spcPct val="150000"/>
              </a:lnSpc>
            </a:pPr>
            <a:endParaRPr lang="fr-FR" sz="1700" dirty="0">
              <a:solidFill>
                <a:srgbClr val="002060"/>
              </a:solidFill>
              <a:latin typeface="Arial Rounded MT Bold" panose="020F0704030504030204" pitchFamily="34" charset="0"/>
            </a:endParaRPr>
          </a:p>
          <a:p>
            <a:pPr algn="just">
              <a:lnSpc>
                <a:spcPct val="150000"/>
              </a:lnSpc>
            </a:pPr>
            <a:r>
              <a:rPr lang="fr-FR" sz="2400" dirty="0">
                <a:solidFill>
                  <a:srgbClr val="002060"/>
                </a:solidFill>
                <a:latin typeface="Arial Rounded MT Bold" panose="020F0704030504030204" pitchFamily="34" charset="0"/>
              </a:rPr>
              <a:t>Décret-loi en date du 12 Mai 2020 relatif à l’instauration d’un Identifiant Unique Citoyen</a:t>
            </a:r>
          </a:p>
          <a:p>
            <a:pPr algn="just">
              <a:lnSpc>
                <a:spcPct val="150000"/>
              </a:lnSpc>
            </a:pPr>
            <a:endParaRPr lang="fr-FR" sz="2400" b="1" dirty="0">
              <a:solidFill>
                <a:srgbClr val="002060"/>
              </a:solidFill>
              <a:latin typeface="Arial Rounded MT Bold" panose="020F0704030504030204" pitchFamily="34" charset="0"/>
            </a:endParaRPr>
          </a:p>
          <a:p>
            <a:pPr algn="just">
              <a:lnSpc>
                <a:spcPct val="150000"/>
              </a:lnSpc>
            </a:pPr>
            <a:endParaRPr lang="fr-FR" sz="2400" b="1" dirty="0">
              <a:solidFill>
                <a:srgbClr val="002060"/>
              </a:solidFill>
              <a:latin typeface="Arial Rounded MT Bold" panose="020F0704030504030204" pitchFamily="34" charset="0"/>
            </a:endParaRPr>
          </a:p>
          <a:p>
            <a:pPr algn="just">
              <a:lnSpc>
                <a:spcPct val="150000"/>
              </a:lnSpc>
            </a:pPr>
            <a:endParaRPr lang="fr-FR" sz="2400" b="1" dirty="0">
              <a:solidFill>
                <a:srgbClr val="002060"/>
              </a:solidFill>
              <a:latin typeface="Arial Rounded MT Bold" panose="020F0704030504030204" pitchFamily="34" charset="0"/>
            </a:endParaRPr>
          </a:p>
          <a:p>
            <a:pPr lvl="0" algn="just">
              <a:lnSpc>
                <a:spcPct val="150000"/>
              </a:lnSpc>
            </a:pPr>
            <a:endParaRPr lang="fr-FR" b="1" dirty="0">
              <a:solidFill>
                <a:schemeClr val="tx2">
                  <a:lumMod val="50000"/>
                </a:schemeClr>
              </a:solidFill>
              <a:latin typeface="Sakkal Majalla" panose="02000000000000000000" pitchFamily="2" charset="-78"/>
              <a:cs typeface="Sakkal Majalla" panose="02000000000000000000" pitchFamily="2" charset="-78"/>
            </a:endParaRPr>
          </a:p>
        </p:txBody>
      </p:sp>
      <p:graphicFrame>
        <p:nvGraphicFramePr>
          <p:cNvPr id="5" name="Tableau 5">
            <a:extLst>
              <a:ext uri="{FF2B5EF4-FFF2-40B4-BE49-F238E27FC236}">
                <a16:creationId xmlns:a16="http://schemas.microsoft.com/office/drawing/2014/main" id="{D1166BA9-AE08-4D60-D78D-68607CE9A774}"/>
              </a:ext>
            </a:extLst>
          </p:cNvPr>
          <p:cNvGraphicFramePr>
            <a:graphicFrameLocks noGrp="1"/>
          </p:cNvGraphicFramePr>
          <p:nvPr/>
        </p:nvGraphicFramePr>
        <p:xfrm>
          <a:off x="0" y="6487160"/>
          <a:ext cx="12192000" cy="370840"/>
        </p:xfrm>
        <a:graphic>
          <a:graphicData uri="http://schemas.openxmlformats.org/drawingml/2006/table">
            <a:tbl>
              <a:tblPr>
                <a:tableStyleId>{5C22544A-7EE6-4342-B048-85BDC9FD1C3A}</a:tableStyleId>
              </a:tblPr>
              <a:tblGrid>
                <a:gridCol w="245953">
                  <a:extLst>
                    <a:ext uri="{9D8B030D-6E8A-4147-A177-3AD203B41FA5}">
                      <a16:colId xmlns:a16="http://schemas.microsoft.com/office/drawing/2014/main" val="2953346749"/>
                    </a:ext>
                  </a:extLst>
                </a:gridCol>
                <a:gridCol w="11465401">
                  <a:extLst>
                    <a:ext uri="{9D8B030D-6E8A-4147-A177-3AD203B41FA5}">
                      <a16:colId xmlns:a16="http://schemas.microsoft.com/office/drawing/2014/main" val="1348990441"/>
                    </a:ext>
                  </a:extLst>
                </a:gridCol>
                <a:gridCol w="480646">
                  <a:extLst>
                    <a:ext uri="{9D8B030D-6E8A-4147-A177-3AD203B41FA5}">
                      <a16:colId xmlns:a16="http://schemas.microsoft.com/office/drawing/2014/main" val="3379842794"/>
                    </a:ext>
                  </a:extLst>
                </a:gridCol>
              </a:tblGrid>
              <a:tr h="370840">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fld id="{B071AC50-E13B-49B5-A300-9ED148F53C85}" type="slidenum">
                        <a:rPr lang="fr-FR" sz="1600" smtClean="0">
                          <a:latin typeface="Raleway"/>
                        </a:rPr>
                        <a:t>3</a:t>
                      </a:fld>
                      <a:endParaRPr lang="fr-FR" sz="1600" dirty="0">
                        <a:latin typeface="Raleway"/>
                      </a:endParaRPr>
                    </a:p>
                  </a:txBody>
                  <a:tcPr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5077196"/>
                  </a:ext>
                </a:extLst>
              </a:tr>
            </a:tbl>
          </a:graphicData>
        </a:graphic>
      </p:graphicFrame>
    </p:spTree>
    <p:extLst>
      <p:ext uri="{BB962C8B-B14F-4D97-AF65-F5344CB8AC3E}">
        <p14:creationId xmlns:p14="http://schemas.microsoft.com/office/powerpoint/2010/main" val="370504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401320" y="274320"/>
            <a:ext cx="11475720" cy="812800"/>
          </a:xfrm>
        </p:spPr>
        <p:txBody>
          <a:bodyPr>
            <a:normAutofit/>
          </a:bodyPr>
          <a:lstStyle/>
          <a:p>
            <a:r>
              <a:rPr lang="fr-TN" sz="4000" b="1" dirty="0">
                <a:solidFill>
                  <a:schemeClr val="accent2"/>
                </a:solidFill>
              </a:rPr>
              <a:t>Enregistrement </a:t>
            </a:r>
            <a:r>
              <a:rPr lang="fr-FR" sz="4000" b="1" dirty="0">
                <a:solidFill>
                  <a:schemeClr val="accent2"/>
                </a:solidFill>
              </a:rPr>
              <a:t>des naissances</a:t>
            </a:r>
            <a:endParaRPr lang="en-US" sz="4000" b="1" dirty="0">
              <a:solidFill>
                <a:schemeClr val="accent2"/>
              </a:solidFill>
            </a:endParaRPr>
          </a:p>
        </p:txBody>
      </p:sp>
      <p:graphicFrame>
        <p:nvGraphicFramePr>
          <p:cNvPr id="5" name="Tableau 5">
            <a:extLst>
              <a:ext uri="{FF2B5EF4-FFF2-40B4-BE49-F238E27FC236}">
                <a16:creationId xmlns:a16="http://schemas.microsoft.com/office/drawing/2014/main" id="{D1166BA9-AE08-4D60-D78D-68607CE9A774}"/>
              </a:ext>
            </a:extLst>
          </p:cNvPr>
          <p:cNvGraphicFramePr>
            <a:graphicFrameLocks noGrp="1"/>
          </p:cNvGraphicFramePr>
          <p:nvPr/>
        </p:nvGraphicFramePr>
        <p:xfrm>
          <a:off x="0" y="6487160"/>
          <a:ext cx="12192000" cy="370840"/>
        </p:xfrm>
        <a:graphic>
          <a:graphicData uri="http://schemas.openxmlformats.org/drawingml/2006/table">
            <a:tbl>
              <a:tblPr>
                <a:tableStyleId>{5C22544A-7EE6-4342-B048-85BDC9FD1C3A}</a:tableStyleId>
              </a:tblPr>
              <a:tblGrid>
                <a:gridCol w="245953">
                  <a:extLst>
                    <a:ext uri="{9D8B030D-6E8A-4147-A177-3AD203B41FA5}">
                      <a16:colId xmlns:a16="http://schemas.microsoft.com/office/drawing/2014/main" val="2953346749"/>
                    </a:ext>
                  </a:extLst>
                </a:gridCol>
                <a:gridCol w="11465401">
                  <a:extLst>
                    <a:ext uri="{9D8B030D-6E8A-4147-A177-3AD203B41FA5}">
                      <a16:colId xmlns:a16="http://schemas.microsoft.com/office/drawing/2014/main" val="1348990441"/>
                    </a:ext>
                  </a:extLst>
                </a:gridCol>
                <a:gridCol w="480646">
                  <a:extLst>
                    <a:ext uri="{9D8B030D-6E8A-4147-A177-3AD203B41FA5}">
                      <a16:colId xmlns:a16="http://schemas.microsoft.com/office/drawing/2014/main" val="3379842794"/>
                    </a:ext>
                  </a:extLst>
                </a:gridCol>
              </a:tblGrid>
              <a:tr h="370840">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fld id="{B071AC50-E13B-49B5-A300-9ED148F53C85}" type="slidenum">
                        <a:rPr lang="fr-FR" sz="1600" smtClean="0">
                          <a:latin typeface="Raleway"/>
                        </a:rPr>
                        <a:t>4</a:t>
                      </a:fld>
                      <a:endParaRPr lang="fr-FR" sz="1600" dirty="0">
                        <a:latin typeface="Raleway"/>
                      </a:endParaRPr>
                    </a:p>
                  </a:txBody>
                  <a:tcPr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5077196"/>
                  </a:ext>
                </a:extLst>
              </a:tr>
            </a:tbl>
          </a:graphicData>
        </a:graphic>
      </p:graphicFrame>
      <p:sp>
        <p:nvSpPr>
          <p:cNvPr id="7" name="Espace réservé du contenu 1">
            <a:extLst>
              <a:ext uri="{FF2B5EF4-FFF2-40B4-BE49-F238E27FC236}">
                <a16:creationId xmlns:a16="http://schemas.microsoft.com/office/drawing/2014/main" id="{ABFBC2B3-FE0C-05FF-CB6C-3C28ED7FFAF2}"/>
              </a:ext>
            </a:extLst>
          </p:cNvPr>
          <p:cNvSpPr>
            <a:spLocks noGrp="1"/>
          </p:cNvSpPr>
          <p:nvPr>
            <p:ph idx="1"/>
          </p:nvPr>
        </p:nvSpPr>
        <p:spPr>
          <a:xfrm>
            <a:off x="508488" y="1290320"/>
            <a:ext cx="11175023" cy="5018838"/>
          </a:xfrm>
        </p:spPr>
        <p:txBody>
          <a:bodyPr>
            <a:normAutofit fontScale="92500" lnSpcReduction="10000"/>
          </a:bodyPr>
          <a:lstStyle/>
          <a:p>
            <a:pPr algn="just">
              <a:lnSpc>
                <a:spcPct val="150000"/>
              </a:lnSpc>
            </a:pPr>
            <a:r>
              <a:rPr lang="fr-FR" sz="2400" dirty="0">
                <a:solidFill>
                  <a:srgbClr val="002060"/>
                </a:solidFill>
                <a:latin typeface="Arial Rounded MT Bold" panose="020F0704030504030204" pitchFamily="34" charset="0"/>
              </a:rPr>
              <a:t>Conformément à la loi réglementant l'Etat civil (1957) :</a:t>
            </a:r>
          </a:p>
          <a:p>
            <a:pPr marL="895350" lvl="1" indent="-352425" algn="just">
              <a:lnSpc>
                <a:spcPct val="150000"/>
              </a:lnSpc>
              <a:buFont typeface="Wingdings" panose="05000000000000000000" pitchFamily="2" charset="2"/>
              <a:buChar char="ü"/>
            </a:pPr>
            <a:r>
              <a:rPr lang="fr-FR" sz="2000" dirty="0">
                <a:solidFill>
                  <a:srgbClr val="002060"/>
                </a:solidFill>
                <a:latin typeface="Arial Rounded MT Bold" panose="020F0704030504030204" pitchFamily="34" charset="0"/>
              </a:rPr>
              <a:t>Définit les conditions dans lesquelles sont déclarés les naissances et les décès</a:t>
            </a:r>
          </a:p>
          <a:p>
            <a:pPr lvl="1" algn="just">
              <a:lnSpc>
                <a:spcPct val="150000"/>
              </a:lnSpc>
              <a:buFont typeface="Wingdings" panose="05000000000000000000" pitchFamily="2" charset="2"/>
              <a:buChar char="ü"/>
            </a:pPr>
            <a:endParaRPr lang="fr-FR" sz="900" dirty="0">
              <a:solidFill>
                <a:srgbClr val="002060"/>
              </a:solidFill>
              <a:latin typeface="Arial Rounded MT Bold" panose="020F0704030504030204" pitchFamily="34" charset="0"/>
            </a:endParaRPr>
          </a:p>
          <a:p>
            <a:pPr marL="895350" lvl="1" indent="-352425" algn="just">
              <a:lnSpc>
                <a:spcPct val="150000"/>
              </a:lnSpc>
              <a:buFont typeface="Wingdings" panose="05000000000000000000" pitchFamily="2" charset="2"/>
              <a:buChar char="ü"/>
            </a:pPr>
            <a:r>
              <a:rPr lang="fr-FR" sz="2000" dirty="0">
                <a:solidFill>
                  <a:srgbClr val="002060"/>
                </a:solidFill>
                <a:latin typeface="Arial Rounded MT Bold" panose="020F0704030504030204" pitchFamily="34" charset="0"/>
              </a:rPr>
              <a:t>Tout citoyen est tenu de déclarer la naissance de son nouveau né dans un délai ne dépassant pas les dix (10) jours suivant l’accouchement. Au‐delàs duquel l’officier de l’état civil ne peut transcrire la naissance qu’après un jugement</a:t>
            </a:r>
          </a:p>
          <a:p>
            <a:pPr marL="895350" lvl="1" indent="-352425" algn="just">
              <a:lnSpc>
                <a:spcPct val="150000"/>
              </a:lnSpc>
              <a:buFont typeface="Wingdings" panose="05000000000000000000" pitchFamily="2" charset="2"/>
              <a:buChar char="ü"/>
            </a:pPr>
            <a:endParaRPr lang="fr-FR" sz="900" dirty="0">
              <a:solidFill>
                <a:srgbClr val="002060"/>
              </a:solidFill>
              <a:latin typeface="Arial Rounded MT Bold" panose="020F0704030504030204" pitchFamily="34" charset="0"/>
            </a:endParaRPr>
          </a:p>
          <a:p>
            <a:pPr marL="895350" lvl="1" indent="-352425" algn="just">
              <a:lnSpc>
                <a:spcPct val="150000"/>
              </a:lnSpc>
              <a:buFont typeface="Wingdings" panose="05000000000000000000" pitchFamily="2" charset="2"/>
              <a:buChar char="ü"/>
            </a:pPr>
            <a:r>
              <a:rPr lang="fr-FR" sz="2000" dirty="0">
                <a:solidFill>
                  <a:srgbClr val="002060"/>
                </a:solidFill>
                <a:latin typeface="Arial Rounded MT Bold" panose="020F0704030504030204" pitchFamily="34" charset="0"/>
              </a:rPr>
              <a:t>Inscription de toutes les naissances sur le territoire tunisien indépendamment de la nationalité, la race ou la religion</a:t>
            </a:r>
          </a:p>
          <a:p>
            <a:pPr marL="895350" lvl="1" indent="-352425" algn="just">
              <a:lnSpc>
                <a:spcPct val="150000"/>
              </a:lnSpc>
              <a:buFont typeface="Wingdings" panose="05000000000000000000" pitchFamily="2" charset="2"/>
              <a:buChar char="ü"/>
            </a:pPr>
            <a:endParaRPr lang="fr-FR" sz="900" dirty="0">
              <a:solidFill>
                <a:srgbClr val="002060"/>
              </a:solidFill>
              <a:latin typeface="Arial Rounded MT Bold" panose="020F0704030504030204" pitchFamily="34" charset="0"/>
            </a:endParaRPr>
          </a:p>
          <a:p>
            <a:pPr marL="895350" lvl="1" indent="-352425" algn="just">
              <a:lnSpc>
                <a:spcPct val="150000"/>
              </a:lnSpc>
              <a:buFont typeface="Wingdings" panose="05000000000000000000" pitchFamily="2" charset="2"/>
              <a:buChar char="ü"/>
            </a:pPr>
            <a:r>
              <a:rPr lang="fr-FR" sz="2000" dirty="0">
                <a:solidFill>
                  <a:srgbClr val="002060"/>
                </a:solidFill>
                <a:latin typeface="Arial Rounded MT Bold" panose="020F0704030504030204" pitchFamily="34" charset="0"/>
              </a:rPr>
              <a:t>Inscription des naissances des tunisiens à l’étranger auprès services consulaires tunisiens à l’étranger </a:t>
            </a:r>
          </a:p>
          <a:p>
            <a:pPr lvl="1" algn="just">
              <a:lnSpc>
                <a:spcPct val="150000"/>
              </a:lnSpc>
              <a:buFont typeface="Wingdings" panose="05000000000000000000" pitchFamily="2" charset="2"/>
              <a:buChar char="ü"/>
            </a:pPr>
            <a:endParaRPr lang="fr-FR" sz="2000" dirty="0">
              <a:solidFill>
                <a:srgbClr val="002060"/>
              </a:solidFill>
              <a:latin typeface="Arial Rounded MT Bold" panose="020F0704030504030204" pitchFamily="34" charset="0"/>
            </a:endParaRPr>
          </a:p>
          <a:p>
            <a:pPr marL="342900" lvl="1" indent="-342900" algn="just">
              <a:lnSpc>
                <a:spcPct val="150000"/>
              </a:lnSpc>
              <a:buFont typeface="Wingdings" panose="05000000000000000000" pitchFamily="2" charset="2"/>
              <a:buChar char="ü"/>
            </a:pPr>
            <a:endParaRPr lang="fr-FR" sz="2000" dirty="0">
              <a:solidFill>
                <a:srgbClr val="002060"/>
              </a:solidFill>
              <a:latin typeface="Arial Rounded MT Bold" panose="020F0704030504030204" pitchFamily="34" charset="0"/>
            </a:endParaRPr>
          </a:p>
          <a:p>
            <a:pPr marL="342900" lvl="1" indent="-342900" algn="just">
              <a:lnSpc>
                <a:spcPct val="150000"/>
              </a:lnSpc>
              <a:buFont typeface="Wingdings" panose="05000000000000000000" pitchFamily="2" charset="2"/>
              <a:buChar char="ü"/>
            </a:pPr>
            <a:endParaRPr lang="fr-FR" sz="2000" dirty="0">
              <a:solidFill>
                <a:srgbClr val="002060"/>
              </a:solidFill>
              <a:latin typeface="Arial Rounded MT Bold" panose="020F0704030504030204" pitchFamily="34" charset="0"/>
            </a:endParaRPr>
          </a:p>
          <a:p>
            <a:pPr lvl="0" algn="just">
              <a:lnSpc>
                <a:spcPct val="150000"/>
              </a:lnSpc>
            </a:pPr>
            <a:endParaRPr lang="fr-FR" b="1" dirty="0">
              <a:solidFill>
                <a:schemeClr val="tx2">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05195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401320" y="274320"/>
            <a:ext cx="11475720" cy="812800"/>
          </a:xfrm>
        </p:spPr>
        <p:txBody>
          <a:bodyPr>
            <a:normAutofit fontScale="90000"/>
          </a:bodyPr>
          <a:lstStyle/>
          <a:p>
            <a:r>
              <a:rPr lang="fr-FR" sz="4000" b="1" dirty="0">
                <a:solidFill>
                  <a:schemeClr val="accent2"/>
                </a:solidFill>
              </a:rPr>
              <a:t>Système d’Information de Gestion de l’Etat Civil : « </a:t>
            </a:r>
            <a:r>
              <a:rPr lang="fr-FR" sz="4000" b="1" dirty="0" err="1">
                <a:solidFill>
                  <a:schemeClr val="accent2"/>
                </a:solidFill>
              </a:rPr>
              <a:t>Madania</a:t>
            </a:r>
            <a:r>
              <a:rPr lang="fr-FR" sz="4000" b="1" dirty="0">
                <a:solidFill>
                  <a:schemeClr val="accent2"/>
                </a:solidFill>
              </a:rPr>
              <a:t> »</a:t>
            </a:r>
            <a:endParaRPr lang="en-US" sz="4000" b="1" dirty="0">
              <a:solidFill>
                <a:schemeClr val="accent2"/>
              </a:solidFill>
            </a:endParaRPr>
          </a:p>
        </p:txBody>
      </p:sp>
      <p:graphicFrame>
        <p:nvGraphicFramePr>
          <p:cNvPr id="5" name="Tableau 5">
            <a:extLst>
              <a:ext uri="{FF2B5EF4-FFF2-40B4-BE49-F238E27FC236}">
                <a16:creationId xmlns:a16="http://schemas.microsoft.com/office/drawing/2014/main" id="{D1166BA9-AE08-4D60-D78D-68607CE9A774}"/>
              </a:ext>
            </a:extLst>
          </p:cNvPr>
          <p:cNvGraphicFramePr>
            <a:graphicFrameLocks noGrp="1"/>
          </p:cNvGraphicFramePr>
          <p:nvPr/>
        </p:nvGraphicFramePr>
        <p:xfrm>
          <a:off x="0" y="6487160"/>
          <a:ext cx="12192000" cy="370840"/>
        </p:xfrm>
        <a:graphic>
          <a:graphicData uri="http://schemas.openxmlformats.org/drawingml/2006/table">
            <a:tbl>
              <a:tblPr>
                <a:tableStyleId>{5C22544A-7EE6-4342-B048-85BDC9FD1C3A}</a:tableStyleId>
              </a:tblPr>
              <a:tblGrid>
                <a:gridCol w="245953">
                  <a:extLst>
                    <a:ext uri="{9D8B030D-6E8A-4147-A177-3AD203B41FA5}">
                      <a16:colId xmlns:a16="http://schemas.microsoft.com/office/drawing/2014/main" val="2953346749"/>
                    </a:ext>
                  </a:extLst>
                </a:gridCol>
                <a:gridCol w="11465401">
                  <a:extLst>
                    <a:ext uri="{9D8B030D-6E8A-4147-A177-3AD203B41FA5}">
                      <a16:colId xmlns:a16="http://schemas.microsoft.com/office/drawing/2014/main" val="1348990441"/>
                    </a:ext>
                  </a:extLst>
                </a:gridCol>
                <a:gridCol w="480646">
                  <a:extLst>
                    <a:ext uri="{9D8B030D-6E8A-4147-A177-3AD203B41FA5}">
                      <a16:colId xmlns:a16="http://schemas.microsoft.com/office/drawing/2014/main" val="3379842794"/>
                    </a:ext>
                  </a:extLst>
                </a:gridCol>
              </a:tblGrid>
              <a:tr h="370840">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fld id="{B071AC50-E13B-49B5-A300-9ED148F53C85}" type="slidenum">
                        <a:rPr lang="fr-FR" sz="1600" smtClean="0">
                          <a:latin typeface="Raleway"/>
                        </a:rPr>
                        <a:t>5</a:t>
                      </a:fld>
                      <a:endParaRPr lang="fr-FR" sz="1600" dirty="0">
                        <a:latin typeface="Raleway"/>
                      </a:endParaRPr>
                    </a:p>
                  </a:txBody>
                  <a:tcPr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5077196"/>
                  </a:ext>
                </a:extLst>
              </a:tr>
            </a:tbl>
          </a:graphicData>
        </a:graphic>
      </p:graphicFrame>
      <p:sp>
        <p:nvSpPr>
          <p:cNvPr id="6" name="Espace réservé du contenu 1">
            <a:extLst>
              <a:ext uri="{FF2B5EF4-FFF2-40B4-BE49-F238E27FC236}">
                <a16:creationId xmlns:a16="http://schemas.microsoft.com/office/drawing/2014/main" id="{B79AADBE-2EA3-607B-3055-18E32E0F0915}"/>
              </a:ext>
            </a:extLst>
          </p:cNvPr>
          <p:cNvSpPr>
            <a:spLocks noGrp="1"/>
          </p:cNvSpPr>
          <p:nvPr>
            <p:ph idx="1"/>
          </p:nvPr>
        </p:nvSpPr>
        <p:spPr>
          <a:xfrm>
            <a:off x="509954" y="1158240"/>
            <a:ext cx="11175023" cy="5161078"/>
          </a:xfrm>
        </p:spPr>
        <p:txBody>
          <a:bodyPr anchor="ctr">
            <a:normAutofit fontScale="92500" lnSpcReduction="10000"/>
          </a:bodyPr>
          <a:lstStyle/>
          <a:p>
            <a:pPr algn="just">
              <a:lnSpc>
                <a:spcPct val="150000"/>
              </a:lnSpc>
            </a:pPr>
            <a:r>
              <a:rPr lang="fr-FR" sz="1800" dirty="0">
                <a:solidFill>
                  <a:srgbClr val="002060"/>
                </a:solidFill>
                <a:latin typeface="Arial Rounded MT Bold" panose="020F0704030504030204" pitchFamily="34" charset="0"/>
              </a:rPr>
              <a:t>Informatisation de la gestion de l’état civil au niveau des grandes municipalités depuis le début des années 90</a:t>
            </a:r>
          </a:p>
          <a:p>
            <a:pPr algn="just">
              <a:lnSpc>
                <a:spcPct val="150000"/>
              </a:lnSpc>
            </a:pPr>
            <a:r>
              <a:rPr lang="fr-FR" sz="1800" dirty="0">
                <a:solidFill>
                  <a:srgbClr val="002060"/>
                </a:solidFill>
                <a:latin typeface="Arial Rounded MT Bold" panose="020F0704030504030204" pitchFamily="34" charset="0"/>
              </a:rPr>
              <a:t>Mise en place d’un système d’information national pour la gestion de l’état civil en 2004 </a:t>
            </a:r>
          </a:p>
          <a:p>
            <a:pPr lvl="1" algn="just">
              <a:lnSpc>
                <a:spcPct val="150000"/>
              </a:lnSpc>
              <a:buFont typeface="Wingdings" panose="05000000000000000000" pitchFamily="2" charset="2"/>
              <a:buChar char="ü"/>
            </a:pPr>
            <a:r>
              <a:rPr lang="fr-FR" sz="1800" dirty="0">
                <a:solidFill>
                  <a:srgbClr val="002060"/>
                </a:solidFill>
                <a:latin typeface="Arial Rounded MT Bold" panose="020F0704030504030204" pitchFamily="34" charset="0"/>
              </a:rPr>
              <a:t>Couvre la totalité des municipalités (350) ;</a:t>
            </a:r>
          </a:p>
          <a:p>
            <a:pPr lvl="1" algn="just">
              <a:lnSpc>
                <a:spcPct val="150000"/>
              </a:lnSpc>
              <a:buFont typeface="Wingdings" panose="05000000000000000000" pitchFamily="2" charset="2"/>
              <a:buChar char="ü"/>
            </a:pPr>
            <a:r>
              <a:rPr lang="fr-FR" sz="1800" dirty="0">
                <a:solidFill>
                  <a:srgbClr val="002060"/>
                </a:solidFill>
                <a:latin typeface="Arial Rounded MT Bold" panose="020F0704030504030204" pitchFamily="34" charset="0"/>
              </a:rPr>
              <a:t>Couvre la gestion des naissances, décès, mariages et décès</a:t>
            </a:r>
          </a:p>
          <a:p>
            <a:pPr lvl="1" algn="just">
              <a:lnSpc>
                <a:spcPct val="150000"/>
              </a:lnSpc>
              <a:buFont typeface="Wingdings" panose="05000000000000000000" pitchFamily="2" charset="2"/>
              <a:buChar char="ü"/>
            </a:pPr>
            <a:r>
              <a:rPr lang="fr-FR" sz="1800" dirty="0">
                <a:solidFill>
                  <a:srgbClr val="002060"/>
                </a:solidFill>
                <a:latin typeface="Arial Rounded MT Bold" panose="020F0704030504030204" pitchFamily="34" charset="0"/>
              </a:rPr>
              <a:t>Mise en place d’un Registre Central de l’Etat Civil</a:t>
            </a:r>
          </a:p>
          <a:p>
            <a:pPr lvl="1" algn="just">
              <a:lnSpc>
                <a:spcPct val="150000"/>
              </a:lnSpc>
              <a:buFont typeface="Wingdings" panose="05000000000000000000" pitchFamily="2" charset="2"/>
              <a:buChar char="ü"/>
            </a:pPr>
            <a:r>
              <a:rPr lang="fr-FR" sz="1800" dirty="0">
                <a:solidFill>
                  <a:srgbClr val="002060"/>
                </a:solidFill>
                <a:latin typeface="Arial Rounded MT Bold" panose="020F0704030504030204" pitchFamily="34" charset="0"/>
              </a:rPr>
              <a:t>La couverture de l’enregistrement des naissances est jugée exhaustive (en comparaison avec les résultats du dernier Recensement Général de la Population (2014)</a:t>
            </a:r>
          </a:p>
          <a:p>
            <a:pPr marL="228600" lvl="1" algn="just">
              <a:lnSpc>
                <a:spcPct val="150000"/>
              </a:lnSpc>
              <a:spcBef>
                <a:spcPts val="1000"/>
              </a:spcBef>
            </a:pPr>
            <a:r>
              <a:rPr lang="fr-FR" sz="1800" dirty="0">
                <a:solidFill>
                  <a:srgbClr val="002060"/>
                </a:solidFill>
                <a:latin typeface="Arial Rounded MT Bold" panose="020F0704030504030204" pitchFamily="34" charset="0"/>
              </a:rPr>
              <a:t>Le Registre Central de l’Etat civil a été utilisé comme référentiel de base pour la constitution du Registre Electoral maintenu par l’Instance Indépendante des Elections</a:t>
            </a:r>
          </a:p>
          <a:p>
            <a:pPr marL="228600" lvl="1" algn="just">
              <a:lnSpc>
                <a:spcPct val="150000"/>
              </a:lnSpc>
              <a:spcBef>
                <a:spcPts val="1000"/>
              </a:spcBef>
            </a:pPr>
            <a:r>
              <a:rPr lang="fr-FR" sz="1800" dirty="0">
                <a:solidFill>
                  <a:srgbClr val="002060"/>
                </a:solidFill>
                <a:latin typeface="Arial Rounded MT Bold" panose="020F0704030504030204" pitchFamily="34" charset="0"/>
              </a:rPr>
              <a:t>Le Registre Central de l’Etat civil est le référentiel de base pour le Registre de l’Identifiant Unique Citoyen</a:t>
            </a:r>
          </a:p>
        </p:txBody>
      </p:sp>
    </p:spTree>
    <p:extLst>
      <p:ext uri="{BB962C8B-B14F-4D97-AF65-F5344CB8AC3E}">
        <p14:creationId xmlns:p14="http://schemas.microsoft.com/office/powerpoint/2010/main" val="3740242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401320" y="274320"/>
            <a:ext cx="11475720" cy="812800"/>
          </a:xfrm>
        </p:spPr>
        <p:txBody>
          <a:bodyPr>
            <a:normAutofit fontScale="90000"/>
          </a:bodyPr>
          <a:lstStyle/>
          <a:p>
            <a:r>
              <a:rPr lang="fr-FR" sz="3600" b="1" dirty="0">
                <a:solidFill>
                  <a:schemeClr val="accent2"/>
                </a:solidFill>
              </a:rPr>
              <a:t>Système d’Information de Gestion de l’Etat Civil : Quelques Chiffres</a:t>
            </a:r>
            <a:endParaRPr lang="en-US" sz="3600" b="1" dirty="0">
              <a:solidFill>
                <a:schemeClr val="accent2"/>
              </a:solidFill>
            </a:endParaRPr>
          </a:p>
        </p:txBody>
      </p:sp>
      <p:graphicFrame>
        <p:nvGraphicFramePr>
          <p:cNvPr id="5" name="Tableau 5">
            <a:extLst>
              <a:ext uri="{FF2B5EF4-FFF2-40B4-BE49-F238E27FC236}">
                <a16:creationId xmlns:a16="http://schemas.microsoft.com/office/drawing/2014/main" id="{D1166BA9-AE08-4D60-D78D-68607CE9A774}"/>
              </a:ext>
            </a:extLst>
          </p:cNvPr>
          <p:cNvGraphicFramePr>
            <a:graphicFrameLocks noGrp="1"/>
          </p:cNvGraphicFramePr>
          <p:nvPr/>
        </p:nvGraphicFramePr>
        <p:xfrm>
          <a:off x="0" y="6487160"/>
          <a:ext cx="12192000" cy="370840"/>
        </p:xfrm>
        <a:graphic>
          <a:graphicData uri="http://schemas.openxmlformats.org/drawingml/2006/table">
            <a:tbl>
              <a:tblPr>
                <a:tableStyleId>{5C22544A-7EE6-4342-B048-85BDC9FD1C3A}</a:tableStyleId>
              </a:tblPr>
              <a:tblGrid>
                <a:gridCol w="245953">
                  <a:extLst>
                    <a:ext uri="{9D8B030D-6E8A-4147-A177-3AD203B41FA5}">
                      <a16:colId xmlns:a16="http://schemas.microsoft.com/office/drawing/2014/main" val="2953346749"/>
                    </a:ext>
                  </a:extLst>
                </a:gridCol>
                <a:gridCol w="11465401">
                  <a:extLst>
                    <a:ext uri="{9D8B030D-6E8A-4147-A177-3AD203B41FA5}">
                      <a16:colId xmlns:a16="http://schemas.microsoft.com/office/drawing/2014/main" val="1348990441"/>
                    </a:ext>
                  </a:extLst>
                </a:gridCol>
                <a:gridCol w="480646">
                  <a:extLst>
                    <a:ext uri="{9D8B030D-6E8A-4147-A177-3AD203B41FA5}">
                      <a16:colId xmlns:a16="http://schemas.microsoft.com/office/drawing/2014/main" val="3379842794"/>
                    </a:ext>
                  </a:extLst>
                </a:gridCol>
              </a:tblGrid>
              <a:tr h="370840">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fld id="{B071AC50-E13B-49B5-A300-9ED148F53C85}" type="slidenum">
                        <a:rPr lang="fr-FR" sz="1600" smtClean="0">
                          <a:latin typeface="Raleway"/>
                        </a:rPr>
                        <a:t>6</a:t>
                      </a:fld>
                      <a:endParaRPr lang="fr-FR" sz="1600" dirty="0">
                        <a:latin typeface="Raleway"/>
                      </a:endParaRPr>
                    </a:p>
                  </a:txBody>
                  <a:tcPr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5077196"/>
                  </a:ext>
                </a:extLst>
              </a:tr>
            </a:tbl>
          </a:graphicData>
        </a:graphic>
      </p:graphicFrame>
      <p:grpSp>
        <p:nvGrpSpPr>
          <p:cNvPr id="17" name="Groupe 16">
            <a:extLst>
              <a:ext uri="{FF2B5EF4-FFF2-40B4-BE49-F238E27FC236}">
                <a16:creationId xmlns:a16="http://schemas.microsoft.com/office/drawing/2014/main" id="{A22C5049-DBD8-F3DB-607C-24CF479511B1}"/>
              </a:ext>
            </a:extLst>
          </p:cNvPr>
          <p:cNvGrpSpPr/>
          <p:nvPr/>
        </p:nvGrpSpPr>
        <p:grpSpPr>
          <a:xfrm>
            <a:off x="604836" y="1463040"/>
            <a:ext cx="10891839" cy="4894218"/>
            <a:chOff x="604836" y="1463039"/>
            <a:chExt cx="10891839" cy="5011713"/>
          </a:xfrm>
        </p:grpSpPr>
        <p:sp>
          <p:nvSpPr>
            <p:cNvPr id="8" name="TextBox 14">
              <a:extLst>
                <a:ext uri="{FF2B5EF4-FFF2-40B4-BE49-F238E27FC236}">
                  <a16:creationId xmlns:a16="http://schemas.microsoft.com/office/drawing/2014/main" id="{D19F2087-7214-C65E-1487-E0EB2CDE6085}"/>
                </a:ext>
              </a:extLst>
            </p:cNvPr>
            <p:cNvSpPr txBox="1"/>
            <p:nvPr/>
          </p:nvSpPr>
          <p:spPr>
            <a:xfrm>
              <a:off x="604836" y="5394752"/>
              <a:ext cx="3105151" cy="1080000"/>
            </a:xfrm>
            <a:prstGeom prst="roundRect">
              <a:avLst>
                <a:gd name="adj" fmla="val 10257"/>
              </a:avLst>
            </a:prstGeom>
            <a:solidFill>
              <a:schemeClr val="bg1"/>
            </a:solidFill>
            <a:ln cap="sq">
              <a:solidFill>
                <a:schemeClr val="accent5">
                  <a:lumMod val="75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b="1" dirty="0">
                  <a:ea typeface="Lato" panose="020F0502020204030203" pitchFamily="34" charset="0"/>
                  <a:cs typeface="Lato" panose="020F0502020204030203" pitchFamily="34" charset="0"/>
                </a:rPr>
                <a:t>~ 11,8 Millions </a:t>
              </a:r>
            </a:p>
            <a:p>
              <a:pPr algn="ctr"/>
              <a:r>
                <a:rPr lang="fr-FR" sz="1600" b="1" dirty="0">
                  <a:ea typeface="Lato" panose="020F0502020204030203" pitchFamily="34" charset="0"/>
                  <a:cs typeface="Lato" panose="020F0502020204030203" pitchFamily="34" charset="0"/>
                </a:rPr>
                <a:t>Population Tunisienne</a:t>
              </a:r>
            </a:p>
            <a:p>
              <a:pPr algn="ctr"/>
              <a:r>
                <a:rPr lang="fr-FR" sz="1600" b="1" dirty="0">
                  <a:ea typeface="Lato" panose="020F0502020204030203" pitchFamily="34" charset="0"/>
                  <a:cs typeface="Lato" panose="020F0502020204030203" pitchFamily="34" charset="0"/>
                </a:rPr>
                <a:t>(Janv. 2022)</a:t>
              </a:r>
            </a:p>
          </p:txBody>
        </p:sp>
        <p:sp>
          <p:nvSpPr>
            <p:cNvPr id="10" name="TextBox 6">
              <a:extLst>
                <a:ext uri="{FF2B5EF4-FFF2-40B4-BE49-F238E27FC236}">
                  <a16:creationId xmlns:a16="http://schemas.microsoft.com/office/drawing/2014/main" id="{F03F123D-5889-1A08-FFEC-7DF68DE0EAAA}"/>
                </a:ext>
              </a:extLst>
            </p:cNvPr>
            <p:cNvSpPr txBox="1"/>
            <p:nvPr/>
          </p:nvSpPr>
          <p:spPr>
            <a:xfrm>
              <a:off x="935035" y="1465617"/>
              <a:ext cx="3105151" cy="720000"/>
            </a:xfrm>
            <a:prstGeom prst="roundRect">
              <a:avLst>
                <a:gd name="adj" fmla="val 10257"/>
              </a:avLst>
            </a:prstGeom>
            <a:solidFill>
              <a:schemeClr val="accent1">
                <a:lumMod val="20000"/>
                <a:lumOff val="80000"/>
              </a:schemeClr>
            </a:solidFill>
            <a:ln cap="sq">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TN" b="1" dirty="0">
                  <a:ea typeface="Lato" panose="020F0502020204030203" pitchFamily="34" charset="0"/>
                  <a:cs typeface="Lato" panose="020F0502020204030203" pitchFamily="34" charset="0"/>
                </a:rPr>
                <a:t>350</a:t>
              </a:r>
              <a:r>
                <a:rPr lang="fr-FR" b="1" dirty="0">
                  <a:ea typeface="Lato" panose="020F0502020204030203" pitchFamily="34" charset="0"/>
                  <a:cs typeface="Lato" panose="020F0502020204030203" pitchFamily="34" charset="0"/>
                </a:rPr>
                <a:t> </a:t>
              </a:r>
            </a:p>
            <a:p>
              <a:pPr algn="ctr"/>
              <a:r>
                <a:rPr lang="fr-TN" b="1" dirty="0">
                  <a:ea typeface="Lato" panose="020F0502020204030203" pitchFamily="34" charset="0"/>
                  <a:cs typeface="Lato" panose="020F0502020204030203" pitchFamily="34" charset="0"/>
                </a:rPr>
                <a:t>Municipalités</a:t>
              </a:r>
              <a:endParaRPr lang="fr-FR" b="1" dirty="0">
                <a:ea typeface="Lato" panose="020F0502020204030203" pitchFamily="34" charset="0"/>
                <a:cs typeface="Lato" panose="020F0502020204030203" pitchFamily="34" charset="0"/>
              </a:endParaRPr>
            </a:p>
          </p:txBody>
        </p:sp>
        <p:sp>
          <p:nvSpPr>
            <p:cNvPr id="11" name="TextBox 7">
              <a:extLst>
                <a:ext uri="{FF2B5EF4-FFF2-40B4-BE49-F238E27FC236}">
                  <a16:creationId xmlns:a16="http://schemas.microsoft.com/office/drawing/2014/main" id="{D11B3BC6-A424-3DDB-80FB-49D2C5A6A08B}"/>
                </a:ext>
              </a:extLst>
            </p:cNvPr>
            <p:cNvSpPr txBox="1"/>
            <p:nvPr/>
          </p:nvSpPr>
          <p:spPr>
            <a:xfrm>
              <a:off x="935035" y="2598818"/>
              <a:ext cx="3105151" cy="720000"/>
            </a:xfrm>
            <a:prstGeom prst="roundRect">
              <a:avLst>
                <a:gd name="adj" fmla="val 10257"/>
              </a:avLst>
            </a:prstGeom>
            <a:solidFill>
              <a:schemeClr val="accent6">
                <a:lumMod val="20000"/>
                <a:lumOff val="80000"/>
              </a:schemeClr>
            </a:solidFill>
            <a:ln cap="sq">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b="1" dirty="0">
                  <a:ea typeface="Lato" panose="020F0502020204030203" pitchFamily="34" charset="0"/>
                  <a:cs typeface="Lato" panose="020F0502020204030203" pitchFamily="34" charset="0"/>
                </a:rPr>
                <a:t>~ 19,3 Millions </a:t>
              </a:r>
            </a:p>
            <a:p>
              <a:pPr algn="ctr"/>
              <a:r>
                <a:rPr lang="fr-FR" sz="1600" b="1" dirty="0">
                  <a:ea typeface="Lato" panose="020F0502020204030203" pitchFamily="34" charset="0"/>
                  <a:cs typeface="Lato" panose="020F0502020204030203" pitchFamily="34" charset="0"/>
                </a:rPr>
                <a:t>Actes de Naissance dans la base</a:t>
              </a:r>
            </a:p>
          </p:txBody>
        </p:sp>
        <p:sp>
          <p:nvSpPr>
            <p:cNvPr id="12" name="TextBox 10">
              <a:extLst>
                <a:ext uri="{FF2B5EF4-FFF2-40B4-BE49-F238E27FC236}">
                  <a16:creationId xmlns:a16="http://schemas.microsoft.com/office/drawing/2014/main" id="{5F2E7EF5-DF9D-B49E-AA94-2D1AFFEFD6C9}"/>
                </a:ext>
              </a:extLst>
            </p:cNvPr>
            <p:cNvSpPr txBox="1"/>
            <p:nvPr/>
          </p:nvSpPr>
          <p:spPr>
            <a:xfrm>
              <a:off x="8063230" y="2615855"/>
              <a:ext cx="3433445" cy="683835"/>
            </a:xfrm>
            <a:prstGeom prst="roundRect">
              <a:avLst>
                <a:gd name="adj" fmla="val 10257"/>
              </a:avLst>
            </a:prstGeom>
            <a:solidFill>
              <a:schemeClr val="accent6">
                <a:lumMod val="20000"/>
                <a:lumOff val="80000"/>
              </a:schemeClr>
            </a:solidFill>
            <a:ln cap="sq">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lgn="ctr">
                <a:defRPr b="1">
                  <a:ea typeface="Lato" panose="020F0502020204030203" pitchFamily="34" charset="0"/>
                  <a:cs typeface="Lato" panose="020F0502020204030203" pitchFamily="34" charset="0"/>
                </a:defRPr>
              </a:lvl1pPr>
            </a:lstStyle>
            <a:p>
              <a:r>
                <a:rPr lang="fr-FR" dirty="0"/>
                <a:t>~ 4,1 Millions </a:t>
              </a:r>
            </a:p>
            <a:p>
              <a:r>
                <a:rPr lang="fr-FR" dirty="0"/>
                <a:t>Actes de Mariage dans la base</a:t>
              </a:r>
            </a:p>
          </p:txBody>
        </p:sp>
        <p:sp>
          <p:nvSpPr>
            <p:cNvPr id="13" name="TextBox 11">
              <a:extLst>
                <a:ext uri="{FF2B5EF4-FFF2-40B4-BE49-F238E27FC236}">
                  <a16:creationId xmlns:a16="http://schemas.microsoft.com/office/drawing/2014/main" id="{333DA069-1552-107C-2A53-043A78948EFD}"/>
                </a:ext>
              </a:extLst>
            </p:cNvPr>
            <p:cNvSpPr txBox="1"/>
            <p:nvPr/>
          </p:nvSpPr>
          <p:spPr>
            <a:xfrm>
              <a:off x="4405311" y="2615855"/>
              <a:ext cx="3292794" cy="683835"/>
            </a:xfrm>
            <a:prstGeom prst="roundRect">
              <a:avLst>
                <a:gd name="adj" fmla="val 10257"/>
              </a:avLst>
            </a:prstGeom>
            <a:solidFill>
              <a:schemeClr val="accent6">
                <a:lumMod val="20000"/>
                <a:lumOff val="80000"/>
              </a:schemeClr>
            </a:solidFill>
            <a:ln cap="sq">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lgn="ctr">
                <a:defRPr b="1">
                  <a:ea typeface="Lato" panose="020F0502020204030203" pitchFamily="34" charset="0"/>
                  <a:cs typeface="Lato" panose="020F0502020204030203" pitchFamily="34" charset="0"/>
                </a:defRPr>
              </a:lvl1pPr>
            </a:lstStyle>
            <a:p>
              <a:r>
                <a:rPr lang="fr-FR" dirty="0"/>
                <a:t>~ 4,5 Millions </a:t>
              </a:r>
            </a:p>
            <a:p>
              <a:r>
                <a:rPr lang="fr-FR" dirty="0"/>
                <a:t>Actes de Décès dans la base</a:t>
              </a:r>
            </a:p>
          </p:txBody>
        </p:sp>
        <p:sp>
          <p:nvSpPr>
            <p:cNvPr id="14" name="TextBox 12">
              <a:extLst>
                <a:ext uri="{FF2B5EF4-FFF2-40B4-BE49-F238E27FC236}">
                  <a16:creationId xmlns:a16="http://schemas.microsoft.com/office/drawing/2014/main" id="{2B379D7A-7E7F-A839-15E0-CB9A020BDC8E}"/>
                </a:ext>
              </a:extLst>
            </p:cNvPr>
            <p:cNvSpPr txBox="1"/>
            <p:nvPr/>
          </p:nvSpPr>
          <p:spPr>
            <a:xfrm>
              <a:off x="4405310" y="3706996"/>
              <a:ext cx="3292794" cy="911781"/>
            </a:xfrm>
            <a:prstGeom prst="roundRect">
              <a:avLst>
                <a:gd name="adj" fmla="val 10257"/>
              </a:avLst>
            </a:prstGeom>
            <a:solidFill>
              <a:schemeClr val="accent4">
                <a:lumMod val="40000"/>
                <a:lumOff val="60000"/>
              </a:schemeClr>
            </a:solidFill>
            <a:ln cap="sq">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b="1" dirty="0">
                  <a:ea typeface="Lato" panose="020F0502020204030203" pitchFamily="34" charset="0"/>
                  <a:cs typeface="Lato" panose="020F0502020204030203" pitchFamily="34" charset="0"/>
                </a:rPr>
                <a:t>~ 30 Millions </a:t>
              </a:r>
            </a:p>
            <a:p>
              <a:pPr algn="ctr"/>
              <a:r>
                <a:rPr lang="fr-FR" sz="1600" b="1" dirty="0">
                  <a:ea typeface="Lato" panose="020F0502020204030203" pitchFamily="34" charset="0"/>
                  <a:cs typeface="Lato" panose="020F0502020204030203" pitchFamily="34" charset="0"/>
                </a:rPr>
                <a:t>Documents livrés par an</a:t>
              </a:r>
            </a:p>
            <a:p>
              <a:pPr algn="ctr"/>
              <a:r>
                <a:rPr lang="fr-FR" sz="1600" b="1" dirty="0">
                  <a:ea typeface="Lato" panose="020F0502020204030203" pitchFamily="34" charset="0"/>
                  <a:cs typeface="Lato" panose="020F0502020204030203" pitchFamily="34" charset="0"/>
                </a:rPr>
                <a:t>(en local et à distance)</a:t>
              </a:r>
              <a:endParaRPr lang="fr-TN" sz="1600" b="1" dirty="0">
                <a:ea typeface="Lato" panose="020F0502020204030203" pitchFamily="34" charset="0"/>
                <a:cs typeface="Lato" panose="020F0502020204030203" pitchFamily="34" charset="0"/>
              </a:endParaRPr>
            </a:p>
          </p:txBody>
        </p:sp>
        <p:sp>
          <p:nvSpPr>
            <p:cNvPr id="15" name="TextBox 6">
              <a:extLst>
                <a:ext uri="{FF2B5EF4-FFF2-40B4-BE49-F238E27FC236}">
                  <a16:creationId xmlns:a16="http://schemas.microsoft.com/office/drawing/2014/main" id="{DAFE9531-9DF0-CEA2-F29E-7388671337ED}"/>
                </a:ext>
              </a:extLst>
            </p:cNvPr>
            <p:cNvSpPr txBox="1"/>
            <p:nvPr/>
          </p:nvSpPr>
          <p:spPr>
            <a:xfrm>
              <a:off x="4405310" y="1465618"/>
              <a:ext cx="3292795" cy="683835"/>
            </a:xfrm>
            <a:prstGeom prst="roundRect">
              <a:avLst>
                <a:gd name="adj" fmla="val 10257"/>
              </a:avLst>
            </a:prstGeom>
            <a:solidFill>
              <a:schemeClr val="accent1">
                <a:lumMod val="20000"/>
                <a:lumOff val="80000"/>
              </a:schemeClr>
            </a:solidFill>
            <a:ln cap="sq">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lgn="ctr">
                <a:defRPr b="1">
                  <a:ea typeface="Lato" panose="020F0502020204030203" pitchFamily="34" charset="0"/>
                  <a:cs typeface="Lato" panose="020F0502020204030203" pitchFamily="34" charset="0"/>
                </a:defRPr>
              </a:lvl1pPr>
            </a:lstStyle>
            <a:p>
              <a:r>
                <a:rPr lang="fr-TN" dirty="0"/>
                <a:t>171</a:t>
              </a:r>
              <a:r>
                <a:rPr lang="fr-FR" dirty="0"/>
                <a:t> </a:t>
              </a:r>
            </a:p>
            <a:p>
              <a:r>
                <a:rPr lang="fr-TN" dirty="0"/>
                <a:t>Arrondissements Municipales</a:t>
              </a:r>
              <a:endParaRPr lang="fr-FR" dirty="0"/>
            </a:p>
          </p:txBody>
        </p:sp>
        <p:sp>
          <p:nvSpPr>
            <p:cNvPr id="16" name="TextBox 6">
              <a:extLst>
                <a:ext uri="{FF2B5EF4-FFF2-40B4-BE49-F238E27FC236}">
                  <a16:creationId xmlns:a16="http://schemas.microsoft.com/office/drawing/2014/main" id="{915B0359-F7DA-B79D-5E74-F00B01864F4A}"/>
                </a:ext>
              </a:extLst>
            </p:cNvPr>
            <p:cNvSpPr txBox="1"/>
            <p:nvPr/>
          </p:nvSpPr>
          <p:spPr>
            <a:xfrm>
              <a:off x="8066723" y="1463039"/>
              <a:ext cx="3429952" cy="683835"/>
            </a:xfrm>
            <a:prstGeom prst="roundRect">
              <a:avLst>
                <a:gd name="adj" fmla="val 10257"/>
              </a:avLst>
            </a:prstGeom>
            <a:solidFill>
              <a:schemeClr val="accent1">
                <a:lumMod val="20000"/>
                <a:lumOff val="80000"/>
              </a:schemeClr>
            </a:solidFill>
            <a:ln cap="sq">
              <a:solidFill>
                <a:schemeClr val="accent5">
                  <a:lumMod val="20000"/>
                  <a:lumOff val="8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lgn="ctr">
                <a:defRPr b="1">
                  <a:ea typeface="Lato" panose="020F0502020204030203" pitchFamily="34" charset="0"/>
                  <a:cs typeface="Lato" panose="020F0502020204030203" pitchFamily="34" charset="0"/>
                </a:defRPr>
              </a:lvl1pPr>
            </a:lstStyle>
            <a:p>
              <a:r>
                <a:rPr lang="fr-TN" dirty="0"/>
                <a:t>25</a:t>
              </a:r>
              <a:r>
                <a:rPr lang="fr-FR" dirty="0"/>
                <a:t> </a:t>
              </a:r>
            </a:p>
            <a:p>
              <a:r>
                <a:rPr lang="fr-TN" dirty="0"/>
                <a:t>Administrations Rapides</a:t>
              </a:r>
              <a:endParaRPr lang="fr-FR" dirty="0"/>
            </a:p>
          </p:txBody>
        </p:sp>
      </p:grpSp>
    </p:spTree>
    <p:extLst>
      <p:ext uri="{BB962C8B-B14F-4D97-AF65-F5344CB8AC3E}">
        <p14:creationId xmlns:p14="http://schemas.microsoft.com/office/powerpoint/2010/main" val="412846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401320" y="274320"/>
            <a:ext cx="11475720" cy="812800"/>
          </a:xfrm>
        </p:spPr>
        <p:txBody>
          <a:bodyPr>
            <a:normAutofit fontScale="90000"/>
          </a:bodyPr>
          <a:lstStyle/>
          <a:p>
            <a:r>
              <a:rPr lang="fr-FR" sz="3600" b="1" dirty="0">
                <a:solidFill>
                  <a:schemeClr val="accent2"/>
                </a:solidFill>
              </a:rPr>
              <a:t>Système d’Information de Gestion de l’Etat Civil : </a:t>
            </a:r>
            <a:r>
              <a:rPr lang="fr-TN" sz="3600" b="1" dirty="0">
                <a:solidFill>
                  <a:schemeClr val="accent2"/>
                </a:solidFill>
              </a:rPr>
              <a:t>Schéma Global</a:t>
            </a:r>
            <a:endParaRPr lang="en-US" sz="3600" b="1" dirty="0">
              <a:solidFill>
                <a:schemeClr val="accent2"/>
              </a:solidFill>
            </a:endParaRPr>
          </a:p>
        </p:txBody>
      </p:sp>
      <p:graphicFrame>
        <p:nvGraphicFramePr>
          <p:cNvPr id="5" name="Tableau 5">
            <a:extLst>
              <a:ext uri="{FF2B5EF4-FFF2-40B4-BE49-F238E27FC236}">
                <a16:creationId xmlns:a16="http://schemas.microsoft.com/office/drawing/2014/main" id="{D1166BA9-AE08-4D60-D78D-68607CE9A774}"/>
              </a:ext>
            </a:extLst>
          </p:cNvPr>
          <p:cNvGraphicFramePr>
            <a:graphicFrameLocks noGrp="1"/>
          </p:cNvGraphicFramePr>
          <p:nvPr/>
        </p:nvGraphicFramePr>
        <p:xfrm>
          <a:off x="0" y="6487160"/>
          <a:ext cx="12192000" cy="370840"/>
        </p:xfrm>
        <a:graphic>
          <a:graphicData uri="http://schemas.openxmlformats.org/drawingml/2006/table">
            <a:tbl>
              <a:tblPr>
                <a:tableStyleId>{5C22544A-7EE6-4342-B048-85BDC9FD1C3A}</a:tableStyleId>
              </a:tblPr>
              <a:tblGrid>
                <a:gridCol w="245953">
                  <a:extLst>
                    <a:ext uri="{9D8B030D-6E8A-4147-A177-3AD203B41FA5}">
                      <a16:colId xmlns:a16="http://schemas.microsoft.com/office/drawing/2014/main" val="2953346749"/>
                    </a:ext>
                  </a:extLst>
                </a:gridCol>
                <a:gridCol w="11465401">
                  <a:extLst>
                    <a:ext uri="{9D8B030D-6E8A-4147-A177-3AD203B41FA5}">
                      <a16:colId xmlns:a16="http://schemas.microsoft.com/office/drawing/2014/main" val="1348990441"/>
                    </a:ext>
                  </a:extLst>
                </a:gridCol>
                <a:gridCol w="480646">
                  <a:extLst>
                    <a:ext uri="{9D8B030D-6E8A-4147-A177-3AD203B41FA5}">
                      <a16:colId xmlns:a16="http://schemas.microsoft.com/office/drawing/2014/main" val="3379842794"/>
                    </a:ext>
                  </a:extLst>
                </a:gridCol>
              </a:tblGrid>
              <a:tr h="370840">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fld id="{B071AC50-E13B-49B5-A300-9ED148F53C85}" type="slidenum">
                        <a:rPr lang="fr-FR" sz="1600" smtClean="0">
                          <a:latin typeface="Raleway"/>
                        </a:rPr>
                        <a:t>7</a:t>
                      </a:fld>
                      <a:endParaRPr lang="fr-FR" sz="1600" dirty="0">
                        <a:latin typeface="Raleway"/>
                      </a:endParaRPr>
                    </a:p>
                  </a:txBody>
                  <a:tcPr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5077196"/>
                  </a:ext>
                </a:extLst>
              </a:tr>
            </a:tbl>
          </a:graphicData>
        </a:graphic>
      </p:graphicFrame>
      <p:pic>
        <p:nvPicPr>
          <p:cNvPr id="7" name="Picture 1">
            <a:extLst>
              <a:ext uri="{FF2B5EF4-FFF2-40B4-BE49-F238E27FC236}">
                <a16:creationId xmlns:a16="http://schemas.microsoft.com/office/drawing/2014/main" id="{1206323A-9A17-AECD-4746-B434031DF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925286"/>
            <a:ext cx="10241280" cy="5583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468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401320" y="274320"/>
            <a:ext cx="11475720" cy="812800"/>
          </a:xfrm>
        </p:spPr>
        <p:txBody>
          <a:bodyPr>
            <a:normAutofit fontScale="90000"/>
          </a:bodyPr>
          <a:lstStyle/>
          <a:p>
            <a:r>
              <a:rPr lang="fr-FR" sz="3600" b="1" dirty="0">
                <a:solidFill>
                  <a:schemeClr val="accent2"/>
                </a:solidFill>
              </a:rPr>
              <a:t>Système d’Information de Gestion de l’Etat Civil : Nouveaux services</a:t>
            </a:r>
            <a:endParaRPr lang="en-US" sz="3600" b="1" dirty="0">
              <a:solidFill>
                <a:schemeClr val="accent2"/>
              </a:solidFill>
            </a:endParaRPr>
          </a:p>
        </p:txBody>
      </p:sp>
      <p:graphicFrame>
        <p:nvGraphicFramePr>
          <p:cNvPr id="5" name="Tableau 5">
            <a:extLst>
              <a:ext uri="{FF2B5EF4-FFF2-40B4-BE49-F238E27FC236}">
                <a16:creationId xmlns:a16="http://schemas.microsoft.com/office/drawing/2014/main" id="{D1166BA9-AE08-4D60-D78D-68607CE9A774}"/>
              </a:ext>
            </a:extLst>
          </p:cNvPr>
          <p:cNvGraphicFramePr>
            <a:graphicFrameLocks noGrp="1"/>
          </p:cNvGraphicFramePr>
          <p:nvPr/>
        </p:nvGraphicFramePr>
        <p:xfrm>
          <a:off x="0" y="6487160"/>
          <a:ext cx="12192000" cy="370840"/>
        </p:xfrm>
        <a:graphic>
          <a:graphicData uri="http://schemas.openxmlformats.org/drawingml/2006/table">
            <a:tbl>
              <a:tblPr>
                <a:tableStyleId>{5C22544A-7EE6-4342-B048-85BDC9FD1C3A}</a:tableStyleId>
              </a:tblPr>
              <a:tblGrid>
                <a:gridCol w="245953">
                  <a:extLst>
                    <a:ext uri="{9D8B030D-6E8A-4147-A177-3AD203B41FA5}">
                      <a16:colId xmlns:a16="http://schemas.microsoft.com/office/drawing/2014/main" val="2953346749"/>
                    </a:ext>
                  </a:extLst>
                </a:gridCol>
                <a:gridCol w="11465401">
                  <a:extLst>
                    <a:ext uri="{9D8B030D-6E8A-4147-A177-3AD203B41FA5}">
                      <a16:colId xmlns:a16="http://schemas.microsoft.com/office/drawing/2014/main" val="1348990441"/>
                    </a:ext>
                  </a:extLst>
                </a:gridCol>
                <a:gridCol w="480646">
                  <a:extLst>
                    <a:ext uri="{9D8B030D-6E8A-4147-A177-3AD203B41FA5}">
                      <a16:colId xmlns:a16="http://schemas.microsoft.com/office/drawing/2014/main" val="3379842794"/>
                    </a:ext>
                  </a:extLst>
                </a:gridCol>
              </a:tblGrid>
              <a:tr h="370840">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fld id="{B071AC50-E13B-49B5-A300-9ED148F53C85}" type="slidenum">
                        <a:rPr lang="fr-FR" sz="1600" smtClean="0">
                          <a:latin typeface="Raleway"/>
                        </a:rPr>
                        <a:t>8</a:t>
                      </a:fld>
                      <a:endParaRPr lang="fr-FR" sz="1600" dirty="0">
                        <a:latin typeface="Raleway"/>
                      </a:endParaRPr>
                    </a:p>
                  </a:txBody>
                  <a:tcPr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5077196"/>
                  </a:ext>
                </a:extLst>
              </a:tr>
            </a:tbl>
          </a:graphicData>
        </a:graphic>
      </p:graphicFrame>
      <p:sp>
        <p:nvSpPr>
          <p:cNvPr id="7" name="Espace réservé du contenu 1">
            <a:extLst>
              <a:ext uri="{FF2B5EF4-FFF2-40B4-BE49-F238E27FC236}">
                <a16:creationId xmlns:a16="http://schemas.microsoft.com/office/drawing/2014/main" id="{22FF4A16-E562-8FEB-3D46-3C273BD3EFB7}"/>
              </a:ext>
            </a:extLst>
          </p:cNvPr>
          <p:cNvSpPr>
            <a:spLocks noGrp="1"/>
          </p:cNvSpPr>
          <p:nvPr>
            <p:ph idx="1"/>
          </p:nvPr>
        </p:nvSpPr>
        <p:spPr>
          <a:xfrm>
            <a:off x="509954" y="1295400"/>
            <a:ext cx="11175023" cy="5023918"/>
          </a:xfrm>
        </p:spPr>
        <p:txBody>
          <a:bodyPr anchor="ctr">
            <a:normAutofit fontScale="92500" lnSpcReduction="20000"/>
          </a:bodyPr>
          <a:lstStyle/>
          <a:p>
            <a:pPr algn="just">
              <a:lnSpc>
                <a:spcPct val="150000"/>
              </a:lnSpc>
            </a:pPr>
            <a:r>
              <a:rPr lang="fr-FR" sz="2400" dirty="0">
                <a:solidFill>
                  <a:srgbClr val="002060"/>
                </a:solidFill>
                <a:latin typeface="Arial Rounded MT Bold" panose="020F0704030504030204" pitchFamily="34" charset="0"/>
              </a:rPr>
              <a:t>Echanges Electroniques (Interopérabilité) des données d’Etat Civil entre le système « </a:t>
            </a:r>
            <a:r>
              <a:rPr lang="fr-FR" sz="2400" dirty="0" err="1">
                <a:solidFill>
                  <a:srgbClr val="002060"/>
                </a:solidFill>
                <a:latin typeface="Arial Rounded MT Bold" panose="020F0704030504030204" pitchFamily="34" charset="0"/>
              </a:rPr>
              <a:t>Madania</a:t>
            </a:r>
            <a:r>
              <a:rPr lang="fr-FR" sz="2400" dirty="0">
                <a:solidFill>
                  <a:srgbClr val="002060"/>
                </a:solidFill>
                <a:latin typeface="Arial Rounded MT Bold" panose="020F0704030504030204" pitchFamily="34" charset="0"/>
              </a:rPr>
              <a:t> » et les organismes publics « grands demandeurs » de documents d’état civil</a:t>
            </a:r>
          </a:p>
          <a:p>
            <a:pPr lvl="1" algn="just">
              <a:lnSpc>
                <a:spcPct val="150000"/>
              </a:lnSpc>
              <a:buFont typeface="Wingdings" panose="05000000000000000000" pitchFamily="2" charset="2"/>
              <a:buChar char="ü"/>
            </a:pPr>
            <a:r>
              <a:rPr lang="fr-FR" sz="2000" dirty="0">
                <a:solidFill>
                  <a:srgbClr val="002060"/>
                </a:solidFill>
                <a:latin typeface="Arial Rounded MT Bold" panose="020F0704030504030204" pitchFamily="34" charset="0"/>
              </a:rPr>
              <a:t>Objectif : </a:t>
            </a:r>
          </a:p>
          <a:p>
            <a:pPr marL="1162050" lvl="1" indent="0" algn="just">
              <a:lnSpc>
                <a:spcPct val="150000"/>
              </a:lnSpc>
              <a:buNone/>
            </a:pPr>
            <a:r>
              <a:rPr lang="fr-FR" sz="2000" dirty="0">
                <a:solidFill>
                  <a:srgbClr val="002060"/>
                </a:solidFill>
                <a:latin typeface="Arial Rounded MT Bold" panose="020F0704030504030204" pitchFamily="34" charset="0"/>
              </a:rPr>
              <a:t>Minimiser les demandes des documents d’états civil / Epargner le citoyen de la fourniture des documents d’état civil dans les procédures administratives</a:t>
            </a:r>
          </a:p>
          <a:p>
            <a:pPr lvl="1" algn="just">
              <a:lnSpc>
                <a:spcPct val="150000"/>
              </a:lnSpc>
              <a:buFont typeface="Wingdings" panose="05000000000000000000" pitchFamily="2" charset="2"/>
              <a:buChar char="ü"/>
            </a:pPr>
            <a:r>
              <a:rPr lang="fr-FR" sz="2000" dirty="0">
                <a:solidFill>
                  <a:srgbClr val="002060"/>
                </a:solidFill>
                <a:latin typeface="Arial Rounded MT Bold" panose="020F0704030504030204" pitchFamily="34" charset="0"/>
              </a:rPr>
              <a:t>Principaux secteurs bénéficiaires : </a:t>
            </a:r>
          </a:p>
          <a:p>
            <a:pPr marL="1162050" lvl="1" indent="0" algn="just">
              <a:lnSpc>
                <a:spcPct val="150000"/>
              </a:lnSpc>
              <a:buNone/>
            </a:pPr>
            <a:r>
              <a:rPr lang="fr-FR" sz="2000" dirty="0">
                <a:solidFill>
                  <a:srgbClr val="002060"/>
                </a:solidFill>
                <a:latin typeface="Arial Rounded MT Bold" panose="020F0704030504030204" pitchFamily="34" charset="0"/>
              </a:rPr>
              <a:t>Affaires Sociales : Services de sécurité sociale, Aides aux familles nécessiteuses</a:t>
            </a:r>
          </a:p>
          <a:p>
            <a:pPr marL="1162050" lvl="1" indent="0" algn="just">
              <a:lnSpc>
                <a:spcPct val="150000"/>
              </a:lnSpc>
              <a:buNone/>
            </a:pPr>
            <a:r>
              <a:rPr lang="fr-FR" sz="2000" dirty="0">
                <a:solidFill>
                  <a:srgbClr val="002060"/>
                </a:solidFill>
                <a:latin typeface="Arial Rounded MT Bold" panose="020F0704030504030204" pitchFamily="34" charset="0"/>
              </a:rPr>
              <a:t>Education &amp; Enseignement supérieur : services d’inscription en ligne</a:t>
            </a:r>
          </a:p>
          <a:p>
            <a:pPr marL="1162050" lvl="1" indent="0" algn="just">
              <a:lnSpc>
                <a:spcPct val="150000"/>
              </a:lnSpc>
              <a:buNone/>
            </a:pPr>
            <a:r>
              <a:rPr lang="fr-FR" sz="2000" dirty="0">
                <a:solidFill>
                  <a:srgbClr val="002060"/>
                </a:solidFill>
                <a:latin typeface="Arial Rounded MT Bold" panose="020F0704030504030204" pitchFamily="34" charset="0"/>
              </a:rPr>
              <a:t>Justice : services de nationalité</a:t>
            </a:r>
          </a:p>
          <a:p>
            <a:pPr marL="1162050" lvl="1" indent="0" algn="just">
              <a:lnSpc>
                <a:spcPct val="150000"/>
              </a:lnSpc>
              <a:buNone/>
            </a:pPr>
            <a:r>
              <a:rPr lang="fr-FR" sz="2000" dirty="0">
                <a:solidFill>
                  <a:srgbClr val="002060"/>
                </a:solidFill>
                <a:latin typeface="Arial Rounded MT Bold" panose="020F0704030504030204" pitchFamily="34" charset="0"/>
              </a:rPr>
              <a:t>Transport : service des abonnements scolaires et universitaires</a:t>
            </a:r>
          </a:p>
          <a:p>
            <a:pPr algn="just">
              <a:lnSpc>
                <a:spcPct val="150000"/>
              </a:lnSpc>
            </a:pPr>
            <a:endParaRPr lang="fr-FR" sz="800"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1265443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C2A6-CF09-F0F5-FA3B-8289E1D4561B}"/>
              </a:ext>
            </a:extLst>
          </p:cNvPr>
          <p:cNvSpPr>
            <a:spLocks noGrp="1"/>
          </p:cNvSpPr>
          <p:nvPr>
            <p:ph type="title"/>
          </p:nvPr>
        </p:nvSpPr>
        <p:spPr>
          <a:xfrm>
            <a:off x="401320" y="274320"/>
            <a:ext cx="11475720" cy="812800"/>
          </a:xfrm>
        </p:spPr>
        <p:txBody>
          <a:bodyPr>
            <a:normAutofit fontScale="90000"/>
          </a:bodyPr>
          <a:lstStyle/>
          <a:p>
            <a:r>
              <a:rPr lang="fr-FR" sz="3600" b="1" dirty="0">
                <a:solidFill>
                  <a:schemeClr val="accent2"/>
                </a:solidFill>
              </a:rPr>
              <a:t>Système d’Information de Gestion de l’Etat Civil : Nouveaux services</a:t>
            </a:r>
            <a:endParaRPr lang="en-US" sz="3600" b="1" dirty="0">
              <a:solidFill>
                <a:schemeClr val="accent2"/>
              </a:solidFill>
            </a:endParaRPr>
          </a:p>
        </p:txBody>
      </p:sp>
      <p:graphicFrame>
        <p:nvGraphicFramePr>
          <p:cNvPr id="5" name="Tableau 5">
            <a:extLst>
              <a:ext uri="{FF2B5EF4-FFF2-40B4-BE49-F238E27FC236}">
                <a16:creationId xmlns:a16="http://schemas.microsoft.com/office/drawing/2014/main" id="{D1166BA9-AE08-4D60-D78D-68607CE9A774}"/>
              </a:ext>
            </a:extLst>
          </p:cNvPr>
          <p:cNvGraphicFramePr>
            <a:graphicFrameLocks noGrp="1"/>
          </p:cNvGraphicFramePr>
          <p:nvPr/>
        </p:nvGraphicFramePr>
        <p:xfrm>
          <a:off x="0" y="6487160"/>
          <a:ext cx="12192000" cy="370840"/>
        </p:xfrm>
        <a:graphic>
          <a:graphicData uri="http://schemas.openxmlformats.org/drawingml/2006/table">
            <a:tbl>
              <a:tblPr>
                <a:tableStyleId>{5C22544A-7EE6-4342-B048-85BDC9FD1C3A}</a:tableStyleId>
              </a:tblPr>
              <a:tblGrid>
                <a:gridCol w="245953">
                  <a:extLst>
                    <a:ext uri="{9D8B030D-6E8A-4147-A177-3AD203B41FA5}">
                      <a16:colId xmlns:a16="http://schemas.microsoft.com/office/drawing/2014/main" val="2953346749"/>
                    </a:ext>
                  </a:extLst>
                </a:gridCol>
                <a:gridCol w="11465401">
                  <a:extLst>
                    <a:ext uri="{9D8B030D-6E8A-4147-A177-3AD203B41FA5}">
                      <a16:colId xmlns:a16="http://schemas.microsoft.com/office/drawing/2014/main" val="1348990441"/>
                    </a:ext>
                  </a:extLst>
                </a:gridCol>
                <a:gridCol w="480646">
                  <a:extLst>
                    <a:ext uri="{9D8B030D-6E8A-4147-A177-3AD203B41FA5}">
                      <a16:colId xmlns:a16="http://schemas.microsoft.com/office/drawing/2014/main" val="3379842794"/>
                    </a:ext>
                  </a:extLst>
                </a:gridCol>
              </a:tblGrid>
              <a:tr h="370840">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fld id="{B071AC50-E13B-49B5-A300-9ED148F53C85}" type="slidenum">
                        <a:rPr lang="fr-FR" sz="1600" smtClean="0">
                          <a:latin typeface="Raleway"/>
                        </a:rPr>
                        <a:t>9</a:t>
                      </a:fld>
                      <a:endParaRPr lang="fr-FR" sz="1600" dirty="0">
                        <a:latin typeface="Raleway"/>
                      </a:endParaRPr>
                    </a:p>
                  </a:txBody>
                  <a:tcPr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5077196"/>
                  </a:ext>
                </a:extLst>
              </a:tr>
            </a:tbl>
          </a:graphicData>
        </a:graphic>
      </p:graphicFrame>
      <p:sp>
        <p:nvSpPr>
          <p:cNvPr id="6" name="Espace réservé du contenu 1">
            <a:extLst>
              <a:ext uri="{FF2B5EF4-FFF2-40B4-BE49-F238E27FC236}">
                <a16:creationId xmlns:a16="http://schemas.microsoft.com/office/drawing/2014/main" id="{87E4779D-3D24-AB1F-C5B3-DB4E745B67EF}"/>
              </a:ext>
            </a:extLst>
          </p:cNvPr>
          <p:cNvSpPr>
            <a:spLocks noGrp="1"/>
          </p:cNvSpPr>
          <p:nvPr>
            <p:ph idx="1"/>
          </p:nvPr>
        </p:nvSpPr>
        <p:spPr>
          <a:xfrm>
            <a:off x="509955" y="1019908"/>
            <a:ext cx="7768806" cy="5299410"/>
          </a:xfrm>
        </p:spPr>
        <p:txBody>
          <a:bodyPr anchor="ctr">
            <a:normAutofit/>
          </a:bodyPr>
          <a:lstStyle/>
          <a:p>
            <a:pPr algn="just">
              <a:lnSpc>
                <a:spcPct val="150000"/>
              </a:lnSpc>
            </a:pPr>
            <a:r>
              <a:rPr lang="fr-FR" sz="2400" dirty="0">
                <a:solidFill>
                  <a:srgbClr val="002060"/>
                </a:solidFill>
                <a:latin typeface="Arial Rounded MT Bold" panose="020F0704030504030204" pitchFamily="34" charset="0"/>
              </a:rPr>
              <a:t>Service de demande d’extrait de naissance en ligne</a:t>
            </a:r>
          </a:p>
          <a:p>
            <a:pPr lvl="1" algn="just">
              <a:lnSpc>
                <a:spcPct val="150000"/>
              </a:lnSpc>
              <a:buFont typeface="Wingdings" panose="05000000000000000000" pitchFamily="2" charset="2"/>
              <a:buChar char="ü"/>
            </a:pPr>
            <a:r>
              <a:rPr lang="fr-FR" sz="2000" dirty="0">
                <a:solidFill>
                  <a:srgbClr val="002060"/>
                </a:solidFill>
                <a:latin typeface="Arial Rounded MT Bold" panose="020F0704030504030204" pitchFamily="34" charset="0"/>
              </a:rPr>
              <a:t>Objectif : </a:t>
            </a:r>
          </a:p>
          <a:p>
            <a:pPr marL="1162050" lvl="1" indent="0" algn="just">
              <a:lnSpc>
                <a:spcPct val="150000"/>
              </a:lnSpc>
              <a:buNone/>
            </a:pPr>
            <a:r>
              <a:rPr lang="fr-FR" sz="2000" dirty="0">
                <a:solidFill>
                  <a:srgbClr val="002060"/>
                </a:solidFill>
                <a:latin typeface="Arial Rounded MT Bold" panose="020F0704030504030204" pitchFamily="34" charset="0"/>
              </a:rPr>
              <a:t>Permettre aux citoyens d’avoir leurs extraits de naissance en ligne</a:t>
            </a:r>
          </a:p>
          <a:p>
            <a:pPr lvl="1" algn="just">
              <a:lnSpc>
                <a:spcPct val="150000"/>
              </a:lnSpc>
              <a:buFont typeface="Wingdings" panose="05000000000000000000" pitchFamily="2" charset="2"/>
              <a:buChar char="ü"/>
            </a:pPr>
            <a:r>
              <a:rPr lang="fr-FR" sz="2000" dirty="0">
                <a:solidFill>
                  <a:srgbClr val="002060"/>
                </a:solidFill>
                <a:latin typeface="Arial Rounded MT Bold" panose="020F0704030504030204" pitchFamily="34" charset="0"/>
              </a:rPr>
              <a:t>Caractéristique du service : </a:t>
            </a:r>
          </a:p>
          <a:p>
            <a:pPr marL="1162050" lvl="1" indent="0" algn="just">
              <a:lnSpc>
                <a:spcPct val="150000"/>
              </a:lnSpc>
              <a:buNone/>
            </a:pPr>
            <a:r>
              <a:rPr lang="fr-FR" sz="2000" dirty="0">
                <a:solidFill>
                  <a:srgbClr val="002060"/>
                </a:solidFill>
                <a:latin typeface="Arial Rounded MT Bold" panose="020F0704030504030204" pitchFamily="34" charset="0"/>
              </a:rPr>
              <a:t>Document en téléchargeable en ligne avec cachet électronique sous forme de </a:t>
            </a:r>
            <a:r>
              <a:rPr lang="fr-FR" sz="2000" dirty="0" err="1">
                <a:solidFill>
                  <a:srgbClr val="002060"/>
                </a:solidFill>
                <a:latin typeface="Arial Rounded MT Bold" panose="020F0704030504030204" pitchFamily="34" charset="0"/>
              </a:rPr>
              <a:t>QRCode</a:t>
            </a:r>
            <a:r>
              <a:rPr lang="fr-FR" sz="2000" dirty="0">
                <a:solidFill>
                  <a:srgbClr val="002060"/>
                </a:solidFill>
                <a:latin typeface="Arial Rounded MT Bold" panose="020F0704030504030204" pitchFamily="34" charset="0"/>
              </a:rPr>
              <a:t> sécurisé</a:t>
            </a:r>
          </a:p>
          <a:p>
            <a:pPr marL="1162050" lvl="1" indent="0" algn="just">
              <a:lnSpc>
                <a:spcPct val="150000"/>
              </a:lnSpc>
              <a:buNone/>
            </a:pPr>
            <a:r>
              <a:rPr lang="fr-FR" sz="2000" dirty="0">
                <a:solidFill>
                  <a:srgbClr val="002060"/>
                </a:solidFill>
                <a:latin typeface="Arial Rounded MT Bold" panose="020F0704030504030204" pitchFamily="34" charset="0"/>
              </a:rPr>
              <a:t>Accès au service avec une authentification utilisant le Mobile-ID (Identité numérique sur Mobile)</a:t>
            </a:r>
          </a:p>
          <a:p>
            <a:pPr algn="just">
              <a:lnSpc>
                <a:spcPct val="150000"/>
              </a:lnSpc>
            </a:pPr>
            <a:endParaRPr lang="fr-FR" sz="800" dirty="0">
              <a:solidFill>
                <a:srgbClr val="002060"/>
              </a:solidFill>
              <a:latin typeface="Arial Rounded MT Bold" panose="020F0704030504030204" pitchFamily="34" charset="0"/>
            </a:endParaRPr>
          </a:p>
        </p:txBody>
      </p:sp>
      <p:grpSp>
        <p:nvGrpSpPr>
          <p:cNvPr id="8" name="Groupe 7">
            <a:extLst>
              <a:ext uri="{FF2B5EF4-FFF2-40B4-BE49-F238E27FC236}">
                <a16:creationId xmlns:a16="http://schemas.microsoft.com/office/drawing/2014/main" id="{CF8895A6-18E6-E01A-0E41-260887221C96}"/>
              </a:ext>
            </a:extLst>
          </p:cNvPr>
          <p:cNvGrpSpPr/>
          <p:nvPr/>
        </p:nvGrpSpPr>
        <p:grpSpPr>
          <a:xfrm>
            <a:off x="8574154" y="1250442"/>
            <a:ext cx="3037743" cy="4890421"/>
            <a:chOff x="8574154" y="1250442"/>
            <a:chExt cx="3037743" cy="4890421"/>
          </a:xfrm>
        </p:grpSpPr>
        <p:pic>
          <p:nvPicPr>
            <p:cNvPr id="9" name="Picture 2" descr="Qr code&#10;&#10;Description automatically generated">
              <a:extLst>
                <a:ext uri="{FF2B5EF4-FFF2-40B4-BE49-F238E27FC236}">
                  <a16:creationId xmlns:a16="http://schemas.microsoft.com/office/drawing/2014/main" id="{099675B1-0A6C-C334-4D5D-7A5EA65DF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7824" y="1250442"/>
              <a:ext cx="2344073" cy="3179247"/>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10" name="Picture 7">
              <a:extLst>
                <a:ext uri="{FF2B5EF4-FFF2-40B4-BE49-F238E27FC236}">
                  <a16:creationId xmlns:a16="http://schemas.microsoft.com/office/drawing/2014/main" id="{3DC37D59-BF25-A9E8-0CD0-38A66210A610}"/>
                </a:ext>
              </a:extLst>
            </p:cNvPr>
            <p:cNvPicPr>
              <a:picLocks noChangeAspect="1"/>
            </p:cNvPicPr>
            <p:nvPr/>
          </p:nvPicPr>
          <p:blipFill>
            <a:blip r:embed="rId3"/>
            <a:stretch>
              <a:fillRect/>
            </a:stretch>
          </p:blipFill>
          <p:spPr>
            <a:xfrm>
              <a:off x="8574154" y="4775985"/>
              <a:ext cx="2208146" cy="1364878"/>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6647054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TotalTime>
  <Words>767</Words>
  <Application>Microsoft Office PowerPoint</Application>
  <PresentationFormat>Widescreen</PresentationFormat>
  <Paragraphs>104</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Rounded MT Bold</vt:lpstr>
      <vt:lpstr>Calibri</vt:lpstr>
      <vt:lpstr>Calibri Light</vt:lpstr>
      <vt:lpstr>Raleway</vt:lpstr>
      <vt:lpstr>Sakkal Majalla</vt:lpstr>
      <vt:lpstr>Wingdings</vt:lpstr>
      <vt:lpstr>1_Office Theme</vt:lpstr>
      <vt:lpstr>                    Gestion de l’Etat Civil en Tunisie Aperçu Général</vt:lpstr>
      <vt:lpstr>Contenu de la présentation</vt:lpstr>
      <vt:lpstr>Cadre légal et réglementaire : Textes de référence</vt:lpstr>
      <vt:lpstr>Enregistrement des naissances</vt:lpstr>
      <vt:lpstr>Système d’Information de Gestion de l’Etat Civil : « Madania »</vt:lpstr>
      <vt:lpstr>Système d’Information de Gestion de l’Etat Civil : Quelques Chiffres</vt:lpstr>
      <vt:lpstr>Système d’Information de Gestion de l’Etat Civil : Schéma Global</vt:lpstr>
      <vt:lpstr>Système d’Information de Gestion de l’Etat Civil : Nouveaux services</vt:lpstr>
      <vt:lpstr>Système d’Information de Gestion de l’Etat Civil : Nouveaux services</vt:lpstr>
      <vt:lpstr>Projets en cours pour l’amélioration de gestion de l’état civil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William Muhwava</dc:creator>
  <cp:lastModifiedBy>David Nzeyimana</cp:lastModifiedBy>
  <cp:revision>21</cp:revision>
  <dcterms:created xsi:type="dcterms:W3CDTF">2022-09-20T01:45:54Z</dcterms:created>
  <dcterms:modified xsi:type="dcterms:W3CDTF">2022-10-26T07:38:45Z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2022-10-25T09:25:54Z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92a9ae35-71d1-42cc-8198-62b08768ecaf</vt:lpwstr>
  </property>
  <property fmtid="{D5CDD505-2E9C-101B-9397-08002B2CF9AE}" pid="7" name="MSIP_Label_defa4170-0d19-0005-0004-bc88714345d2_ActionId">
    <vt:lpwstr>30b3bbe9-7470-4633-9067-45dad1ac3011</vt:lpwstr>
  </property>
  <property fmtid="{D5CDD505-2E9C-101B-9397-08002B2CF9AE}" pid="8" name="MSIP_Label_defa4170-0d19-0005-0004-bc88714345d2_ContentBits">
    <vt:lpwstr>0</vt:lpwstr>
  </property>
</Properties>
</file>