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8" r:id="rId4"/>
    <p:sldId id="266" r:id="rId5"/>
    <p:sldId id="260" r:id="rId6"/>
    <p:sldId id="258" r:id="rId7"/>
    <p:sldId id="267" r:id="rId8"/>
    <p:sldId id="259" r:id="rId9"/>
    <p:sldId id="261" r:id="rId10"/>
    <p:sldId id="271" r:id="rId11"/>
    <p:sldId id="269" r:id="rId12"/>
    <p:sldId id="270" r:id="rId13"/>
    <p:sldId id="263" r:id="rId14"/>
    <p:sldId id="26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1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p:txBody>
          <a:bodyPr/>
          <a:lstStyle/>
          <a:p>
            <a:fld id="{45361443-DF5B-4EFD-9831-EFA10910C3B8}" type="datetimeFigureOut">
              <a:rPr lang="fr-FR" smtClean="0"/>
              <a:t>26/10/2022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9C5C86-0856-4D87-8AE4-2F46B8AECEA5}" type="slidenum">
              <a:rPr lang="fr-FR" smtClean="0"/>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5361443-DF5B-4EFD-9831-EFA10910C3B8}" type="datetimeFigureOut">
              <a:rPr lang="fr-FR" smtClean="0"/>
              <a:t>26/10/2022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C5C86-0856-4D87-8AE4-2F46B8AECEA5}"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609C5C86-0856-4D87-8AE4-2F46B8AECEA5}" type="slidenum">
              <a:rPr lang="fr-FR" smtClean="0"/>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5361443-DF5B-4EFD-9831-EFA10910C3B8}" type="datetimeFigureOut">
              <a:rPr lang="fr-FR" smtClean="0"/>
              <a:t>26/10/2022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45361443-DF5B-4EFD-9831-EFA10910C3B8}" type="datetimeFigureOut">
              <a:rPr lang="fr-FR" smtClean="0"/>
              <a:t>26/10/2022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609C5C86-0856-4D87-8AE4-2F46B8AECEA5}" type="slidenum">
              <a:rPr lang="fr-FR" smtClean="0"/>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45361443-DF5B-4EFD-9831-EFA10910C3B8}" type="datetimeFigureOut">
              <a:rPr lang="fr-FR" smtClean="0"/>
              <a:t>26/10/2022</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9C5C86-0856-4D87-8AE4-2F46B8AECEA5}" type="slidenum">
              <a:rPr lang="fr-FR" smtClean="0"/>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45361443-DF5B-4EFD-9831-EFA10910C3B8}" type="datetimeFigureOut">
              <a:rPr lang="fr-FR" smtClean="0"/>
              <a:t>26/10/2022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9C5C86-0856-4D87-8AE4-2F46B8AECEA5}" type="slidenum">
              <a:rPr lang="fr-FR" smtClean="0"/>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45361443-DF5B-4EFD-9831-EFA10910C3B8}" type="datetimeFigureOut">
              <a:rPr lang="fr-FR" smtClean="0"/>
              <a:t>26/10/2022</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609C5C86-0856-4D87-8AE4-2F46B8AECEA5}" type="slidenum">
              <a:rPr lang="fr-FR" smtClean="0"/>
              <a:t>‹#›</a:t>
            </a:fld>
            <a:endParaRPr lang="fr-FR"/>
          </a:p>
        </p:txBody>
      </p:sp>
      <p:sp>
        <p:nvSpPr>
          <p:cNvPr id="23" name="Titre 22"/>
          <p:cNvSpPr>
            <a:spLocks noGrp="1"/>
          </p:cNvSpPr>
          <p:nvPr>
            <p:ph type="title"/>
          </p:nvPr>
        </p:nvSpPr>
        <p:spPr/>
        <p:txBody>
          <a:bodyPr rtlCol="0" anchor="b" anchorCtr="0"/>
          <a:lstStyle/>
          <a:p>
            <a:r>
              <a:rPr kumimoji="0" lang="fr-FR"/>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45361443-DF5B-4EFD-9831-EFA10910C3B8}" type="datetimeFigureOut">
              <a:rPr lang="fr-FR" smtClean="0"/>
              <a:t>26/10/2022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609C5C86-0856-4D87-8AE4-2F46B8AECEA5}"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45361443-DF5B-4EFD-9831-EFA10910C3B8}" type="datetimeFigureOut">
              <a:rPr lang="fr-FR" smtClean="0"/>
              <a:t>26/10/2022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09C5C86-0856-4D87-8AE4-2F46B8AECEA5}"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09C5C86-0856-4D87-8AE4-2F46B8AECEA5}" type="slidenum">
              <a:rPr lang="fr-FR" smtClean="0"/>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45361443-DF5B-4EFD-9831-EFA10910C3B8}" type="datetimeFigureOut">
              <a:rPr lang="fr-FR" smtClean="0"/>
              <a:t>26/10/2022</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609C5C86-0856-4D87-8AE4-2F46B8AECEA5}" type="slidenum">
              <a:rPr lang="fr-FR" smtClean="0"/>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45361443-DF5B-4EFD-9831-EFA10910C3B8}" type="datetimeFigureOut">
              <a:rPr lang="fr-FR" smtClean="0"/>
              <a:t>26/10/2022</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5361443-DF5B-4EFD-9831-EFA10910C3B8}" type="datetimeFigureOut">
              <a:rPr lang="fr-FR" smtClean="0"/>
              <a:t>26/10/2022</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09C5C86-0856-4D87-8AE4-2F46B8AECEA5}" type="slidenum">
              <a:rPr lang="fr-FR" smtClean="0"/>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9552" y="2924944"/>
            <a:ext cx="8136904" cy="1872208"/>
          </a:xfrm>
        </p:spPr>
        <p:txBody>
          <a:bodyPr>
            <a:noAutofit/>
          </a:bodyPr>
          <a:lstStyle/>
          <a:p>
            <a:r>
              <a:rPr lang="fr-FR" sz="2400" i="1" dirty="0">
                <a:solidFill>
                  <a:schemeClr val="bg2">
                    <a:lumMod val="50000"/>
                  </a:schemeClr>
                </a:solidFill>
                <a:latin typeface="Bookman Old Style" panose="02050604050505020204" pitchFamily="18" charset="0"/>
              </a:rPr>
              <a:t>LES PROGRES, LES EXPERIENCES ET LES DEFIS DANS L’ELABORATION DE LA LEGISLATION SUR L’ETAT CIVIL ET LES STATISTIQUES DE L’ETAT CIVIL</a:t>
            </a:r>
          </a:p>
        </p:txBody>
      </p:sp>
      <p:sp>
        <p:nvSpPr>
          <p:cNvPr id="2" name="Titre 1"/>
          <p:cNvSpPr>
            <a:spLocks noGrp="1"/>
          </p:cNvSpPr>
          <p:nvPr>
            <p:ph type="ctrTitle"/>
          </p:nvPr>
        </p:nvSpPr>
        <p:spPr>
          <a:xfrm>
            <a:off x="323528" y="260648"/>
            <a:ext cx="8568952" cy="1752600"/>
          </a:xfrm>
        </p:spPr>
        <p:txBody>
          <a:bodyPr>
            <a:noAutofit/>
          </a:bodyPr>
          <a:lstStyle/>
          <a:p>
            <a:r>
              <a:rPr lang="fr-FR" sz="2400" b="1" dirty="0">
                <a:latin typeface="Bookman Old Style" panose="02050604050505020204" pitchFamily="18" charset="0"/>
              </a:rPr>
              <a:t>LA LEGISLATION EN TANT QUE CATALYSEUR D’UN SYSTÈME EFFICACE D’ENREGISTREMENT DES FAITS D’ETAT CIVIL ET DE STATISTIQUES  DE L’ETAT CIVIL</a:t>
            </a:r>
          </a:p>
        </p:txBody>
      </p:sp>
      <p:sp>
        <p:nvSpPr>
          <p:cNvPr id="4" name="ZoneTexte 3"/>
          <p:cNvSpPr txBox="1"/>
          <p:nvPr/>
        </p:nvSpPr>
        <p:spPr>
          <a:xfrm>
            <a:off x="1763688" y="5229200"/>
            <a:ext cx="5472608" cy="646331"/>
          </a:xfrm>
          <a:prstGeom prst="rect">
            <a:avLst/>
          </a:prstGeom>
          <a:noFill/>
        </p:spPr>
        <p:txBody>
          <a:bodyPr wrap="square" rtlCol="0">
            <a:spAutoFit/>
          </a:bodyPr>
          <a:lstStyle/>
          <a:p>
            <a:pPr algn="ctr"/>
            <a:r>
              <a:rPr lang="fr-FR" b="1" dirty="0"/>
              <a:t>PRESENTATION: </a:t>
            </a:r>
            <a:r>
              <a:rPr lang="fr-FR" b="1" dirty="0">
                <a:solidFill>
                  <a:schemeClr val="bg2">
                    <a:lumMod val="50000"/>
                  </a:schemeClr>
                </a:solidFill>
              </a:rPr>
              <a:t>DJENABOU TOURE CAMARA </a:t>
            </a:r>
          </a:p>
          <a:p>
            <a:pPr algn="ctr"/>
            <a:r>
              <a:rPr lang="fr-FR" b="1" dirty="0">
                <a:solidFill>
                  <a:schemeClr val="bg2">
                    <a:lumMod val="50000"/>
                  </a:schemeClr>
                </a:solidFill>
              </a:rPr>
              <a:t>REPUBLIQUE DE GUINEE </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593" y="4653136"/>
            <a:ext cx="1423095" cy="1590284"/>
          </a:xfrm>
          <a:prstGeom prst="rect">
            <a:avLst/>
          </a:prstGeom>
        </p:spPr>
      </p:pic>
    </p:spTree>
    <p:extLst>
      <p:ext uri="{BB962C8B-B14F-4D97-AF65-F5344CB8AC3E}">
        <p14:creationId xmlns:p14="http://schemas.microsoft.com/office/powerpoint/2010/main" val="2297223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p:txBody>
          <a:bodyPr/>
          <a:lstStyle/>
          <a:p>
            <a:r>
              <a:rPr lang="fr-FR" sz="2400" dirty="0">
                <a:latin typeface="Bookman Old Style" panose="02050604050505020204" pitchFamily="18" charset="0"/>
              </a:rPr>
              <a:t>La mise en place du secrétariat technique de la réforme et de la modernisation de l’état civil et </a:t>
            </a:r>
            <a:r>
              <a:rPr lang="fr-FR" sz="2400">
                <a:latin typeface="Bookman Old Style" panose="02050604050505020204" pitchFamily="18" charset="0"/>
              </a:rPr>
              <a:t>de l’identification </a:t>
            </a:r>
            <a:r>
              <a:rPr lang="fr-FR" sz="2400" dirty="0">
                <a:latin typeface="Bookman Old Style" panose="02050604050505020204" pitchFamily="18" charset="0"/>
              </a:rPr>
              <a:t>regroupant tous les départements sectoriels </a:t>
            </a:r>
          </a:p>
          <a:p>
            <a:pPr marL="0" indent="0">
              <a:buNone/>
            </a:pPr>
            <a:endParaRPr lang="fr-FR" sz="2400" dirty="0">
              <a:latin typeface="Bookman Old Style" panose="02050604050505020204" pitchFamily="18" charset="0"/>
            </a:endParaRPr>
          </a:p>
          <a:p>
            <a:r>
              <a:rPr lang="fr-FR" sz="2400" dirty="0">
                <a:latin typeface="Bookman Old Style" panose="02050604050505020204" pitchFamily="18" charset="0"/>
              </a:rPr>
              <a:t>La mise en place des comités régionaux, préfectoraux et communaux de la réforme et la modernisation de l ’état civil et de l’identification  </a:t>
            </a: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157192"/>
            <a:ext cx="1095441" cy="1224136"/>
          </a:xfrm>
          <a:prstGeom prst="rect">
            <a:avLst/>
          </a:prstGeom>
        </p:spPr>
      </p:pic>
    </p:spTree>
    <p:extLst>
      <p:ext uri="{BB962C8B-B14F-4D97-AF65-F5344CB8AC3E}">
        <p14:creationId xmlns:p14="http://schemas.microsoft.com/office/powerpoint/2010/main" val="424653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79208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2400" b="1" dirty="0">
                <a:solidFill>
                  <a:schemeClr val="bg2">
                    <a:lumMod val="50000"/>
                  </a:schemeClr>
                </a:solidFill>
                <a:latin typeface="Bookman Old Style" panose="02050604050505020204" pitchFamily="18" charset="0"/>
              </a:rPr>
              <a:t>LES</a:t>
            </a:r>
            <a:r>
              <a:rPr lang="fr-FR" sz="1800" b="1" dirty="0">
                <a:solidFill>
                  <a:schemeClr val="bg2">
                    <a:lumMod val="50000"/>
                  </a:schemeClr>
                </a:solidFill>
                <a:latin typeface="Bookman Old Style" panose="02050604050505020204" pitchFamily="18" charset="0"/>
              </a:rPr>
              <a:t> </a:t>
            </a:r>
            <a:r>
              <a:rPr lang="fr-FR" sz="2800" b="1" dirty="0">
                <a:solidFill>
                  <a:schemeClr val="bg2">
                    <a:lumMod val="50000"/>
                  </a:schemeClr>
                </a:solidFill>
                <a:latin typeface="Bookman Old Style" panose="02050604050505020204" pitchFamily="18" charset="0"/>
              </a:rPr>
              <a:t>DEFIS</a:t>
            </a:r>
            <a:br>
              <a:rPr lang="fr-FR" sz="2800" b="1" dirty="0">
                <a:solidFill>
                  <a:schemeClr val="bg2">
                    <a:lumMod val="50000"/>
                  </a:schemeClr>
                </a:solidFill>
                <a:latin typeface="Bookman Old Style" panose="02050604050505020204" pitchFamily="18" charset="0"/>
              </a:rPr>
            </a:br>
            <a:endParaRPr lang="fr-FR" sz="2800" b="1" dirty="0">
              <a:latin typeface="Bookman Old Style" panose="02050604050505020204" pitchFamily="18" charset="0"/>
            </a:endParaRPr>
          </a:p>
        </p:txBody>
      </p:sp>
      <p:sp>
        <p:nvSpPr>
          <p:cNvPr id="3" name="Espace réservé du contenu 2"/>
          <p:cNvSpPr>
            <a:spLocks noGrp="1"/>
          </p:cNvSpPr>
          <p:nvPr>
            <p:ph sz="quarter" idx="1"/>
          </p:nvPr>
        </p:nvSpPr>
        <p:spPr/>
        <p:txBody>
          <a:bodyPr>
            <a:normAutofit/>
          </a:bodyPr>
          <a:lstStyle/>
          <a:p>
            <a:pPr algn="ctr">
              <a:buFont typeface="Wingdings" panose="05000000000000000000" pitchFamily="2" charset="2"/>
              <a:buChar char="Ø"/>
            </a:pPr>
            <a:r>
              <a:rPr lang="fr-FR" sz="3600" dirty="0">
                <a:solidFill>
                  <a:srgbClr val="FF0000"/>
                </a:solidFill>
                <a:latin typeface="Bookman Old Style" panose="02050604050505020204" pitchFamily="18" charset="0"/>
              </a:rPr>
              <a:t>LA VISION  </a:t>
            </a:r>
          </a:p>
          <a:p>
            <a:pPr marL="0" indent="0" algn="ctr">
              <a:buNone/>
            </a:pPr>
            <a:r>
              <a:rPr lang="fr-FR" sz="3600" dirty="0">
                <a:solidFill>
                  <a:srgbClr val="FF0000"/>
                </a:solidFill>
                <a:latin typeface="Bookman Old Style" panose="02050604050505020204" pitchFamily="18" charset="0"/>
              </a:rPr>
              <a:t>CONSTITUER UN REGISTRE NATIONAL DIGITALISE DE L’ETAT CIVIL ET FAIRE DE CETTE BASE LE REFERENTIEL DE L’IDENTITIFICATION EN REPUBLIQUE DE GUINEE</a:t>
            </a:r>
          </a:p>
          <a:p>
            <a:pPr marL="0" indent="0">
              <a:buNone/>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157192"/>
            <a:ext cx="1095441" cy="1224136"/>
          </a:xfrm>
          <a:prstGeom prst="rect">
            <a:avLst/>
          </a:prstGeom>
        </p:spPr>
      </p:pic>
    </p:spTree>
    <p:extLst>
      <p:ext uri="{BB962C8B-B14F-4D97-AF65-F5344CB8AC3E}">
        <p14:creationId xmlns:p14="http://schemas.microsoft.com/office/powerpoint/2010/main" val="670020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oAutofit/>
          </a:bodyPr>
          <a:lstStyle/>
          <a:p>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r>
              <a:rPr lang="fr-FR" sz="2800" b="1" dirty="0">
                <a:solidFill>
                  <a:schemeClr val="bg2">
                    <a:lumMod val="50000"/>
                  </a:schemeClr>
                </a:solidFill>
                <a:latin typeface="Bookman Old Style" panose="02050604050505020204" pitchFamily="18" charset="0"/>
              </a:rPr>
              <a:t>DEFIS</a:t>
            </a:r>
            <a:br>
              <a:rPr lang="fr-FR" sz="2800" b="1" dirty="0">
                <a:solidFill>
                  <a:schemeClr val="bg2">
                    <a:lumMod val="50000"/>
                  </a:schemeClr>
                </a:solidFill>
                <a:latin typeface="Bookman Old Style" panose="02050604050505020204" pitchFamily="18" charset="0"/>
              </a:rPr>
            </a:br>
            <a:endParaRPr lang="fr-FR" sz="2800" b="1" dirty="0">
              <a:latin typeface="Bookman Old Style" panose="02050604050505020204" pitchFamily="18" charset="0"/>
            </a:endParaRP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sz="2400" dirty="0">
                <a:latin typeface="Bookman Old Style" panose="02050604050505020204" pitchFamily="18" charset="0"/>
              </a:rPr>
              <a:t>LES OBJECTIFS: </a:t>
            </a:r>
          </a:p>
          <a:p>
            <a:pPr marL="457200" indent="-457200">
              <a:buFont typeface="+mj-lt"/>
              <a:buAutoNum type="arabicPeriod"/>
            </a:pPr>
            <a:r>
              <a:rPr lang="fr-FR" sz="2400" dirty="0">
                <a:latin typeface="Bookman Old Style" panose="02050604050505020204" pitchFamily="18" charset="0"/>
              </a:rPr>
              <a:t>REFORMER LE CADRE LEGAL COMME EFFET CATALYSEUR</a:t>
            </a:r>
          </a:p>
          <a:p>
            <a:pPr marL="457200" indent="-457200">
              <a:buFont typeface="+mj-lt"/>
              <a:buAutoNum type="arabicPeriod"/>
            </a:pPr>
            <a:r>
              <a:rPr lang="fr-FR" sz="2400" dirty="0">
                <a:latin typeface="Bookman Old Style" panose="02050604050505020204" pitchFamily="18" charset="0"/>
              </a:rPr>
              <a:t>ETABLIR UN REGISTRE D’ETAT CIVIL PAR COMMUNE PAR LA DIGITALISATION DES ACTES EXISTANTS</a:t>
            </a:r>
          </a:p>
          <a:p>
            <a:pPr marL="457200" indent="-457200">
              <a:buFont typeface="+mj-lt"/>
              <a:buAutoNum type="arabicPeriod"/>
            </a:pPr>
            <a:r>
              <a:rPr lang="fr-FR" sz="2400" dirty="0">
                <a:latin typeface="Bookman Old Style" panose="02050604050505020204" pitchFamily="18" charset="0"/>
              </a:rPr>
              <a:t>REGULARISER LES CITOYENS SANS ACTES </a:t>
            </a:r>
          </a:p>
          <a:p>
            <a:pPr marL="457200" indent="-457200">
              <a:buFont typeface="+mj-lt"/>
              <a:buAutoNum type="arabicPeriod"/>
            </a:pPr>
            <a:r>
              <a:rPr lang="fr-FR" sz="2400" dirty="0">
                <a:latin typeface="Bookman Old Style" panose="02050604050505020204" pitchFamily="18" charset="0"/>
              </a:rPr>
              <a:t>AUTOMATISER L’ENREGISTREMENT DES FAITS D’ETAT CIVIL</a:t>
            </a:r>
          </a:p>
          <a:p>
            <a:pPr marL="0" indent="0">
              <a:buNone/>
            </a:pPr>
            <a:endParaRPr lang="fr-FR" sz="2000" dirty="0">
              <a:latin typeface="Bookman Old Style" panose="02050604050505020204" pitchFamily="18" charset="0"/>
            </a:endParaRPr>
          </a:p>
          <a:p>
            <a:pPr>
              <a:buFont typeface="Wingdings" panose="05000000000000000000" pitchFamily="2" charset="2"/>
              <a:buChar char="Ø"/>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085184"/>
            <a:ext cx="1095441" cy="1224136"/>
          </a:xfrm>
          <a:prstGeom prst="rect">
            <a:avLst/>
          </a:prstGeom>
        </p:spPr>
      </p:pic>
    </p:spTree>
    <p:extLst>
      <p:ext uri="{BB962C8B-B14F-4D97-AF65-F5344CB8AC3E}">
        <p14:creationId xmlns:p14="http://schemas.microsoft.com/office/powerpoint/2010/main" val="3461746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648072"/>
          </a:xfrm>
        </p:spPr>
        <p:txBody>
          <a:bodyPr anchor="ctr">
            <a:noAutofit/>
          </a:bodyPr>
          <a:lstStyle/>
          <a:p>
            <a:br>
              <a:rPr lang="fr-FR" sz="2800" b="1" dirty="0">
                <a:solidFill>
                  <a:schemeClr val="bg2">
                    <a:lumMod val="50000"/>
                  </a:schemeClr>
                </a:solidFill>
                <a:latin typeface="Bookman Old Style" panose="02050604050505020204" pitchFamily="18" charset="0"/>
              </a:rPr>
            </a:br>
            <a:r>
              <a:rPr lang="fr-FR" sz="2800" b="1" dirty="0">
                <a:solidFill>
                  <a:schemeClr val="bg2">
                    <a:lumMod val="50000"/>
                  </a:schemeClr>
                </a:solidFill>
                <a:latin typeface="Bookman Old Style" panose="02050604050505020204" pitchFamily="18" charset="0"/>
              </a:rPr>
              <a:t>LES DEFIS</a:t>
            </a:r>
            <a:br>
              <a:rPr lang="fr-FR" sz="2800" b="1" dirty="0">
                <a:solidFill>
                  <a:schemeClr val="bg2">
                    <a:lumMod val="50000"/>
                  </a:schemeClr>
                </a:solidFill>
                <a:latin typeface="Bookman Old Style" panose="02050604050505020204" pitchFamily="18" charset="0"/>
              </a:rPr>
            </a:br>
            <a:endParaRPr lang="fr-FR" sz="2800" b="1" dirty="0">
              <a:latin typeface="Bookman Old Style" panose="02050604050505020204" pitchFamily="18" charset="0"/>
            </a:endParaRPr>
          </a:p>
        </p:txBody>
      </p:sp>
      <p:sp>
        <p:nvSpPr>
          <p:cNvPr id="3" name="Espace réservé du contenu 2"/>
          <p:cNvSpPr>
            <a:spLocks noGrp="1"/>
          </p:cNvSpPr>
          <p:nvPr>
            <p:ph sz="quarter" idx="1"/>
          </p:nvPr>
        </p:nvSpPr>
        <p:spPr>
          <a:xfrm>
            <a:off x="301752" y="1340768"/>
            <a:ext cx="8590728" cy="4758280"/>
          </a:xfrm>
        </p:spPr>
        <p:txBody>
          <a:bodyPr>
            <a:normAutofit lnSpcReduction="10000"/>
          </a:bodyPr>
          <a:lstStyle/>
          <a:p>
            <a:pPr>
              <a:buFont typeface="Wingdings" panose="05000000000000000000" pitchFamily="2" charset="2"/>
              <a:buChar char="Ø"/>
            </a:pPr>
            <a:r>
              <a:rPr lang="fr-FR" sz="2400" dirty="0">
                <a:latin typeface="Bookman Old Style" panose="02050604050505020204" pitchFamily="18" charset="0"/>
              </a:rPr>
              <a:t>L’élaboration d’un Code de l’état civil;</a:t>
            </a:r>
          </a:p>
          <a:p>
            <a:pPr>
              <a:buFont typeface="Wingdings" panose="05000000000000000000" pitchFamily="2" charset="2"/>
              <a:buChar char="Ø"/>
            </a:pPr>
            <a:r>
              <a:rPr lang="fr-FR" sz="2400" dirty="0">
                <a:latin typeface="Bookman Old Style" panose="02050604050505020204" pitchFamily="18" charset="0"/>
              </a:rPr>
              <a:t>Le Décret instituant le recensement administratif à vocation d’état civil</a:t>
            </a:r>
          </a:p>
          <a:p>
            <a:pPr>
              <a:buFont typeface="Wingdings" panose="05000000000000000000" pitchFamily="2" charset="2"/>
              <a:buChar char="Ø"/>
            </a:pPr>
            <a:r>
              <a:rPr lang="fr-FR" sz="2400" dirty="0">
                <a:latin typeface="Bookman Old Style" panose="02050604050505020204" pitchFamily="18" charset="0"/>
              </a:rPr>
              <a:t>La création et la codification de :</a:t>
            </a:r>
          </a:p>
          <a:p>
            <a:pPr>
              <a:buFont typeface="Wingdings" panose="05000000000000000000" pitchFamily="2" charset="2"/>
              <a:buChar char="Ø"/>
            </a:pPr>
            <a:r>
              <a:rPr lang="fr-FR" sz="2400" dirty="0">
                <a:latin typeface="Bookman Old Style" panose="02050604050505020204" pitchFamily="18" charset="0"/>
              </a:rPr>
              <a:t>20.000 Centre de déclaration  ou d’enregistrement des faits d’état civil dans les structures sanitaires et lieux de culte;</a:t>
            </a:r>
          </a:p>
          <a:p>
            <a:pPr>
              <a:buFont typeface="Wingdings" panose="05000000000000000000" pitchFamily="2" charset="2"/>
              <a:buChar char="Ø"/>
            </a:pPr>
            <a:r>
              <a:rPr lang="fr-FR" sz="2400" dirty="0">
                <a:latin typeface="Bookman Old Style" panose="02050604050505020204" pitchFamily="18" charset="0"/>
              </a:rPr>
              <a:t>2.172 Centres secondaires de déclaration ou d’enregistrement des faits d’état civil dans les quartiers et districts;</a:t>
            </a:r>
          </a:p>
          <a:p>
            <a:pPr>
              <a:buFont typeface="Wingdings" panose="05000000000000000000" pitchFamily="2" charset="2"/>
              <a:buChar char="Ø"/>
            </a:pPr>
            <a:r>
              <a:rPr lang="fr-FR" sz="2400" dirty="0">
                <a:latin typeface="Bookman Old Style" panose="02050604050505020204" pitchFamily="18" charset="0"/>
              </a:rPr>
              <a:t>362 Centres principaux d’état civil (les communes urbaines et communes rurales)</a:t>
            </a:r>
          </a:p>
          <a:p>
            <a:pPr marL="0" indent="0">
              <a:buNone/>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373216"/>
            <a:ext cx="1095441" cy="1224136"/>
          </a:xfrm>
          <a:prstGeom prst="rect">
            <a:avLst/>
          </a:prstGeom>
        </p:spPr>
      </p:pic>
    </p:spTree>
    <p:extLst>
      <p:ext uri="{BB962C8B-B14F-4D97-AF65-F5344CB8AC3E}">
        <p14:creationId xmlns:p14="http://schemas.microsoft.com/office/powerpoint/2010/main" val="2918871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6447" y="2967335"/>
            <a:ext cx="4051109" cy="175432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5400" b="1" cap="none" spc="0" dirty="0">
                <a:ln/>
                <a:solidFill>
                  <a:schemeClr val="accent3"/>
                </a:solidFill>
                <a:effectLst/>
              </a:rPr>
              <a:t>MERCI</a:t>
            </a:r>
          </a:p>
          <a:p>
            <a:pPr algn="ctr"/>
            <a:r>
              <a:rPr lang="fr-FR" sz="5400" b="1" dirty="0">
                <a:ln/>
                <a:solidFill>
                  <a:schemeClr val="accent3"/>
                </a:solidFill>
              </a:rPr>
              <a:t>THANK YOU</a:t>
            </a:r>
            <a:endParaRPr lang="fr-FR" sz="5400" b="1" cap="none" spc="0" dirty="0">
              <a:ln/>
              <a:solidFill>
                <a:schemeClr val="accent3"/>
              </a:solidFill>
              <a:effectLst/>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3928" y="476671"/>
            <a:ext cx="1440160" cy="1609353"/>
          </a:xfrm>
          <a:prstGeom prst="rect">
            <a:avLst/>
          </a:prstGeom>
        </p:spPr>
      </p:pic>
    </p:spTree>
    <p:extLst>
      <p:ext uri="{BB962C8B-B14F-4D97-AF65-F5344CB8AC3E}">
        <p14:creationId xmlns:p14="http://schemas.microsoft.com/office/powerpoint/2010/main" val="245053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568952" cy="1359787"/>
          </a:xfrm>
        </p:spPr>
        <p:txBody>
          <a:bodyPr>
            <a:noAutofit/>
          </a:bodyPr>
          <a:lstStyle/>
          <a:p>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a:xfrm>
            <a:off x="301752" y="1484784"/>
            <a:ext cx="8503920" cy="4614264"/>
          </a:xfrm>
        </p:spPr>
        <p:txBody>
          <a:bodyPr>
            <a:normAutofit/>
          </a:bodyPr>
          <a:lstStyle/>
          <a:p>
            <a:r>
              <a:rPr lang="fr-FR" sz="2600" dirty="0">
                <a:latin typeface="Bookman Old Style" panose="02050604050505020204" pitchFamily="18" charset="0"/>
              </a:rPr>
              <a:t>La Loi L/2016/037/AN du 28 Juillet 2016 relative à la cyber-sécurité et à la protection des données à caractère personnel</a:t>
            </a:r>
          </a:p>
          <a:p>
            <a:pPr marL="0" indent="0">
              <a:buNone/>
            </a:pPr>
            <a:r>
              <a:rPr lang="fr-FR" sz="2600" dirty="0">
                <a:latin typeface="Bookman Old Style" panose="02050604050505020204" pitchFamily="18" charset="0"/>
              </a:rPr>
              <a:t> </a:t>
            </a:r>
          </a:p>
          <a:p>
            <a:pPr marL="0" indent="0">
              <a:buNone/>
            </a:pPr>
            <a:r>
              <a:rPr lang="fr-FR" sz="2600" dirty="0">
                <a:solidFill>
                  <a:srgbClr val="FF0000"/>
                </a:solidFill>
                <a:latin typeface="Bookman Old Style" panose="02050604050505020204" pitchFamily="18" charset="0"/>
              </a:rPr>
              <a:t>Objet: Garantir la protection des données à caractère personnel en définissant les règles, les mécanismes et outils de protection et gestion des dites données, ainsi que les sanctions ou violation des règles, en sus des sanctions prévues par la Loi. </a:t>
            </a:r>
          </a:p>
          <a:p>
            <a:pPr marL="0" indent="0">
              <a:buNone/>
            </a:pPr>
            <a:endParaRPr lang="fr-FR" sz="26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5085184"/>
            <a:ext cx="1095441" cy="1224136"/>
          </a:xfrm>
          <a:prstGeom prst="rect">
            <a:avLst/>
          </a:prstGeom>
        </p:spPr>
      </p:pic>
    </p:spTree>
    <p:extLst>
      <p:ext uri="{BB962C8B-B14F-4D97-AF65-F5344CB8AC3E}">
        <p14:creationId xmlns:p14="http://schemas.microsoft.com/office/powerpoint/2010/main" val="106294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568952" cy="1359787"/>
          </a:xfrm>
        </p:spPr>
        <p:txBody>
          <a:bodyPr>
            <a:noAutofit/>
          </a:bodyPr>
          <a:lstStyle/>
          <a:p>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a:xfrm>
            <a:off x="301752" y="1484784"/>
            <a:ext cx="8503920" cy="4614264"/>
          </a:xfrm>
        </p:spPr>
        <p:txBody>
          <a:bodyPr>
            <a:normAutofit/>
          </a:bodyPr>
          <a:lstStyle/>
          <a:p>
            <a:r>
              <a:rPr lang="fr-FR" sz="2600" dirty="0">
                <a:latin typeface="Bookman Old Style" panose="02050604050505020204" pitchFamily="18" charset="0"/>
              </a:rPr>
              <a:t>La Loi L/2017/040/AN du 24 février 2017portant Code révisé des Collectivités locales </a:t>
            </a:r>
          </a:p>
          <a:p>
            <a:pPr marL="0" indent="0">
              <a:buNone/>
            </a:pPr>
            <a:endParaRPr lang="fr-FR" sz="2600" dirty="0">
              <a:solidFill>
                <a:srgbClr val="FF0000"/>
              </a:solidFill>
              <a:latin typeface="Bookman Old Style" panose="02050604050505020204" pitchFamily="18" charset="0"/>
            </a:endParaRPr>
          </a:p>
          <a:p>
            <a:pPr marL="0" indent="0" algn="ctr">
              <a:buNone/>
            </a:pPr>
            <a:r>
              <a:rPr lang="fr-FR" sz="2600" dirty="0">
                <a:solidFill>
                  <a:srgbClr val="FF0000"/>
                </a:solidFill>
                <a:latin typeface="Bookman Old Style" panose="02050604050505020204" pitchFamily="18" charset="0"/>
              </a:rPr>
              <a:t>Avancées</a:t>
            </a:r>
          </a:p>
          <a:p>
            <a:pPr>
              <a:buFont typeface="Arial" panose="020B0604020202020204" pitchFamily="34" charset="0"/>
              <a:buChar char="•"/>
            </a:pPr>
            <a:r>
              <a:rPr lang="fr-FR" sz="2600" dirty="0">
                <a:solidFill>
                  <a:srgbClr val="FF0000"/>
                </a:solidFill>
                <a:latin typeface="Bookman Old Style" panose="02050604050505020204" pitchFamily="18" charset="0"/>
              </a:rPr>
              <a:t> Transfert de compétence vers les collectivités locales, la décentralisation du système d’état civil </a:t>
            </a:r>
          </a:p>
          <a:p>
            <a:pPr>
              <a:buFont typeface="Arial" panose="020B0604020202020204" pitchFamily="34" charset="0"/>
              <a:buChar char="•"/>
            </a:pPr>
            <a:r>
              <a:rPr lang="fr-FR" sz="2600" dirty="0">
                <a:solidFill>
                  <a:srgbClr val="FF0000"/>
                </a:solidFill>
                <a:latin typeface="Bookman Old Style" panose="02050604050505020204" pitchFamily="18" charset="0"/>
              </a:rPr>
              <a:t>Le pouvoir de création des centres de déclaration et d’enregistrement des faits d’état civil.</a:t>
            </a:r>
          </a:p>
          <a:p>
            <a:pPr marL="0" indent="0">
              <a:buNone/>
            </a:pPr>
            <a:endParaRPr lang="fr-FR" sz="26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5085184"/>
            <a:ext cx="1095441" cy="1224136"/>
          </a:xfrm>
          <a:prstGeom prst="rect">
            <a:avLst/>
          </a:prstGeom>
        </p:spPr>
      </p:pic>
    </p:spTree>
    <p:extLst>
      <p:ext uri="{BB962C8B-B14F-4D97-AF65-F5344CB8AC3E}">
        <p14:creationId xmlns:p14="http://schemas.microsoft.com/office/powerpoint/2010/main" val="402229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p:txBody>
          <a:bodyPr>
            <a:normAutofit/>
          </a:bodyPr>
          <a:lstStyle/>
          <a:p>
            <a:r>
              <a:rPr lang="fr-FR" sz="2600" dirty="0">
                <a:latin typeface="Bookman Old Style" panose="02050604050505020204" pitchFamily="18" charset="0"/>
              </a:rPr>
              <a:t>La Loi ordinaire L/2019/035/AN du 04juillet 2019, portant Code civil  (une révision)</a:t>
            </a:r>
          </a:p>
          <a:p>
            <a:pPr marL="0" indent="0">
              <a:buNone/>
            </a:pPr>
            <a:r>
              <a:rPr lang="fr-FR" sz="2600" dirty="0">
                <a:solidFill>
                  <a:srgbClr val="FF0000"/>
                </a:solidFill>
                <a:latin typeface="Bookman Old Style" panose="02050604050505020204" pitchFamily="18" charset="0"/>
              </a:rPr>
              <a:t>                          Avancées </a:t>
            </a:r>
          </a:p>
          <a:p>
            <a:r>
              <a:rPr lang="fr-FR" sz="2600" dirty="0">
                <a:solidFill>
                  <a:srgbClr val="FF0000"/>
                </a:solidFill>
                <a:latin typeface="Bookman Old Style" panose="02050604050505020204" pitchFamily="18" charset="0"/>
              </a:rPr>
              <a:t> La possibilité de déclaration de la naissance par la mère, par la sage femme ou par toute autre personne;</a:t>
            </a:r>
          </a:p>
          <a:p>
            <a:r>
              <a:rPr lang="fr-FR" sz="2600" dirty="0">
                <a:solidFill>
                  <a:srgbClr val="FF0000"/>
                </a:solidFill>
                <a:latin typeface="Bookman Old Style" panose="02050604050505020204" pitchFamily="18" charset="0"/>
              </a:rPr>
              <a:t>Le délai de déclaration du décès est passé de trois (3) jours à deux (2) mois;</a:t>
            </a:r>
          </a:p>
          <a:p>
            <a:r>
              <a:rPr lang="fr-FR" sz="2600" dirty="0">
                <a:solidFill>
                  <a:srgbClr val="FF0000"/>
                </a:solidFill>
                <a:latin typeface="Bookman Old Style" panose="02050604050505020204" pitchFamily="18" charset="0"/>
              </a:rPr>
              <a:t>La polygamie légalisée suivant avis et autorisation de la première épouse;</a:t>
            </a:r>
          </a:p>
          <a:p>
            <a:pPr marL="0" indent="0">
              <a:buNone/>
            </a:pPr>
            <a:endParaRPr lang="fr-FR" sz="2600" b="1" dirty="0">
              <a:latin typeface="Bookman Old Style" panose="02050604050505020204" pitchFamily="18" charset="0"/>
            </a:endParaRPr>
          </a:p>
          <a:p>
            <a:pPr marL="0" indent="0">
              <a:buNone/>
            </a:pPr>
            <a:endParaRPr lang="fr-FR" sz="26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5085184"/>
            <a:ext cx="1095441" cy="1224136"/>
          </a:xfrm>
          <a:prstGeom prst="rect">
            <a:avLst/>
          </a:prstGeom>
        </p:spPr>
      </p:pic>
    </p:spTree>
    <p:extLst>
      <p:ext uri="{BB962C8B-B14F-4D97-AF65-F5344CB8AC3E}">
        <p14:creationId xmlns:p14="http://schemas.microsoft.com/office/powerpoint/2010/main" val="122046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80920"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p:txBody>
          <a:bodyPr/>
          <a:lstStyle/>
          <a:p>
            <a:r>
              <a:rPr lang="fr-FR" sz="2600" dirty="0">
                <a:solidFill>
                  <a:srgbClr val="FF0000"/>
                </a:solidFill>
                <a:latin typeface="Bookman Old Style" panose="02050604050505020204" pitchFamily="18" charset="0"/>
              </a:rPr>
              <a:t>La délégation du pouvoir d’officier d’état civil du maire au chef de service de l’état civil et la désignation des militaires ou des marins comme officiers délégués;</a:t>
            </a:r>
          </a:p>
          <a:p>
            <a:r>
              <a:rPr lang="fr-FR" sz="2600" dirty="0">
                <a:solidFill>
                  <a:srgbClr val="FF0000"/>
                </a:solidFill>
                <a:latin typeface="Bookman Old Style" panose="02050604050505020204" pitchFamily="18" charset="0"/>
              </a:rPr>
              <a:t>La prise en compte des traitements automatisés ou digitalisés des faits d’état civil</a:t>
            </a:r>
            <a:endParaRPr lang="fr-FR" sz="2600" dirty="0">
              <a:latin typeface="Bookman Old Style" panose="02050604050505020204" pitchFamily="18" charset="0"/>
            </a:endParaRPr>
          </a:p>
          <a:p>
            <a:pPr>
              <a:buFont typeface="Arial" panose="020B0604020202020204" pitchFamily="34" charset="0"/>
              <a:buChar char="•"/>
            </a:pPr>
            <a:r>
              <a:rPr lang="fr-FR" sz="2600" dirty="0">
                <a:solidFill>
                  <a:srgbClr val="FF0000"/>
                </a:solidFill>
                <a:latin typeface="Bookman Old Style" panose="02050604050505020204" pitchFamily="18" charset="0"/>
              </a:rPr>
              <a:t>L’harmonisation du code civil et du code de l’enfant en 2019.</a:t>
            </a:r>
          </a:p>
          <a:p>
            <a:pPr>
              <a:buFont typeface="Arial" panose="020B0604020202020204" pitchFamily="34" charset="0"/>
              <a:buChar char="•"/>
            </a:pPr>
            <a:endParaRPr lang="fr-FR" sz="2000" dirty="0">
              <a:latin typeface="Bookman Old Style" panose="02050604050505020204" pitchFamily="18" charset="0"/>
            </a:endParaRPr>
          </a:p>
          <a:p>
            <a:pPr>
              <a:buFontTx/>
              <a:buChar char="-"/>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5085184"/>
            <a:ext cx="1095441" cy="1224136"/>
          </a:xfrm>
          <a:prstGeom prst="rect">
            <a:avLst/>
          </a:prstGeom>
        </p:spPr>
      </p:pic>
    </p:spTree>
    <p:extLst>
      <p:ext uri="{BB962C8B-B14F-4D97-AF65-F5344CB8AC3E}">
        <p14:creationId xmlns:p14="http://schemas.microsoft.com/office/powerpoint/2010/main" val="146714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a:xfrm>
            <a:off x="301752" y="1412776"/>
            <a:ext cx="8662736" cy="4686272"/>
          </a:xfrm>
        </p:spPr>
        <p:txBody>
          <a:bodyPr>
            <a:normAutofit/>
          </a:bodyPr>
          <a:lstStyle/>
          <a:p>
            <a:r>
              <a:rPr lang="fr-FR" sz="2000" dirty="0">
                <a:latin typeface="Bookman Old Style" panose="02050604050505020204" pitchFamily="18" charset="0"/>
              </a:rPr>
              <a:t>L’Arrêté d’interopérabilité état civil et santé :</a:t>
            </a:r>
          </a:p>
          <a:p>
            <a:pPr>
              <a:buFont typeface="Arial" panose="020B0604020202020204" pitchFamily="34" charset="0"/>
              <a:buChar char="•"/>
            </a:pPr>
            <a:r>
              <a:rPr lang="fr-FR" sz="2000" dirty="0">
                <a:solidFill>
                  <a:srgbClr val="FF0000"/>
                </a:solidFill>
                <a:latin typeface="Bookman Old Style" panose="02050604050505020204" pitchFamily="18" charset="0"/>
              </a:rPr>
              <a:t>Objet : Renforcement de la collaboration inter sectoriel entre le système de sante et le système d’état civil aux travers des mécanismes de délivrance de services et de partage d’information en matière de collecte, de transmission et enregistrement  sécurisé des données personnelles sur les faits d’état civil et les statistiques vitales de l’état civil </a:t>
            </a:r>
          </a:p>
          <a:p>
            <a:pPr marL="0" indent="0" algn="ctr">
              <a:buNone/>
            </a:pPr>
            <a:r>
              <a:rPr lang="fr-FR" sz="2000" dirty="0">
                <a:solidFill>
                  <a:srgbClr val="FF0000"/>
                </a:solidFill>
                <a:latin typeface="Bookman Old Style" panose="02050604050505020204" pitchFamily="18" charset="0"/>
              </a:rPr>
              <a:t>Avancées </a:t>
            </a:r>
          </a:p>
          <a:p>
            <a:pPr>
              <a:buFont typeface="Arial" panose="020B0604020202020204" pitchFamily="34" charset="0"/>
              <a:buChar char="•"/>
            </a:pPr>
            <a:r>
              <a:rPr lang="fr-FR" sz="2000" dirty="0">
                <a:solidFill>
                  <a:srgbClr val="FF0000"/>
                </a:solidFill>
                <a:latin typeface="Bookman Old Style" panose="02050604050505020204" pitchFamily="18" charset="0"/>
              </a:rPr>
              <a:t>Campagne de couplage de la supplémentation de la vitamine A à l’enregistrement des naissance;</a:t>
            </a:r>
          </a:p>
          <a:p>
            <a:pPr>
              <a:buFont typeface="Arial" panose="020B0604020202020204" pitchFamily="34" charset="0"/>
              <a:buChar char="•"/>
            </a:pPr>
            <a:r>
              <a:rPr lang="fr-FR" sz="2000" dirty="0">
                <a:solidFill>
                  <a:srgbClr val="FF0000"/>
                </a:solidFill>
                <a:latin typeface="Bookman Old Style" panose="02050604050505020204" pitchFamily="18" charset="0"/>
              </a:rPr>
              <a:t>La création des centres de déclaration et d’enregistrement des faits d’état civil dans les hôpitaux, centres et postes de santé</a:t>
            </a:r>
          </a:p>
          <a:p>
            <a:pPr marL="0" indent="0">
              <a:buNone/>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301208"/>
            <a:ext cx="1031003" cy="1152128"/>
          </a:xfrm>
          <a:prstGeom prst="rect">
            <a:avLst/>
          </a:prstGeom>
        </p:spPr>
      </p:pic>
    </p:spTree>
    <p:extLst>
      <p:ext uri="{BB962C8B-B14F-4D97-AF65-F5344CB8AC3E}">
        <p14:creationId xmlns:p14="http://schemas.microsoft.com/office/powerpoint/2010/main" val="155156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p:txBody>
          <a:bodyPr>
            <a:normAutofit/>
          </a:bodyPr>
          <a:lstStyle/>
          <a:p>
            <a:r>
              <a:rPr lang="fr-FR" sz="2000" dirty="0">
                <a:latin typeface="Bookman Old Style" panose="02050604050505020204" pitchFamily="18" charset="0"/>
              </a:rPr>
              <a:t>L’Arrêté d’interopérabilité état civil et justice:</a:t>
            </a:r>
          </a:p>
          <a:p>
            <a:pPr marL="0" indent="0">
              <a:buNone/>
            </a:pPr>
            <a:r>
              <a:rPr lang="fr-FR" sz="2000" dirty="0">
                <a:solidFill>
                  <a:srgbClr val="FF0000"/>
                </a:solidFill>
                <a:latin typeface="Bookman Old Style" panose="02050604050505020204" pitchFamily="18" charset="0"/>
              </a:rPr>
              <a:t>Objet: Le renforcement et la facilitation des relations de collaboration entre les services de l’état civil et de la justice concernant la délivrance des actes d’état civil, les rôles et missions des autorités judiciaires dans le système d’état civil, le partage d’informations et l’archivages des documents d’état civil</a:t>
            </a:r>
          </a:p>
          <a:p>
            <a:pPr marL="0" indent="0" algn="ctr">
              <a:buNone/>
            </a:pPr>
            <a:r>
              <a:rPr lang="fr-FR" sz="2000" dirty="0">
                <a:solidFill>
                  <a:srgbClr val="FF0000"/>
                </a:solidFill>
                <a:latin typeface="Bookman Old Style" panose="02050604050505020204" pitchFamily="18" charset="0"/>
              </a:rPr>
              <a:t>Avancées </a:t>
            </a:r>
          </a:p>
          <a:p>
            <a:pPr>
              <a:buFont typeface="Arial" panose="020B0604020202020204" pitchFamily="34" charset="0"/>
              <a:buChar char="•"/>
            </a:pPr>
            <a:r>
              <a:rPr lang="fr-FR" sz="2000" dirty="0">
                <a:solidFill>
                  <a:srgbClr val="FF0000"/>
                </a:solidFill>
                <a:latin typeface="Bookman Old Style" panose="02050604050505020204" pitchFamily="18" charset="0"/>
              </a:rPr>
              <a:t>La gratuite du cottage et du paraphe des registres d’état civil;</a:t>
            </a:r>
          </a:p>
          <a:p>
            <a:pPr>
              <a:buFont typeface="Arial" panose="020B0604020202020204" pitchFamily="34" charset="0"/>
              <a:buChar char="•"/>
            </a:pPr>
            <a:r>
              <a:rPr lang="fr-FR" sz="2000" dirty="0">
                <a:solidFill>
                  <a:srgbClr val="FF0000"/>
                </a:solidFill>
                <a:latin typeface="Bookman Old Style" panose="02050604050505020204" pitchFamily="18" charset="0"/>
              </a:rPr>
              <a:t>L’organisation des campagnes de régularisation  de l’enregistrement des faits d’état civil;</a:t>
            </a:r>
          </a:p>
          <a:p>
            <a:pPr>
              <a:buFont typeface="Arial" panose="020B0604020202020204" pitchFamily="34" charset="0"/>
              <a:buChar char="•"/>
            </a:pPr>
            <a:r>
              <a:rPr lang="fr-FR" sz="2000" dirty="0">
                <a:solidFill>
                  <a:srgbClr val="FF0000"/>
                </a:solidFill>
                <a:latin typeface="Bookman Old Style" panose="02050604050505020204" pitchFamily="18" charset="0"/>
              </a:rPr>
              <a:t>Tenue des missions conjointes de contrôle judiciaire auprès des services et agents de l’état civil.</a:t>
            </a:r>
          </a:p>
          <a:p>
            <a:pPr marL="0" indent="0">
              <a:buNone/>
            </a:pPr>
            <a:endParaRPr lang="fr-FR" sz="2000" dirty="0">
              <a:solidFill>
                <a:srgbClr val="FF0000"/>
              </a:solidFill>
              <a:latin typeface="Bookman Old Style" panose="02050604050505020204" pitchFamily="18" charset="0"/>
            </a:endParaRPr>
          </a:p>
          <a:p>
            <a:pPr>
              <a:buFontTx/>
              <a:buChar char="-"/>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1230" y="5229200"/>
            <a:ext cx="1095441" cy="1224136"/>
          </a:xfrm>
          <a:prstGeom prst="rect">
            <a:avLst/>
          </a:prstGeom>
        </p:spPr>
      </p:pic>
    </p:spTree>
    <p:extLst>
      <p:ext uri="{BB962C8B-B14F-4D97-AF65-F5344CB8AC3E}">
        <p14:creationId xmlns:p14="http://schemas.microsoft.com/office/powerpoint/2010/main" val="319516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a:xfrm>
            <a:off x="251520" y="1412776"/>
            <a:ext cx="8503920" cy="4572000"/>
          </a:xfrm>
        </p:spPr>
        <p:txBody>
          <a:bodyPr/>
          <a:lstStyle/>
          <a:p>
            <a:r>
              <a:rPr lang="fr-FR" sz="2600" dirty="0">
                <a:latin typeface="Bookman Old Style" panose="02050604050505020204" pitchFamily="18" charset="0"/>
              </a:rPr>
              <a:t>Les déclarations des décès communautaires  </a:t>
            </a:r>
          </a:p>
          <a:p>
            <a:pPr marL="0" indent="0" algn="ctr">
              <a:buNone/>
            </a:pPr>
            <a:r>
              <a:rPr lang="fr-FR" sz="2600" dirty="0">
                <a:solidFill>
                  <a:srgbClr val="FF0000"/>
                </a:solidFill>
                <a:latin typeface="Bookman Old Style" panose="02050604050505020204" pitchFamily="18" charset="0"/>
              </a:rPr>
              <a:t>Avancées</a:t>
            </a:r>
          </a:p>
          <a:p>
            <a:pPr>
              <a:buFont typeface="Arial" panose="020B0604020202020204" pitchFamily="34" charset="0"/>
              <a:buChar char="•"/>
            </a:pPr>
            <a:r>
              <a:rPr lang="fr-FR" sz="2600" dirty="0">
                <a:solidFill>
                  <a:srgbClr val="FF0000"/>
                </a:solidFill>
                <a:latin typeface="Bookman Old Style" panose="02050604050505020204" pitchFamily="18" charset="0"/>
              </a:rPr>
              <a:t>L’élaboration d’un manuel de notification des décès communautaires définissant les rôles et responsabilités des leaders  et agents communautaire sur la collecte et la transmission des données;</a:t>
            </a:r>
          </a:p>
          <a:p>
            <a:pPr>
              <a:buFont typeface="Arial" panose="020B0604020202020204" pitchFamily="34" charset="0"/>
              <a:buChar char="•"/>
            </a:pPr>
            <a:r>
              <a:rPr lang="fr-FR" sz="2600" dirty="0">
                <a:solidFill>
                  <a:srgbClr val="FF0000"/>
                </a:solidFill>
                <a:latin typeface="Bookman Old Style" panose="02050604050505020204" pitchFamily="18" charset="0"/>
              </a:rPr>
              <a:t>L’élaboration des procédures et mécanismes de déclarations des décès néo-natal et infantile dans les structures sanitaires.</a:t>
            </a:r>
          </a:p>
          <a:p>
            <a:pPr>
              <a:buFont typeface="Arial" panose="020B0604020202020204" pitchFamily="34" charset="0"/>
              <a:buChar char="•"/>
            </a:pPr>
            <a:endParaRPr lang="fr-FR" sz="2000" dirty="0">
              <a:solidFill>
                <a:srgbClr val="FF0000"/>
              </a:solidFill>
              <a:latin typeface="Bookman Old Style" panose="02050604050505020204" pitchFamily="18" charset="0"/>
            </a:endParaRPr>
          </a:p>
          <a:p>
            <a:pPr>
              <a:buFontTx/>
              <a:buChar char="-"/>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301208"/>
            <a:ext cx="1095441" cy="1224136"/>
          </a:xfrm>
          <a:prstGeom prst="rect">
            <a:avLst/>
          </a:prstGeom>
        </p:spPr>
      </p:pic>
    </p:spTree>
    <p:extLst>
      <p:ext uri="{BB962C8B-B14F-4D97-AF65-F5344CB8AC3E}">
        <p14:creationId xmlns:p14="http://schemas.microsoft.com/office/powerpoint/2010/main" val="246121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318376" cy="902968"/>
          </a:xfrm>
        </p:spPr>
        <p:txBody>
          <a:bodyPr anchor="ctr">
            <a:noAutofit/>
          </a:bodyPr>
          <a:lstStyle/>
          <a:p>
            <a:br>
              <a:rPr lang="fr-FR" sz="1800" b="1" dirty="0">
                <a:solidFill>
                  <a:schemeClr val="bg2">
                    <a:lumMod val="50000"/>
                  </a:schemeClr>
                </a:solidFill>
                <a:latin typeface="Bookman Old Style" panose="02050604050505020204" pitchFamily="18" charset="0"/>
              </a:rPr>
            </a:br>
            <a:r>
              <a:rPr lang="fr-FR" sz="1800" b="1" dirty="0">
                <a:solidFill>
                  <a:schemeClr val="bg2">
                    <a:lumMod val="50000"/>
                  </a:schemeClr>
                </a:solidFill>
                <a:latin typeface="Bookman Old Style" panose="02050604050505020204" pitchFamily="18" charset="0"/>
              </a:rPr>
              <a:t>LES PROGRES ET EXPERIENCES  DANS L’ELABORATION DE LA LEGISLATION SUR L’ETAT CIVIL ET LES STATISTIQUES DE L’ETAT CIVIL</a:t>
            </a:r>
            <a:br>
              <a:rPr lang="fr-FR" sz="1800" b="1" dirty="0">
                <a:solidFill>
                  <a:schemeClr val="bg2">
                    <a:lumMod val="50000"/>
                  </a:schemeClr>
                </a:solidFill>
              </a:rPr>
            </a:br>
            <a:endParaRPr lang="fr-FR" sz="1800" b="1" dirty="0"/>
          </a:p>
        </p:txBody>
      </p:sp>
      <p:sp>
        <p:nvSpPr>
          <p:cNvPr id="3" name="Espace réservé du contenu 2"/>
          <p:cNvSpPr>
            <a:spLocks noGrp="1"/>
          </p:cNvSpPr>
          <p:nvPr>
            <p:ph sz="quarter" idx="1"/>
          </p:nvPr>
        </p:nvSpPr>
        <p:spPr/>
        <p:txBody>
          <a:bodyPr/>
          <a:lstStyle/>
          <a:p>
            <a:r>
              <a:rPr lang="fr-FR" sz="2400" dirty="0">
                <a:latin typeface="Bookman Old Style" panose="02050604050505020204" pitchFamily="18" charset="0"/>
              </a:rPr>
              <a:t>Le Décret D/034/PRG/SGG du 08 Mars 2022  portant création, attributions, organisation et fonctionnement de l’Office National de l’Etat Civil et de l’Identification </a:t>
            </a:r>
          </a:p>
          <a:p>
            <a:pPr marL="0" indent="0">
              <a:buNone/>
            </a:pPr>
            <a:endParaRPr lang="fr-FR" sz="2400" dirty="0">
              <a:latin typeface="Bookman Old Style" panose="02050604050505020204" pitchFamily="18" charset="0"/>
            </a:endParaRPr>
          </a:p>
          <a:p>
            <a:r>
              <a:rPr lang="fr-FR" sz="2400" dirty="0">
                <a:latin typeface="Bookman Old Style" panose="02050604050505020204" pitchFamily="18" charset="0"/>
              </a:rPr>
              <a:t>L’Arrêté A/356/MATD/CAB/SGG du 21 Mars 2022 portant création, attributions, organisation et fonctionnement du Comité de pilotage de la réforme et de la modernisation de l’état civil et de l’identification des personnes physiques </a:t>
            </a:r>
          </a:p>
          <a:p>
            <a:pPr>
              <a:buFontTx/>
              <a:buChar char="-"/>
            </a:pPr>
            <a:endParaRPr lang="fr-FR" sz="2000" dirty="0">
              <a:latin typeface="Bookman Old Style" panose="02050604050505020204" pitchFamily="18" charset="0"/>
            </a:endParaRPr>
          </a:p>
          <a:p>
            <a:pPr>
              <a:buFont typeface="Arial" panose="020B0604020202020204" pitchFamily="34" charset="0"/>
              <a:buChar char="•"/>
            </a:pPr>
            <a:endParaRPr lang="fr-FR" sz="2000" b="1" dirty="0">
              <a:latin typeface="Bookman Old Style" panose="02050604050505020204" pitchFamily="18" charset="0"/>
            </a:endParaRPr>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5157192"/>
            <a:ext cx="1095441" cy="1224136"/>
          </a:xfrm>
          <a:prstGeom prst="rect">
            <a:avLst/>
          </a:prstGeom>
        </p:spPr>
      </p:pic>
    </p:spTree>
    <p:extLst>
      <p:ext uri="{BB962C8B-B14F-4D97-AF65-F5344CB8AC3E}">
        <p14:creationId xmlns:p14="http://schemas.microsoft.com/office/powerpoint/2010/main" val="19377760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287</TotalTime>
  <Words>998</Words>
  <Application>Microsoft Office PowerPoint</Application>
  <PresentationFormat>On-screen Show (4:3)</PresentationFormat>
  <Paragraphs>80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Bookman Old Style</vt:lpstr>
      <vt:lpstr>Century Gothic</vt:lpstr>
      <vt:lpstr>Wingdings</vt:lpstr>
      <vt:lpstr>Wingdings 2</vt:lpstr>
      <vt:lpstr>Civil</vt:lpstr>
      <vt:lpstr>LA LEGISLATION EN TANT QUE CATALYSEUR D’UN SYSTÈME EFFICACE D’ENREGISTREMENT DES FAITS D’ETAT CIVIL ET DE STATISTIQUES  DE L’ETAT CIVIL</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PROGRES ET EXPERIENCES  DANS L’ELABORATION DE LA LEGISLATION SUR L’ETAT CIVIL ET LES STATISTIQUES DE L’ETAT CIVIL </vt:lpstr>
      <vt:lpstr> LES DEFIS </vt:lpstr>
      <vt:lpstr>    DEFIS </vt:lpstr>
      <vt:lpstr> LES DEFIS </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LEGISLATION EN TANT QUE CATALYSEUR D’UN SYSTÈME EFFICACE D’ENREGISTREMENT DES FAITS D’ETAT CIVIL ET DE STATISTIQUES  DE L’ETAT CIVIL</dc:title>
  <dc:creator>hp</dc:creator>
  <cp:lastModifiedBy>David Nzeyimana</cp:lastModifiedBy>
  <cp:revision>26</cp:revision>
  <dcterms:created xsi:type="dcterms:W3CDTF">2022-10-24T07:18:09Z</dcterms:created>
  <dcterms:modified xsi:type="dcterms:W3CDTF">2022-10-26T05:32:15Z</dcterms:modified>
</cp:coreProperties>
</file>