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7" r:id="rId5"/>
    <p:sldId id="259" r:id="rId6"/>
    <p:sldId id="264" r:id="rId7"/>
    <p:sldId id="265" r:id="rId8"/>
    <p:sldId id="266" r:id="rId9"/>
    <p:sldId id="268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8"/>
  </p:normalViewPr>
  <p:slideViewPr>
    <p:cSldViewPr>
      <p:cViewPr>
        <p:scale>
          <a:sx n="122" d="100"/>
          <a:sy n="122" d="100"/>
        </p:scale>
        <p:origin x="1360" y="-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9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4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7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9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5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1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66621-A0C5-49EB-98B0-30D4C30BDF3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59E9F-1D11-405A-BC1F-4B60E9421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6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0"/>
            <a:ext cx="6781800" cy="3124200"/>
          </a:xfrm>
        </p:spPr>
        <p:txBody>
          <a:bodyPr>
            <a:normAutofit fontScale="90000"/>
          </a:bodyPr>
          <a:lstStyle/>
          <a:p>
            <a:br>
              <a:rPr lang="en-MW" dirty="0"/>
            </a:br>
            <a:r>
              <a:rPr lang="en-MW" dirty="0"/>
              <a:t>Problems Faced by National Statistical System in Malawi in Responding to Data Demands in context of COVID-19</a:t>
            </a:r>
            <a:br>
              <a:rPr lang="en-MW" dirty="0"/>
            </a:br>
            <a:br>
              <a:rPr lang="en-MW" dirty="0"/>
            </a:br>
            <a:br>
              <a:rPr lang="en-MW" dirty="0"/>
            </a:br>
            <a:br>
              <a:rPr lang="en-MW" dirty="0"/>
            </a:br>
            <a:br>
              <a:rPr lang="en-MW" dirty="0"/>
            </a:br>
            <a:r>
              <a:rPr lang="en-MW" sz="3600" dirty="0"/>
              <a:t>Mercy Kanyuka </a:t>
            </a:r>
            <a:br>
              <a:rPr lang="en-MW" sz="3600" dirty="0"/>
            </a:br>
            <a:r>
              <a:rPr lang="en-MW" sz="3600" dirty="0"/>
              <a:t>National Statistical Office, Malawi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6498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E35B1-355E-0249-AB1D-283E2788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4000" dirty="0"/>
            </a:br>
            <a:r>
              <a:rPr lang="en-US" sz="4000" dirty="0"/>
              <a:t>Areas for support from Development Partners</a:t>
            </a:r>
            <a:br>
              <a:rPr lang="en-US" sz="4000" dirty="0"/>
            </a:br>
            <a:endParaRPr lang="en-MW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7B247-7D8C-2F45-8748-23CB639F1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MW" dirty="0"/>
              <a:t>Technical and financial assistance in the Design of online surveys</a:t>
            </a:r>
          </a:p>
          <a:p>
            <a:r>
              <a:rPr lang="en-MW" dirty="0"/>
              <a:t>Capacity building of the National Statistical System to produce real-time statistics for  timely policy and program inteventions </a:t>
            </a:r>
          </a:p>
          <a:p>
            <a:r>
              <a:rPr lang="en-MW" dirty="0"/>
              <a:t>Capacity building in the effective use of statistics in policy making institutions</a:t>
            </a:r>
          </a:p>
          <a:p>
            <a:r>
              <a:rPr lang="en-MW" dirty="0"/>
              <a:t>Capacity building of the media in interpretation of statistics for effective publicity</a:t>
            </a:r>
          </a:p>
        </p:txBody>
      </p:sp>
    </p:spTree>
    <p:extLst>
      <p:ext uri="{BB962C8B-B14F-4D97-AF65-F5344CB8AC3E}">
        <p14:creationId xmlns:p14="http://schemas.microsoft.com/office/powerpoint/2010/main" val="406759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C12A-158D-3C46-8396-9015324C04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MW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51EAD2-8E44-7A48-B7AA-CA07CC39C1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MW" dirty="0"/>
              <a:t>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5535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0EEBF-DDD0-B044-819A-95A5DE682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836"/>
            <a:ext cx="8001000" cy="1782763"/>
          </a:xfrm>
        </p:spPr>
        <p:txBody>
          <a:bodyPr>
            <a:noAutofit/>
          </a:bodyPr>
          <a:lstStyle/>
          <a:p>
            <a:r>
              <a:rPr lang="en-MW" sz="4000" dirty="0"/>
              <a:t>Challenges of National Statistical System (NSS) in Responding to Data Demands in context of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883B0-E9B6-B540-A8E2-CBC270E37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3200400"/>
            <a:ext cx="7696200" cy="2925763"/>
          </a:xfrm>
        </p:spPr>
        <p:txBody>
          <a:bodyPr>
            <a:normAutofit fontScale="85000" lnSpcReduction="20000"/>
          </a:bodyPr>
          <a:lstStyle/>
          <a:p>
            <a:endParaRPr lang="en-MW" dirty="0"/>
          </a:p>
          <a:p>
            <a:endParaRPr lang="en-MW" dirty="0"/>
          </a:p>
          <a:p>
            <a:endParaRPr lang="en-MW" dirty="0"/>
          </a:p>
          <a:p>
            <a:pPr marL="0" indent="0" algn="ctr">
              <a:buNone/>
            </a:pPr>
            <a:endParaRPr lang="en-MW" dirty="0"/>
          </a:p>
          <a:p>
            <a:pPr marL="0" indent="0" algn="ctr">
              <a:buNone/>
            </a:pPr>
            <a:endParaRPr lang="en-MW" dirty="0"/>
          </a:p>
          <a:p>
            <a:pPr marL="0" indent="0" algn="ctr">
              <a:buNone/>
            </a:pPr>
            <a:r>
              <a:rPr lang="en-MW" sz="2800" dirty="0"/>
              <a:t>By Mercy Kanyuka</a:t>
            </a:r>
          </a:p>
          <a:p>
            <a:pPr marL="0" indent="0" algn="ctr">
              <a:buNone/>
            </a:pPr>
            <a:r>
              <a:rPr lang="en-MW" sz="2400" dirty="0"/>
              <a:t>National Statistical Office, Malawi</a:t>
            </a:r>
          </a:p>
        </p:txBody>
      </p:sp>
    </p:spTree>
    <p:extLst>
      <p:ext uri="{BB962C8B-B14F-4D97-AF65-F5344CB8AC3E}">
        <p14:creationId xmlns:p14="http://schemas.microsoft.com/office/powerpoint/2010/main" val="158579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NSO Background</a:t>
            </a:r>
          </a:p>
          <a:p>
            <a:r>
              <a:rPr lang="en-US" dirty="0"/>
              <a:t>COVID-19 in Malawi</a:t>
            </a:r>
          </a:p>
          <a:p>
            <a:r>
              <a:rPr lang="en-US" dirty="0"/>
              <a:t>Data collection challenges in NSS due to the COVID-19 pandemic</a:t>
            </a:r>
          </a:p>
          <a:p>
            <a:r>
              <a:rPr lang="en-US" dirty="0"/>
              <a:t>Results dissemination challenges </a:t>
            </a:r>
          </a:p>
          <a:p>
            <a:r>
              <a:rPr lang="en-US" dirty="0"/>
              <a:t>Areas for support from Development Partners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0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10B43-FFF7-6942-9F64-1B2CB690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W" dirty="0"/>
              <a:t>NSO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F3F05-49A9-A04B-A20E-313A99EF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MW" dirty="0"/>
              <a:t>National Statistical Office is a government Department under MoEPD</a:t>
            </a:r>
          </a:p>
          <a:p>
            <a:r>
              <a:rPr lang="en-MW" dirty="0"/>
              <a:t>The NSO operates a Statistics Common Service ie NSO officers are seconded to statistics units of Ministries and Depts (MDAs), including Ministry of Health</a:t>
            </a:r>
          </a:p>
          <a:p>
            <a:pPr lvl="1"/>
            <a:r>
              <a:rPr lang="en-MW" dirty="0"/>
              <a:t>Statistics units are responsible for compilation of Management Information Systems (MIS)</a:t>
            </a:r>
          </a:p>
          <a:p>
            <a:pPr lvl="1"/>
            <a:r>
              <a:rPr lang="en-MW" dirty="0"/>
              <a:t>There are three regional offices responsible for routine data collection activities, mainly prices.</a:t>
            </a:r>
          </a:p>
          <a:p>
            <a:endParaRPr lang="en-MW" dirty="0"/>
          </a:p>
          <a:p>
            <a:pPr lvl="1"/>
            <a:endParaRPr lang="en-MW" dirty="0"/>
          </a:p>
          <a:p>
            <a:endParaRPr lang="en-MW" dirty="0"/>
          </a:p>
          <a:p>
            <a:endParaRPr lang="en-MW" dirty="0"/>
          </a:p>
        </p:txBody>
      </p:sp>
    </p:spTree>
    <p:extLst>
      <p:ext uri="{BB962C8B-B14F-4D97-AF65-F5344CB8AC3E}">
        <p14:creationId xmlns:p14="http://schemas.microsoft.com/office/powerpoint/2010/main" val="323569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in Malawi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Government of Malawi declared a State of Disaster on 20th March 2020, </a:t>
            </a:r>
          </a:p>
          <a:p>
            <a:pPr lvl="0"/>
            <a:r>
              <a:rPr lang="en-US" dirty="0"/>
              <a:t>Included promulgation of measures meant to contain the spread of the virus. </a:t>
            </a:r>
          </a:p>
          <a:p>
            <a:pPr lvl="0"/>
            <a:r>
              <a:rPr lang="en-US" dirty="0"/>
              <a:t>An increase in the number of cases called for  stringency of the measures. </a:t>
            </a:r>
          </a:p>
          <a:p>
            <a:pPr lvl="0"/>
            <a:r>
              <a:rPr lang="en-US" dirty="0"/>
              <a:t>As of 13</a:t>
            </a:r>
            <a:r>
              <a:rPr lang="en-US" baseline="30000" dirty="0"/>
              <a:t>th</a:t>
            </a:r>
            <a:r>
              <a:rPr lang="en-US" dirty="0"/>
              <a:t> December, 2020, there were 6,070 confirmed cases, 187 deaths, 5,491 recoveries and 44 active cases, 242 under investigation and 106 could not be traced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5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2D58-1399-4D44-9714-CA79E9BD6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W" dirty="0"/>
              <a:t>Data collection 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44C2-6167-A544-8E2A-1488D23E3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Although a declaration for a  21-day national lockdown was challenged in court, field work for the following surveys was halted:</a:t>
            </a:r>
          </a:p>
          <a:p>
            <a:pPr lvl="1"/>
            <a:r>
              <a:rPr lang="en-US" dirty="0"/>
              <a:t>Multiple Indicator Cluster Survey (MICS)</a:t>
            </a:r>
          </a:p>
          <a:p>
            <a:pPr lvl="1"/>
            <a:r>
              <a:rPr lang="en-US" dirty="0"/>
              <a:t>The Fifth Integrated Household Survey (IHS5)</a:t>
            </a:r>
          </a:p>
          <a:p>
            <a:pPr lvl="1"/>
            <a:r>
              <a:rPr lang="en-US" dirty="0"/>
              <a:t>Behavioral Biological Surveillance Survey (BBSS)</a:t>
            </a:r>
          </a:p>
          <a:p>
            <a:r>
              <a:rPr lang="en-US" dirty="0"/>
              <a:t>Implementation of other surveys delayed:</a:t>
            </a:r>
          </a:p>
          <a:p>
            <a:pPr lvl="1"/>
            <a:r>
              <a:rPr lang="en-US" dirty="0"/>
              <a:t>ICT 2 Survey</a:t>
            </a:r>
          </a:p>
          <a:p>
            <a:pPr lvl="1"/>
            <a:r>
              <a:rPr lang="en-US" dirty="0"/>
              <a:t>Domestic Tourism Survey</a:t>
            </a:r>
          </a:p>
        </p:txBody>
      </p:sp>
    </p:spTree>
    <p:extLst>
      <p:ext uri="{BB962C8B-B14F-4D97-AF65-F5344CB8AC3E}">
        <p14:creationId xmlns:p14="http://schemas.microsoft.com/office/powerpoint/2010/main" val="411390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8680-35C9-CF45-8CF7-E5325F18A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W" dirty="0"/>
              <a:t>Data collection challenges….cont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3A964-53EE-DA45-8CF4-041781196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Various restrictions, (including travel) put in place by the government to reduce the spread of COVID-19.</a:t>
            </a:r>
          </a:p>
          <a:p>
            <a:r>
              <a:rPr lang="en-US" dirty="0"/>
              <a:t>Regular data collection activities (</a:t>
            </a:r>
            <a:r>
              <a:rPr lang="en-US" dirty="0" err="1"/>
              <a:t>eg</a:t>
            </a:r>
            <a:r>
              <a:rPr lang="en-US" dirty="0"/>
              <a:t> for Prices, and Industrial Production) needed special permission resulting in delays.</a:t>
            </a:r>
          </a:p>
          <a:p>
            <a:r>
              <a:rPr lang="en-US" dirty="0"/>
              <a:t>Additional costs to cater for hand sanitisers and face masks of enumerators and respondents. </a:t>
            </a:r>
          </a:p>
          <a:p>
            <a:pPr lvl="1"/>
            <a:r>
              <a:rPr lang="en-US" dirty="0"/>
              <a:t>MICS, IHS5 and BBSS resumed after 3 months whilst observing COVID-19 precautionary measures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MW" dirty="0"/>
          </a:p>
        </p:txBody>
      </p:sp>
    </p:spTree>
    <p:extLst>
      <p:ext uri="{BB962C8B-B14F-4D97-AF65-F5344CB8AC3E}">
        <p14:creationId xmlns:p14="http://schemas.microsoft.com/office/powerpoint/2010/main" val="100105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8B86-B4DA-7D4F-8024-6EEA089A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W" dirty="0"/>
              <a:t>Other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F1EB7-E672-BF4E-B69A-44EBEF700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MW" dirty="0"/>
              <a:t>There is increased demand for data on COVID19 prevalence and Social and Economic Impact resulting in increased workload on NSO with amid limited resources</a:t>
            </a:r>
          </a:p>
          <a:p>
            <a:pPr marL="857250" lvl="1" indent="-457200"/>
            <a:r>
              <a:rPr lang="en-US" dirty="0"/>
              <a:t>NSO/ World Bank jointly introduced a High-Frequency Phone survey on COVID0-19- in July, 2020 to monitor the economic impacts of the pandemic and other shocks</a:t>
            </a:r>
            <a:endParaRPr lang="en-MW" dirty="0"/>
          </a:p>
          <a:p>
            <a:r>
              <a:rPr lang="en-MW" dirty="0"/>
              <a:t>Demand for COVID-19 data attracted a number of data producing players who need to be coordinated (and managed to avoid misleading the public)</a:t>
            </a:r>
            <a:r>
              <a:rPr lang="en-US" dirty="0"/>
              <a:t> . </a:t>
            </a:r>
          </a:p>
          <a:p>
            <a:pPr lvl="1"/>
            <a:r>
              <a:rPr lang="en-US" dirty="0"/>
              <a:t>Examples include the Socio-Economic Assessment of COVID-19 conducted by Center for Social Research between May and June, 2020, Catholic  Relief Services Resilience project which tracks the impact of COVID-19.</a:t>
            </a:r>
            <a:r>
              <a:rPr lang="en-MW" dirty="0"/>
              <a:t> </a:t>
            </a:r>
          </a:p>
          <a:p>
            <a:r>
              <a:rPr lang="en-MW" dirty="0"/>
              <a:t>Ministry of Health released COVID-19 daily statistics releases need imrovements as sometimes the data is not consistent</a:t>
            </a:r>
            <a:endParaRPr lang="en-US" dirty="0"/>
          </a:p>
          <a:p>
            <a:pPr lvl="1"/>
            <a:endParaRPr lang="en-MW" dirty="0"/>
          </a:p>
          <a:p>
            <a:pPr marL="0" indent="0">
              <a:buNone/>
            </a:pPr>
            <a:endParaRPr lang="en-MW" dirty="0"/>
          </a:p>
          <a:p>
            <a:endParaRPr lang="en-MW" dirty="0"/>
          </a:p>
          <a:p>
            <a:endParaRPr lang="en-MW" dirty="0"/>
          </a:p>
          <a:p>
            <a:endParaRPr lang="en-MW" dirty="0"/>
          </a:p>
          <a:p>
            <a:endParaRPr lang="en-MW" dirty="0"/>
          </a:p>
          <a:p>
            <a:endParaRPr lang="en-MW" dirty="0"/>
          </a:p>
        </p:txBody>
      </p:sp>
    </p:spTree>
    <p:extLst>
      <p:ext uri="{BB962C8B-B14F-4D97-AF65-F5344CB8AC3E}">
        <p14:creationId xmlns:p14="http://schemas.microsoft.com/office/powerpoint/2010/main" val="17229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07054-0CFA-634F-8E9E-FEA2334D1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W" dirty="0"/>
              <a:t>Survey results Dissemination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A6C50-32DE-8D46-95AD-F5E22FBE4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W" dirty="0"/>
              <a:t>Usual Launch or Dissemination of results at national, regional and district workshops and meeting  </a:t>
            </a:r>
          </a:p>
          <a:p>
            <a:r>
              <a:rPr lang="en-MW" dirty="0"/>
              <a:t>On line dissemination of results not very effective in a country like Malawi where internet is not widely accessible</a:t>
            </a:r>
          </a:p>
          <a:p>
            <a:pPr marL="0" indent="0">
              <a:buNone/>
            </a:pPr>
            <a:endParaRPr lang="en-MW" dirty="0"/>
          </a:p>
          <a:p>
            <a:endParaRPr lang="en-MW" dirty="0"/>
          </a:p>
        </p:txBody>
      </p:sp>
    </p:spTree>
    <p:extLst>
      <p:ext uri="{BB962C8B-B14F-4D97-AF65-F5344CB8AC3E}">
        <p14:creationId xmlns:p14="http://schemas.microsoft.com/office/powerpoint/2010/main" val="3171281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585</Words>
  <Application>Microsoft Macintosh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Problems Faced by National Statistical System in Malawi in Responding to Data Demands in context of COVID-19     Mercy Kanyuka  National Statistical Office, Malawi</vt:lpstr>
      <vt:lpstr>Challenges of National Statistical System (NSS) in Responding to Data Demands in context of COVID-19</vt:lpstr>
      <vt:lpstr>Presentation Outline</vt:lpstr>
      <vt:lpstr>NSO Background</vt:lpstr>
      <vt:lpstr>COVID-19 in Malawi</vt:lpstr>
      <vt:lpstr>Data collection Challenges </vt:lpstr>
      <vt:lpstr>Data collection challenges….cont</vt:lpstr>
      <vt:lpstr>Other challenges</vt:lpstr>
      <vt:lpstr>Survey results Dissemination Challenges</vt:lpstr>
      <vt:lpstr> Areas for support from Development Partners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NSO MALAWI IN DATA COLLECTION AND COORDINATION DURING COVID-19 PANDEMIC</dc:title>
  <dc:creator>Alick MPHONDA</dc:creator>
  <cp:lastModifiedBy>Microsoft Office User</cp:lastModifiedBy>
  <cp:revision>20</cp:revision>
  <dcterms:created xsi:type="dcterms:W3CDTF">2014-07-19T21:06:31Z</dcterms:created>
  <dcterms:modified xsi:type="dcterms:W3CDTF">2020-12-15T20:18:19Z</dcterms:modified>
</cp:coreProperties>
</file>