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3"/>
  </p:notesMasterIdLst>
  <p:sldIdLst>
    <p:sldId id="283" r:id="rId7"/>
    <p:sldId id="284" r:id="rId8"/>
    <p:sldId id="287" r:id="rId9"/>
    <p:sldId id="291" r:id="rId10"/>
    <p:sldId id="290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3E5E"/>
    <a:srgbClr val="ED9A3C"/>
    <a:srgbClr val="F06E58"/>
    <a:srgbClr val="149E9D"/>
    <a:srgbClr val="14435D"/>
    <a:srgbClr val="F8D5AE"/>
    <a:srgbClr val="36708A"/>
    <a:srgbClr val="22729E"/>
    <a:srgbClr val="298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3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AEAC2-49EE-4F45-A043-3BA3F0E29325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4526D-4282-4AA2-AEFF-B160EFDA1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4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BF54B-E1A4-4C15-8BF4-D50DAAC8AA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81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1"/>
            <a:ext cx="12340095" cy="69409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52834" y="946579"/>
            <a:ext cx="7566222" cy="195630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 cap="all" spc="200" baseline="0">
                <a:solidFill>
                  <a:schemeClr val="accent6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166603" y="2573078"/>
            <a:ext cx="7561597" cy="9464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1">
                <a:solidFill>
                  <a:srgbClr val="ED9B3C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52834" y="3519487"/>
            <a:ext cx="7575366" cy="16264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500" b="1">
                <a:solidFill>
                  <a:srgbClr val="EB665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9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007437" y="1892829"/>
            <a:ext cx="10177131" cy="3168352"/>
          </a:xfrm>
          <a:prstGeom prst="rect">
            <a:avLst/>
          </a:prstGeom>
        </p:spPr>
        <p:txBody>
          <a:bodyPr anchor="ctr"/>
          <a:lstStyle>
            <a:lvl1pPr algn="ctr">
              <a:defRPr sz="3733" b="1" cap="all" spc="201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“ Click to edit Master title style ”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5" cy="6857829"/>
          </a:xfrm>
          <a:prstGeom prst="rect">
            <a:avLst/>
          </a:prstGeom>
        </p:spPr>
      </p:pic>
      <p:pic>
        <p:nvPicPr>
          <p:cNvPr id="6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501" y="6291849"/>
            <a:ext cx="75797" cy="38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5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1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7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1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rtci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3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DACF-0E2F-43F2-93A2-1D98B09D19C9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1FFC-A28B-4906-9DE8-C59569FD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8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91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70" r:id="rId4"/>
    <p:sldLayoutId id="2147483671" r:id="rId5"/>
    <p:sldLayoutId id="2147483668" r:id="rId6"/>
    <p:sldLayoutId id="2147483669" r:id="rId7"/>
    <p:sldLayoutId id="2147483667" r:id="rId8"/>
    <p:sldLayoutId id="2147483672" r:id="rId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3">
            <a:extLst>
              <a:ext uri="{FF2B5EF4-FFF2-40B4-BE49-F238E27FC236}">
                <a16:creationId xmlns:a16="http://schemas.microsoft.com/office/drawing/2014/main" id="{3D2C8E37-A05A-42CD-8B83-FFAA54FACEFD}"/>
              </a:ext>
            </a:extLst>
          </p:cNvPr>
          <p:cNvSpPr txBox="1">
            <a:spLocks/>
          </p:cNvSpPr>
          <p:nvPr/>
        </p:nvSpPr>
        <p:spPr>
          <a:xfrm>
            <a:off x="219456" y="1241586"/>
            <a:ext cx="9976103" cy="2078120"/>
          </a:xfrm>
          <a:prstGeom prst="rect">
            <a:avLst/>
          </a:prstGeom>
          <a:effectLst>
            <a:outerShdw blurRad="304800" dist="101600" dir="2700000" sx="5000" sy="5000" algn="tl" rotWithShape="0">
              <a:prstClr val="black">
                <a:alpha val="69000"/>
              </a:prstClr>
            </a:outerShdw>
          </a:effectLst>
        </p:spPr>
        <p:txBody>
          <a:bodyPr anchor="ctr"/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spc="200" baseline="0">
                <a:solidFill>
                  <a:schemeClr val="accent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3200" spc="0" dirty="0" err="1"/>
              <a:t>Developing</a:t>
            </a:r>
            <a:r>
              <a:rPr lang="fr-FR" sz="3200" spc="0" dirty="0"/>
              <a:t> </a:t>
            </a:r>
            <a:r>
              <a:rPr lang="en-GB" sz="3200" spc="0" dirty="0"/>
              <a:t>Statistical</a:t>
            </a:r>
            <a:r>
              <a:rPr lang="fr-FR" sz="3200" spc="0" dirty="0"/>
              <a:t> CAPACITY </a:t>
            </a:r>
            <a:r>
              <a:rPr lang="fr-FR" sz="3200" spc="0" dirty="0" err="1"/>
              <a:t>together</a:t>
            </a:r>
            <a:r>
              <a:rPr lang="fr-FR" sz="3200" spc="0" dirty="0"/>
              <a:t> in 2021</a:t>
            </a:r>
            <a:endParaRPr lang="fr-FR" sz="2000" spc="0" dirty="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BE066600-AD51-449B-BC0A-1486958EA4CC}"/>
              </a:ext>
            </a:extLst>
          </p:cNvPr>
          <p:cNvSpPr txBox="1"/>
          <p:nvPr/>
        </p:nvSpPr>
        <p:spPr>
          <a:xfrm>
            <a:off x="943850" y="3136612"/>
            <a:ext cx="852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rgbClr val="ED9A3C"/>
                </a:solidFill>
                <a:latin typeface="Arial Black" panose="020B0A04020102020204" pitchFamily="34" charset="0"/>
              </a:rPr>
              <a:t>A PARIS21 PERSPECTIVE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FAE83FCF-3B26-43F7-BD0D-2E4A461614DA}"/>
              </a:ext>
            </a:extLst>
          </p:cNvPr>
          <p:cNvSpPr txBox="1"/>
          <p:nvPr/>
        </p:nvSpPr>
        <p:spPr>
          <a:xfrm>
            <a:off x="943850" y="4047261"/>
            <a:ext cx="8527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dirty="0">
                <a:solidFill>
                  <a:srgbClr val="FFFFFF"/>
                </a:solidFill>
              </a:rPr>
              <a:t>Forum of Statistical development in Africa (</a:t>
            </a:r>
            <a:r>
              <a:rPr lang="en-GB" dirty="0" err="1">
                <a:solidFill>
                  <a:srgbClr val="FFFFFF"/>
                </a:solidFill>
              </a:rPr>
              <a:t>FASDev</a:t>
            </a:r>
            <a:r>
              <a:rPr lang="en-GB" dirty="0">
                <a:solidFill>
                  <a:srgbClr val="FFFFFF"/>
                </a:solidFill>
              </a:rPr>
              <a:t> IX</a:t>
            </a:r>
            <a:r>
              <a:rPr lang="en-GB" dirty="0" smtClean="0">
                <a:solidFill>
                  <a:srgbClr val="FFFFFF"/>
                </a:solidFill>
              </a:rPr>
              <a:t>)</a:t>
            </a:r>
          </a:p>
          <a:p>
            <a:pPr algn="ctr" defTabSz="1219170"/>
            <a:r>
              <a:rPr lang="en-US" sz="2400" b="1" dirty="0" smtClean="0">
                <a:solidFill>
                  <a:srgbClr val="FFFFFF"/>
                </a:solidFill>
              </a:rPr>
              <a:t>14 December 2020 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240CE69-CAFB-48A8-9CEE-7554DDF0BF88}"/>
              </a:ext>
            </a:extLst>
          </p:cNvPr>
          <p:cNvSpPr txBox="1">
            <a:spLocks/>
          </p:cNvSpPr>
          <p:nvPr/>
        </p:nvSpPr>
        <p:spPr>
          <a:xfrm>
            <a:off x="586208" y="1708132"/>
            <a:ext cx="4294669" cy="3882592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solidFill>
                  <a:schemeClr val="accent4">
                    <a:lumMod val="10000"/>
                  </a:schemeClr>
                </a:solidFill>
              </a:rPr>
              <a:t>NSS Capacity is under pressure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accent4">
                    <a:lumMod val="10000"/>
                  </a:schemeClr>
                </a:solidFill>
              </a:rPr>
              <a:t>Data gaps, and policy makers flying blind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a typeface="Verdana"/>
              </a:rPr>
              <a:t>Misinformation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ea typeface="Verdana"/>
              </a:rPr>
              <a:t>: trust in data in polarized </a:t>
            </a: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a typeface="Verdana"/>
              </a:rPr>
              <a:t>societies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accent4">
                  <a:lumMod val="10000"/>
                </a:schemeClr>
              </a:solidFill>
              <a:ea typeface="Verdana"/>
            </a:endParaRPr>
          </a:p>
          <a:p>
            <a:pPr>
              <a:lnSpc>
                <a:spcPct val="100000"/>
              </a:lnSpc>
              <a:buFont typeface="Symbol" panose="05050102010706020507" pitchFamily="18" charset="2"/>
              <a:buChar char="Þ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a typeface="Verdana"/>
              </a:rPr>
              <a:t>Strategic development of statistical capacity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Þ"/>
            </a:pPr>
            <a:r>
              <a:rPr lang="en-GB" sz="2000" dirty="0" smtClean="0">
                <a:solidFill>
                  <a:schemeClr val="accent4">
                    <a:lumMod val="10000"/>
                  </a:schemeClr>
                </a:solidFill>
                <a:ea typeface="Verdana"/>
              </a:rPr>
              <a:t>Data use and re-use</a:t>
            </a:r>
            <a:endParaRPr lang="en-GB" sz="2000" dirty="0">
              <a:solidFill>
                <a:schemeClr val="accent4">
                  <a:lumMod val="10000"/>
                </a:schemeClr>
              </a:solidFill>
              <a:ea typeface="Verdana"/>
            </a:endParaRPr>
          </a:p>
          <a:p>
            <a:pPr marL="914400" lvl="1" indent="-457200" algn="just">
              <a:lnSpc>
                <a:spcPct val="118000"/>
              </a:lnSpc>
            </a:pPr>
            <a:endParaRPr lang="en-GB" sz="1200" dirty="0">
              <a:solidFill>
                <a:schemeClr val="accent2"/>
              </a:solidFill>
            </a:endParaRPr>
          </a:p>
        </p:txBody>
      </p:sp>
      <p:pic>
        <p:nvPicPr>
          <p:cNvPr id="5" name="Picture 2" descr="https://paris21.org/sites/default/files/inline-images/ratf_COVID19-1b-01.jpg">
            <a:extLst>
              <a:ext uri="{FF2B5EF4-FFF2-40B4-BE49-F238E27FC236}">
                <a16:creationId xmlns:a16="http://schemas.microsoft.com/office/drawing/2014/main" id="{AEDBDD8D-FBA4-40C5-9346-556CF5FAF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94" y="1338470"/>
            <a:ext cx="6397172" cy="4621917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292100" dist="139700" dir="2700000" algn="ctr" rotWithShape="0">
              <a:schemeClr val="accent1">
                <a:alpha val="6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DC996C-9E10-46F8-9B20-58C7CA0251B4}"/>
              </a:ext>
            </a:extLst>
          </p:cNvPr>
          <p:cNvSpPr txBox="1">
            <a:spLocks/>
          </p:cNvSpPr>
          <p:nvPr/>
        </p:nvSpPr>
        <p:spPr>
          <a:xfrm>
            <a:off x="1818861" y="415711"/>
            <a:ext cx="10515600" cy="6192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7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733" b="1" kern="1200" spc="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3000" spc="0" dirty="0">
                <a:solidFill>
                  <a:srgbClr val="149E9D"/>
                </a:solidFill>
                <a:latin typeface="Arial Black" panose="020B0A04020102020204" pitchFamily="34" charset="0"/>
              </a:rPr>
              <a:t>STATCAP </a:t>
            </a:r>
            <a:r>
              <a:rPr lang="en-GB" sz="3000" spc="0" dirty="0">
                <a:solidFill>
                  <a:schemeClr val="accent1"/>
                </a:solidFill>
                <a:latin typeface="Arial Black" panose="020B0A04020102020204" pitchFamily="34" charset="0"/>
              </a:rPr>
              <a:t>MATTERS MORE THAN EVER</a:t>
            </a:r>
          </a:p>
        </p:txBody>
      </p:sp>
    </p:spTree>
    <p:extLst>
      <p:ext uri="{BB962C8B-B14F-4D97-AF65-F5344CB8AC3E}">
        <p14:creationId xmlns:p14="http://schemas.microsoft.com/office/powerpoint/2010/main" val="33778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22A9186-B07C-4EBA-9BC5-012665F01BEA}"/>
              </a:ext>
            </a:extLst>
          </p:cNvPr>
          <p:cNvSpPr/>
          <p:nvPr/>
        </p:nvSpPr>
        <p:spPr>
          <a:xfrm>
            <a:off x="8291939" y="2010180"/>
            <a:ext cx="3661544" cy="4144819"/>
          </a:xfrm>
          <a:prstGeom prst="rect">
            <a:avLst/>
          </a:prstGeom>
          <a:solidFill>
            <a:srgbClr val="093E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B8063A2-147B-42DC-8E3A-0FFD47379379}"/>
              </a:ext>
            </a:extLst>
          </p:cNvPr>
          <p:cNvSpPr/>
          <p:nvPr/>
        </p:nvSpPr>
        <p:spPr>
          <a:xfrm>
            <a:off x="159320" y="2010180"/>
            <a:ext cx="3661544" cy="3202530"/>
          </a:xfrm>
          <a:prstGeom prst="rect">
            <a:avLst/>
          </a:prstGeom>
          <a:solidFill>
            <a:srgbClr val="093E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6182A1D-0878-4C6B-8D79-4FEEA45C47F7}"/>
              </a:ext>
            </a:extLst>
          </p:cNvPr>
          <p:cNvSpPr txBox="1">
            <a:spLocks/>
          </p:cNvSpPr>
          <p:nvPr/>
        </p:nvSpPr>
        <p:spPr>
          <a:xfrm>
            <a:off x="584616" y="2194559"/>
            <a:ext cx="2998033" cy="1876927"/>
          </a:xfrm>
          <a:prstGeom prst="rect">
            <a:avLst/>
          </a:prstGeom>
          <a:solidFill>
            <a:srgbClr val="093E5E"/>
          </a:solidFill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000" b="1" dirty="0" smtClean="0">
                <a:solidFill>
                  <a:srgbClr val="ED9A3C"/>
                </a:solidFill>
                <a:latin typeface="Arial Black" panose="020B0A04020102020204" pitchFamily="34" charset="0"/>
                <a:cs typeface="Arabic Typesetting" panose="020B0604020202020204" pitchFamily="66" charset="-78"/>
              </a:rPr>
              <a:t>1 VISION</a:t>
            </a:r>
            <a:endParaRPr lang="en-US" sz="2000" b="1" dirty="0">
              <a:solidFill>
                <a:srgbClr val="ED9A3C"/>
              </a:solidFill>
              <a:latin typeface="Arial Black" panose="020B0A04020102020204" pitchFamily="34" charset="0"/>
              <a:cs typeface="Arabic Typesetting" panose="020B0604020202020204" pitchFamily="66" charset="-7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accent6"/>
                </a:solidFill>
              </a:rPr>
              <a:t>Better data for all - a world where all countries produce and use high-quality data and statistics to advance sustainable development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b="1" dirty="0">
              <a:solidFill>
                <a:srgbClr val="F3806E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HelveticaNeueLT Std Cn" panose="020B050603050203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523339E-1AF8-4B76-A2F4-B78BEDAAC74B}"/>
              </a:ext>
            </a:extLst>
          </p:cNvPr>
          <p:cNvSpPr/>
          <p:nvPr/>
        </p:nvSpPr>
        <p:spPr>
          <a:xfrm>
            <a:off x="8291939" y="2010180"/>
            <a:ext cx="3661544" cy="3677928"/>
          </a:xfrm>
          <a:prstGeom prst="rect">
            <a:avLst/>
          </a:prstGeom>
          <a:solidFill>
            <a:srgbClr val="093E5E"/>
          </a:solidFill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F3F3F"/>
              </a:buClr>
              <a:defRPr/>
            </a:pPr>
            <a:r>
              <a:rPr lang="en-US" b="1" dirty="0" smtClean="0">
                <a:solidFill>
                  <a:srgbClr val="ED9A3C"/>
                </a:solidFill>
                <a:latin typeface="Arial Black" panose="020B0A04020102020204" pitchFamily="34" charset="0"/>
                <a:cs typeface="Arabic Typesetting" panose="020B0604020202020204" pitchFamily="66" charset="-78"/>
              </a:rPr>
              <a:t>5 OBJECTIVES </a:t>
            </a:r>
          </a:p>
          <a:p>
            <a:pPr marL="255588" indent="-255588">
              <a:spcBef>
                <a:spcPts val="600"/>
              </a:spcBef>
              <a:buClr>
                <a:srgbClr val="3F3F3F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- National </a:t>
            </a:r>
            <a:r>
              <a:rPr lang="en-US" sz="1600" dirty="0">
                <a:solidFill>
                  <a:schemeClr val="accent6"/>
                </a:solidFill>
              </a:rPr>
              <a:t>statistical systems are fit for purpose </a:t>
            </a:r>
          </a:p>
          <a:p>
            <a:pPr marL="255588" indent="-255588">
              <a:spcBef>
                <a:spcPts val="600"/>
              </a:spcBef>
              <a:buClr>
                <a:srgbClr val="3F3F3F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- Data </a:t>
            </a:r>
            <a:r>
              <a:rPr lang="en-US" sz="1600" dirty="0">
                <a:solidFill>
                  <a:schemeClr val="accent6"/>
                </a:solidFill>
              </a:rPr>
              <a:t>use for policymaking is strengthened </a:t>
            </a:r>
            <a:endParaRPr lang="en-US" sz="1600" dirty="0" smtClean="0">
              <a:solidFill>
                <a:schemeClr val="accent6"/>
              </a:solidFill>
            </a:endParaRPr>
          </a:p>
          <a:p>
            <a:pPr marL="255588" indent="-255588">
              <a:spcBef>
                <a:spcPts val="600"/>
              </a:spcBef>
              <a:buClr>
                <a:srgbClr val="3F3F3F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- Data </a:t>
            </a:r>
            <a:r>
              <a:rPr lang="en-US" sz="1600" dirty="0">
                <a:solidFill>
                  <a:schemeClr val="accent6"/>
                </a:solidFill>
              </a:rPr>
              <a:t>ecosystems are equipped to leave no one behind </a:t>
            </a:r>
          </a:p>
          <a:p>
            <a:pPr marL="255588" indent="-255588">
              <a:spcBef>
                <a:spcPts val="600"/>
              </a:spcBef>
              <a:buClr>
                <a:srgbClr val="3F3F3F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- More </a:t>
            </a:r>
            <a:r>
              <a:rPr lang="en-US" sz="1600" dirty="0">
                <a:solidFill>
                  <a:schemeClr val="accent6"/>
                </a:solidFill>
              </a:rPr>
              <a:t>and better financing for development data is available </a:t>
            </a:r>
          </a:p>
          <a:p>
            <a:pPr marL="255588" indent="-255588">
              <a:spcBef>
                <a:spcPts val="600"/>
              </a:spcBef>
              <a:buClr>
                <a:srgbClr val="3F3F3F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- Partnerships </a:t>
            </a:r>
            <a:r>
              <a:rPr lang="en-US" sz="1600" dirty="0">
                <a:solidFill>
                  <a:schemeClr val="accent6"/>
                </a:solidFill>
              </a:rPr>
              <a:t>for data-driven sustainable development are enhanced 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srgbClr val="F8FEFE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E50E9B-81F0-42AA-B393-7286F14CC8C7}"/>
              </a:ext>
            </a:extLst>
          </p:cNvPr>
          <p:cNvSpPr txBox="1">
            <a:spLocks/>
          </p:cNvSpPr>
          <p:nvPr/>
        </p:nvSpPr>
        <p:spPr>
          <a:xfrm>
            <a:off x="1739346" y="492997"/>
            <a:ext cx="8713308" cy="778372"/>
          </a:xfrm>
          <a:prstGeom prst="rect">
            <a:avLst/>
          </a:prstGeom>
        </p:spPr>
        <p:txBody>
          <a:bodyPr anchor="ctr"/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 cap="all" spc="201" baseline="0">
                <a:solidFill>
                  <a:schemeClr val="accent6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000" spc="0" dirty="0">
                <a:solidFill>
                  <a:srgbClr val="149E9D"/>
                </a:solidFill>
                <a:latin typeface="Arial Black" panose="020B0A04020102020204" pitchFamily="34" charset="0"/>
              </a:rPr>
              <a:t>NEW </a:t>
            </a:r>
            <a:r>
              <a:rPr lang="en-GB" sz="3000" spc="0" dirty="0">
                <a:solidFill>
                  <a:schemeClr val="accent1"/>
                </a:solidFill>
                <a:latin typeface="Arial Black" panose="020B0A04020102020204" pitchFamily="34" charset="0"/>
              </a:rPr>
              <a:t>STRATEGY IN TIMES COVID-19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6182A1D-0878-4C6B-8D79-4FEEA45C47F7}"/>
              </a:ext>
            </a:extLst>
          </p:cNvPr>
          <p:cNvSpPr txBox="1">
            <a:spLocks/>
          </p:cNvSpPr>
          <p:nvPr/>
        </p:nvSpPr>
        <p:spPr>
          <a:xfrm>
            <a:off x="4150097" y="2010180"/>
            <a:ext cx="3734619" cy="1876927"/>
          </a:xfrm>
          <a:prstGeom prst="rect">
            <a:avLst/>
          </a:prstGeom>
          <a:solidFill>
            <a:srgbClr val="093E5E"/>
          </a:solidFill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sz="100" b="1" dirty="0" smtClean="0">
              <a:solidFill>
                <a:srgbClr val="ED9A3C"/>
              </a:solidFill>
              <a:latin typeface="Arial Black" panose="020B0A04020102020204" pitchFamily="34" charset="0"/>
              <a:cs typeface="Arabic Typesetting" panose="020B0604020202020204" pitchFamily="66" charset="-7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b="1" dirty="0" smtClean="0">
                <a:solidFill>
                  <a:srgbClr val="ED9A3C"/>
                </a:solidFill>
                <a:latin typeface="Arial Black" panose="020B0A04020102020204" pitchFamily="34" charset="0"/>
                <a:cs typeface="Arabic Typesetting" panose="020B0604020202020204" pitchFamily="66" charset="-78"/>
              </a:rPr>
              <a:t>3 STRATEGIC PILLARS</a:t>
            </a:r>
            <a:endParaRPr lang="en-US" sz="2400" b="1" dirty="0">
              <a:solidFill>
                <a:srgbClr val="F3806E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HelveticaNeueLT Std Cn" panose="020B0506030502030204" pitchFamily="34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A650BC7-B13E-4756-B4C2-4E8C09427D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0097" y="2839453"/>
            <a:ext cx="3734620" cy="33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260788" y="1339135"/>
            <a:ext cx="5556345" cy="4299180"/>
          </a:xfrm>
          <a:prstGeom prst="rect">
            <a:avLst/>
          </a:prstGeom>
          <a:noFill/>
          <a:ln w="38100">
            <a:solidFill>
              <a:srgbClr val="093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9349" y="2152589"/>
            <a:ext cx="2076345" cy="3485727"/>
          </a:xfrm>
          <a:prstGeom prst="rect">
            <a:avLst/>
          </a:prstGeom>
          <a:solidFill>
            <a:srgbClr val="02446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 sz="1900" dirty="0">
              <a:solidFill>
                <a:prstClr val="white"/>
              </a:solidFill>
              <a:latin typeface="HelveticaNeueLT Std Cn" panose="020B0506030502030204" pitchFamily="34" charset="0"/>
            </a:endParaRPr>
          </a:p>
          <a:p>
            <a:pPr defTabSz="914377">
              <a:defRPr/>
            </a:pPr>
            <a:r>
              <a:rPr lang="en-GB" sz="1900" b="1" dirty="0">
                <a:solidFill>
                  <a:prstClr val="white"/>
                </a:solidFill>
              </a:rPr>
              <a:t>Fragmented data funding landscape</a:t>
            </a:r>
          </a:p>
          <a:p>
            <a:pPr defTabSz="914377">
              <a:defRPr/>
            </a:pPr>
            <a:endParaRPr lang="en-GB" sz="1900" b="1" dirty="0">
              <a:solidFill>
                <a:prstClr val="white"/>
              </a:solidFill>
            </a:endParaRPr>
          </a:p>
          <a:p>
            <a:pPr defTabSz="914377">
              <a:defRPr/>
            </a:pPr>
            <a:r>
              <a:rPr lang="en-GB" sz="1900" b="1" dirty="0">
                <a:solidFill>
                  <a:prstClr val="white"/>
                </a:solidFill>
              </a:rPr>
              <a:t>Difficulty accessing relevant information</a:t>
            </a:r>
          </a:p>
          <a:p>
            <a:pPr defTabSz="914377">
              <a:defRPr/>
            </a:pPr>
            <a:endParaRPr lang="en-GB" sz="1900" b="1" dirty="0">
              <a:solidFill>
                <a:prstClr val="white"/>
              </a:solidFill>
            </a:endParaRPr>
          </a:p>
          <a:p>
            <a:pPr defTabSz="914377">
              <a:defRPr/>
            </a:pPr>
            <a:r>
              <a:rPr lang="en-GB" sz="1900" b="1" dirty="0">
                <a:solidFill>
                  <a:prstClr val="white"/>
                </a:solidFill>
              </a:rPr>
              <a:t>Weak business cases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60788" y="356659"/>
            <a:ext cx="5556345" cy="966709"/>
          </a:xfrm>
          <a:prstGeom prst="rect">
            <a:avLst/>
          </a:prstGeom>
          <a:solidFill>
            <a:srgbClr val="024469"/>
          </a:solidFill>
          <a:ln w="38100">
            <a:solidFill>
              <a:srgbClr val="024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133" b="1" dirty="0">
                <a:solidFill>
                  <a:prstClr val="white"/>
                </a:solidFill>
                <a:latin typeface="Arial Black" panose="020B0A04020102020204" pitchFamily="34" charset="0"/>
              </a:rPr>
              <a:t>CLEARINGHOUSE FOR FINANCING DEVELOPMENT DATA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231905" y="1546416"/>
            <a:ext cx="3456384" cy="594883"/>
          </a:xfrm>
          <a:prstGeom prst="round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GB" sz="1900" dirty="0">
                <a:solidFill>
                  <a:srgbClr val="44546A"/>
                </a:solidFill>
              </a:rPr>
              <a:t>Provide timely information on donor funding &amp; country needs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69852" y="5930742"/>
            <a:ext cx="6416216" cy="540773"/>
          </a:xfrm>
          <a:prstGeom prst="rect">
            <a:avLst/>
          </a:prstGeom>
          <a:solidFill>
            <a:srgbClr val="5A8CA2"/>
          </a:solidFill>
          <a:ln>
            <a:solidFill>
              <a:srgbClr val="5A8C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400" b="1" dirty="0">
                <a:solidFill>
                  <a:schemeClr val="accent1"/>
                </a:solidFill>
              </a:rPr>
              <a:t>More &amp; better funding for development data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2481729" y="3288139"/>
            <a:ext cx="654979" cy="401171"/>
          </a:xfrm>
          <a:prstGeom prst="rightArrow">
            <a:avLst>
              <a:gd name="adj1" fmla="val 71429"/>
              <a:gd name="adj2" fmla="val 50000"/>
            </a:avLst>
          </a:prstGeom>
          <a:solidFill>
            <a:srgbClr val="BC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8995414" y="3288139"/>
            <a:ext cx="666532" cy="401171"/>
          </a:xfrm>
          <a:prstGeom prst="rightArrow">
            <a:avLst>
              <a:gd name="adj1" fmla="val 71429"/>
              <a:gd name="adj2" fmla="val 50000"/>
            </a:avLst>
          </a:prstGeom>
          <a:solidFill>
            <a:srgbClr val="BC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350506" y="5930742"/>
            <a:ext cx="1930375" cy="540773"/>
          </a:xfrm>
          <a:prstGeom prst="rect">
            <a:avLst/>
          </a:prstGeom>
          <a:solidFill>
            <a:srgbClr val="366D8A"/>
          </a:solidFill>
          <a:ln>
            <a:solidFill>
              <a:srgbClr val="5A8C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200" b="1" dirty="0">
                <a:solidFill>
                  <a:prstClr val="white"/>
                </a:solidFill>
                <a:latin typeface="Arial Black" panose="020B0A04020102020204" pitchFamily="34" charset="0"/>
              </a:rPr>
              <a:t>RESULT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39348" y="1557706"/>
            <a:ext cx="2076345" cy="575895"/>
          </a:xfrm>
          <a:prstGeom prst="rect">
            <a:avLst/>
          </a:prstGeom>
          <a:solidFill>
            <a:srgbClr val="BCBF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200" b="1" dirty="0">
                <a:solidFill>
                  <a:prstClr val="white"/>
                </a:solidFill>
                <a:latin typeface="Arial Black" panose="020B0A04020102020204" pitchFamily="34" charset="0"/>
              </a:rPr>
              <a:t>ISSUES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03712" y="1579210"/>
            <a:ext cx="1640843" cy="504237"/>
          </a:xfrm>
          <a:prstGeom prst="rect">
            <a:avLst/>
          </a:prstGeom>
          <a:solidFill>
            <a:srgbClr val="BCBFA4"/>
          </a:solidFill>
          <a:ln w="38100">
            <a:solidFill>
              <a:srgbClr val="BCB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200" b="1" dirty="0">
                <a:solidFill>
                  <a:prstClr val="white"/>
                </a:solidFill>
                <a:latin typeface="Arial Black" panose="020B0A04020102020204" pitchFamily="34" charset="0"/>
              </a:rPr>
              <a:t>ACTION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242" y="5829267"/>
            <a:ext cx="1687785" cy="6572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812006" y="2152589"/>
            <a:ext cx="2074740" cy="3485727"/>
          </a:xfrm>
          <a:prstGeom prst="rect">
            <a:avLst/>
          </a:prstGeom>
          <a:solidFill>
            <a:srgbClr val="093E5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GB" sz="1900" b="1" dirty="0">
                <a:solidFill>
                  <a:prstClr val="white"/>
                </a:solidFill>
              </a:rPr>
              <a:t>Matching supply &amp; demand for support</a:t>
            </a:r>
          </a:p>
          <a:p>
            <a:pPr defTabSz="914377">
              <a:defRPr/>
            </a:pPr>
            <a:endParaRPr lang="en-GB" sz="1900" b="1" dirty="0">
              <a:solidFill>
                <a:prstClr val="white"/>
              </a:solidFill>
            </a:endParaRPr>
          </a:p>
          <a:p>
            <a:pPr defTabSz="914377">
              <a:defRPr/>
            </a:pPr>
            <a:r>
              <a:rPr lang="en-GB" sz="1900" b="1" dirty="0">
                <a:solidFill>
                  <a:prstClr val="white"/>
                </a:solidFill>
              </a:rPr>
              <a:t>Better funding coordination &amp; alignment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817100" y="1542656"/>
            <a:ext cx="2069645" cy="590944"/>
          </a:xfrm>
          <a:prstGeom prst="rect">
            <a:avLst/>
          </a:prstGeom>
          <a:solidFill>
            <a:srgbClr val="BCBF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200" b="1" dirty="0">
                <a:solidFill>
                  <a:prstClr val="white"/>
                </a:solidFill>
                <a:latin typeface="Arial Black" panose="020B0A04020102020204" pitchFamily="34" charset="0"/>
              </a:rPr>
              <a:t>IMPACT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6822" y="2257461"/>
            <a:ext cx="5514388" cy="386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33" b="1" dirty="0">
                <a:solidFill>
                  <a:schemeClr val="accent1"/>
                </a:solidFill>
              </a:rPr>
              <a:t>Features/functionalities: </a:t>
            </a:r>
          </a:p>
          <a:p>
            <a:endParaRPr lang="en-GB" sz="1733" dirty="0">
              <a:solidFill>
                <a:schemeClr val="accent1"/>
              </a:solidFill>
            </a:endParaRPr>
          </a:p>
          <a:p>
            <a:pPr marL="457189" indent="-457189">
              <a:buFont typeface="+mj-lt"/>
              <a:buAutoNum type="arabicPeriod"/>
            </a:pPr>
            <a:r>
              <a:rPr lang="en-GB" sz="1733" b="1" dirty="0">
                <a:solidFill>
                  <a:schemeClr val="accent1"/>
                </a:solidFill>
              </a:rPr>
              <a:t>Visualising near real-time funding flows &amp; opportunities </a:t>
            </a:r>
          </a:p>
          <a:p>
            <a:pPr marL="457189" indent="-457189">
              <a:buFont typeface="+mj-lt"/>
              <a:buAutoNum type="arabicPeriod"/>
            </a:pPr>
            <a:endParaRPr lang="en-GB" sz="1733" b="1" dirty="0">
              <a:solidFill>
                <a:schemeClr val="accent1"/>
              </a:solidFill>
            </a:endParaRPr>
          </a:p>
          <a:p>
            <a:pPr marL="457189" indent="-457189">
              <a:buFont typeface="+mj-lt"/>
              <a:buAutoNum type="arabicPeriod"/>
            </a:pPr>
            <a:r>
              <a:rPr lang="en-GB" sz="1733" b="1" dirty="0" err="1">
                <a:solidFill>
                  <a:schemeClr val="accent1"/>
                </a:solidFill>
              </a:rPr>
              <a:t>Nowcasting</a:t>
            </a:r>
            <a:r>
              <a:rPr lang="en-GB" sz="1733" b="1" dirty="0">
                <a:solidFill>
                  <a:schemeClr val="accent1"/>
                </a:solidFill>
              </a:rPr>
              <a:t> &amp; forecasting </a:t>
            </a:r>
          </a:p>
          <a:p>
            <a:pPr marL="457189" indent="-457189">
              <a:buFont typeface="+mj-lt"/>
              <a:buAutoNum type="arabicPeriod"/>
            </a:pPr>
            <a:endParaRPr lang="en-GB" sz="1733" b="1" dirty="0">
              <a:solidFill>
                <a:schemeClr val="accent1"/>
              </a:solidFill>
            </a:endParaRPr>
          </a:p>
          <a:p>
            <a:pPr marL="457189" indent="-457189">
              <a:buFont typeface="+mj-lt"/>
              <a:buAutoNum type="arabicPeriod"/>
            </a:pPr>
            <a:r>
              <a:rPr lang="en-GB" sz="1733" b="1" dirty="0">
                <a:solidFill>
                  <a:schemeClr val="accent1"/>
                </a:solidFill>
              </a:rPr>
              <a:t>Country/donor profiles </a:t>
            </a:r>
          </a:p>
          <a:p>
            <a:pPr marL="457189" indent="-457189">
              <a:buFont typeface="+mj-lt"/>
              <a:buAutoNum type="arabicPeriod"/>
            </a:pPr>
            <a:endParaRPr lang="en-GB" sz="1733" b="1" dirty="0">
              <a:solidFill>
                <a:schemeClr val="accent1"/>
              </a:solidFill>
            </a:endParaRPr>
          </a:p>
          <a:p>
            <a:pPr marL="457189" indent="-457189">
              <a:buFont typeface="+mj-lt"/>
              <a:buAutoNum type="arabicPeriod"/>
            </a:pPr>
            <a:r>
              <a:rPr lang="en-GB" sz="1733" b="1" dirty="0">
                <a:solidFill>
                  <a:schemeClr val="accent1"/>
                </a:solidFill>
              </a:rPr>
              <a:t>Good practices &amp; peer exchanges </a:t>
            </a:r>
          </a:p>
          <a:p>
            <a:pPr marL="457189" indent="-457189">
              <a:buFont typeface="+mj-lt"/>
              <a:buAutoNum type="arabicPeriod"/>
            </a:pPr>
            <a:endParaRPr lang="en-GB" sz="1733" b="1" dirty="0">
              <a:solidFill>
                <a:schemeClr val="accent1"/>
              </a:solidFill>
            </a:endParaRPr>
          </a:p>
          <a:p>
            <a:pPr marL="457189" indent="-457189">
              <a:buFont typeface="+mj-lt"/>
              <a:buAutoNum type="arabicPeriod"/>
            </a:pPr>
            <a:r>
              <a:rPr lang="en-GB" sz="1733" b="1" dirty="0">
                <a:solidFill>
                  <a:schemeClr val="accent1"/>
                </a:solidFill>
              </a:rPr>
              <a:t>Key resources for advocacy</a:t>
            </a:r>
          </a:p>
          <a:p>
            <a:pPr marL="457189" indent="-457189">
              <a:buFont typeface="+mj-lt"/>
              <a:buAutoNum type="arabicPeriod"/>
            </a:pPr>
            <a:endParaRPr lang="en-GB" sz="1867" b="1" dirty="0">
              <a:solidFill>
                <a:schemeClr val="accent1"/>
              </a:solidFill>
            </a:endParaRPr>
          </a:p>
          <a:p>
            <a:pPr marL="457189" indent="-457189">
              <a:buFont typeface="+mj-lt"/>
              <a:buAutoNum type="arabicPeriod"/>
            </a:pPr>
            <a:endParaRPr lang="en-GB" sz="1867" b="1" dirty="0">
              <a:solidFill>
                <a:schemeClr val="accent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F0080D4-6194-4135-8B4B-C0838684EC24}"/>
              </a:ext>
            </a:extLst>
          </p:cNvPr>
          <p:cNvSpPr txBox="1">
            <a:spLocks/>
          </p:cNvSpPr>
          <p:nvPr/>
        </p:nvSpPr>
        <p:spPr>
          <a:xfrm>
            <a:off x="490888" y="627638"/>
            <a:ext cx="11185154" cy="412813"/>
          </a:xfrm>
          <a:prstGeom prst="rect">
            <a:avLst/>
          </a:prstGeom>
        </p:spPr>
        <p:txBody>
          <a:bodyPr anchor="ctr"/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 cap="all" spc="201" baseline="0">
                <a:solidFill>
                  <a:schemeClr val="accent6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3000" spc="0" dirty="0" smtClean="0">
                <a:solidFill>
                  <a:srgbClr val="149E9D"/>
                </a:solidFill>
                <a:latin typeface="Arial Black" panose="020B0A04020102020204" pitchFamily="34" charset="0"/>
              </a:rPr>
              <a:t>In focus! </a:t>
            </a:r>
            <a:endParaRPr lang="en-GB" sz="3000" spc="0" dirty="0">
              <a:solidFill>
                <a:schemeClr val="accent4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97F66C-E2E3-456A-95E5-332D6ADAD8FC}"/>
              </a:ext>
            </a:extLst>
          </p:cNvPr>
          <p:cNvSpPr txBox="1">
            <a:spLocks/>
          </p:cNvSpPr>
          <p:nvPr/>
        </p:nvSpPr>
        <p:spPr>
          <a:xfrm>
            <a:off x="724708" y="610810"/>
            <a:ext cx="10906546" cy="412813"/>
          </a:xfrm>
          <a:prstGeom prst="rect">
            <a:avLst/>
          </a:prstGeom>
        </p:spPr>
        <p:txBody>
          <a:bodyPr anchor="ctr"/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 cap="all" spc="201" baseline="0">
                <a:solidFill>
                  <a:schemeClr val="accent6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3000" spc="0" dirty="0" smtClean="0">
                <a:solidFill>
                  <a:srgbClr val="149E9D"/>
                </a:solidFill>
                <a:latin typeface="Arial Black" panose="020B0A04020102020204" pitchFamily="34" charset="0"/>
              </a:rPr>
              <a:t>IN FOCUS! </a:t>
            </a:r>
            <a:r>
              <a:rPr lang="en-GB" sz="3000" spc="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Gender statistics</a:t>
            </a:r>
            <a:endParaRPr lang="en-GB" sz="3000" spc="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68A518F-83B9-4F99-AE9D-5120982C5826}"/>
              </a:ext>
            </a:extLst>
          </p:cNvPr>
          <p:cNvSpPr/>
          <p:nvPr/>
        </p:nvSpPr>
        <p:spPr>
          <a:xfrm>
            <a:off x="6482766" y="1498088"/>
            <a:ext cx="4913086" cy="4605935"/>
          </a:xfrm>
          <a:prstGeom prst="rect">
            <a:avLst/>
          </a:prstGeom>
          <a:solidFill>
            <a:schemeClr val="accent6"/>
          </a:solidFill>
          <a:ln w="57150">
            <a:solidFill>
              <a:srgbClr val="139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863C65-8E7D-4583-9933-A3A86EA8CC08}"/>
              </a:ext>
            </a:extLst>
          </p:cNvPr>
          <p:cNvGrpSpPr/>
          <p:nvPr/>
        </p:nvGrpSpPr>
        <p:grpSpPr>
          <a:xfrm>
            <a:off x="6822944" y="3386490"/>
            <a:ext cx="4232729" cy="2690179"/>
            <a:chOff x="-2405891" y="1595064"/>
            <a:chExt cx="5003824" cy="3755218"/>
          </a:xfrm>
        </p:grpSpPr>
        <p:pic>
          <p:nvPicPr>
            <p:cNvPr id="6" name="Graphique 18">
              <a:extLst>
                <a:ext uri="{FF2B5EF4-FFF2-40B4-BE49-F238E27FC236}">
                  <a16:creationId xmlns:a16="http://schemas.microsoft.com/office/drawing/2014/main" id="{8C056C1A-6E42-4A71-838A-BCDBC3A42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r="53992" b="41077"/>
            <a:stretch/>
          </p:blipFill>
          <p:spPr>
            <a:xfrm>
              <a:off x="-2405891" y="1595064"/>
              <a:ext cx="5003824" cy="3755218"/>
            </a:xfrm>
            <a:prstGeom prst="rect">
              <a:avLst/>
            </a:prstGeom>
          </p:spPr>
        </p:pic>
        <p:sp>
          <p:nvSpPr>
            <p:cNvPr id="7" name="ZoneTexte 14">
              <a:extLst>
                <a:ext uri="{FF2B5EF4-FFF2-40B4-BE49-F238E27FC236}">
                  <a16:creationId xmlns:a16="http://schemas.microsoft.com/office/drawing/2014/main" id="{3D6FF4C2-C165-4A07-8609-8743C14D6F5F}"/>
                </a:ext>
              </a:extLst>
            </p:cNvPr>
            <p:cNvSpPr txBox="1"/>
            <p:nvPr/>
          </p:nvSpPr>
          <p:spPr>
            <a:xfrm>
              <a:off x="-2298642" y="3193878"/>
              <a:ext cx="2052274" cy="1159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2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9E9D"/>
                </a:buClr>
                <a:buSzTx/>
                <a:buFontTx/>
                <a:buNone/>
                <a:tabLst/>
                <a:defRPr/>
              </a:pPr>
              <a:r>
                <a:rPr kumimoji="0" lang="en-P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Did you </a:t>
              </a:r>
            </a:p>
            <a:p>
              <a:pPr marL="0" marR="0" lvl="2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9E9D"/>
                </a:buClr>
                <a:buSzTx/>
                <a:buFontTx/>
                <a:buNone/>
                <a:tabLst/>
                <a:defRPr/>
              </a:pPr>
              <a:r>
                <a:rPr kumimoji="0" lang="en-P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care for a child today?</a:t>
              </a:r>
            </a:p>
          </p:txBody>
        </p:sp>
        <p:sp>
          <p:nvSpPr>
            <p:cNvPr id="8" name="ZoneTexte 15">
              <a:extLst>
                <a:ext uri="{FF2B5EF4-FFF2-40B4-BE49-F238E27FC236}">
                  <a16:creationId xmlns:a16="http://schemas.microsoft.com/office/drawing/2014/main" id="{4F802028-DF40-4B2D-B17E-AE3807FA533E}"/>
                </a:ext>
              </a:extLst>
            </p:cNvPr>
            <p:cNvSpPr txBox="1"/>
            <p:nvPr/>
          </p:nvSpPr>
          <p:spPr>
            <a:xfrm>
              <a:off x="-1144961" y="1724302"/>
              <a:ext cx="3007114" cy="1288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2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9E9D"/>
                </a:buClr>
                <a:buSzTx/>
                <a:buFontTx/>
                <a:buNone/>
                <a:tabLst/>
                <a:defRPr/>
              </a:pPr>
              <a:r>
                <a:rPr kumimoji="0" lang="en-PH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Who planned and prepared the meals for your family?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id="{073A193F-3EFA-4107-A494-B51223EBDF57}"/>
              </a:ext>
            </a:extLst>
          </p:cNvPr>
          <p:cNvSpPr txBox="1">
            <a:spLocks/>
          </p:cNvSpPr>
          <p:nvPr/>
        </p:nvSpPr>
        <p:spPr>
          <a:xfrm>
            <a:off x="8649682" y="1614477"/>
            <a:ext cx="830127" cy="10537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39E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 w="38100">
                  <a:solidFill>
                    <a:srgbClr val="EF6D57"/>
                  </a:solidFill>
                </a:ln>
                <a:noFill/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3x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55BA3E4E-8E0A-4C41-8151-2F032A11FF99}"/>
              </a:ext>
            </a:extLst>
          </p:cNvPr>
          <p:cNvSpPr txBox="1"/>
          <p:nvPr/>
        </p:nvSpPr>
        <p:spPr>
          <a:xfrm>
            <a:off x="813718" y="1874067"/>
            <a:ext cx="538183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Data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 literacy and scaling capacity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New resource for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D9A3C"/>
                </a:solidFill>
                <a:effectLst/>
                <a:uLnTx/>
                <a:uFillTx/>
                <a:ea typeface="+mn-ea"/>
                <a:cs typeface="+mn-cs"/>
              </a:rPr>
              <a:t>journalists and statisticians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to: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Promote the use of gender statistics in the media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Strengthen communication skills of statisticians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HelveticaNeueLT Std C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NeueLT Std Cn"/>
                <a:ea typeface="+mn-ea"/>
                <a:cs typeface="+mn-cs"/>
              </a:rPr>
              <a:t>Data Literacy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NeueLT Std Cn"/>
                <a:ea typeface="+mn-ea"/>
                <a:cs typeface="+mn-cs"/>
              </a:rPr>
              <a:t> 2021 Initiative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HelveticaNeueLT Std C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NeueLT Std Cn"/>
                <a:ea typeface="+mn-ea"/>
                <a:cs typeface="+mn-cs"/>
              </a:rPr>
              <a:t>Mainstreaming in NSDS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HelveticaNeueLT Std Cn"/>
              <a:ea typeface="+mn-ea"/>
              <a:cs typeface="+mn-cs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700C6B1-F78B-4147-811B-9CC261FF0849}"/>
              </a:ext>
            </a:extLst>
          </p:cNvPr>
          <p:cNvSpPr txBox="1">
            <a:spLocks/>
          </p:cNvSpPr>
          <p:nvPr/>
        </p:nvSpPr>
        <p:spPr>
          <a:xfrm>
            <a:off x="6822944" y="1741848"/>
            <a:ext cx="5306366" cy="1457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1EA2A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49E9D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 </a:t>
            </a:r>
            <a:r>
              <a:rPr kumimoji="0" lang="fr-FR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49E9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Women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149E9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do             times as </a:t>
            </a:r>
            <a:b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149E9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149E9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149E9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149E9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  <a:r>
              <a:rPr kumimoji="0" lang="fr-FR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49E9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much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149E9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fr-FR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49E9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unpaid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149E9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fr-FR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149E9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work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149E9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as men.</a:t>
            </a:r>
          </a:p>
        </p:txBody>
      </p:sp>
    </p:spTree>
    <p:extLst>
      <p:ext uri="{BB962C8B-B14F-4D97-AF65-F5344CB8AC3E}">
        <p14:creationId xmlns:p14="http://schemas.microsoft.com/office/powerpoint/2010/main" val="23632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803164" y="1432091"/>
            <a:ext cx="5557192" cy="2300324"/>
          </a:xfrm>
        </p:spPr>
        <p:txBody>
          <a:bodyPr/>
          <a:lstStyle/>
          <a:p>
            <a:r>
              <a:rPr lang="fr-FR" spc="-150" dirty="0"/>
              <a:t>Thank you</a:t>
            </a:r>
            <a:endParaRPr lang="fr-FR" sz="2667" spc="-150" dirty="0"/>
          </a:p>
        </p:txBody>
      </p:sp>
      <p:sp>
        <p:nvSpPr>
          <p:cNvPr id="6" name="TextBox 5"/>
          <p:cNvSpPr txBox="1"/>
          <p:nvPr/>
        </p:nvSpPr>
        <p:spPr>
          <a:xfrm>
            <a:off x="1803164" y="4119580"/>
            <a:ext cx="85273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b="1" dirty="0">
                <a:solidFill>
                  <a:srgbClr val="F06E58"/>
                </a:solidFill>
                <a:latin typeface="Arial Black" panose="020B0A04020102020204" pitchFamily="34" charset="0"/>
              </a:rPr>
              <a:t>www.paris21.org</a:t>
            </a:r>
          </a:p>
          <a:p>
            <a:pPr defTabSz="1219170"/>
            <a:r>
              <a:rPr lang="en-US" sz="2200" b="1" dirty="0">
                <a:solidFill>
                  <a:srgbClr val="ED9B3C"/>
                </a:solidFill>
                <a:latin typeface="Arial Black" panose="020B0A04020102020204" pitchFamily="34" charset="0"/>
              </a:rPr>
              <a:t>@ContactPARIS21   </a:t>
            </a:r>
          </a:p>
        </p:txBody>
      </p:sp>
    </p:spTree>
    <p:extLst>
      <p:ext uri="{BB962C8B-B14F-4D97-AF65-F5344CB8AC3E}">
        <p14:creationId xmlns:p14="http://schemas.microsoft.com/office/powerpoint/2010/main" val="37550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onception personnalisée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69286A3C98319E49AE6127572B185E9B" ma:contentTypeVersion="78" ma:contentTypeDescription="" ma:contentTypeScope="" ma:versionID="e0151d626fabccfb42d66fcc7a8040b9">
  <xsd:schema xmlns:xsd="http://www.w3.org/2001/XMLSchema" xmlns:xs="http://www.w3.org/2001/XMLSchema" xmlns:p="http://schemas.microsoft.com/office/2006/metadata/properties" xmlns:ns1="54c4cd27-f286-408f-9ce0-33c1e0f3ab39" xmlns:ns2="b855e8c8-0866-41c2-bf69-0bb389390676" xmlns:ns3="b598d352-c6a7-4aae-83d5-4d74878f8938" xmlns:ns5="c9f238dd-bb73-4aef-a7a5-d644ad823e52" xmlns:ns6="ca82dde9-3436-4d3d-bddd-d31447390034" xmlns:ns7="http://schemas.microsoft.com/sharepoint/v4" targetNamespace="http://schemas.microsoft.com/office/2006/metadata/properties" ma:root="true" ma:fieldsID="41b0f5606b6d93bf0e6cf714d58ec597" ns1:_="" ns2:_="" ns3:_="" ns5:_="" ns6:_="" ns7:_="">
    <xsd:import namespace="54c4cd27-f286-408f-9ce0-33c1e0f3ab39"/>
    <xsd:import namespace="b855e8c8-0866-41c2-bf69-0bb389390676"/>
    <xsd:import namespace="b598d352-c6a7-4aae-83d5-4d74878f8938"/>
    <xsd:import namespace="c9f238dd-bb73-4aef-a7a5-d644ad823e52"/>
    <xsd:import namespace="ca82dde9-3436-4d3d-bddd-d3144739003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3:d0db5dc05a5e404e9147bc85a79f78c9" minOccurs="0"/>
                <xsd:element ref="ns6:OECDlanguage" minOccurs="0"/>
                <xsd:element ref="ns6:TaxCatchAll" minOccurs="0"/>
                <xsd:element ref="ns6:TaxCatchAllLabel" minOccurs="0"/>
                <xsd:element ref="ns1:OECDMeetingDate" minOccurs="0"/>
                <xsd:element ref="ns2:g81a30e168d04bd48fa13367ae60bbde" minOccurs="0"/>
                <xsd:element ref="ns3:g7e8a50fa859465b9bf3e8920321b125" minOccurs="0"/>
                <xsd:element ref="ns3:OECDSharingStatus" minOccurs="0"/>
                <xsd:element ref="ns3:OECDCommunityDocumentURL" minOccurs="0"/>
                <xsd:element ref="ns3:OECDCommunityDocumentID" minOccurs="0"/>
                <xsd:element ref="ns2:eShareHorizProjTaxHTField0" minOccurs="0"/>
                <xsd:element ref="ns3:OECDTagsCache" minOccurs="0"/>
                <xsd:element ref="ns7:IconOverlay" minOccurs="0"/>
                <xsd:element ref="ns2:OECDAllRelatedUsers" minOccurs="0"/>
                <xsd:element ref="ns3:SharedWithUsers" minOccurs="0"/>
                <xsd:element ref="ns1:OECD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32" nillable="true" ma:displayName="Meeting Date" ma:default="" ma:format="DateOnly" ma:hidden="true" ma:internalName="OECDMeetingDate">
      <xsd:simpleType>
        <xsd:restriction base="dms:DateTime"/>
      </xsd:simpleType>
    </xsd:element>
    <xsd:element name="OECDYear" ma:index="44" nillable="true" ma:displayName="Year" ma:description="" ma:internalName="OECDYea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5e8c8-0866-41c2-bf69-0bb389390676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Expiration Date" ma:default="" ma:description="" ma:format="DateOnly" ma:hidden="true" ma:indexed="true" ma:internalName="OECDExpirationDate">
      <xsd:simpleType>
        <xsd:restriction base="dms:DateTime"/>
      </xsd:simpleType>
    </xsd:element>
    <xsd:element name="g81a30e168d04bd48fa13367ae60bbde" ma:index="33" nillable="true" ma:taxonomy="true" ma:internalName="g81a30e168d04bd48fa13367ae60bbde" ma:taxonomyFieldName="OECDHorizontalProjects" ma:displayName="Horizontal project" ma:default="" ma:fieldId="{081a30e1-68d0-4bd4-8fa1-3367ae60bbde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38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2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8d352-c6a7-4aae-83d5-4d74878f8938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28325a2a-103b-489e-b0c4-3caa1ffddb48" ma:internalName="OECDProjectLookup" ma:readOnly="false" ma:showField="OECDShortProjectName" ma:web="b598d352-c6a7-4aae-83d5-4d74878f8938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28325a2a-103b-489e-b0c4-3caa1ffddb48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0db5dc05a5e404e9147bc85a79f78c9" ma:index="23" nillable="true" ma:displayName="Deliverable owner_0" ma:hidden="true" ma:internalName="d0db5dc05a5e404e9147bc85a79f78c9">
      <xsd:simpleType>
        <xsd:restriction base="dms:Note"/>
      </xsd:simpleType>
    </xsd:element>
    <xsd:element name="g7e8a50fa859465b9bf3e8920321b125" ma:index="34" nillable="true" ma:taxonomy="true" ma:internalName="g7e8a50fa859465b9bf3e8920321b125" ma:taxonomyFieldName="OECDProjectOwnerStructure" ma:displayName="Project owner" ma:readOnly="false" ma:default="" ma:fieldId="07e8a50f-a859-465b-9bf3-e8920321b125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35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6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37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40" nillable="true" ma:displayName="Tags cache" ma:description="" ma:hidden="true" ma:internalName="OECDTagsCache">
      <xsd:simpleType>
        <xsd:restriction base="dms:Note"/>
      </xsd:simpleType>
    </xsd:element>
    <xsd:element name="SharedWithUsers" ma:index="4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28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30" nillable="true" ma:displayName="Taxonomy Catch All Column" ma:description="" ma:hidden="true" ma:list="{e32c7df2-3e97-41ed-8365-b4ba9507881a}" ma:internalName="TaxCatchAll" ma:showField="CatchAllData" ma:web="b855e8c8-0866-41c2-bf69-0bb3893906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1" nillable="true" ma:displayName="Taxonomy Catch All Column1" ma:description="" ma:hidden="true" ma:list="{e32c7df2-3e97-41ed-8365-b4ba9507881a}" ma:internalName="TaxCatchAllLabel" ma:readOnly="true" ma:showField="CatchAllDataLabel" ma:web="b855e8c8-0866-41c2-bf69-0bb3893906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ECDPinnedBy xmlns="b598d352-c6a7-4aae-83d5-4d74878f8938">
      <UserInfo>
        <DisplayName/>
        <AccountId xsi:nil="true"/>
        <AccountType/>
      </UserInfo>
    </OECDPinnedBy>
    <OECDYear xmlns="54c4cd27-f286-408f-9ce0-33c1e0f3ab39" xsi:nil="true"/>
    <g7e8a50fa859465b9bf3e8920321b125 xmlns="b598d352-c6a7-4aae-83d5-4d74878f8938">
      <Terms xmlns="http://schemas.microsoft.com/office/infopath/2007/PartnerControls">
        <TermInfo xmlns="http://schemas.microsoft.com/office/infopath/2007/PartnerControls">
          <TermName xmlns="http://schemas.microsoft.com/office/infopath/2007/PartnerControls">SDD/P21</TermName>
          <TermId xmlns="http://schemas.microsoft.com/office/infopath/2007/PartnerControls">0aa6a465-61c6-40fb-945e-c5c0f5d33f36</TermId>
        </TermInfo>
      </Terms>
    </g7e8a50fa859465b9bf3e8920321b125>
    <OECDProjectManager xmlns="b598d352-c6a7-4aae-83d5-4d74878f8938">
      <UserInfo>
        <DisplayName>JÜTTING Johannes, SDD/P21</DisplayName>
        <AccountId>471</AccountId>
        <AccountType/>
      </UserInfo>
    </OECDProjectManager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PARIS21</TermName>
          <TermId xmlns="http://schemas.microsoft.com/office/infopath/2007/PartnerControls">69a82039-b463-46a0-89db-844dc6ff4751</TermId>
        </TermInfo>
      </Terms>
    </eShareTopicTaxHTField0>
    <OECDProjectLookup xmlns="b598d352-c6a7-4aae-83d5-4d74878f8938">14</OECDProjectLookup>
    <OECDKimProvenance xmlns="54c4cd27-f286-408f-9ce0-33c1e0f3ab39" xsi:nil="true"/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5.1.5 Support to Statistics for Results (PARIS21)</TermName>
          <TermId xmlns="http://schemas.microsoft.com/office/infopath/2007/PartnerControls">1d347b57-e9f6-49f6-a510-0a777e30d8e2</TermId>
        </TermInfo>
      </Terms>
    </eSharePWBTaxHTField0>
    <OECDMeetingDate xmlns="54c4cd27-f286-408f-9ce0-33c1e0f3ab39" xsi:nil="true"/>
    <OECDSharingStatus xmlns="b598d352-c6a7-4aae-83d5-4d74878f8938" xsi:nil="true"/>
    <eShareHorizProjTaxHTField0 xmlns="b855e8c8-0866-41c2-bf69-0bb389390676" xsi:nil="true"/>
    <TaxCatchAll xmlns="ca82dde9-3436-4d3d-bddd-d31447390034">
      <Value>306</Value>
      <Value>305</Value>
      <Value>304</Value>
      <Value>303</Value>
      <Value>301</Value>
    </TaxCatchAll>
    <OECDCommunityDocumentURL xmlns="b598d352-c6a7-4aae-83d5-4d74878f8938" xsi:nil="true"/>
    <eShareKeywords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Management</TermName>
          <TermId xmlns="http://schemas.microsoft.com/office/infopath/2007/PartnerControls">a2b2dbd4-cb74-4e37-aefa-3822dac38b91</TermId>
        </TermInfo>
        <TermInfo xmlns="http://schemas.microsoft.com/office/infopath/2007/PartnerControls">
          <TermName xmlns="http://schemas.microsoft.com/office/infopath/2007/PartnerControls">Board</TermName>
          <TermId xmlns="http://schemas.microsoft.com/office/infopath/2007/PartnerControls">4fb5ef23-e530-4800-8964-d6d66f65a02e</TermId>
        </TermInfo>
      </Terms>
    </eShareKeywordsTaxHTField0>
    <OECDKimBussinessContext xmlns="54c4cd27-f286-408f-9ce0-33c1e0f3ab39" xsi:nil="true"/>
    <OECDKimStatus xmlns="54c4cd27-f286-408f-9ce0-33c1e0f3ab39">Draft</OECDKimStatus>
    <OECDMainProject xmlns="b598d352-c6a7-4aae-83d5-4d74878f8938" xsi:nil="true"/>
    <OECDCommunityDocumentID xmlns="b598d352-c6a7-4aae-83d5-4d74878f8938" xsi:nil="true"/>
    <g81a30e168d04bd48fa13367ae60bbde xmlns="b855e8c8-0866-41c2-bf69-0bb389390676">
      <Terms xmlns="http://schemas.microsoft.com/office/infopath/2007/PartnerControls"/>
    </g81a30e168d04bd48fa13367ae60bbde>
    <eShareCommitteeTaxHTField0 xmlns="c9f238dd-bb73-4aef-a7a5-d644ad823e52">
      <Terms xmlns="http://schemas.microsoft.com/office/infopath/2007/PartnerControls"/>
    </eShareCommitteeTaxHTField0>
    <d0db5dc05a5e404e9147bc85a79f78c9 xmlns="b598d352-c6a7-4aae-83d5-4d74878f8938" xsi:nil="true"/>
    <OECDTagsCache xmlns="b598d352-c6a7-4aae-83d5-4d74878f8938" xsi:nil="true"/>
    <IconOverlay xmlns="http://schemas.microsoft.com/sharepoint/v4" xsi:nil="true"/>
    <OECDExpirationDate xmlns="b855e8c8-0866-41c2-bf69-0bb389390676" xsi:nil="true"/>
    <OECDlanguage xmlns="ca82dde9-3436-4d3d-bddd-d31447390034">English</OECDlanguage>
    <OECDAllRelatedUsers xmlns="b855e8c8-0866-41c2-bf69-0bb389390676">
      <UserInfo>
        <DisplayName/>
        <AccountId xsi:nil="true"/>
        <AccountType/>
      </UserInfo>
    </OECDAllRelatedUsers>
    <OECDProjectMembers xmlns="b598d352-c6a7-4aae-83d5-4d74878f8938">
      <UserInfo>
        <DisplayName>JÜTTING Johannes, SDD/P21</DisplayName>
        <AccountId>471</AccountId>
        <AccountType/>
      </UserInfo>
      <UserInfo>
        <DisplayName>HEENAN Emer, SDD/P21</DisplayName>
        <AccountId>625</AccountId>
        <AccountType/>
      </UserInfo>
      <UserInfo>
        <DisplayName>TEJADA Millicent Gay, SDD/P21</DisplayName>
        <AccountId>626</AccountId>
        <AccountType/>
      </UserInfo>
      <UserInfo>
        <DisplayName>GREENWELL Geoffrey, SDD/P21</DisplayName>
        <AccountId>623</AccountId>
        <AccountType/>
      </UserInfo>
      <UserInfo>
        <DisplayName>SOCHAY Magali, SDD/P21</DisplayName>
        <AccountId>630</AccountId>
        <AccountType/>
      </UserInfo>
      <UserInfo>
        <DisplayName>TIMM Heather, SDD/P21</DisplayName>
        <AccountId>593</AccountId>
        <AccountType/>
      </UserInfo>
      <UserInfo>
        <DisplayName>SHARVADZE Giorgi, SDD/P21</DisplayName>
        <AccountId>631</AccountId>
        <AccountType/>
      </UserInfo>
      <UserInfo>
        <DisplayName>RANJAN Rajiv, SDD/P21</DisplayName>
        <AccountId>518</AccountId>
        <AccountType/>
      </UserInfo>
      <UserInfo>
        <DisplayName>TIAN Yu, SDD/P21</DisplayName>
        <AccountId>760</AccountId>
        <AccountType/>
      </UserInfo>
      <UserInfo>
        <DisplayName>MISRA Archita, SDD/P21</DisplayName>
        <AccountId>1252</AccountId>
        <AccountType/>
      </UserInfo>
      <UserInfo>
        <DisplayName>HETHERINGTON Fiona, SDD/P21</DisplayName>
        <AccountId>1350</AccountId>
        <AccountType/>
      </UserInfo>
      <UserInfo>
        <DisplayName>DEHELLE Laetitia, SDD/P21</DisplayName>
        <AccountId>1427</AccountId>
        <AccountType/>
      </UserInfo>
      <UserInfo>
        <DisplayName>CAZAREZ GRAGEDA Karina Miroslava, SDD/P21</DisplayName>
        <AccountId>1679</AccountId>
        <AccountType/>
      </UserInfo>
      <UserInfo>
        <DisplayName>PATIÑO Paz, SDD/P21</DisplayName>
        <AccountId>2439</AccountId>
        <AccountType/>
      </UserInfo>
      <UserInfo>
        <DisplayName>SCHMIDT Julia, SDD/P21</DisplayName>
        <AccountId>2560</AccountId>
        <AccountType/>
      </UserInfo>
      <UserInfo>
        <DisplayName>RAMIREZ-HUGHES Sasha, SDD/P21</DisplayName>
        <AccountId>2576</AccountId>
        <AccountType/>
      </UserInfo>
      <UserInfo>
        <DisplayName>BROOME Avery, SDD/P21</DisplayName>
        <AccountId>2733</AccountId>
        <AccountType/>
      </UserInfo>
      <UserInfo>
        <DisplayName>CLARKE Richard, SWAC</DisplayName>
        <AccountId>2109</AccountId>
        <AccountType/>
      </UserInfo>
      <UserInfo>
        <DisplayName>HARRISON Lauren, SDD/P21</DisplayName>
        <AccountId>2831</AccountId>
        <AccountType/>
      </UserInfo>
      <UserInfo>
        <DisplayName>YADA Jurei, SDD/P21</DisplayName>
        <AccountId>2824</AccountId>
        <AccountType/>
      </UserInfo>
      <UserInfo>
        <DisplayName>POUPON Audrey, SDD/P21</DisplayName>
        <AccountId>2397</AccountId>
        <AccountType/>
      </UserInfo>
      <UserInfo>
        <DisplayName>CUNNINGHAM Grace, SDD/P21</DisplayName>
        <AccountId>2740</AccountId>
        <AccountType/>
      </UserInfo>
      <UserInfo>
        <DisplayName>DAHIR Salma, SDD/P21</DisplayName>
        <AccountId>2792</AccountId>
        <AccountType/>
      </UserInfo>
      <UserInfo>
        <DisplayName>GAFISHI Philippe, SDD/P21</DisplayName>
        <AccountId>2535</AccountId>
        <AccountType/>
      </UserInfo>
      <UserInfo>
        <DisplayName>SUCHODOLSKA Liliana, SDD/P21</DisplayName>
        <AccountId>121</AccountId>
        <AccountType/>
      </UserInfo>
      <UserInfo>
        <DisplayName>FONTENEAU Francois, SDD/P21</DisplayName>
        <AccountId>673</AccountId>
        <AccountType/>
      </UserInfo>
      <UserInfo>
        <DisplayName>SINGH Gurtegh, SDD/P21</DisplayName>
        <AccountId>2816</AccountId>
        <AccountType/>
      </UserInfo>
      <UserInfo>
        <DisplayName>LEE Jong Gun, SDD/P21</DisplayName>
        <AccountId>3006</AccountId>
        <AccountType/>
      </UserInfo>
    </OECDProjectMembers>
  </documentManagement>
</p:properties>
</file>

<file path=customXml/item3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4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/>
</CtFieldPriority>
</file>

<file path=customXml/item5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Props1.xml><?xml version="1.0" encoding="utf-8"?>
<ds:datastoreItem xmlns:ds="http://schemas.openxmlformats.org/officeDocument/2006/customXml" ds:itemID="{A35084DE-1D41-425E-BBAB-7918330F9D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b855e8c8-0866-41c2-bf69-0bb389390676"/>
    <ds:schemaRef ds:uri="b598d352-c6a7-4aae-83d5-4d74878f8938"/>
    <ds:schemaRef ds:uri="c9f238dd-bb73-4aef-a7a5-d644ad823e52"/>
    <ds:schemaRef ds:uri="ca82dde9-3436-4d3d-bddd-d3144739003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86891B-4669-48A6-9227-8438B252D105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b855e8c8-0866-41c2-bf69-0bb389390676"/>
    <ds:schemaRef ds:uri="http://schemas.microsoft.com/sharepoint/v4"/>
    <ds:schemaRef ds:uri="http://purl.org/dc/elements/1.1/"/>
    <ds:schemaRef ds:uri="b598d352-c6a7-4aae-83d5-4d74878f8938"/>
    <ds:schemaRef ds:uri="c9f238dd-bb73-4aef-a7a5-d644ad823e52"/>
    <ds:schemaRef ds:uri="http://schemas.openxmlformats.org/package/2006/metadata/core-properties"/>
    <ds:schemaRef ds:uri="http://schemas.microsoft.com/office/2006/metadata/properties"/>
    <ds:schemaRef ds:uri="ca82dde9-3436-4d3d-bddd-d31447390034"/>
    <ds:schemaRef ds:uri="54c4cd27-f286-408f-9ce0-33c1e0f3ab39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C4C0B2D-A0D2-42BA-9ECE-C92DA29C633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027B144-A4E0-4993-AC2D-561EF3FE35A0}">
  <ds:schemaRefs>
    <ds:schemaRef ds:uri="http://www.oecd.org/eshare/projectsentre/CtFieldPriority/"/>
    <ds:schemaRef ds:uri="http://schemas.microsoft.com/2003/10/Serialization/Arrays"/>
  </ds:schemaRefs>
</ds:datastoreItem>
</file>

<file path=customXml/itemProps5.xml><?xml version="1.0" encoding="utf-8"?>
<ds:datastoreItem xmlns:ds="http://schemas.openxmlformats.org/officeDocument/2006/customXml" ds:itemID="{F27B8267-896F-4A12-A7EF-DC70FDA097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4763</TotalTime>
  <Words>284</Words>
  <Application>Microsoft Office PowerPoint</Application>
  <PresentationFormat>Widescreen</PresentationFormat>
  <Paragraphs>70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Arabic Typesetting</vt:lpstr>
      <vt:lpstr>Arial</vt:lpstr>
      <vt:lpstr>Arial Black</vt:lpstr>
      <vt:lpstr>Calibri</vt:lpstr>
      <vt:lpstr>Calibri Light</vt:lpstr>
      <vt:lpstr>Century Gothic</vt:lpstr>
      <vt:lpstr>HelveticaNeueLT Std Cn</vt:lpstr>
      <vt:lpstr>Symbol</vt:lpstr>
      <vt:lpstr>Verdana</vt:lpstr>
      <vt:lpstr>Wingdings</vt:lpstr>
      <vt:lpstr>2_Conception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PARIS21- promoting better data for better lives</dc:title>
  <dc:creator>POUPON Audrey, SDD/P21</dc:creator>
  <cp:lastModifiedBy>FONTENEAU Francois, SDD/P21</cp:lastModifiedBy>
  <cp:revision>171</cp:revision>
  <dcterms:created xsi:type="dcterms:W3CDTF">2019-09-10T09:33:30Z</dcterms:created>
  <dcterms:modified xsi:type="dcterms:W3CDTF">2020-12-17T16:27:09Z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CDTopic">
    <vt:lpwstr>301;#PARIS21|69a82039-b463-46a0-89db-844dc6ff4751</vt:lpwstr>
  </property>
  <property fmtid="{D5CDD505-2E9C-101B-9397-08002B2CF9AE}" pid="3" name="OECDCountry">
    <vt:lpwstr/>
  </property>
  <property fmtid="{D5CDD505-2E9C-101B-9397-08002B2CF9AE}" pid="4" name="OECDCommittee">
    <vt:lpwstr/>
  </property>
  <property fmtid="{D5CDD505-2E9C-101B-9397-08002B2CF9AE}" pid="5" name="ContentTypeId">
    <vt:lpwstr>0x0101008B4DD370EC31429186F3AD49F0D3098F00D44DBCB9EB4F45278CB5C9765BE5299500A4858B360C6A491AA753F8BCA47AA9100069286A3C98319E49AE6127572B185E9B</vt:lpwstr>
  </property>
  <property fmtid="{D5CDD505-2E9C-101B-9397-08002B2CF9AE}" pid="6" name="OECDPWB">
    <vt:lpwstr>306;#5.1.5 Support to Statistics for Results (PARIS21)|1d347b57-e9f6-49f6-a510-0a777e30d8e2</vt:lpwstr>
  </property>
  <property fmtid="{D5CDD505-2E9C-101B-9397-08002B2CF9AE}" pid="7" name="eShareOrganisationTaxHTField0">
    <vt:lpwstr/>
  </property>
  <property fmtid="{D5CDD505-2E9C-101B-9397-08002B2CF9AE}" pid="8" name="OECDKeywords">
    <vt:lpwstr>304;#Management|a2b2dbd4-cb74-4e37-aefa-3822dac38b91;#305;#Board|4fb5ef23-e530-4800-8964-d6d66f65a02e</vt:lpwstr>
  </property>
  <property fmtid="{D5CDD505-2E9C-101B-9397-08002B2CF9AE}" pid="9" name="OECDHorizontalProjects">
    <vt:lpwstr/>
  </property>
  <property fmtid="{D5CDD505-2E9C-101B-9397-08002B2CF9AE}" pid="10" name="d0b6f6ac229144c2899590f0436d9385">
    <vt:lpwstr/>
  </property>
  <property fmtid="{D5CDD505-2E9C-101B-9397-08002B2CF9AE}" pid="11" name="OECDProject">
    <vt:lpwstr/>
  </property>
  <property fmtid="{D5CDD505-2E9C-101B-9397-08002B2CF9AE}" pid="12" name="OECDProjectOwnerStructure">
    <vt:lpwstr>303;#SDD/P21|0aa6a465-61c6-40fb-945e-c5c0f5d33f36</vt:lpwstr>
  </property>
  <property fmtid="{D5CDD505-2E9C-101B-9397-08002B2CF9AE}" pid="13" name="OECDOrganisation">
    <vt:lpwstr/>
  </property>
  <property fmtid="{D5CDD505-2E9C-101B-9397-08002B2CF9AE}" pid="14" name="_docset_NoMedatataSyncRequired">
    <vt:lpwstr>False</vt:lpwstr>
  </property>
</Properties>
</file>