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71" r:id="rId5"/>
    <p:sldId id="272" r:id="rId6"/>
    <p:sldId id="273" r:id="rId7"/>
    <p:sldId id="276" r:id="rId8"/>
    <p:sldId id="277" r:id="rId9"/>
    <p:sldId id="283" r:id="rId10"/>
    <p:sldId id="285" r:id="rId11"/>
    <p:sldId id="286" r:id="rId12"/>
    <p:sldId id="290" r:id="rId13"/>
    <p:sldId id="296" r:id="rId14"/>
    <p:sldId id="293" r:id="rId15"/>
    <p:sldId id="295" r:id="rId16"/>
    <p:sldId id="300" r:id="rId17"/>
    <p:sldId id="270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94F37C6-CF3A-4B35-9999-C1D034E5C55B}">
          <p14:sldIdLst>
            <p14:sldId id="271"/>
            <p14:sldId id="272"/>
            <p14:sldId id="273"/>
            <p14:sldId id="276"/>
            <p14:sldId id="277"/>
            <p14:sldId id="283"/>
            <p14:sldId id="285"/>
            <p14:sldId id="286"/>
            <p14:sldId id="290"/>
            <p14:sldId id="296"/>
            <p14:sldId id="293"/>
            <p14:sldId id="295"/>
            <p14:sldId id="300"/>
            <p14:sldId id="270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9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8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 b="1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7544" y="1147916"/>
            <a:ext cx="10038736" cy="2262781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Développement de l'Afrique: médias et statisticiens, les  deux maillons complémentaires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4059624"/>
            <a:ext cx="8915399" cy="1126283"/>
          </a:xfrm>
        </p:spPr>
        <p:txBody>
          <a:bodyPr>
            <a:normAutofit/>
          </a:bodyPr>
          <a:lstStyle/>
          <a:p>
            <a:r>
              <a:rPr lang="en-GB" sz="2400" dirty="0" err="1"/>
              <a:t>Thérèse</a:t>
            </a:r>
            <a:r>
              <a:rPr lang="en-GB" sz="2400" dirty="0"/>
              <a:t> ISSEKI</a:t>
            </a:r>
          </a:p>
        </p:txBody>
      </p:sp>
    </p:spTree>
    <p:extLst>
      <p:ext uri="{BB962C8B-B14F-4D97-AF65-F5344CB8AC3E}">
        <p14:creationId xmlns:p14="http://schemas.microsoft.com/office/powerpoint/2010/main" val="715381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ame Side Corner Rectangle 3">
            <a:extLst>
              <a:ext uri="{FF2B5EF4-FFF2-40B4-BE49-F238E27FC236}">
                <a16:creationId xmlns:a16="http://schemas.microsoft.com/office/drawing/2014/main" id="{2F1C3EEF-05C1-EC44-8167-46BC540656D3}"/>
              </a:ext>
            </a:extLst>
          </p:cNvPr>
          <p:cNvSpPr/>
          <p:nvPr/>
        </p:nvSpPr>
        <p:spPr>
          <a:xfrm>
            <a:off x="8800574" y="1021572"/>
            <a:ext cx="2399869" cy="657641"/>
          </a:xfrm>
          <a:prstGeom prst="snip2Same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5" name="Snip Same Side Corner Rectangle 4">
            <a:extLst>
              <a:ext uri="{FF2B5EF4-FFF2-40B4-BE49-F238E27FC236}">
                <a16:creationId xmlns:a16="http://schemas.microsoft.com/office/drawing/2014/main" id="{7A2D170D-92D8-CA45-965B-BCBB9746CCDC}"/>
              </a:ext>
            </a:extLst>
          </p:cNvPr>
          <p:cNvSpPr/>
          <p:nvPr/>
        </p:nvSpPr>
        <p:spPr>
          <a:xfrm>
            <a:off x="1522486" y="1021572"/>
            <a:ext cx="2482411" cy="657641"/>
          </a:xfrm>
          <a:prstGeom prst="snip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4B8D85-F0F3-2D4E-82C6-F19672C9D86A}"/>
              </a:ext>
            </a:extLst>
          </p:cNvPr>
          <p:cNvSpPr txBox="1"/>
          <p:nvPr/>
        </p:nvSpPr>
        <p:spPr>
          <a:xfrm>
            <a:off x="8919121" y="1125215"/>
            <a:ext cx="2162773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Journaliste</a:t>
            </a:r>
            <a:endParaRPr lang="en-US" sz="3000" b="1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5B4111-3D3E-E645-9028-F7689F861EA2}"/>
              </a:ext>
            </a:extLst>
          </p:cNvPr>
          <p:cNvSpPr txBox="1"/>
          <p:nvPr/>
        </p:nvSpPr>
        <p:spPr>
          <a:xfrm>
            <a:off x="1675092" y="1084511"/>
            <a:ext cx="2177199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Statisticien</a:t>
            </a:r>
            <a:endParaRPr lang="en-US" sz="3000" b="1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A036737-C2DE-F046-ACAA-149BEC2B6835}"/>
              </a:ext>
            </a:extLst>
          </p:cNvPr>
          <p:cNvSpPr/>
          <p:nvPr/>
        </p:nvSpPr>
        <p:spPr>
          <a:xfrm>
            <a:off x="5317885" y="2569755"/>
            <a:ext cx="807720" cy="8077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879EF00-48FD-9944-B1BC-02C219A52D9B}"/>
              </a:ext>
            </a:extLst>
          </p:cNvPr>
          <p:cNvSpPr/>
          <p:nvPr/>
        </p:nvSpPr>
        <p:spPr>
          <a:xfrm>
            <a:off x="5279786" y="4761671"/>
            <a:ext cx="807720" cy="8077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1" name="Freeform 739">
            <a:extLst>
              <a:ext uri="{FF2B5EF4-FFF2-40B4-BE49-F238E27FC236}">
                <a16:creationId xmlns:a16="http://schemas.microsoft.com/office/drawing/2014/main" id="{F4CFEADC-1CEB-EF41-8A91-738A2D20E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6025" y="2777895"/>
            <a:ext cx="387276" cy="391440"/>
          </a:xfrm>
          <a:custGeom>
            <a:avLst/>
            <a:gdLst/>
            <a:ahLst/>
            <a:cxnLst/>
            <a:rect l="0" t="0" r="r" b="b"/>
            <a:pathLst>
              <a:path w="294916" h="298090">
                <a:moveTo>
                  <a:pt x="209423" y="175177"/>
                </a:moveTo>
                <a:lnTo>
                  <a:pt x="209423" y="223477"/>
                </a:lnTo>
                <a:cubicBezTo>
                  <a:pt x="209423" y="244744"/>
                  <a:pt x="226306" y="262045"/>
                  <a:pt x="247499" y="262045"/>
                </a:cubicBezTo>
                <a:cubicBezTo>
                  <a:pt x="268693" y="262045"/>
                  <a:pt x="285936" y="244744"/>
                  <a:pt x="285936" y="223477"/>
                </a:cubicBezTo>
                <a:lnTo>
                  <a:pt x="285936" y="175177"/>
                </a:lnTo>
                <a:cubicBezTo>
                  <a:pt x="274800" y="182747"/>
                  <a:pt x="261150" y="186351"/>
                  <a:pt x="247859" y="186351"/>
                </a:cubicBezTo>
                <a:cubicBezTo>
                  <a:pt x="234209" y="186351"/>
                  <a:pt x="220558" y="182747"/>
                  <a:pt x="209423" y="175177"/>
                </a:cubicBezTo>
                <a:close/>
                <a:moveTo>
                  <a:pt x="58555" y="164647"/>
                </a:moveTo>
                <a:cubicBezTo>
                  <a:pt x="49784" y="164647"/>
                  <a:pt x="42475" y="171541"/>
                  <a:pt x="42475" y="180612"/>
                </a:cubicBezTo>
                <a:cubicBezTo>
                  <a:pt x="42475" y="189321"/>
                  <a:pt x="49784" y="196578"/>
                  <a:pt x="58555" y="196578"/>
                </a:cubicBezTo>
                <a:cubicBezTo>
                  <a:pt x="67692" y="196578"/>
                  <a:pt x="75001" y="189321"/>
                  <a:pt x="75001" y="180612"/>
                </a:cubicBezTo>
                <a:cubicBezTo>
                  <a:pt x="75001" y="171541"/>
                  <a:pt x="67692" y="164647"/>
                  <a:pt x="58555" y="164647"/>
                </a:cubicBezTo>
                <a:close/>
                <a:moveTo>
                  <a:pt x="58555" y="155575"/>
                </a:moveTo>
                <a:cubicBezTo>
                  <a:pt x="72443" y="155575"/>
                  <a:pt x="83773" y="166824"/>
                  <a:pt x="83773" y="180612"/>
                </a:cubicBezTo>
                <a:cubicBezTo>
                  <a:pt x="83773" y="194401"/>
                  <a:pt x="72443" y="206012"/>
                  <a:pt x="58555" y="206012"/>
                </a:cubicBezTo>
                <a:cubicBezTo>
                  <a:pt x="44668" y="206012"/>
                  <a:pt x="33338" y="194401"/>
                  <a:pt x="33338" y="180612"/>
                </a:cubicBezTo>
                <a:cubicBezTo>
                  <a:pt x="33338" y="166824"/>
                  <a:pt x="44668" y="155575"/>
                  <a:pt x="58555" y="155575"/>
                </a:cubicBezTo>
                <a:close/>
                <a:moveTo>
                  <a:pt x="249238" y="130175"/>
                </a:moveTo>
                <a:cubicBezTo>
                  <a:pt x="251436" y="130175"/>
                  <a:pt x="253634" y="132366"/>
                  <a:pt x="253634" y="134921"/>
                </a:cubicBezTo>
                <a:lnTo>
                  <a:pt x="253634" y="161942"/>
                </a:lnTo>
                <a:cubicBezTo>
                  <a:pt x="253634" y="164132"/>
                  <a:pt x="251436" y="166323"/>
                  <a:pt x="249238" y="166323"/>
                </a:cubicBezTo>
                <a:cubicBezTo>
                  <a:pt x="246307" y="166323"/>
                  <a:pt x="244475" y="164132"/>
                  <a:pt x="244475" y="161942"/>
                </a:cubicBezTo>
                <a:lnTo>
                  <a:pt x="244475" y="134921"/>
                </a:lnTo>
                <a:cubicBezTo>
                  <a:pt x="244475" y="132366"/>
                  <a:pt x="246307" y="130175"/>
                  <a:pt x="249238" y="130175"/>
                </a:cubicBezTo>
                <a:close/>
                <a:moveTo>
                  <a:pt x="247499" y="118226"/>
                </a:moveTo>
                <a:cubicBezTo>
                  <a:pt x="226306" y="118226"/>
                  <a:pt x="209423" y="135528"/>
                  <a:pt x="209423" y="156434"/>
                </a:cubicBezTo>
                <a:lnTo>
                  <a:pt x="209423" y="164004"/>
                </a:lnTo>
                <a:cubicBezTo>
                  <a:pt x="230616" y="181665"/>
                  <a:pt x="264383" y="181665"/>
                  <a:pt x="285936" y="164004"/>
                </a:cubicBezTo>
                <a:lnTo>
                  <a:pt x="285936" y="156434"/>
                </a:lnTo>
                <a:cubicBezTo>
                  <a:pt x="285936" y="135528"/>
                  <a:pt x="268693" y="118226"/>
                  <a:pt x="247859" y="118226"/>
                </a:cubicBezTo>
                <a:lnTo>
                  <a:pt x="247499" y="118226"/>
                </a:lnTo>
                <a:close/>
                <a:moveTo>
                  <a:pt x="58911" y="0"/>
                </a:moveTo>
                <a:cubicBezTo>
                  <a:pt x="59989" y="0"/>
                  <a:pt x="61067" y="360"/>
                  <a:pt x="62144" y="1081"/>
                </a:cubicBezTo>
                <a:lnTo>
                  <a:pt x="85493" y="24871"/>
                </a:lnTo>
                <a:cubicBezTo>
                  <a:pt x="86212" y="25591"/>
                  <a:pt x="86930" y="26673"/>
                  <a:pt x="86930" y="27754"/>
                </a:cubicBezTo>
                <a:lnTo>
                  <a:pt x="86930" y="130121"/>
                </a:lnTo>
                <a:cubicBezTo>
                  <a:pt x="104532" y="140214"/>
                  <a:pt x="116027" y="159318"/>
                  <a:pt x="116027" y="180224"/>
                </a:cubicBezTo>
                <a:cubicBezTo>
                  <a:pt x="116027" y="210501"/>
                  <a:pt x="92318" y="236093"/>
                  <a:pt x="62144" y="238256"/>
                </a:cubicBezTo>
                <a:lnTo>
                  <a:pt x="62504" y="249429"/>
                </a:lnTo>
                <a:cubicBezTo>
                  <a:pt x="62504" y="271056"/>
                  <a:pt x="80105" y="289079"/>
                  <a:pt x="102017" y="289079"/>
                </a:cubicBezTo>
                <a:cubicBezTo>
                  <a:pt x="123929" y="289079"/>
                  <a:pt x="141890" y="271056"/>
                  <a:pt x="141890" y="249429"/>
                </a:cubicBezTo>
                <a:lnTo>
                  <a:pt x="141890" y="89751"/>
                </a:lnTo>
                <a:cubicBezTo>
                  <a:pt x="141890" y="59113"/>
                  <a:pt x="166676" y="34603"/>
                  <a:pt x="197209" y="34603"/>
                </a:cubicBezTo>
                <a:cubicBezTo>
                  <a:pt x="227383" y="34603"/>
                  <a:pt x="252169" y="59113"/>
                  <a:pt x="252169" y="89751"/>
                </a:cubicBezTo>
                <a:lnTo>
                  <a:pt x="252169" y="109215"/>
                </a:lnTo>
                <a:cubicBezTo>
                  <a:pt x="276237" y="111378"/>
                  <a:pt x="294916" y="131923"/>
                  <a:pt x="294916" y="156434"/>
                </a:cubicBezTo>
                <a:lnTo>
                  <a:pt x="294916" y="223477"/>
                </a:lnTo>
                <a:cubicBezTo>
                  <a:pt x="294916" y="249790"/>
                  <a:pt x="273722" y="271056"/>
                  <a:pt x="247859" y="271056"/>
                </a:cubicBezTo>
                <a:cubicBezTo>
                  <a:pt x="221277" y="271056"/>
                  <a:pt x="200442" y="249790"/>
                  <a:pt x="200442" y="223477"/>
                </a:cubicBezTo>
                <a:lnTo>
                  <a:pt x="200442" y="156434"/>
                </a:lnTo>
                <a:cubicBezTo>
                  <a:pt x="200442" y="131923"/>
                  <a:pt x="219121" y="111378"/>
                  <a:pt x="243189" y="109215"/>
                </a:cubicBezTo>
                <a:lnTo>
                  <a:pt x="243189" y="89751"/>
                </a:lnTo>
                <a:cubicBezTo>
                  <a:pt x="243189" y="64159"/>
                  <a:pt x="222354" y="43253"/>
                  <a:pt x="197209" y="43253"/>
                </a:cubicBezTo>
                <a:cubicBezTo>
                  <a:pt x="171705" y="43253"/>
                  <a:pt x="150871" y="64159"/>
                  <a:pt x="150871" y="89751"/>
                </a:cubicBezTo>
                <a:lnTo>
                  <a:pt x="150871" y="249429"/>
                </a:lnTo>
                <a:cubicBezTo>
                  <a:pt x="150871" y="276103"/>
                  <a:pt x="128958" y="298090"/>
                  <a:pt x="102017" y="298090"/>
                </a:cubicBezTo>
                <a:cubicBezTo>
                  <a:pt x="75435" y="298090"/>
                  <a:pt x="53523" y="276103"/>
                  <a:pt x="53523" y="249429"/>
                </a:cubicBezTo>
                <a:lnTo>
                  <a:pt x="53523" y="238256"/>
                </a:lnTo>
                <a:cubicBezTo>
                  <a:pt x="53523" y="233570"/>
                  <a:pt x="57115" y="229605"/>
                  <a:pt x="61785" y="229244"/>
                </a:cubicBezTo>
                <a:cubicBezTo>
                  <a:pt x="86930" y="227442"/>
                  <a:pt x="106687" y="205815"/>
                  <a:pt x="106687" y="180224"/>
                </a:cubicBezTo>
                <a:cubicBezTo>
                  <a:pt x="106687" y="161841"/>
                  <a:pt x="96629" y="145260"/>
                  <a:pt x="80105" y="136609"/>
                </a:cubicBezTo>
                <a:cubicBezTo>
                  <a:pt x="78668" y="135888"/>
                  <a:pt x="77950" y="134446"/>
                  <a:pt x="77950" y="132644"/>
                </a:cubicBezTo>
                <a:lnTo>
                  <a:pt x="77950" y="29917"/>
                </a:lnTo>
                <a:lnTo>
                  <a:pt x="58911" y="10813"/>
                </a:lnTo>
                <a:lnTo>
                  <a:pt x="43465" y="26673"/>
                </a:lnTo>
                <a:lnTo>
                  <a:pt x="50649" y="33882"/>
                </a:lnTo>
                <a:cubicBezTo>
                  <a:pt x="52446" y="35684"/>
                  <a:pt x="53523" y="38207"/>
                  <a:pt x="53523" y="41091"/>
                </a:cubicBezTo>
                <a:cubicBezTo>
                  <a:pt x="53523" y="43614"/>
                  <a:pt x="52446" y="46137"/>
                  <a:pt x="50649" y="48300"/>
                </a:cubicBezTo>
                <a:lnTo>
                  <a:pt x="42747" y="56229"/>
                </a:lnTo>
                <a:lnTo>
                  <a:pt x="49931" y="63438"/>
                </a:lnTo>
                <a:cubicBezTo>
                  <a:pt x="52086" y="65241"/>
                  <a:pt x="52805" y="67764"/>
                  <a:pt x="52805" y="70647"/>
                </a:cubicBezTo>
                <a:cubicBezTo>
                  <a:pt x="52805" y="73531"/>
                  <a:pt x="52086" y="76054"/>
                  <a:pt x="49931" y="77856"/>
                </a:cubicBezTo>
                <a:lnTo>
                  <a:pt x="42747" y="85426"/>
                </a:lnTo>
                <a:lnTo>
                  <a:pt x="49931" y="92635"/>
                </a:lnTo>
                <a:cubicBezTo>
                  <a:pt x="54242" y="96600"/>
                  <a:pt x="54242" y="102727"/>
                  <a:pt x="49931" y="107052"/>
                </a:cubicBezTo>
                <a:lnTo>
                  <a:pt x="38077" y="118947"/>
                </a:lnTo>
                <a:lnTo>
                  <a:pt x="38077" y="132644"/>
                </a:lnTo>
                <a:cubicBezTo>
                  <a:pt x="38077" y="134446"/>
                  <a:pt x="36999" y="135888"/>
                  <a:pt x="35562" y="136609"/>
                </a:cubicBezTo>
                <a:cubicBezTo>
                  <a:pt x="19038" y="145260"/>
                  <a:pt x="8980" y="161841"/>
                  <a:pt x="8980" y="180224"/>
                </a:cubicBezTo>
                <a:cubicBezTo>
                  <a:pt x="8980" y="200048"/>
                  <a:pt x="20834" y="217710"/>
                  <a:pt x="38795" y="225640"/>
                </a:cubicBezTo>
                <a:cubicBezTo>
                  <a:pt x="41310" y="226361"/>
                  <a:pt x="42028" y="229244"/>
                  <a:pt x="41310" y="231768"/>
                </a:cubicBezTo>
                <a:cubicBezTo>
                  <a:pt x="40232" y="233570"/>
                  <a:pt x="37718" y="234651"/>
                  <a:pt x="35562" y="233930"/>
                </a:cubicBezTo>
                <a:cubicBezTo>
                  <a:pt x="14009" y="224919"/>
                  <a:pt x="0" y="203653"/>
                  <a:pt x="0" y="180224"/>
                </a:cubicBezTo>
                <a:cubicBezTo>
                  <a:pt x="0" y="159318"/>
                  <a:pt x="11136" y="140214"/>
                  <a:pt x="29096" y="130121"/>
                </a:cubicBezTo>
                <a:lnTo>
                  <a:pt x="29096" y="117145"/>
                </a:lnTo>
                <a:cubicBezTo>
                  <a:pt x="29096" y="116064"/>
                  <a:pt x="29456" y="114622"/>
                  <a:pt x="30533" y="113901"/>
                </a:cubicBezTo>
                <a:lnTo>
                  <a:pt x="43824" y="100564"/>
                </a:lnTo>
                <a:cubicBezTo>
                  <a:pt x="44184" y="100204"/>
                  <a:pt x="44184" y="99483"/>
                  <a:pt x="43824" y="99123"/>
                </a:cubicBezTo>
                <a:lnTo>
                  <a:pt x="33048" y="88309"/>
                </a:lnTo>
                <a:cubicBezTo>
                  <a:pt x="32688" y="87588"/>
                  <a:pt x="31970" y="86867"/>
                  <a:pt x="31970" y="85786"/>
                </a:cubicBezTo>
                <a:cubicBezTo>
                  <a:pt x="31611" y="84344"/>
                  <a:pt x="31970" y="82903"/>
                  <a:pt x="33048" y="81821"/>
                </a:cubicBezTo>
                <a:lnTo>
                  <a:pt x="43824" y="71368"/>
                </a:lnTo>
                <a:cubicBezTo>
                  <a:pt x="43824" y="71008"/>
                  <a:pt x="43824" y="71008"/>
                  <a:pt x="43824" y="70647"/>
                </a:cubicBezTo>
                <a:lnTo>
                  <a:pt x="43824" y="69926"/>
                </a:lnTo>
                <a:lnTo>
                  <a:pt x="33048" y="59113"/>
                </a:lnTo>
                <a:cubicBezTo>
                  <a:pt x="31611" y="57671"/>
                  <a:pt x="31611" y="54427"/>
                  <a:pt x="33048" y="52985"/>
                </a:cubicBezTo>
                <a:lnTo>
                  <a:pt x="44184" y="41812"/>
                </a:lnTo>
                <a:cubicBezTo>
                  <a:pt x="44543" y="41451"/>
                  <a:pt x="44543" y="40730"/>
                  <a:pt x="44184" y="40370"/>
                </a:cubicBezTo>
                <a:lnTo>
                  <a:pt x="33407" y="29917"/>
                </a:lnTo>
                <a:cubicBezTo>
                  <a:pt x="32688" y="28835"/>
                  <a:pt x="32329" y="27754"/>
                  <a:pt x="32329" y="26673"/>
                </a:cubicBezTo>
                <a:cubicBezTo>
                  <a:pt x="32329" y="25231"/>
                  <a:pt x="32688" y="24150"/>
                  <a:pt x="33407" y="23429"/>
                </a:cubicBezTo>
                <a:lnTo>
                  <a:pt x="55679" y="1081"/>
                </a:lnTo>
                <a:cubicBezTo>
                  <a:pt x="56397" y="360"/>
                  <a:pt x="57834" y="0"/>
                  <a:pt x="589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algn="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2" name="Freeform 740">
            <a:extLst>
              <a:ext uri="{FF2B5EF4-FFF2-40B4-BE49-F238E27FC236}">
                <a16:creationId xmlns:a16="http://schemas.microsoft.com/office/drawing/2014/main" id="{3458813F-6A8B-6643-8B1F-C2DAE077F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7926" y="4975016"/>
            <a:ext cx="391440" cy="381030"/>
          </a:xfrm>
          <a:custGeom>
            <a:avLst/>
            <a:gdLst/>
            <a:ahLst/>
            <a:cxnLst/>
            <a:rect l="0" t="0" r="r" b="b"/>
            <a:pathLst>
              <a:path w="298090" h="290302">
                <a:moveTo>
                  <a:pt x="23019" y="206348"/>
                </a:moveTo>
                <a:cubicBezTo>
                  <a:pt x="25982" y="206348"/>
                  <a:pt x="28205" y="208647"/>
                  <a:pt x="28205" y="211713"/>
                </a:cubicBezTo>
                <a:cubicBezTo>
                  <a:pt x="28205" y="214779"/>
                  <a:pt x="25982" y="217078"/>
                  <a:pt x="23019" y="217078"/>
                </a:cubicBezTo>
                <a:cubicBezTo>
                  <a:pt x="20055" y="217078"/>
                  <a:pt x="17462" y="214779"/>
                  <a:pt x="17462" y="211713"/>
                </a:cubicBezTo>
                <a:cubicBezTo>
                  <a:pt x="17462" y="208647"/>
                  <a:pt x="20055" y="206348"/>
                  <a:pt x="23019" y="206348"/>
                </a:cubicBezTo>
                <a:close/>
                <a:moveTo>
                  <a:pt x="47162" y="195228"/>
                </a:moveTo>
                <a:lnTo>
                  <a:pt x="47162" y="268694"/>
                </a:lnTo>
                <a:cubicBezTo>
                  <a:pt x="67683" y="275177"/>
                  <a:pt x="189367" y="307588"/>
                  <a:pt x="281890" y="234482"/>
                </a:cubicBezTo>
                <a:cubicBezTo>
                  <a:pt x="283690" y="233042"/>
                  <a:pt x="289090" y="228720"/>
                  <a:pt x="289090" y="224759"/>
                </a:cubicBezTo>
                <a:cubicBezTo>
                  <a:pt x="289090" y="223678"/>
                  <a:pt x="289090" y="222238"/>
                  <a:pt x="286570" y="220437"/>
                </a:cubicBezTo>
                <a:cubicBezTo>
                  <a:pt x="284770" y="218997"/>
                  <a:pt x="275769" y="222598"/>
                  <a:pt x="266769" y="226559"/>
                </a:cubicBezTo>
                <a:cubicBezTo>
                  <a:pt x="252009" y="232682"/>
                  <a:pt x="229328" y="242405"/>
                  <a:pt x="195847" y="249247"/>
                </a:cubicBezTo>
                <a:cubicBezTo>
                  <a:pt x="188287" y="251768"/>
                  <a:pt x="177846" y="253209"/>
                  <a:pt x="164166" y="253209"/>
                </a:cubicBezTo>
                <a:cubicBezTo>
                  <a:pt x="153005" y="253209"/>
                  <a:pt x="139685" y="252489"/>
                  <a:pt x="123844" y="250328"/>
                </a:cubicBezTo>
                <a:cubicBezTo>
                  <a:pt x="121684" y="249968"/>
                  <a:pt x="119524" y="247807"/>
                  <a:pt x="120244" y="245286"/>
                </a:cubicBezTo>
                <a:cubicBezTo>
                  <a:pt x="120244" y="242765"/>
                  <a:pt x="122764" y="241325"/>
                  <a:pt x="125284" y="241325"/>
                </a:cubicBezTo>
                <a:cubicBezTo>
                  <a:pt x="165966" y="246727"/>
                  <a:pt x="184326" y="243846"/>
                  <a:pt x="192967" y="240604"/>
                </a:cubicBezTo>
                <a:cubicBezTo>
                  <a:pt x="201247" y="237363"/>
                  <a:pt x="201247" y="233402"/>
                  <a:pt x="201607" y="231601"/>
                </a:cubicBezTo>
                <a:cubicBezTo>
                  <a:pt x="201607" y="226199"/>
                  <a:pt x="200527" y="222238"/>
                  <a:pt x="198367" y="219717"/>
                </a:cubicBezTo>
                <a:cubicBezTo>
                  <a:pt x="195127" y="216476"/>
                  <a:pt x="189727" y="216476"/>
                  <a:pt x="189727" y="216476"/>
                </a:cubicBezTo>
                <a:cubicBezTo>
                  <a:pt x="145445" y="217196"/>
                  <a:pt x="137525" y="212515"/>
                  <a:pt x="128165" y="207113"/>
                </a:cubicBezTo>
                <a:cubicBezTo>
                  <a:pt x="119164" y="201710"/>
                  <a:pt x="108724" y="195948"/>
                  <a:pt x="47162" y="195228"/>
                </a:cubicBezTo>
                <a:close/>
                <a:moveTo>
                  <a:pt x="9000" y="195228"/>
                </a:moveTo>
                <a:lnTo>
                  <a:pt x="9000" y="267614"/>
                </a:lnTo>
                <a:lnTo>
                  <a:pt x="38162" y="267614"/>
                </a:lnTo>
                <a:lnTo>
                  <a:pt x="38162" y="195228"/>
                </a:lnTo>
                <a:lnTo>
                  <a:pt x="9000" y="195228"/>
                </a:lnTo>
                <a:close/>
                <a:moveTo>
                  <a:pt x="196360" y="174422"/>
                </a:moveTo>
                <a:lnTo>
                  <a:pt x="219413" y="189944"/>
                </a:lnTo>
                <a:cubicBezTo>
                  <a:pt x="221541" y="191708"/>
                  <a:pt x="221896" y="194177"/>
                  <a:pt x="220477" y="196294"/>
                </a:cubicBezTo>
                <a:cubicBezTo>
                  <a:pt x="219768" y="197705"/>
                  <a:pt x="218349" y="198058"/>
                  <a:pt x="216930" y="198058"/>
                </a:cubicBezTo>
                <a:cubicBezTo>
                  <a:pt x="215866" y="198058"/>
                  <a:pt x="215157" y="198058"/>
                  <a:pt x="214448" y="197705"/>
                </a:cubicBezTo>
                <a:lnTo>
                  <a:pt x="191395" y="181830"/>
                </a:lnTo>
                <a:cubicBezTo>
                  <a:pt x="189622" y="180772"/>
                  <a:pt x="188912" y="177597"/>
                  <a:pt x="190331" y="175833"/>
                </a:cubicBezTo>
                <a:cubicBezTo>
                  <a:pt x="191750" y="173716"/>
                  <a:pt x="194587" y="173011"/>
                  <a:pt x="196360" y="174422"/>
                </a:cubicBezTo>
                <a:close/>
                <a:moveTo>
                  <a:pt x="110688" y="149051"/>
                </a:moveTo>
                <a:lnTo>
                  <a:pt x="157480" y="181828"/>
                </a:lnTo>
                <a:cubicBezTo>
                  <a:pt x="159623" y="182909"/>
                  <a:pt x="159980" y="186151"/>
                  <a:pt x="158908" y="187951"/>
                </a:cubicBezTo>
                <a:cubicBezTo>
                  <a:pt x="157837" y="189392"/>
                  <a:pt x="156408" y="190113"/>
                  <a:pt x="154979" y="190113"/>
                </a:cubicBezTo>
                <a:cubicBezTo>
                  <a:pt x="154265" y="190113"/>
                  <a:pt x="153551" y="189752"/>
                  <a:pt x="152479" y="189032"/>
                </a:cubicBezTo>
                <a:lnTo>
                  <a:pt x="105688" y="156615"/>
                </a:lnTo>
                <a:cubicBezTo>
                  <a:pt x="103544" y="155175"/>
                  <a:pt x="103187" y="152293"/>
                  <a:pt x="104259" y="150492"/>
                </a:cubicBezTo>
                <a:cubicBezTo>
                  <a:pt x="105688" y="148331"/>
                  <a:pt x="108545" y="147611"/>
                  <a:pt x="110688" y="149051"/>
                </a:cubicBezTo>
                <a:close/>
                <a:moveTo>
                  <a:pt x="155085" y="144259"/>
                </a:moveTo>
                <a:lnTo>
                  <a:pt x="178138" y="159781"/>
                </a:lnTo>
                <a:cubicBezTo>
                  <a:pt x="180266" y="161545"/>
                  <a:pt x="180621" y="164014"/>
                  <a:pt x="179202" y="166131"/>
                </a:cubicBezTo>
                <a:cubicBezTo>
                  <a:pt x="178138" y="167542"/>
                  <a:pt x="177074" y="167895"/>
                  <a:pt x="175655" y="167895"/>
                </a:cubicBezTo>
                <a:cubicBezTo>
                  <a:pt x="174591" y="167895"/>
                  <a:pt x="173882" y="167895"/>
                  <a:pt x="173173" y="167542"/>
                </a:cubicBezTo>
                <a:lnTo>
                  <a:pt x="150120" y="151667"/>
                </a:lnTo>
                <a:cubicBezTo>
                  <a:pt x="147992" y="150256"/>
                  <a:pt x="147637" y="147434"/>
                  <a:pt x="148701" y="145670"/>
                </a:cubicBezTo>
                <a:cubicBezTo>
                  <a:pt x="150475" y="143553"/>
                  <a:pt x="152957" y="142848"/>
                  <a:pt x="155085" y="144259"/>
                </a:cubicBezTo>
                <a:close/>
                <a:moveTo>
                  <a:pt x="229742" y="137017"/>
                </a:moveTo>
                <a:cubicBezTo>
                  <a:pt x="229385" y="139922"/>
                  <a:pt x="228315" y="142464"/>
                  <a:pt x="226888" y="144643"/>
                </a:cubicBezTo>
                <a:cubicBezTo>
                  <a:pt x="225104" y="146822"/>
                  <a:pt x="223320" y="148638"/>
                  <a:pt x="220823" y="150453"/>
                </a:cubicBezTo>
                <a:cubicBezTo>
                  <a:pt x="221537" y="152995"/>
                  <a:pt x="222964" y="155174"/>
                  <a:pt x="225461" y="156627"/>
                </a:cubicBezTo>
                <a:cubicBezTo>
                  <a:pt x="230099" y="160258"/>
                  <a:pt x="236877" y="158806"/>
                  <a:pt x="240087" y="154085"/>
                </a:cubicBezTo>
                <a:cubicBezTo>
                  <a:pt x="243655" y="149001"/>
                  <a:pt x="242228" y="142464"/>
                  <a:pt x="237590" y="139196"/>
                </a:cubicBezTo>
                <a:cubicBezTo>
                  <a:pt x="235093" y="137380"/>
                  <a:pt x="232596" y="136654"/>
                  <a:pt x="229742" y="137017"/>
                </a:cubicBezTo>
                <a:close/>
                <a:moveTo>
                  <a:pt x="210478" y="122491"/>
                </a:moveTo>
                <a:cubicBezTo>
                  <a:pt x="210121" y="122491"/>
                  <a:pt x="209408" y="122491"/>
                  <a:pt x="208694" y="122854"/>
                </a:cubicBezTo>
                <a:cubicBezTo>
                  <a:pt x="205840" y="123217"/>
                  <a:pt x="203343" y="125033"/>
                  <a:pt x="201916" y="127212"/>
                </a:cubicBezTo>
                <a:cubicBezTo>
                  <a:pt x="200132" y="129754"/>
                  <a:pt x="199419" y="132296"/>
                  <a:pt x="200132" y="135564"/>
                </a:cubicBezTo>
                <a:cubicBezTo>
                  <a:pt x="200489" y="138106"/>
                  <a:pt x="202273" y="140648"/>
                  <a:pt x="204413" y="142101"/>
                </a:cubicBezTo>
                <a:cubicBezTo>
                  <a:pt x="206910" y="143917"/>
                  <a:pt x="209764" y="144643"/>
                  <a:pt x="212618" y="143917"/>
                </a:cubicBezTo>
                <a:cubicBezTo>
                  <a:pt x="215115" y="143554"/>
                  <a:pt x="217613" y="141738"/>
                  <a:pt x="219396" y="139559"/>
                </a:cubicBezTo>
                <a:cubicBezTo>
                  <a:pt x="220823" y="137017"/>
                  <a:pt x="221537" y="134112"/>
                  <a:pt x="221180" y="131206"/>
                </a:cubicBezTo>
                <a:cubicBezTo>
                  <a:pt x="220467" y="128664"/>
                  <a:pt x="219040" y="126122"/>
                  <a:pt x="216542" y="124670"/>
                </a:cubicBezTo>
                <a:cubicBezTo>
                  <a:pt x="214759" y="123217"/>
                  <a:pt x="212618" y="122491"/>
                  <a:pt x="210478" y="122491"/>
                </a:cubicBezTo>
                <a:close/>
                <a:moveTo>
                  <a:pt x="112223" y="115684"/>
                </a:moveTo>
                <a:lnTo>
                  <a:pt x="135275" y="131206"/>
                </a:lnTo>
                <a:cubicBezTo>
                  <a:pt x="137048" y="132970"/>
                  <a:pt x="137758" y="135439"/>
                  <a:pt x="136339" y="137556"/>
                </a:cubicBezTo>
                <a:cubicBezTo>
                  <a:pt x="135275" y="138967"/>
                  <a:pt x="133856" y="139320"/>
                  <a:pt x="132793" y="139320"/>
                </a:cubicBezTo>
                <a:cubicBezTo>
                  <a:pt x="131729" y="139320"/>
                  <a:pt x="130665" y="139320"/>
                  <a:pt x="130310" y="138614"/>
                </a:cubicBezTo>
                <a:lnTo>
                  <a:pt x="107258" y="123092"/>
                </a:lnTo>
                <a:cubicBezTo>
                  <a:pt x="105130" y="121681"/>
                  <a:pt x="104775" y="118859"/>
                  <a:pt x="106194" y="116742"/>
                </a:cubicBezTo>
                <a:cubicBezTo>
                  <a:pt x="107612" y="114978"/>
                  <a:pt x="110095" y="114273"/>
                  <a:pt x="112223" y="115684"/>
                </a:cubicBezTo>
                <a:close/>
                <a:moveTo>
                  <a:pt x="206910" y="113775"/>
                </a:moveTo>
                <a:cubicBezTo>
                  <a:pt x="212261" y="112686"/>
                  <a:pt x="217256" y="113775"/>
                  <a:pt x="221894" y="116680"/>
                </a:cubicBezTo>
                <a:cubicBezTo>
                  <a:pt x="225461" y="119586"/>
                  <a:pt x="228315" y="123580"/>
                  <a:pt x="229385" y="128301"/>
                </a:cubicBezTo>
                <a:cubicBezTo>
                  <a:pt x="234023" y="127575"/>
                  <a:pt x="238304" y="128664"/>
                  <a:pt x="242585" y="131206"/>
                </a:cubicBezTo>
                <a:cubicBezTo>
                  <a:pt x="251146" y="137743"/>
                  <a:pt x="253644" y="150090"/>
                  <a:pt x="247579" y="159169"/>
                </a:cubicBezTo>
                <a:cubicBezTo>
                  <a:pt x="243655" y="164979"/>
                  <a:pt x="237590" y="167885"/>
                  <a:pt x="231169" y="167885"/>
                </a:cubicBezTo>
                <a:cubicBezTo>
                  <a:pt x="227245" y="167885"/>
                  <a:pt x="223677" y="166795"/>
                  <a:pt x="220110" y="164253"/>
                </a:cubicBezTo>
                <a:cubicBezTo>
                  <a:pt x="216542" y="161711"/>
                  <a:pt x="213688" y="157716"/>
                  <a:pt x="212618" y="152995"/>
                </a:cubicBezTo>
                <a:cubicBezTo>
                  <a:pt x="211905" y="152995"/>
                  <a:pt x="211191" y="153359"/>
                  <a:pt x="210478" y="153359"/>
                </a:cubicBezTo>
                <a:cubicBezTo>
                  <a:pt x="206554" y="153359"/>
                  <a:pt x="202986" y="151906"/>
                  <a:pt x="199419" y="150090"/>
                </a:cubicBezTo>
                <a:cubicBezTo>
                  <a:pt x="195138" y="146822"/>
                  <a:pt x="192284" y="142101"/>
                  <a:pt x="191214" y="137017"/>
                </a:cubicBezTo>
                <a:cubicBezTo>
                  <a:pt x="190500" y="131933"/>
                  <a:pt x="191570" y="126485"/>
                  <a:pt x="194424" y="122128"/>
                </a:cubicBezTo>
                <a:cubicBezTo>
                  <a:pt x="197635" y="117770"/>
                  <a:pt x="201916" y="114865"/>
                  <a:pt x="206910" y="113775"/>
                </a:cubicBezTo>
                <a:close/>
                <a:moveTo>
                  <a:pt x="53474" y="110936"/>
                </a:moveTo>
                <a:lnTo>
                  <a:pt x="89242" y="135883"/>
                </a:lnTo>
                <a:cubicBezTo>
                  <a:pt x="91367" y="137308"/>
                  <a:pt x="91721" y="139803"/>
                  <a:pt x="90305" y="141941"/>
                </a:cubicBezTo>
                <a:cubicBezTo>
                  <a:pt x="89596" y="143367"/>
                  <a:pt x="88180" y="144079"/>
                  <a:pt x="86763" y="144079"/>
                </a:cubicBezTo>
                <a:cubicBezTo>
                  <a:pt x="86055" y="144079"/>
                  <a:pt x="84992" y="143723"/>
                  <a:pt x="84284" y="143010"/>
                </a:cubicBezTo>
                <a:lnTo>
                  <a:pt x="48516" y="118420"/>
                </a:lnTo>
                <a:cubicBezTo>
                  <a:pt x="46391" y="116995"/>
                  <a:pt x="46037" y="114144"/>
                  <a:pt x="47100" y="112005"/>
                </a:cubicBezTo>
                <a:cubicBezTo>
                  <a:pt x="48516" y="109867"/>
                  <a:pt x="51349" y="109511"/>
                  <a:pt x="53474" y="110936"/>
                </a:cubicBezTo>
                <a:close/>
                <a:moveTo>
                  <a:pt x="70000" y="87109"/>
                </a:moveTo>
                <a:lnTo>
                  <a:pt x="93529" y="102631"/>
                </a:lnTo>
                <a:cubicBezTo>
                  <a:pt x="95734" y="104042"/>
                  <a:pt x="96470" y="106864"/>
                  <a:pt x="94999" y="108981"/>
                </a:cubicBezTo>
                <a:cubicBezTo>
                  <a:pt x="93896" y="110392"/>
                  <a:pt x="92426" y="110745"/>
                  <a:pt x="90955" y="110745"/>
                </a:cubicBezTo>
                <a:cubicBezTo>
                  <a:pt x="90220" y="110745"/>
                  <a:pt x="89117" y="110745"/>
                  <a:pt x="88382" y="110039"/>
                </a:cubicBezTo>
                <a:lnTo>
                  <a:pt x="64486" y="94517"/>
                </a:lnTo>
                <a:cubicBezTo>
                  <a:pt x="62648" y="93106"/>
                  <a:pt x="61912" y="90284"/>
                  <a:pt x="63383" y="88167"/>
                </a:cubicBezTo>
                <a:cubicBezTo>
                  <a:pt x="65221" y="86403"/>
                  <a:pt x="67794" y="85698"/>
                  <a:pt x="70000" y="87109"/>
                </a:cubicBezTo>
                <a:close/>
                <a:moveTo>
                  <a:pt x="103501" y="46963"/>
                </a:moveTo>
                <a:cubicBezTo>
                  <a:pt x="102791" y="46963"/>
                  <a:pt x="102081" y="47324"/>
                  <a:pt x="101726" y="47686"/>
                </a:cubicBezTo>
                <a:lnTo>
                  <a:pt x="92138" y="61776"/>
                </a:lnTo>
                <a:cubicBezTo>
                  <a:pt x="91783" y="62860"/>
                  <a:pt x="91783" y="63221"/>
                  <a:pt x="91783" y="63582"/>
                </a:cubicBezTo>
                <a:cubicBezTo>
                  <a:pt x="92138" y="63944"/>
                  <a:pt x="92138" y="64666"/>
                  <a:pt x="92848" y="65028"/>
                </a:cubicBezTo>
                <a:lnTo>
                  <a:pt x="112734" y="79118"/>
                </a:lnTo>
                <a:cubicBezTo>
                  <a:pt x="113444" y="79479"/>
                  <a:pt x="114154" y="79479"/>
                  <a:pt x="114509" y="79479"/>
                </a:cubicBezTo>
                <a:cubicBezTo>
                  <a:pt x="114864" y="79118"/>
                  <a:pt x="115219" y="79118"/>
                  <a:pt x="115930" y="78395"/>
                </a:cubicBezTo>
                <a:lnTo>
                  <a:pt x="125517" y="64305"/>
                </a:lnTo>
                <a:cubicBezTo>
                  <a:pt x="125872" y="63221"/>
                  <a:pt x="125872" y="62137"/>
                  <a:pt x="124807" y="61053"/>
                </a:cubicBezTo>
                <a:lnTo>
                  <a:pt x="104566" y="47324"/>
                </a:lnTo>
                <a:cubicBezTo>
                  <a:pt x="104211" y="46963"/>
                  <a:pt x="103856" y="46963"/>
                  <a:pt x="103501" y="46963"/>
                </a:cubicBezTo>
                <a:close/>
                <a:moveTo>
                  <a:pt x="109893" y="39737"/>
                </a:moveTo>
                <a:lnTo>
                  <a:pt x="129778" y="53828"/>
                </a:lnTo>
                <a:cubicBezTo>
                  <a:pt x="135105" y="57441"/>
                  <a:pt x="136170" y="64305"/>
                  <a:pt x="132619" y="69363"/>
                </a:cubicBezTo>
                <a:lnTo>
                  <a:pt x="123387" y="83453"/>
                </a:lnTo>
                <a:cubicBezTo>
                  <a:pt x="121611" y="85982"/>
                  <a:pt x="119125" y="87789"/>
                  <a:pt x="116285" y="88511"/>
                </a:cubicBezTo>
                <a:cubicBezTo>
                  <a:pt x="115219" y="88511"/>
                  <a:pt x="114864" y="88511"/>
                  <a:pt x="114154" y="88511"/>
                </a:cubicBezTo>
                <a:cubicBezTo>
                  <a:pt x="111668" y="88511"/>
                  <a:pt x="109893" y="87789"/>
                  <a:pt x="107762" y="86344"/>
                </a:cubicBezTo>
                <a:lnTo>
                  <a:pt x="87877" y="72253"/>
                </a:lnTo>
                <a:cubicBezTo>
                  <a:pt x="85391" y="70808"/>
                  <a:pt x="83616" y="68279"/>
                  <a:pt x="82905" y="65028"/>
                </a:cubicBezTo>
                <a:cubicBezTo>
                  <a:pt x="82550" y="62137"/>
                  <a:pt x="83260" y="59247"/>
                  <a:pt x="85036" y="56718"/>
                </a:cubicBezTo>
                <a:lnTo>
                  <a:pt x="94269" y="42628"/>
                </a:lnTo>
                <a:cubicBezTo>
                  <a:pt x="97819" y="37570"/>
                  <a:pt x="104566" y="36486"/>
                  <a:pt x="109893" y="39737"/>
                </a:cubicBezTo>
                <a:close/>
                <a:moveTo>
                  <a:pt x="97429" y="399"/>
                </a:moveTo>
                <a:cubicBezTo>
                  <a:pt x="103144" y="-681"/>
                  <a:pt x="109264" y="399"/>
                  <a:pt x="114484" y="4000"/>
                </a:cubicBezTo>
                <a:lnTo>
                  <a:pt x="281530" y="118521"/>
                </a:lnTo>
                <a:cubicBezTo>
                  <a:pt x="291970" y="125723"/>
                  <a:pt x="294490" y="139768"/>
                  <a:pt x="287290" y="150212"/>
                </a:cubicBezTo>
                <a:lnTo>
                  <a:pt x="253809" y="199189"/>
                </a:lnTo>
                <a:cubicBezTo>
                  <a:pt x="263169" y="195228"/>
                  <a:pt x="269649" y="194148"/>
                  <a:pt x="274329" y="197389"/>
                </a:cubicBezTo>
                <a:cubicBezTo>
                  <a:pt x="279010" y="200990"/>
                  <a:pt x="280090" y="205311"/>
                  <a:pt x="280090" y="208193"/>
                </a:cubicBezTo>
                <a:cubicBezTo>
                  <a:pt x="280450" y="209273"/>
                  <a:pt x="280090" y="210714"/>
                  <a:pt x="279730" y="211794"/>
                </a:cubicBezTo>
                <a:cubicBezTo>
                  <a:pt x="285130" y="210714"/>
                  <a:pt x="289090" y="210714"/>
                  <a:pt x="292330" y="213595"/>
                </a:cubicBezTo>
                <a:cubicBezTo>
                  <a:pt x="297370" y="217556"/>
                  <a:pt x="298090" y="222238"/>
                  <a:pt x="298090" y="225119"/>
                </a:cubicBezTo>
                <a:cubicBezTo>
                  <a:pt x="297370" y="234122"/>
                  <a:pt x="288010" y="240965"/>
                  <a:pt x="286930" y="241685"/>
                </a:cubicBezTo>
                <a:cubicBezTo>
                  <a:pt x="238688" y="279858"/>
                  <a:pt x="182166" y="290302"/>
                  <a:pt x="135725" y="290302"/>
                </a:cubicBezTo>
                <a:cubicBezTo>
                  <a:pt x="86043" y="290302"/>
                  <a:pt x="47522" y="278418"/>
                  <a:pt x="41762" y="276617"/>
                </a:cubicBezTo>
                <a:lnTo>
                  <a:pt x="4680" y="276617"/>
                </a:lnTo>
                <a:cubicBezTo>
                  <a:pt x="2160" y="276617"/>
                  <a:pt x="0" y="274817"/>
                  <a:pt x="0" y="272296"/>
                </a:cubicBezTo>
                <a:lnTo>
                  <a:pt x="0" y="190906"/>
                </a:lnTo>
                <a:cubicBezTo>
                  <a:pt x="0" y="188385"/>
                  <a:pt x="2160" y="186585"/>
                  <a:pt x="4680" y="186585"/>
                </a:cubicBezTo>
                <a:lnTo>
                  <a:pt x="42482" y="186585"/>
                </a:lnTo>
                <a:cubicBezTo>
                  <a:pt x="110524" y="186585"/>
                  <a:pt x="122404" y="193427"/>
                  <a:pt x="132485" y="199549"/>
                </a:cubicBezTo>
                <a:cubicBezTo>
                  <a:pt x="140765" y="204231"/>
                  <a:pt x="147965" y="208193"/>
                  <a:pt x="189367" y="207473"/>
                </a:cubicBezTo>
                <a:cubicBezTo>
                  <a:pt x="189367" y="207473"/>
                  <a:pt x="198367" y="207113"/>
                  <a:pt x="204847" y="213235"/>
                </a:cubicBezTo>
                <a:cubicBezTo>
                  <a:pt x="208807" y="217916"/>
                  <a:pt x="210967" y="224039"/>
                  <a:pt x="210247" y="232322"/>
                </a:cubicBezTo>
                <a:cubicBezTo>
                  <a:pt x="210247" y="233762"/>
                  <a:pt x="210247" y="235203"/>
                  <a:pt x="209527" y="236643"/>
                </a:cubicBezTo>
                <a:cubicBezTo>
                  <a:pt x="234008" y="230881"/>
                  <a:pt x="250929" y="223318"/>
                  <a:pt x="263169" y="218277"/>
                </a:cubicBezTo>
                <a:cubicBezTo>
                  <a:pt x="264249" y="217916"/>
                  <a:pt x="264969" y="217196"/>
                  <a:pt x="266409" y="216836"/>
                </a:cubicBezTo>
                <a:cubicBezTo>
                  <a:pt x="269289" y="213595"/>
                  <a:pt x="271449" y="210714"/>
                  <a:pt x="271449" y="208553"/>
                </a:cubicBezTo>
                <a:cubicBezTo>
                  <a:pt x="271449" y="208193"/>
                  <a:pt x="271089" y="206752"/>
                  <a:pt x="268569" y="204591"/>
                </a:cubicBezTo>
                <a:cubicBezTo>
                  <a:pt x="266409" y="203511"/>
                  <a:pt x="255249" y="208193"/>
                  <a:pt x="246969" y="211794"/>
                </a:cubicBezTo>
                <a:lnTo>
                  <a:pt x="244088" y="212875"/>
                </a:lnTo>
                <a:lnTo>
                  <a:pt x="240488" y="217916"/>
                </a:lnTo>
                <a:cubicBezTo>
                  <a:pt x="239768" y="219717"/>
                  <a:pt x="238328" y="220077"/>
                  <a:pt x="236888" y="220077"/>
                </a:cubicBezTo>
                <a:cubicBezTo>
                  <a:pt x="235808" y="220077"/>
                  <a:pt x="235088" y="220077"/>
                  <a:pt x="234728" y="219357"/>
                </a:cubicBezTo>
                <a:cubicBezTo>
                  <a:pt x="232208" y="217916"/>
                  <a:pt x="231848" y="215035"/>
                  <a:pt x="233288" y="212875"/>
                </a:cubicBezTo>
                <a:lnTo>
                  <a:pt x="279730" y="145170"/>
                </a:lnTo>
                <a:cubicBezTo>
                  <a:pt x="284050" y="139048"/>
                  <a:pt x="282610" y="130405"/>
                  <a:pt x="276489" y="126083"/>
                </a:cubicBezTo>
                <a:lnTo>
                  <a:pt x="109444" y="11563"/>
                </a:lnTo>
                <a:cubicBezTo>
                  <a:pt x="103324" y="7241"/>
                  <a:pt x="94683" y="8682"/>
                  <a:pt x="90363" y="15164"/>
                </a:cubicBezTo>
                <a:lnTo>
                  <a:pt x="23401" y="112759"/>
                </a:lnTo>
                <a:cubicBezTo>
                  <a:pt x="19081" y="118881"/>
                  <a:pt x="20521" y="127524"/>
                  <a:pt x="27001" y="131846"/>
                </a:cubicBezTo>
                <a:lnTo>
                  <a:pt x="84963" y="171460"/>
                </a:lnTo>
                <a:cubicBezTo>
                  <a:pt x="86763" y="172900"/>
                  <a:pt x="87483" y="175781"/>
                  <a:pt x="86043" y="177942"/>
                </a:cubicBezTo>
                <a:cubicBezTo>
                  <a:pt x="84603" y="180103"/>
                  <a:pt x="81723" y="180463"/>
                  <a:pt x="79563" y="179022"/>
                </a:cubicBezTo>
                <a:lnTo>
                  <a:pt x="21601" y="139048"/>
                </a:lnTo>
                <a:cubicBezTo>
                  <a:pt x="11520" y="132206"/>
                  <a:pt x="8640" y="118161"/>
                  <a:pt x="15840" y="107717"/>
                </a:cubicBezTo>
                <a:lnTo>
                  <a:pt x="82803" y="9762"/>
                </a:lnTo>
                <a:cubicBezTo>
                  <a:pt x="86403" y="4721"/>
                  <a:pt x="91713" y="1479"/>
                  <a:pt x="97429" y="3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algn="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5214822-83A3-1B45-A57F-1EFD3A231708}"/>
              </a:ext>
            </a:extLst>
          </p:cNvPr>
          <p:cNvSpPr/>
          <p:nvPr/>
        </p:nvSpPr>
        <p:spPr>
          <a:xfrm>
            <a:off x="6721106" y="2569755"/>
            <a:ext cx="807720" cy="8077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A298900-EE15-EA47-A492-12704DBBACB6}"/>
              </a:ext>
            </a:extLst>
          </p:cNvPr>
          <p:cNvSpPr/>
          <p:nvPr/>
        </p:nvSpPr>
        <p:spPr>
          <a:xfrm>
            <a:off x="6721106" y="3910860"/>
            <a:ext cx="807720" cy="8077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7" name="Freeform 739">
            <a:extLst>
              <a:ext uri="{FF2B5EF4-FFF2-40B4-BE49-F238E27FC236}">
                <a16:creationId xmlns:a16="http://schemas.microsoft.com/office/drawing/2014/main" id="{D63BE957-1AC6-BD43-A385-CB86A7657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246" y="2777895"/>
            <a:ext cx="387276" cy="391440"/>
          </a:xfrm>
          <a:custGeom>
            <a:avLst/>
            <a:gdLst/>
            <a:ahLst/>
            <a:cxnLst/>
            <a:rect l="0" t="0" r="r" b="b"/>
            <a:pathLst>
              <a:path w="294916" h="298090">
                <a:moveTo>
                  <a:pt x="209423" y="175177"/>
                </a:moveTo>
                <a:lnTo>
                  <a:pt x="209423" y="223477"/>
                </a:lnTo>
                <a:cubicBezTo>
                  <a:pt x="209423" y="244744"/>
                  <a:pt x="226306" y="262045"/>
                  <a:pt x="247499" y="262045"/>
                </a:cubicBezTo>
                <a:cubicBezTo>
                  <a:pt x="268693" y="262045"/>
                  <a:pt x="285936" y="244744"/>
                  <a:pt x="285936" y="223477"/>
                </a:cubicBezTo>
                <a:lnTo>
                  <a:pt x="285936" y="175177"/>
                </a:lnTo>
                <a:cubicBezTo>
                  <a:pt x="274800" y="182747"/>
                  <a:pt x="261150" y="186351"/>
                  <a:pt x="247859" y="186351"/>
                </a:cubicBezTo>
                <a:cubicBezTo>
                  <a:pt x="234209" y="186351"/>
                  <a:pt x="220558" y="182747"/>
                  <a:pt x="209423" y="175177"/>
                </a:cubicBezTo>
                <a:close/>
                <a:moveTo>
                  <a:pt x="58555" y="164647"/>
                </a:moveTo>
                <a:cubicBezTo>
                  <a:pt x="49784" y="164647"/>
                  <a:pt x="42475" y="171541"/>
                  <a:pt x="42475" y="180612"/>
                </a:cubicBezTo>
                <a:cubicBezTo>
                  <a:pt x="42475" y="189321"/>
                  <a:pt x="49784" y="196578"/>
                  <a:pt x="58555" y="196578"/>
                </a:cubicBezTo>
                <a:cubicBezTo>
                  <a:pt x="67692" y="196578"/>
                  <a:pt x="75001" y="189321"/>
                  <a:pt x="75001" y="180612"/>
                </a:cubicBezTo>
                <a:cubicBezTo>
                  <a:pt x="75001" y="171541"/>
                  <a:pt x="67692" y="164647"/>
                  <a:pt x="58555" y="164647"/>
                </a:cubicBezTo>
                <a:close/>
                <a:moveTo>
                  <a:pt x="58555" y="155575"/>
                </a:moveTo>
                <a:cubicBezTo>
                  <a:pt x="72443" y="155575"/>
                  <a:pt x="83773" y="166824"/>
                  <a:pt x="83773" y="180612"/>
                </a:cubicBezTo>
                <a:cubicBezTo>
                  <a:pt x="83773" y="194401"/>
                  <a:pt x="72443" y="206012"/>
                  <a:pt x="58555" y="206012"/>
                </a:cubicBezTo>
                <a:cubicBezTo>
                  <a:pt x="44668" y="206012"/>
                  <a:pt x="33338" y="194401"/>
                  <a:pt x="33338" y="180612"/>
                </a:cubicBezTo>
                <a:cubicBezTo>
                  <a:pt x="33338" y="166824"/>
                  <a:pt x="44668" y="155575"/>
                  <a:pt x="58555" y="155575"/>
                </a:cubicBezTo>
                <a:close/>
                <a:moveTo>
                  <a:pt x="249238" y="130175"/>
                </a:moveTo>
                <a:cubicBezTo>
                  <a:pt x="251436" y="130175"/>
                  <a:pt x="253634" y="132366"/>
                  <a:pt x="253634" y="134921"/>
                </a:cubicBezTo>
                <a:lnTo>
                  <a:pt x="253634" y="161942"/>
                </a:lnTo>
                <a:cubicBezTo>
                  <a:pt x="253634" y="164132"/>
                  <a:pt x="251436" y="166323"/>
                  <a:pt x="249238" y="166323"/>
                </a:cubicBezTo>
                <a:cubicBezTo>
                  <a:pt x="246307" y="166323"/>
                  <a:pt x="244475" y="164132"/>
                  <a:pt x="244475" y="161942"/>
                </a:cubicBezTo>
                <a:lnTo>
                  <a:pt x="244475" y="134921"/>
                </a:lnTo>
                <a:cubicBezTo>
                  <a:pt x="244475" y="132366"/>
                  <a:pt x="246307" y="130175"/>
                  <a:pt x="249238" y="130175"/>
                </a:cubicBezTo>
                <a:close/>
                <a:moveTo>
                  <a:pt x="247499" y="118226"/>
                </a:moveTo>
                <a:cubicBezTo>
                  <a:pt x="226306" y="118226"/>
                  <a:pt x="209423" y="135528"/>
                  <a:pt x="209423" y="156434"/>
                </a:cubicBezTo>
                <a:lnTo>
                  <a:pt x="209423" y="164004"/>
                </a:lnTo>
                <a:cubicBezTo>
                  <a:pt x="230616" y="181665"/>
                  <a:pt x="264383" y="181665"/>
                  <a:pt x="285936" y="164004"/>
                </a:cubicBezTo>
                <a:lnTo>
                  <a:pt x="285936" y="156434"/>
                </a:lnTo>
                <a:cubicBezTo>
                  <a:pt x="285936" y="135528"/>
                  <a:pt x="268693" y="118226"/>
                  <a:pt x="247859" y="118226"/>
                </a:cubicBezTo>
                <a:lnTo>
                  <a:pt x="247499" y="118226"/>
                </a:lnTo>
                <a:close/>
                <a:moveTo>
                  <a:pt x="58911" y="0"/>
                </a:moveTo>
                <a:cubicBezTo>
                  <a:pt x="59989" y="0"/>
                  <a:pt x="61067" y="360"/>
                  <a:pt x="62144" y="1081"/>
                </a:cubicBezTo>
                <a:lnTo>
                  <a:pt x="85493" y="24871"/>
                </a:lnTo>
                <a:cubicBezTo>
                  <a:pt x="86212" y="25591"/>
                  <a:pt x="86930" y="26673"/>
                  <a:pt x="86930" y="27754"/>
                </a:cubicBezTo>
                <a:lnTo>
                  <a:pt x="86930" y="130121"/>
                </a:lnTo>
                <a:cubicBezTo>
                  <a:pt x="104532" y="140214"/>
                  <a:pt x="116027" y="159318"/>
                  <a:pt x="116027" y="180224"/>
                </a:cubicBezTo>
                <a:cubicBezTo>
                  <a:pt x="116027" y="210501"/>
                  <a:pt x="92318" y="236093"/>
                  <a:pt x="62144" y="238256"/>
                </a:cubicBezTo>
                <a:lnTo>
                  <a:pt x="62504" y="249429"/>
                </a:lnTo>
                <a:cubicBezTo>
                  <a:pt x="62504" y="271056"/>
                  <a:pt x="80105" y="289079"/>
                  <a:pt x="102017" y="289079"/>
                </a:cubicBezTo>
                <a:cubicBezTo>
                  <a:pt x="123929" y="289079"/>
                  <a:pt x="141890" y="271056"/>
                  <a:pt x="141890" y="249429"/>
                </a:cubicBezTo>
                <a:lnTo>
                  <a:pt x="141890" y="89751"/>
                </a:lnTo>
                <a:cubicBezTo>
                  <a:pt x="141890" y="59113"/>
                  <a:pt x="166676" y="34603"/>
                  <a:pt x="197209" y="34603"/>
                </a:cubicBezTo>
                <a:cubicBezTo>
                  <a:pt x="227383" y="34603"/>
                  <a:pt x="252169" y="59113"/>
                  <a:pt x="252169" y="89751"/>
                </a:cubicBezTo>
                <a:lnTo>
                  <a:pt x="252169" y="109215"/>
                </a:lnTo>
                <a:cubicBezTo>
                  <a:pt x="276237" y="111378"/>
                  <a:pt x="294916" y="131923"/>
                  <a:pt x="294916" y="156434"/>
                </a:cubicBezTo>
                <a:lnTo>
                  <a:pt x="294916" y="223477"/>
                </a:lnTo>
                <a:cubicBezTo>
                  <a:pt x="294916" y="249790"/>
                  <a:pt x="273722" y="271056"/>
                  <a:pt x="247859" y="271056"/>
                </a:cubicBezTo>
                <a:cubicBezTo>
                  <a:pt x="221277" y="271056"/>
                  <a:pt x="200442" y="249790"/>
                  <a:pt x="200442" y="223477"/>
                </a:cubicBezTo>
                <a:lnTo>
                  <a:pt x="200442" y="156434"/>
                </a:lnTo>
                <a:cubicBezTo>
                  <a:pt x="200442" y="131923"/>
                  <a:pt x="219121" y="111378"/>
                  <a:pt x="243189" y="109215"/>
                </a:cubicBezTo>
                <a:lnTo>
                  <a:pt x="243189" y="89751"/>
                </a:lnTo>
                <a:cubicBezTo>
                  <a:pt x="243189" y="64159"/>
                  <a:pt x="222354" y="43253"/>
                  <a:pt x="197209" y="43253"/>
                </a:cubicBezTo>
                <a:cubicBezTo>
                  <a:pt x="171705" y="43253"/>
                  <a:pt x="150871" y="64159"/>
                  <a:pt x="150871" y="89751"/>
                </a:cubicBezTo>
                <a:lnTo>
                  <a:pt x="150871" y="249429"/>
                </a:lnTo>
                <a:cubicBezTo>
                  <a:pt x="150871" y="276103"/>
                  <a:pt x="128958" y="298090"/>
                  <a:pt x="102017" y="298090"/>
                </a:cubicBezTo>
                <a:cubicBezTo>
                  <a:pt x="75435" y="298090"/>
                  <a:pt x="53523" y="276103"/>
                  <a:pt x="53523" y="249429"/>
                </a:cubicBezTo>
                <a:lnTo>
                  <a:pt x="53523" y="238256"/>
                </a:lnTo>
                <a:cubicBezTo>
                  <a:pt x="53523" y="233570"/>
                  <a:pt x="57115" y="229605"/>
                  <a:pt x="61785" y="229244"/>
                </a:cubicBezTo>
                <a:cubicBezTo>
                  <a:pt x="86930" y="227442"/>
                  <a:pt x="106687" y="205815"/>
                  <a:pt x="106687" y="180224"/>
                </a:cubicBezTo>
                <a:cubicBezTo>
                  <a:pt x="106687" y="161841"/>
                  <a:pt x="96629" y="145260"/>
                  <a:pt x="80105" y="136609"/>
                </a:cubicBezTo>
                <a:cubicBezTo>
                  <a:pt x="78668" y="135888"/>
                  <a:pt x="77950" y="134446"/>
                  <a:pt x="77950" y="132644"/>
                </a:cubicBezTo>
                <a:lnTo>
                  <a:pt x="77950" y="29917"/>
                </a:lnTo>
                <a:lnTo>
                  <a:pt x="58911" y="10813"/>
                </a:lnTo>
                <a:lnTo>
                  <a:pt x="43465" y="26673"/>
                </a:lnTo>
                <a:lnTo>
                  <a:pt x="50649" y="33882"/>
                </a:lnTo>
                <a:cubicBezTo>
                  <a:pt x="52446" y="35684"/>
                  <a:pt x="53523" y="38207"/>
                  <a:pt x="53523" y="41091"/>
                </a:cubicBezTo>
                <a:cubicBezTo>
                  <a:pt x="53523" y="43614"/>
                  <a:pt x="52446" y="46137"/>
                  <a:pt x="50649" y="48300"/>
                </a:cubicBezTo>
                <a:lnTo>
                  <a:pt x="42747" y="56229"/>
                </a:lnTo>
                <a:lnTo>
                  <a:pt x="49931" y="63438"/>
                </a:lnTo>
                <a:cubicBezTo>
                  <a:pt x="52086" y="65241"/>
                  <a:pt x="52805" y="67764"/>
                  <a:pt x="52805" y="70647"/>
                </a:cubicBezTo>
                <a:cubicBezTo>
                  <a:pt x="52805" y="73531"/>
                  <a:pt x="52086" y="76054"/>
                  <a:pt x="49931" y="77856"/>
                </a:cubicBezTo>
                <a:lnTo>
                  <a:pt x="42747" y="85426"/>
                </a:lnTo>
                <a:lnTo>
                  <a:pt x="49931" y="92635"/>
                </a:lnTo>
                <a:cubicBezTo>
                  <a:pt x="54242" y="96600"/>
                  <a:pt x="54242" y="102727"/>
                  <a:pt x="49931" y="107052"/>
                </a:cubicBezTo>
                <a:lnTo>
                  <a:pt x="38077" y="118947"/>
                </a:lnTo>
                <a:lnTo>
                  <a:pt x="38077" y="132644"/>
                </a:lnTo>
                <a:cubicBezTo>
                  <a:pt x="38077" y="134446"/>
                  <a:pt x="36999" y="135888"/>
                  <a:pt x="35562" y="136609"/>
                </a:cubicBezTo>
                <a:cubicBezTo>
                  <a:pt x="19038" y="145260"/>
                  <a:pt x="8980" y="161841"/>
                  <a:pt x="8980" y="180224"/>
                </a:cubicBezTo>
                <a:cubicBezTo>
                  <a:pt x="8980" y="200048"/>
                  <a:pt x="20834" y="217710"/>
                  <a:pt x="38795" y="225640"/>
                </a:cubicBezTo>
                <a:cubicBezTo>
                  <a:pt x="41310" y="226361"/>
                  <a:pt x="42028" y="229244"/>
                  <a:pt x="41310" y="231768"/>
                </a:cubicBezTo>
                <a:cubicBezTo>
                  <a:pt x="40232" y="233570"/>
                  <a:pt x="37718" y="234651"/>
                  <a:pt x="35562" y="233930"/>
                </a:cubicBezTo>
                <a:cubicBezTo>
                  <a:pt x="14009" y="224919"/>
                  <a:pt x="0" y="203653"/>
                  <a:pt x="0" y="180224"/>
                </a:cubicBezTo>
                <a:cubicBezTo>
                  <a:pt x="0" y="159318"/>
                  <a:pt x="11136" y="140214"/>
                  <a:pt x="29096" y="130121"/>
                </a:cubicBezTo>
                <a:lnTo>
                  <a:pt x="29096" y="117145"/>
                </a:lnTo>
                <a:cubicBezTo>
                  <a:pt x="29096" y="116064"/>
                  <a:pt x="29456" y="114622"/>
                  <a:pt x="30533" y="113901"/>
                </a:cubicBezTo>
                <a:lnTo>
                  <a:pt x="43824" y="100564"/>
                </a:lnTo>
                <a:cubicBezTo>
                  <a:pt x="44184" y="100204"/>
                  <a:pt x="44184" y="99483"/>
                  <a:pt x="43824" y="99123"/>
                </a:cubicBezTo>
                <a:lnTo>
                  <a:pt x="33048" y="88309"/>
                </a:lnTo>
                <a:cubicBezTo>
                  <a:pt x="32688" y="87588"/>
                  <a:pt x="31970" y="86867"/>
                  <a:pt x="31970" y="85786"/>
                </a:cubicBezTo>
                <a:cubicBezTo>
                  <a:pt x="31611" y="84344"/>
                  <a:pt x="31970" y="82903"/>
                  <a:pt x="33048" y="81821"/>
                </a:cubicBezTo>
                <a:lnTo>
                  <a:pt x="43824" y="71368"/>
                </a:lnTo>
                <a:cubicBezTo>
                  <a:pt x="43824" y="71008"/>
                  <a:pt x="43824" y="71008"/>
                  <a:pt x="43824" y="70647"/>
                </a:cubicBezTo>
                <a:lnTo>
                  <a:pt x="43824" y="69926"/>
                </a:lnTo>
                <a:lnTo>
                  <a:pt x="33048" y="59113"/>
                </a:lnTo>
                <a:cubicBezTo>
                  <a:pt x="31611" y="57671"/>
                  <a:pt x="31611" y="54427"/>
                  <a:pt x="33048" y="52985"/>
                </a:cubicBezTo>
                <a:lnTo>
                  <a:pt x="44184" y="41812"/>
                </a:lnTo>
                <a:cubicBezTo>
                  <a:pt x="44543" y="41451"/>
                  <a:pt x="44543" y="40730"/>
                  <a:pt x="44184" y="40370"/>
                </a:cubicBezTo>
                <a:lnTo>
                  <a:pt x="33407" y="29917"/>
                </a:lnTo>
                <a:cubicBezTo>
                  <a:pt x="32688" y="28835"/>
                  <a:pt x="32329" y="27754"/>
                  <a:pt x="32329" y="26673"/>
                </a:cubicBezTo>
                <a:cubicBezTo>
                  <a:pt x="32329" y="25231"/>
                  <a:pt x="32688" y="24150"/>
                  <a:pt x="33407" y="23429"/>
                </a:cubicBezTo>
                <a:lnTo>
                  <a:pt x="55679" y="1081"/>
                </a:lnTo>
                <a:cubicBezTo>
                  <a:pt x="56397" y="360"/>
                  <a:pt x="57834" y="0"/>
                  <a:pt x="589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8" name="Freeform 740">
            <a:extLst>
              <a:ext uri="{FF2B5EF4-FFF2-40B4-BE49-F238E27FC236}">
                <a16:creationId xmlns:a16="http://schemas.microsoft.com/office/drawing/2014/main" id="{96387864-9B40-AE49-AC90-6179C2F2D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246" y="4124205"/>
            <a:ext cx="391440" cy="381030"/>
          </a:xfrm>
          <a:custGeom>
            <a:avLst/>
            <a:gdLst/>
            <a:ahLst/>
            <a:cxnLst/>
            <a:rect l="0" t="0" r="r" b="b"/>
            <a:pathLst>
              <a:path w="298090" h="290302">
                <a:moveTo>
                  <a:pt x="23019" y="206348"/>
                </a:moveTo>
                <a:cubicBezTo>
                  <a:pt x="25982" y="206348"/>
                  <a:pt x="28205" y="208647"/>
                  <a:pt x="28205" y="211713"/>
                </a:cubicBezTo>
                <a:cubicBezTo>
                  <a:pt x="28205" y="214779"/>
                  <a:pt x="25982" y="217078"/>
                  <a:pt x="23019" y="217078"/>
                </a:cubicBezTo>
                <a:cubicBezTo>
                  <a:pt x="20055" y="217078"/>
                  <a:pt x="17462" y="214779"/>
                  <a:pt x="17462" y="211713"/>
                </a:cubicBezTo>
                <a:cubicBezTo>
                  <a:pt x="17462" y="208647"/>
                  <a:pt x="20055" y="206348"/>
                  <a:pt x="23019" y="206348"/>
                </a:cubicBezTo>
                <a:close/>
                <a:moveTo>
                  <a:pt x="47162" y="195228"/>
                </a:moveTo>
                <a:lnTo>
                  <a:pt x="47162" y="268694"/>
                </a:lnTo>
                <a:cubicBezTo>
                  <a:pt x="67683" y="275177"/>
                  <a:pt x="189367" y="307588"/>
                  <a:pt x="281890" y="234482"/>
                </a:cubicBezTo>
                <a:cubicBezTo>
                  <a:pt x="283690" y="233042"/>
                  <a:pt x="289090" y="228720"/>
                  <a:pt x="289090" y="224759"/>
                </a:cubicBezTo>
                <a:cubicBezTo>
                  <a:pt x="289090" y="223678"/>
                  <a:pt x="289090" y="222238"/>
                  <a:pt x="286570" y="220437"/>
                </a:cubicBezTo>
                <a:cubicBezTo>
                  <a:pt x="284770" y="218997"/>
                  <a:pt x="275769" y="222598"/>
                  <a:pt x="266769" y="226559"/>
                </a:cubicBezTo>
                <a:cubicBezTo>
                  <a:pt x="252009" y="232682"/>
                  <a:pt x="229328" y="242405"/>
                  <a:pt x="195847" y="249247"/>
                </a:cubicBezTo>
                <a:cubicBezTo>
                  <a:pt x="188287" y="251768"/>
                  <a:pt x="177846" y="253209"/>
                  <a:pt x="164166" y="253209"/>
                </a:cubicBezTo>
                <a:cubicBezTo>
                  <a:pt x="153005" y="253209"/>
                  <a:pt x="139685" y="252489"/>
                  <a:pt x="123844" y="250328"/>
                </a:cubicBezTo>
                <a:cubicBezTo>
                  <a:pt x="121684" y="249968"/>
                  <a:pt x="119524" y="247807"/>
                  <a:pt x="120244" y="245286"/>
                </a:cubicBezTo>
                <a:cubicBezTo>
                  <a:pt x="120244" y="242765"/>
                  <a:pt x="122764" y="241325"/>
                  <a:pt x="125284" y="241325"/>
                </a:cubicBezTo>
                <a:cubicBezTo>
                  <a:pt x="165966" y="246727"/>
                  <a:pt x="184326" y="243846"/>
                  <a:pt x="192967" y="240604"/>
                </a:cubicBezTo>
                <a:cubicBezTo>
                  <a:pt x="201247" y="237363"/>
                  <a:pt x="201247" y="233402"/>
                  <a:pt x="201607" y="231601"/>
                </a:cubicBezTo>
                <a:cubicBezTo>
                  <a:pt x="201607" y="226199"/>
                  <a:pt x="200527" y="222238"/>
                  <a:pt x="198367" y="219717"/>
                </a:cubicBezTo>
                <a:cubicBezTo>
                  <a:pt x="195127" y="216476"/>
                  <a:pt x="189727" y="216476"/>
                  <a:pt x="189727" y="216476"/>
                </a:cubicBezTo>
                <a:cubicBezTo>
                  <a:pt x="145445" y="217196"/>
                  <a:pt x="137525" y="212515"/>
                  <a:pt x="128165" y="207113"/>
                </a:cubicBezTo>
                <a:cubicBezTo>
                  <a:pt x="119164" y="201710"/>
                  <a:pt x="108724" y="195948"/>
                  <a:pt x="47162" y="195228"/>
                </a:cubicBezTo>
                <a:close/>
                <a:moveTo>
                  <a:pt x="9000" y="195228"/>
                </a:moveTo>
                <a:lnTo>
                  <a:pt x="9000" y="267614"/>
                </a:lnTo>
                <a:lnTo>
                  <a:pt x="38162" y="267614"/>
                </a:lnTo>
                <a:lnTo>
                  <a:pt x="38162" y="195228"/>
                </a:lnTo>
                <a:lnTo>
                  <a:pt x="9000" y="195228"/>
                </a:lnTo>
                <a:close/>
                <a:moveTo>
                  <a:pt x="196360" y="174422"/>
                </a:moveTo>
                <a:lnTo>
                  <a:pt x="219413" y="189944"/>
                </a:lnTo>
                <a:cubicBezTo>
                  <a:pt x="221541" y="191708"/>
                  <a:pt x="221896" y="194177"/>
                  <a:pt x="220477" y="196294"/>
                </a:cubicBezTo>
                <a:cubicBezTo>
                  <a:pt x="219768" y="197705"/>
                  <a:pt x="218349" y="198058"/>
                  <a:pt x="216930" y="198058"/>
                </a:cubicBezTo>
                <a:cubicBezTo>
                  <a:pt x="215866" y="198058"/>
                  <a:pt x="215157" y="198058"/>
                  <a:pt x="214448" y="197705"/>
                </a:cubicBezTo>
                <a:lnTo>
                  <a:pt x="191395" y="181830"/>
                </a:lnTo>
                <a:cubicBezTo>
                  <a:pt x="189622" y="180772"/>
                  <a:pt x="188912" y="177597"/>
                  <a:pt x="190331" y="175833"/>
                </a:cubicBezTo>
                <a:cubicBezTo>
                  <a:pt x="191750" y="173716"/>
                  <a:pt x="194587" y="173011"/>
                  <a:pt x="196360" y="174422"/>
                </a:cubicBezTo>
                <a:close/>
                <a:moveTo>
                  <a:pt x="110688" y="149051"/>
                </a:moveTo>
                <a:lnTo>
                  <a:pt x="157480" y="181828"/>
                </a:lnTo>
                <a:cubicBezTo>
                  <a:pt x="159623" y="182909"/>
                  <a:pt x="159980" y="186151"/>
                  <a:pt x="158908" y="187951"/>
                </a:cubicBezTo>
                <a:cubicBezTo>
                  <a:pt x="157837" y="189392"/>
                  <a:pt x="156408" y="190113"/>
                  <a:pt x="154979" y="190113"/>
                </a:cubicBezTo>
                <a:cubicBezTo>
                  <a:pt x="154265" y="190113"/>
                  <a:pt x="153551" y="189752"/>
                  <a:pt x="152479" y="189032"/>
                </a:cubicBezTo>
                <a:lnTo>
                  <a:pt x="105688" y="156615"/>
                </a:lnTo>
                <a:cubicBezTo>
                  <a:pt x="103544" y="155175"/>
                  <a:pt x="103187" y="152293"/>
                  <a:pt x="104259" y="150492"/>
                </a:cubicBezTo>
                <a:cubicBezTo>
                  <a:pt x="105688" y="148331"/>
                  <a:pt x="108545" y="147611"/>
                  <a:pt x="110688" y="149051"/>
                </a:cubicBezTo>
                <a:close/>
                <a:moveTo>
                  <a:pt x="155085" y="144259"/>
                </a:moveTo>
                <a:lnTo>
                  <a:pt x="178138" y="159781"/>
                </a:lnTo>
                <a:cubicBezTo>
                  <a:pt x="180266" y="161545"/>
                  <a:pt x="180621" y="164014"/>
                  <a:pt x="179202" y="166131"/>
                </a:cubicBezTo>
                <a:cubicBezTo>
                  <a:pt x="178138" y="167542"/>
                  <a:pt x="177074" y="167895"/>
                  <a:pt x="175655" y="167895"/>
                </a:cubicBezTo>
                <a:cubicBezTo>
                  <a:pt x="174591" y="167895"/>
                  <a:pt x="173882" y="167895"/>
                  <a:pt x="173173" y="167542"/>
                </a:cubicBezTo>
                <a:lnTo>
                  <a:pt x="150120" y="151667"/>
                </a:lnTo>
                <a:cubicBezTo>
                  <a:pt x="147992" y="150256"/>
                  <a:pt x="147637" y="147434"/>
                  <a:pt x="148701" y="145670"/>
                </a:cubicBezTo>
                <a:cubicBezTo>
                  <a:pt x="150475" y="143553"/>
                  <a:pt x="152957" y="142848"/>
                  <a:pt x="155085" y="144259"/>
                </a:cubicBezTo>
                <a:close/>
                <a:moveTo>
                  <a:pt x="229742" y="137017"/>
                </a:moveTo>
                <a:cubicBezTo>
                  <a:pt x="229385" y="139922"/>
                  <a:pt x="228315" y="142464"/>
                  <a:pt x="226888" y="144643"/>
                </a:cubicBezTo>
                <a:cubicBezTo>
                  <a:pt x="225104" y="146822"/>
                  <a:pt x="223320" y="148638"/>
                  <a:pt x="220823" y="150453"/>
                </a:cubicBezTo>
                <a:cubicBezTo>
                  <a:pt x="221537" y="152995"/>
                  <a:pt x="222964" y="155174"/>
                  <a:pt x="225461" y="156627"/>
                </a:cubicBezTo>
                <a:cubicBezTo>
                  <a:pt x="230099" y="160258"/>
                  <a:pt x="236877" y="158806"/>
                  <a:pt x="240087" y="154085"/>
                </a:cubicBezTo>
                <a:cubicBezTo>
                  <a:pt x="243655" y="149001"/>
                  <a:pt x="242228" y="142464"/>
                  <a:pt x="237590" y="139196"/>
                </a:cubicBezTo>
                <a:cubicBezTo>
                  <a:pt x="235093" y="137380"/>
                  <a:pt x="232596" y="136654"/>
                  <a:pt x="229742" y="137017"/>
                </a:cubicBezTo>
                <a:close/>
                <a:moveTo>
                  <a:pt x="210478" y="122491"/>
                </a:moveTo>
                <a:cubicBezTo>
                  <a:pt x="210121" y="122491"/>
                  <a:pt x="209408" y="122491"/>
                  <a:pt x="208694" y="122854"/>
                </a:cubicBezTo>
                <a:cubicBezTo>
                  <a:pt x="205840" y="123217"/>
                  <a:pt x="203343" y="125033"/>
                  <a:pt x="201916" y="127212"/>
                </a:cubicBezTo>
                <a:cubicBezTo>
                  <a:pt x="200132" y="129754"/>
                  <a:pt x="199419" y="132296"/>
                  <a:pt x="200132" y="135564"/>
                </a:cubicBezTo>
                <a:cubicBezTo>
                  <a:pt x="200489" y="138106"/>
                  <a:pt x="202273" y="140648"/>
                  <a:pt x="204413" y="142101"/>
                </a:cubicBezTo>
                <a:cubicBezTo>
                  <a:pt x="206910" y="143917"/>
                  <a:pt x="209764" y="144643"/>
                  <a:pt x="212618" y="143917"/>
                </a:cubicBezTo>
                <a:cubicBezTo>
                  <a:pt x="215115" y="143554"/>
                  <a:pt x="217613" y="141738"/>
                  <a:pt x="219396" y="139559"/>
                </a:cubicBezTo>
                <a:cubicBezTo>
                  <a:pt x="220823" y="137017"/>
                  <a:pt x="221537" y="134112"/>
                  <a:pt x="221180" y="131206"/>
                </a:cubicBezTo>
                <a:cubicBezTo>
                  <a:pt x="220467" y="128664"/>
                  <a:pt x="219040" y="126122"/>
                  <a:pt x="216542" y="124670"/>
                </a:cubicBezTo>
                <a:cubicBezTo>
                  <a:pt x="214759" y="123217"/>
                  <a:pt x="212618" y="122491"/>
                  <a:pt x="210478" y="122491"/>
                </a:cubicBezTo>
                <a:close/>
                <a:moveTo>
                  <a:pt x="112223" y="115684"/>
                </a:moveTo>
                <a:lnTo>
                  <a:pt x="135275" y="131206"/>
                </a:lnTo>
                <a:cubicBezTo>
                  <a:pt x="137048" y="132970"/>
                  <a:pt x="137758" y="135439"/>
                  <a:pt x="136339" y="137556"/>
                </a:cubicBezTo>
                <a:cubicBezTo>
                  <a:pt x="135275" y="138967"/>
                  <a:pt x="133856" y="139320"/>
                  <a:pt x="132793" y="139320"/>
                </a:cubicBezTo>
                <a:cubicBezTo>
                  <a:pt x="131729" y="139320"/>
                  <a:pt x="130665" y="139320"/>
                  <a:pt x="130310" y="138614"/>
                </a:cubicBezTo>
                <a:lnTo>
                  <a:pt x="107258" y="123092"/>
                </a:lnTo>
                <a:cubicBezTo>
                  <a:pt x="105130" y="121681"/>
                  <a:pt x="104775" y="118859"/>
                  <a:pt x="106194" y="116742"/>
                </a:cubicBezTo>
                <a:cubicBezTo>
                  <a:pt x="107612" y="114978"/>
                  <a:pt x="110095" y="114273"/>
                  <a:pt x="112223" y="115684"/>
                </a:cubicBezTo>
                <a:close/>
                <a:moveTo>
                  <a:pt x="206910" y="113775"/>
                </a:moveTo>
                <a:cubicBezTo>
                  <a:pt x="212261" y="112686"/>
                  <a:pt x="217256" y="113775"/>
                  <a:pt x="221894" y="116680"/>
                </a:cubicBezTo>
                <a:cubicBezTo>
                  <a:pt x="225461" y="119586"/>
                  <a:pt x="228315" y="123580"/>
                  <a:pt x="229385" y="128301"/>
                </a:cubicBezTo>
                <a:cubicBezTo>
                  <a:pt x="234023" y="127575"/>
                  <a:pt x="238304" y="128664"/>
                  <a:pt x="242585" y="131206"/>
                </a:cubicBezTo>
                <a:cubicBezTo>
                  <a:pt x="251146" y="137743"/>
                  <a:pt x="253644" y="150090"/>
                  <a:pt x="247579" y="159169"/>
                </a:cubicBezTo>
                <a:cubicBezTo>
                  <a:pt x="243655" y="164979"/>
                  <a:pt x="237590" y="167885"/>
                  <a:pt x="231169" y="167885"/>
                </a:cubicBezTo>
                <a:cubicBezTo>
                  <a:pt x="227245" y="167885"/>
                  <a:pt x="223677" y="166795"/>
                  <a:pt x="220110" y="164253"/>
                </a:cubicBezTo>
                <a:cubicBezTo>
                  <a:pt x="216542" y="161711"/>
                  <a:pt x="213688" y="157716"/>
                  <a:pt x="212618" y="152995"/>
                </a:cubicBezTo>
                <a:cubicBezTo>
                  <a:pt x="211905" y="152995"/>
                  <a:pt x="211191" y="153359"/>
                  <a:pt x="210478" y="153359"/>
                </a:cubicBezTo>
                <a:cubicBezTo>
                  <a:pt x="206554" y="153359"/>
                  <a:pt x="202986" y="151906"/>
                  <a:pt x="199419" y="150090"/>
                </a:cubicBezTo>
                <a:cubicBezTo>
                  <a:pt x="195138" y="146822"/>
                  <a:pt x="192284" y="142101"/>
                  <a:pt x="191214" y="137017"/>
                </a:cubicBezTo>
                <a:cubicBezTo>
                  <a:pt x="190500" y="131933"/>
                  <a:pt x="191570" y="126485"/>
                  <a:pt x="194424" y="122128"/>
                </a:cubicBezTo>
                <a:cubicBezTo>
                  <a:pt x="197635" y="117770"/>
                  <a:pt x="201916" y="114865"/>
                  <a:pt x="206910" y="113775"/>
                </a:cubicBezTo>
                <a:close/>
                <a:moveTo>
                  <a:pt x="53474" y="110936"/>
                </a:moveTo>
                <a:lnTo>
                  <a:pt x="89242" y="135883"/>
                </a:lnTo>
                <a:cubicBezTo>
                  <a:pt x="91367" y="137308"/>
                  <a:pt x="91721" y="139803"/>
                  <a:pt x="90305" y="141941"/>
                </a:cubicBezTo>
                <a:cubicBezTo>
                  <a:pt x="89596" y="143367"/>
                  <a:pt x="88180" y="144079"/>
                  <a:pt x="86763" y="144079"/>
                </a:cubicBezTo>
                <a:cubicBezTo>
                  <a:pt x="86055" y="144079"/>
                  <a:pt x="84992" y="143723"/>
                  <a:pt x="84284" y="143010"/>
                </a:cubicBezTo>
                <a:lnTo>
                  <a:pt x="48516" y="118420"/>
                </a:lnTo>
                <a:cubicBezTo>
                  <a:pt x="46391" y="116995"/>
                  <a:pt x="46037" y="114144"/>
                  <a:pt x="47100" y="112005"/>
                </a:cubicBezTo>
                <a:cubicBezTo>
                  <a:pt x="48516" y="109867"/>
                  <a:pt x="51349" y="109511"/>
                  <a:pt x="53474" y="110936"/>
                </a:cubicBezTo>
                <a:close/>
                <a:moveTo>
                  <a:pt x="70000" y="87109"/>
                </a:moveTo>
                <a:lnTo>
                  <a:pt x="93529" y="102631"/>
                </a:lnTo>
                <a:cubicBezTo>
                  <a:pt x="95734" y="104042"/>
                  <a:pt x="96470" y="106864"/>
                  <a:pt x="94999" y="108981"/>
                </a:cubicBezTo>
                <a:cubicBezTo>
                  <a:pt x="93896" y="110392"/>
                  <a:pt x="92426" y="110745"/>
                  <a:pt x="90955" y="110745"/>
                </a:cubicBezTo>
                <a:cubicBezTo>
                  <a:pt x="90220" y="110745"/>
                  <a:pt x="89117" y="110745"/>
                  <a:pt x="88382" y="110039"/>
                </a:cubicBezTo>
                <a:lnTo>
                  <a:pt x="64486" y="94517"/>
                </a:lnTo>
                <a:cubicBezTo>
                  <a:pt x="62648" y="93106"/>
                  <a:pt x="61912" y="90284"/>
                  <a:pt x="63383" y="88167"/>
                </a:cubicBezTo>
                <a:cubicBezTo>
                  <a:pt x="65221" y="86403"/>
                  <a:pt x="67794" y="85698"/>
                  <a:pt x="70000" y="87109"/>
                </a:cubicBezTo>
                <a:close/>
                <a:moveTo>
                  <a:pt x="103501" y="46963"/>
                </a:moveTo>
                <a:cubicBezTo>
                  <a:pt x="102791" y="46963"/>
                  <a:pt x="102081" y="47324"/>
                  <a:pt x="101726" y="47686"/>
                </a:cubicBezTo>
                <a:lnTo>
                  <a:pt x="92138" y="61776"/>
                </a:lnTo>
                <a:cubicBezTo>
                  <a:pt x="91783" y="62860"/>
                  <a:pt x="91783" y="63221"/>
                  <a:pt x="91783" y="63582"/>
                </a:cubicBezTo>
                <a:cubicBezTo>
                  <a:pt x="92138" y="63944"/>
                  <a:pt x="92138" y="64666"/>
                  <a:pt x="92848" y="65028"/>
                </a:cubicBezTo>
                <a:lnTo>
                  <a:pt x="112734" y="79118"/>
                </a:lnTo>
                <a:cubicBezTo>
                  <a:pt x="113444" y="79479"/>
                  <a:pt x="114154" y="79479"/>
                  <a:pt x="114509" y="79479"/>
                </a:cubicBezTo>
                <a:cubicBezTo>
                  <a:pt x="114864" y="79118"/>
                  <a:pt x="115219" y="79118"/>
                  <a:pt x="115930" y="78395"/>
                </a:cubicBezTo>
                <a:lnTo>
                  <a:pt x="125517" y="64305"/>
                </a:lnTo>
                <a:cubicBezTo>
                  <a:pt x="125872" y="63221"/>
                  <a:pt x="125872" y="62137"/>
                  <a:pt x="124807" y="61053"/>
                </a:cubicBezTo>
                <a:lnTo>
                  <a:pt x="104566" y="47324"/>
                </a:lnTo>
                <a:cubicBezTo>
                  <a:pt x="104211" y="46963"/>
                  <a:pt x="103856" y="46963"/>
                  <a:pt x="103501" y="46963"/>
                </a:cubicBezTo>
                <a:close/>
                <a:moveTo>
                  <a:pt x="109893" y="39737"/>
                </a:moveTo>
                <a:lnTo>
                  <a:pt x="129778" y="53828"/>
                </a:lnTo>
                <a:cubicBezTo>
                  <a:pt x="135105" y="57441"/>
                  <a:pt x="136170" y="64305"/>
                  <a:pt x="132619" y="69363"/>
                </a:cubicBezTo>
                <a:lnTo>
                  <a:pt x="123387" y="83453"/>
                </a:lnTo>
                <a:cubicBezTo>
                  <a:pt x="121611" y="85982"/>
                  <a:pt x="119125" y="87789"/>
                  <a:pt x="116285" y="88511"/>
                </a:cubicBezTo>
                <a:cubicBezTo>
                  <a:pt x="115219" y="88511"/>
                  <a:pt x="114864" y="88511"/>
                  <a:pt x="114154" y="88511"/>
                </a:cubicBezTo>
                <a:cubicBezTo>
                  <a:pt x="111668" y="88511"/>
                  <a:pt x="109893" y="87789"/>
                  <a:pt x="107762" y="86344"/>
                </a:cubicBezTo>
                <a:lnTo>
                  <a:pt x="87877" y="72253"/>
                </a:lnTo>
                <a:cubicBezTo>
                  <a:pt x="85391" y="70808"/>
                  <a:pt x="83616" y="68279"/>
                  <a:pt x="82905" y="65028"/>
                </a:cubicBezTo>
                <a:cubicBezTo>
                  <a:pt x="82550" y="62137"/>
                  <a:pt x="83260" y="59247"/>
                  <a:pt x="85036" y="56718"/>
                </a:cubicBezTo>
                <a:lnTo>
                  <a:pt x="94269" y="42628"/>
                </a:lnTo>
                <a:cubicBezTo>
                  <a:pt x="97819" y="37570"/>
                  <a:pt x="104566" y="36486"/>
                  <a:pt x="109893" y="39737"/>
                </a:cubicBezTo>
                <a:close/>
                <a:moveTo>
                  <a:pt x="97429" y="399"/>
                </a:moveTo>
                <a:cubicBezTo>
                  <a:pt x="103144" y="-681"/>
                  <a:pt x="109264" y="399"/>
                  <a:pt x="114484" y="4000"/>
                </a:cubicBezTo>
                <a:lnTo>
                  <a:pt x="281530" y="118521"/>
                </a:lnTo>
                <a:cubicBezTo>
                  <a:pt x="291970" y="125723"/>
                  <a:pt x="294490" y="139768"/>
                  <a:pt x="287290" y="150212"/>
                </a:cubicBezTo>
                <a:lnTo>
                  <a:pt x="253809" y="199189"/>
                </a:lnTo>
                <a:cubicBezTo>
                  <a:pt x="263169" y="195228"/>
                  <a:pt x="269649" y="194148"/>
                  <a:pt x="274329" y="197389"/>
                </a:cubicBezTo>
                <a:cubicBezTo>
                  <a:pt x="279010" y="200990"/>
                  <a:pt x="280090" y="205311"/>
                  <a:pt x="280090" y="208193"/>
                </a:cubicBezTo>
                <a:cubicBezTo>
                  <a:pt x="280450" y="209273"/>
                  <a:pt x="280090" y="210714"/>
                  <a:pt x="279730" y="211794"/>
                </a:cubicBezTo>
                <a:cubicBezTo>
                  <a:pt x="285130" y="210714"/>
                  <a:pt x="289090" y="210714"/>
                  <a:pt x="292330" y="213595"/>
                </a:cubicBezTo>
                <a:cubicBezTo>
                  <a:pt x="297370" y="217556"/>
                  <a:pt x="298090" y="222238"/>
                  <a:pt x="298090" y="225119"/>
                </a:cubicBezTo>
                <a:cubicBezTo>
                  <a:pt x="297370" y="234122"/>
                  <a:pt x="288010" y="240965"/>
                  <a:pt x="286930" y="241685"/>
                </a:cubicBezTo>
                <a:cubicBezTo>
                  <a:pt x="238688" y="279858"/>
                  <a:pt x="182166" y="290302"/>
                  <a:pt x="135725" y="290302"/>
                </a:cubicBezTo>
                <a:cubicBezTo>
                  <a:pt x="86043" y="290302"/>
                  <a:pt x="47522" y="278418"/>
                  <a:pt x="41762" y="276617"/>
                </a:cubicBezTo>
                <a:lnTo>
                  <a:pt x="4680" y="276617"/>
                </a:lnTo>
                <a:cubicBezTo>
                  <a:pt x="2160" y="276617"/>
                  <a:pt x="0" y="274817"/>
                  <a:pt x="0" y="272296"/>
                </a:cubicBezTo>
                <a:lnTo>
                  <a:pt x="0" y="190906"/>
                </a:lnTo>
                <a:cubicBezTo>
                  <a:pt x="0" y="188385"/>
                  <a:pt x="2160" y="186585"/>
                  <a:pt x="4680" y="186585"/>
                </a:cubicBezTo>
                <a:lnTo>
                  <a:pt x="42482" y="186585"/>
                </a:lnTo>
                <a:cubicBezTo>
                  <a:pt x="110524" y="186585"/>
                  <a:pt x="122404" y="193427"/>
                  <a:pt x="132485" y="199549"/>
                </a:cubicBezTo>
                <a:cubicBezTo>
                  <a:pt x="140765" y="204231"/>
                  <a:pt x="147965" y="208193"/>
                  <a:pt x="189367" y="207473"/>
                </a:cubicBezTo>
                <a:cubicBezTo>
                  <a:pt x="189367" y="207473"/>
                  <a:pt x="198367" y="207113"/>
                  <a:pt x="204847" y="213235"/>
                </a:cubicBezTo>
                <a:cubicBezTo>
                  <a:pt x="208807" y="217916"/>
                  <a:pt x="210967" y="224039"/>
                  <a:pt x="210247" y="232322"/>
                </a:cubicBezTo>
                <a:cubicBezTo>
                  <a:pt x="210247" y="233762"/>
                  <a:pt x="210247" y="235203"/>
                  <a:pt x="209527" y="236643"/>
                </a:cubicBezTo>
                <a:cubicBezTo>
                  <a:pt x="234008" y="230881"/>
                  <a:pt x="250929" y="223318"/>
                  <a:pt x="263169" y="218277"/>
                </a:cubicBezTo>
                <a:cubicBezTo>
                  <a:pt x="264249" y="217916"/>
                  <a:pt x="264969" y="217196"/>
                  <a:pt x="266409" y="216836"/>
                </a:cubicBezTo>
                <a:cubicBezTo>
                  <a:pt x="269289" y="213595"/>
                  <a:pt x="271449" y="210714"/>
                  <a:pt x="271449" y="208553"/>
                </a:cubicBezTo>
                <a:cubicBezTo>
                  <a:pt x="271449" y="208193"/>
                  <a:pt x="271089" y="206752"/>
                  <a:pt x="268569" y="204591"/>
                </a:cubicBezTo>
                <a:cubicBezTo>
                  <a:pt x="266409" y="203511"/>
                  <a:pt x="255249" y="208193"/>
                  <a:pt x="246969" y="211794"/>
                </a:cubicBezTo>
                <a:lnTo>
                  <a:pt x="244088" y="212875"/>
                </a:lnTo>
                <a:lnTo>
                  <a:pt x="240488" y="217916"/>
                </a:lnTo>
                <a:cubicBezTo>
                  <a:pt x="239768" y="219717"/>
                  <a:pt x="238328" y="220077"/>
                  <a:pt x="236888" y="220077"/>
                </a:cubicBezTo>
                <a:cubicBezTo>
                  <a:pt x="235808" y="220077"/>
                  <a:pt x="235088" y="220077"/>
                  <a:pt x="234728" y="219357"/>
                </a:cubicBezTo>
                <a:cubicBezTo>
                  <a:pt x="232208" y="217916"/>
                  <a:pt x="231848" y="215035"/>
                  <a:pt x="233288" y="212875"/>
                </a:cubicBezTo>
                <a:lnTo>
                  <a:pt x="279730" y="145170"/>
                </a:lnTo>
                <a:cubicBezTo>
                  <a:pt x="284050" y="139048"/>
                  <a:pt x="282610" y="130405"/>
                  <a:pt x="276489" y="126083"/>
                </a:cubicBezTo>
                <a:lnTo>
                  <a:pt x="109444" y="11563"/>
                </a:lnTo>
                <a:cubicBezTo>
                  <a:pt x="103324" y="7241"/>
                  <a:pt x="94683" y="8682"/>
                  <a:pt x="90363" y="15164"/>
                </a:cubicBezTo>
                <a:lnTo>
                  <a:pt x="23401" y="112759"/>
                </a:lnTo>
                <a:cubicBezTo>
                  <a:pt x="19081" y="118881"/>
                  <a:pt x="20521" y="127524"/>
                  <a:pt x="27001" y="131846"/>
                </a:cubicBezTo>
                <a:lnTo>
                  <a:pt x="84963" y="171460"/>
                </a:lnTo>
                <a:cubicBezTo>
                  <a:pt x="86763" y="172900"/>
                  <a:pt x="87483" y="175781"/>
                  <a:pt x="86043" y="177942"/>
                </a:cubicBezTo>
                <a:cubicBezTo>
                  <a:pt x="84603" y="180103"/>
                  <a:pt x="81723" y="180463"/>
                  <a:pt x="79563" y="179022"/>
                </a:cubicBezTo>
                <a:lnTo>
                  <a:pt x="21601" y="139048"/>
                </a:lnTo>
                <a:cubicBezTo>
                  <a:pt x="11520" y="132206"/>
                  <a:pt x="8640" y="118161"/>
                  <a:pt x="15840" y="107717"/>
                </a:cubicBezTo>
                <a:lnTo>
                  <a:pt x="82803" y="9762"/>
                </a:lnTo>
                <a:cubicBezTo>
                  <a:pt x="86403" y="4721"/>
                  <a:pt x="91713" y="1479"/>
                  <a:pt x="97429" y="3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BD6DBD-1032-7B47-883C-028EACA45364}"/>
              </a:ext>
            </a:extLst>
          </p:cNvPr>
          <p:cNvSpPr txBox="1"/>
          <p:nvPr/>
        </p:nvSpPr>
        <p:spPr>
          <a:xfrm>
            <a:off x="707916" y="1971868"/>
            <a:ext cx="4358161" cy="1938992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fr-FR" sz="2000" dirty="0">
                <a:latin typeface="Poppins" pitchFamily="2" charset="77"/>
                <a:ea typeface="League Spartan" charset="0"/>
                <a:cs typeface="Poppins" pitchFamily="2" charset="77"/>
              </a:rPr>
              <a:t>Ne comprend pas qu’après avoir tout donné pour des recherches (expertise, aptitude, temps etc.) et à les divulguer, des journalistes viennent tout remettre en cause par ignorance ou par fantaisie</a:t>
            </a:r>
          </a:p>
        </p:txBody>
      </p:sp>
      <p:sp>
        <p:nvSpPr>
          <p:cNvPr id="94" name="TextBox 93">
            <a:extLst/>
          </p:cNvPr>
          <p:cNvSpPr txBox="1"/>
          <p:nvPr/>
        </p:nvSpPr>
        <p:spPr>
          <a:xfrm>
            <a:off x="673964" y="4036385"/>
            <a:ext cx="4392113" cy="2246769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fr-FR" sz="2000" dirty="0">
                <a:latin typeface="Poppins" pitchFamily="2" charset="77"/>
                <a:ea typeface="League Spartan" charset="0"/>
                <a:cs typeface="Poppins" pitchFamily="2" charset="77"/>
              </a:rPr>
              <a:t>Déplore encore plus qu’ayant partagé des données non validés avec des journalistes par confiance, celles-ci se retrouvent à la une dès le lendemain sans la moindre mention qu’il s’agissait de résultats partiels d’une étude non encore validée</a:t>
            </a:r>
          </a:p>
        </p:txBody>
      </p:sp>
      <p:sp>
        <p:nvSpPr>
          <p:cNvPr id="95" name="TextBox 94">
            <a:extLst/>
          </p:cNvPr>
          <p:cNvSpPr txBox="1"/>
          <p:nvPr/>
        </p:nvSpPr>
        <p:spPr>
          <a:xfrm>
            <a:off x="7789134" y="1971868"/>
            <a:ext cx="4358161" cy="1631216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fr-FR" sz="2000" dirty="0">
                <a:latin typeface="Poppins" pitchFamily="2" charset="77"/>
                <a:ea typeface="League Spartan" charset="0"/>
                <a:cs typeface="Poppins" pitchFamily="2" charset="77"/>
              </a:rPr>
              <a:t>Ne sait parfois pas attendre, pressé par la règle de « la rapidité » et parfois du scoop, il voudrait tout avoir et tout diffuser ici et maintenant</a:t>
            </a:r>
          </a:p>
        </p:txBody>
      </p:sp>
      <p:sp>
        <p:nvSpPr>
          <p:cNvPr id="96" name="TextBox 95">
            <a:extLst/>
          </p:cNvPr>
          <p:cNvSpPr txBox="1"/>
          <p:nvPr/>
        </p:nvSpPr>
        <p:spPr>
          <a:xfrm>
            <a:off x="7789133" y="3746008"/>
            <a:ext cx="4358161" cy="101566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fr-FR" sz="2000" dirty="0">
                <a:latin typeface="Poppins" pitchFamily="2" charset="77"/>
                <a:ea typeface="League Spartan" charset="0"/>
                <a:cs typeface="Poppins" pitchFamily="2" charset="77"/>
              </a:rPr>
              <a:t>La précipitation ou  l’ignorance qui peut amener certains à mal interpréter les résultats</a:t>
            </a:r>
          </a:p>
        </p:txBody>
      </p:sp>
      <p:sp>
        <p:nvSpPr>
          <p:cNvPr id="97" name="TextBox 96">
            <a:extLst/>
          </p:cNvPr>
          <p:cNvSpPr txBox="1"/>
          <p:nvPr/>
        </p:nvSpPr>
        <p:spPr>
          <a:xfrm>
            <a:off x="7789132" y="5036985"/>
            <a:ext cx="4358161" cy="101566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fr-FR" sz="2000" dirty="0">
                <a:latin typeface="Poppins" pitchFamily="2" charset="77"/>
                <a:ea typeface="League Spartan" charset="0"/>
                <a:cs typeface="Poppins" pitchFamily="2" charset="77"/>
              </a:rPr>
              <a:t>Le statisticien se doit « de-techniser » leur langage pour faciliter la compréhension des journalistes</a:t>
            </a:r>
          </a:p>
        </p:txBody>
      </p:sp>
      <p:sp>
        <p:nvSpPr>
          <p:cNvPr id="98" name="Oval 97">
            <a:extLst/>
          </p:cNvPr>
          <p:cNvSpPr/>
          <p:nvPr/>
        </p:nvSpPr>
        <p:spPr>
          <a:xfrm>
            <a:off x="6721106" y="5244928"/>
            <a:ext cx="807720" cy="8077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99" name="Freeform 749">
            <a:extLst/>
          </p:cNvPr>
          <p:cNvSpPr>
            <a:spLocks noChangeArrowheads="1"/>
          </p:cNvSpPr>
          <p:nvPr/>
        </p:nvSpPr>
        <p:spPr bwMode="auto">
          <a:xfrm>
            <a:off x="6929246" y="5453068"/>
            <a:ext cx="391440" cy="391440"/>
          </a:xfrm>
          <a:custGeom>
            <a:avLst/>
            <a:gdLst/>
            <a:ahLst/>
            <a:cxnLst/>
            <a:rect l="0" t="0" r="r" b="b"/>
            <a:pathLst>
              <a:path w="298090" h="298090">
                <a:moveTo>
                  <a:pt x="154805" y="248709"/>
                </a:moveTo>
                <a:lnTo>
                  <a:pt x="117724" y="285474"/>
                </a:lnTo>
                <a:cubicBezTo>
                  <a:pt x="127804" y="287997"/>
                  <a:pt x="138245" y="289079"/>
                  <a:pt x="149045" y="289079"/>
                </a:cubicBezTo>
                <a:cubicBezTo>
                  <a:pt x="162726" y="289079"/>
                  <a:pt x="176406" y="286916"/>
                  <a:pt x="189006" y="283311"/>
                </a:cubicBezTo>
                <a:lnTo>
                  <a:pt x="154805" y="248709"/>
                </a:lnTo>
                <a:close/>
                <a:moveTo>
                  <a:pt x="208807" y="194642"/>
                </a:moveTo>
                <a:lnTo>
                  <a:pt x="160926" y="242221"/>
                </a:lnTo>
                <a:lnTo>
                  <a:pt x="198727" y="280067"/>
                </a:lnTo>
                <a:cubicBezTo>
                  <a:pt x="220328" y="271417"/>
                  <a:pt x="239408" y="258080"/>
                  <a:pt x="254889" y="240418"/>
                </a:cubicBezTo>
                <a:lnTo>
                  <a:pt x="208807" y="194642"/>
                </a:lnTo>
                <a:close/>
                <a:moveTo>
                  <a:pt x="47522" y="141656"/>
                </a:moveTo>
                <a:lnTo>
                  <a:pt x="11881" y="177701"/>
                </a:lnTo>
                <a:cubicBezTo>
                  <a:pt x="22321" y="227442"/>
                  <a:pt x="59402" y="267812"/>
                  <a:pt x="107644" y="282591"/>
                </a:cubicBezTo>
                <a:lnTo>
                  <a:pt x="148325" y="242221"/>
                </a:lnTo>
                <a:lnTo>
                  <a:pt x="97203" y="191398"/>
                </a:lnTo>
                <a:lnTo>
                  <a:pt x="47522" y="141656"/>
                </a:lnTo>
                <a:close/>
                <a:moveTo>
                  <a:pt x="154805" y="140214"/>
                </a:moveTo>
                <a:lnTo>
                  <a:pt x="106924" y="188154"/>
                </a:lnTo>
                <a:lnTo>
                  <a:pt x="154805" y="236093"/>
                </a:lnTo>
                <a:lnTo>
                  <a:pt x="202327" y="188154"/>
                </a:lnTo>
                <a:lnTo>
                  <a:pt x="154805" y="140214"/>
                </a:lnTo>
                <a:close/>
                <a:moveTo>
                  <a:pt x="101884" y="87589"/>
                </a:moveTo>
                <a:lnTo>
                  <a:pt x="54002" y="135528"/>
                </a:lnTo>
                <a:lnTo>
                  <a:pt x="100443" y="181665"/>
                </a:lnTo>
                <a:lnTo>
                  <a:pt x="148325" y="133726"/>
                </a:lnTo>
                <a:lnTo>
                  <a:pt x="101884" y="87589"/>
                </a:lnTo>
                <a:close/>
                <a:moveTo>
                  <a:pt x="57602" y="43254"/>
                </a:moveTo>
                <a:cubicBezTo>
                  <a:pt x="27721" y="68846"/>
                  <a:pt x="9000" y="106693"/>
                  <a:pt x="9000" y="148865"/>
                </a:cubicBezTo>
                <a:cubicBezTo>
                  <a:pt x="9000" y="154992"/>
                  <a:pt x="9360" y="160760"/>
                  <a:pt x="10080" y="166527"/>
                </a:cubicBezTo>
                <a:lnTo>
                  <a:pt x="10703" y="165906"/>
                </a:lnTo>
                <a:lnTo>
                  <a:pt x="95763" y="81101"/>
                </a:lnTo>
                <a:lnTo>
                  <a:pt x="57602" y="43254"/>
                </a:lnTo>
                <a:close/>
                <a:moveTo>
                  <a:pt x="235744" y="40399"/>
                </a:moveTo>
                <a:cubicBezTo>
                  <a:pt x="224641" y="40399"/>
                  <a:pt x="215329" y="49408"/>
                  <a:pt x="215329" y="60939"/>
                </a:cubicBezTo>
                <a:cubicBezTo>
                  <a:pt x="215329" y="72110"/>
                  <a:pt x="224641" y="81119"/>
                  <a:pt x="235744" y="81119"/>
                </a:cubicBezTo>
                <a:cubicBezTo>
                  <a:pt x="246847" y="81119"/>
                  <a:pt x="255801" y="72110"/>
                  <a:pt x="255801" y="60939"/>
                </a:cubicBezTo>
                <a:cubicBezTo>
                  <a:pt x="255801" y="49408"/>
                  <a:pt x="246847" y="40399"/>
                  <a:pt x="235744" y="40399"/>
                </a:cubicBezTo>
                <a:close/>
                <a:moveTo>
                  <a:pt x="235744" y="31750"/>
                </a:moveTo>
                <a:cubicBezTo>
                  <a:pt x="251861" y="31750"/>
                  <a:pt x="264755" y="44723"/>
                  <a:pt x="264755" y="60939"/>
                </a:cubicBezTo>
                <a:cubicBezTo>
                  <a:pt x="264755" y="77155"/>
                  <a:pt x="251861" y="90128"/>
                  <a:pt x="235744" y="90128"/>
                </a:cubicBezTo>
                <a:cubicBezTo>
                  <a:pt x="219627" y="90128"/>
                  <a:pt x="206375" y="77155"/>
                  <a:pt x="206375" y="60939"/>
                </a:cubicBezTo>
                <a:cubicBezTo>
                  <a:pt x="206375" y="44723"/>
                  <a:pt x="219627" y="31750"/>
                  <a:pt x="235744" y="31750"/>
                </a:cubicBezTo>
                <a:close/>
                <a:moveTo>
                  <a:pt x="235565" y="8633"/>
                </a:moveTo>
                <a:cubicBezTo>
                  <a:pt x="206887" y="8633"/>
                  <a:pt x="183587" y="32373"/>
                  <a:pt x="183587" y="61148"/>
                </a:cubicBezTo>
                <a:cubicBezTo>
                  <a:pt x="183587" y="97478"/>
                  <a:pt x="223735" y="141720"/>
                  <a:pt x="235565" y="153590"/>
                </a:cubicBezTo>
                <a:cubicBezTo>
                  <a:pt x="247036" y="141720"/>
                  <a:pt x="287543" y="97478"/>
                  <a:pt x="287543" y="61148"/>
                </a:cubicBezTo>
                <a:cubicBezTo>
                  <a:pt x="287543" y="32373"/>
                  <a:pt x="263884" y="8633"/>
                  <a:pt x="235565" y="8633"/>
                </a:cubicBezTo>
                <a:close/>
                <a:moveTo>
                  <a:pt x="235565" y="0"/>
                </a:moveTo>
                <a:cubicBezTo>
                  <a:pt x="268903" y="0"/>
                  <a:pt x="296505" y="27337"/>
                  <a:pt x="296505" y="61148"/>
                </a:cubicBezTo>
                <a:cubicBezTo>
                  <a:pt x="296505" y="107549"/>
                  <a:pt x="240942" y="161144"/>
                  <a:pt x="238433" y="163661"/>
                </a:cubicBezTo>
                <a:cubicBezTo>
                  <a:pt x="237716" y="164381"/>
                  <a:pt x="236640" y="164741"/>
                  <a:pt x="235565" y="164741"/>
                </a:cubicBezTo>
                <a:cubicBezTo>
                  <a:pt x="234131" y="164741"/>
                  <a:pt x="233414" y="164381"/>
                  <a:pt x="232339" y="163661"/>
                </a:cubicBezTo>
                <a:cubicBezTo>
                  <a:pt x="230188" y="161144"/>
                  <a:pt x="174625" y="107549"/>
                  <a:pt x="174625" y="61148"/>
                </a:cubicBezTo>
                <a:cubicBezTo>
                  <a:pt x="174625" y="27337"/>
                  <a:pt x="201869" y="0"/>
                  <a:pt x="235565" y="0"/>
                </a:cubicBezTo>
                <a:close/>
                <a:moveTo>
                  <a:pt x="149045" y="0"/>
                </a:moveTo>
                <a:cubicBezTo>
                  <a:pt x="159485" y="0"/>
                  <a:pt x="170646" y="1082"/>
                  <a:pt x="181086" y="3244"/>
                </a:cubicBezTo>
                <a:cubicBezTo>
                  <a:pt x="183606" y="3965"/>
                  <a:pt x="185046" y="6488"/>
                  <a:pt x="184686" y="8651"/>
                </a:cubicBezTo>
                <a:cubicBezTo>
                  <a:pt x="183966" y="11174"/>
                  <a:pt x="181806" y="12616"/>
                  <a:pt x="179286" y="12255"/>
                </a:cubicBezTo>
                <a:cubicBezTo>
                  <a:pt x="169206" y="10093"/>
                  <a:pt x="159125" y="8651"/>
                  <a:pt x="149045" y="8651"/>
                </a:cubicBezTo>
                <a:cubicBezTo>
                  <a:pt x="117364" y="8651"/>
                  <a:pt x="88203" y="19464"/>
                  <a:pt x="64442" y="37487"/>
                </a:cubicBezTo>
                <a:lnTo>
                  <a:pt x="154805" y="127598"/>
                </a:lnTo>
                <a:lnTo>
                  <a:pt x="171726" y="110297"/>
                </a:lnTo>
                <a:cubicBezTo>
                  <a:pt x="173166" y="108855"/>
                  <a:pt x="176046" y="108855"/>
                  <a:pt x="177846" y="110297"/>
                </a:cubicBezTo>
                <a:cubicBezTo>
                  <a:pt x="179646" y="112099"/>
                  <a:pt x="179646" y="114983"/>
                  <a:pt x="177846" y="116785"/>
                </a:cubicBezTo>
                <a:lnTo>
                  <a:pt x="160926" y="133726"/>
                </a:lnTo>
                <a:lnTo>
                  <a:pt x="260649" y="233570"/>
                </a:lnTo>
                <a:cubicBezTo>
                  <a:pt x="278290" y="209780"/>
                  <a:pt x="289090" y="180584"/>
                  <a:pt x="289090" y="148865"/>
                </a:cubicBezTo>
                <a:cubicBezTo>
                  <a:pt x="289090" y="140935"/>
                  <a:pt x="288370" y="132645"/>
                  <a:pt x="286570" y="124715"/>
                </a:cubicBezTo>
                <a:cubicBezTo>
                  <a:pt x="286210" y="122192"/>
                  <a:pt x="288010" y="120029"/>
                  <a:pt x="290530" y="119669"/>
                </a:cubicBezTo>
                <a:cubicBezTo>
                  <a:pt x="293050" y="119308"/>
                  <a:pt x="295210" y="120750"/>
                  <a:pt x="295570" y="123273"/>
                </a:cubicBezTo>
                <a:cubicBezTo>
                  <a:pt x="297010" y="131563"/>
                  <a:pt x="298090" y="140214"/>
                  <a:pt x="298090" y="148865"/>
                </a:cubicBezTo>
                <a:cubicBezTo>
                  <a:pt x="298090" y="231047"/>
                  <a:pt x="231128" y="298090"/>
                  <a:pt x="149045" y="298090"/>
                </a:cubicBezTo>
                <a:cubicBezTo>
                  <a:pt x="66962" y="298090"/>
                  <a:pt x="0" y="231047"/>
                  <a:pt x="0" y="148865"/>
                </a:cubicBezTo>
                <a:cubicBezTo>
                  <a:pt x="0" y="66683"/>
                  <a:pt x="66962" y="0"/>
                  <a:pt x="1490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100" name="Title 1"/>
          <p:cNvSpPr txBox="1">
            <a:spLocks/>
          </p:cNvSpPr>
          <p:nvPr/>
        </p:nvSpPr>
        <p:spPr>
          <a:xfrm>
            <a:off x="2621532" y="74973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/>
              <a:t>Quelques exemples de griefs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013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Ebauche</a:t>
            </a:r>
            <a:r>
              <a:rPr lang="en-GB" dirty="0"/>
              <a:t> de solutions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89211" y="1484671"/>
            <a:ext cx="9494633" cy="5014452"/>
          </a:xfrm>
        </p:spPr>
        <p:txBody>
          <a:bodyPr>
            <a:noAutofit/>
          </a:bodyPr>
          <a:lstStyle/>
          <a:p>
            <a:r>
              <a:rPr lang="fr-FR" sz="2200" dirty="0"/>
              <a:t>1-Donner suffisamment de moyens aux instituts pour des recherches finalisées;</a:t>
            </a:r>
          </a:p>
          <a:p>
            <a:r>
              <a:rPr lang="fr-FR" sz="2200" dirty="0"/>
              <a:t>2- Les recherches commandées par les organismes internationaux arrivent à terme ce qui n’est pas toujours le cas de celles initiées  par nos pays;</a:t>
            </a:r>
          </a:p>
          <a:p>
            <a:r>
              <a:rPr lang="fr-FR" sz="2200" dirty="0"/>
              <a:t> 3- Accompagner les instituts  dans la divulgation des résultats des recherches;  </a:t>
            </a:r>
          </a:p>
          <a:p>
            <a:r>
              <a:rPr lang="fr-FR" sz="2200" dirty="0"/>
              <a:t>4- Les obliger à avoir une cellule adéquate de communication qui ne se réduise pas à une seule personne;</a:t>
            </a:r>
          </a:p>
          <a:p>
            <a:r>
              <a:rPr lang="fr-FR" sz="2200" dirty="0"/>
              <a:t>5-Obliger chaque institut à avoir un Site Web Actualisé;</a:t>
            </a:r>
          </a:p>
          <a:p>
            <a:r>
              <a:rPr lang="fr-FR" sz="2200" dirty="0"/>
              <a:t>6-Leur donner les moyens d’équiper leur cellule de communication de  moyens de production non seulement de documents papiers mais également  d’autres canaux de diffusion qui facilitent la dissémination</a:t>
            </a:r>
          </a:p>
        </p:txBody>
      </p:sp>
    </p:spTree>
    <p:extLst>
      <p:ext uri="{BB962C8B-B14F-4D97-AF65-F5344CB8AC3E}">
        <p14:creationId xmlns:p14="http://schemas.microsoft.com/office/powerpoint/2010/main" val="3733088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Ebauche</a:t>
            </a:r>
            <a:r>
              <a:rPr lang="en-GB" dirty="0"/>
              <a:t> de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4671"/>
            <a:ext cx="9307820" cy="5014452"/>
          </a:xfrm>
        </p:spPr>
        <p:txBody>
          <a:bodyPr>
            <a:normAutofit/>
          </a:bodyPr>
          <a:lstStyle/>
          <a:p>
            <a:r>
              <a:rPr lang="fr-FR" sz="2200" dirty="0"/>
              <a:t>7- Libérer les  instituts des entraves des ministères (pour plus d’accès aux données );</a:t>
            </a:r>
          </a:p>
          <a:p>
            <a:r>
              <a:rPr lang="fr-FR" sz="2200" dirty="0"/>
              <a:t>8- Aux statisticiens, débarrasser de termes techniques les versions à transmettre aux cellules de communication ou à publier sur les sites pour permettre une meilleure compréhension;</a:t>
            </a:r>
          </a:p>
          <a:p>
            <a:r>
              <a:rPr lang="fr-FR" sz="2200" dirty="0"/>
              <a:t>9- Faire des journalistes des partenaires  au sein d’un creuset pour qu’ils n’attendent  pas les séminaires ou les grands rassemblements pour  échanger;</a:t>
            </a:r>
          </a:p>
          <a:p>
            <a:r>
              <a:rPr lang="fr-FR" sz="2200" dirty="0"/>
              <a:t>10- Organiser régulièrement des conférences de presse pour présenter les résultats statistiques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13713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Ebauche</a:t>
            </a:r>
            <a:r>
              <a:rPr lang="en-GB" dirty="0"/>
              <a:t> de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6619" y="1386348"/>
            <a:ext cx="9950245" cy="5240594"/>
          </a:xfrm>
        </p:spPr>
        <p:txBody>
          <a:bodyPr>
            <a:noAutofit/>
          </a:bodyPr>
          <a:lstStyle/>
          <a:p>
            <a:r>
              <a:rPr lang="fr-FR" sz="2100" dirty="0"/>
              <a:t>11- Avoir dans chaque pays un groupe de journalistes spécialisés  de la statistique qui reverse sur la plateforme créée en Zambie toutes les données publiées dans son pays; </a:t>
            </a:r>
          </a:p>
          <a:p>
            <a:r>
              <a:rPr lang="fr-FR" sz="2100" dirty="0"/>
              <a:t>12- Préparer minutieusement les grands événements, avoir un planning pour fournir des  données sur chaque domaine dans tous les pays africains et au même moment;</a:t>
            </a:r>
          </a:p>
          <a:p>
            <a:r>
              <a:rPr lang="fr-FR" sz="2100" dirty="0"/>
              <a:t>13- Cet état de chose ne peut se faire sans un partenariat solide entre journalistes et instituts de statistique;</a:t>
            </a:r>
          </a:p>
          <a:p>
            <a:r>
              <a:rPr lang="fr-FR" sz="2100" dirty="0"/>
              <a:t>14- Que des émissions soient régulièrement organisées entre statisticiens et journalistes;</a:t>
            </a:r>
          </a:p>
          <a:p>
            <a:r>
              <a:rPr lang="fr-FR" sz="2100" dirty="0"/>
              <a:t>15- Que sur la plateforme il y ait une rubrique « Un statisticien vous répond! »  qui permette  aux journalistes de poser toutes leurs questions et à un statisticien de leur répondre;</a:t>
            </a:r>
          </a:p>
          <a:p>
            <a:r>
              <a:rPr lang="fr-FR" sz="2100" dirty="0"/>
              <a:t>16- Organiser des webinaires hebdomadaires sur les données dans plusieurs domaines.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2630854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32071" y="1905000"/>
            <a:ext cx="10032641" cy="4675730"/>
          </a:xfrm>
        </p:spPr>
        <p:txBody>
          <a:bodyPr>
            <a:normAutofit/>
          </a:bodyPr>
          <a:lstStyle/>
          <a:p>
            <a:r>
              <a:rPr lang="fr-FR" sz="2400" dirty="0"/>
              <a:t>Les médias et les statisticiens sont deux maillons de la même chaîne sans laquelle l’Afrique resterait sur le quai.</a:t>
            </a:r>
          </a:p>
          <a:p>
            <a:endParaRPr lang="fr-FR" sz="2400" dirty="0"/>
          </a:p>
          <a:p>
            <a:r>
              <a:rPr lang="fr-FR" sz="2400" dirty="0"/>
              <a:t>Au lieu d'être  méfiants l’un envers l’autre, les deux corps doivent travailler main dans la main pour amener à bon port le Programme 2030 et l’Agenda 2063 de l’Union Africaine.</a:t>
            </a:r>
          </a:p>
          <a:p>
            <a:endParaRPr lang="fr-FR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191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4552" y="2671851"/>
            <a:ext cx="10740980" cy="1280890"/>
          </a:xfrm>
        </p:spPr>
        <p:txBody>
          <a:bodyPr>
            <a:normAutofit/>
          </a:bodyPr>
          <a:lstStyle/>
          <a:p>
            <a:pPr algn="ctr"/>
            <a:r>
              <a:rPr lang="fr-FR" sz="4400" b="1" dirty="0"/>
              <a:t>MERCI DE VOTRE AIMABLE ATTENTION</a:t>
            </a:r>
          </a:p>
        </p:txBody>
      </p:sp>
    </p:spTree>
    <p:extLst>
      <p:ext uri="{BB962C8B-B14F-4D97-AF65-F5344CB8AC3E}">
        <p14:creationId xmlns:p14="http://schemas.microsoft.com/office/powerpoint/2010/main" val="321232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200" dirty="0"/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200" dirty="0"/>
              <a:t>Quelques exemples qui font froid au dos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200" dirty="0"/>
              <a:t>Le Réveil des statistiques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err="1"/>
              <a:t>Quelques</a:t>
            </a:r>
            <a:r>
              <a:rPr lang="en-GB" sz="2200" dirty="0"/>
              <a:t> </a:t>
            </a:r>
            <a:r>
              <a:rPr lang="en-GB" sz="2200" dirty="0" err="1"/>
              <a:t>exemples</a:t>
            </a:r>
            <a:r>
              <a:rPr lang="en-GB" sz="2200" dirty="0"/>
              <a:t> de griefs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err="1"/>
              <a:t>Ebauche</a:t>
            </a:r>
            <a:r>
              <a:rPr lang="en-GB" sz="2200" dirty="0"/>
              <a:t> de solutions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/>
              <a:t>Conclusion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sz="2000" dirty="0"/>
              <a:t>« </a:t>
            </a:r>
            <a:r>
              <a:rPr lang="fr-FR" sz="2000" b="1" i="1" dirty="0"/>
              <a:t>Aucun développement n’est possible  sans statistiques</a:t>
            </a:r>
            <a:r>
              <a:rPr lang="fr-FR" sz="2000" dirty="0"/>
              <a:t> »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914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Introduction: les années 90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4671"/>
            <a:ext cx="9307820" cy="5014452"/>
          </a:xfrm>
        </p:spPr>
        <p:txBody>
          <a:bodyPr/>
          <a:lstStyle/>
          <a:p>
            <a:r>
              <a:rPr lang="fr-FR" sz="2200" dirty="0"/>
              <a:t>Sortie des régimes dictatoriaux et expérience de la libre expression, y compris dans le domaine des statistiques</a:t>
            </a:r>
          </a:p>
          <a:p>
            <a:r>
              <a:rPr lang="fr-FR" sz="2200" dirty="0"/>
              <a:t>Les statistiques étaient des secrets bien gardés au couvent par des initiés</a:t>
            </a:r>
          </a:p>
          <a:p>
            <a:r>
              <a:rPr lang="fr-FR" sz="2200" dirty="0"/>
              <a:t>Les données étaient gardées au chaud par des politiques qui en usaient à leur convenance</a:t>
            </a:r>
          </a:p>
          <a:p>
            <a:r>
              <a:rPr lang="fr-FR" sz="2200" dirty="0"/>
              <a:t>Les données sur un pays variaient d’une période à une autre.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/>
              <a:t>Les mêmes résultats changeaient selon qu’on approchait une période électorale ou qu’on en était loin.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/>
              <a:t>Elles changeaient également selon qu’une catastrophe était d’actualité et  permettrait de renflouer les caisses de l’Etat.</a:t>
            </a:r>
            <a:endParaRPr lang="en-GB" sz="2000" dirty="0"/>
          </a:p>
        </p:txBody>
      </p:sp>
      <p:sp>
        <p:nvSpPr>
          <p:cNvPr id="8" name="Freeform 7">
            <a:extLst/>
          </p:cNvPr>
          <p:cNvSpPr>
            <a:spLocks noChangeArrowheads="1"/>
          </p:cNvSpPr>
          <p:nvPr/>
        </p:nvSpPr>
        <p:spPr bwMode="auto">
          <a:xfrm>
            <a:off x="1516499" y="4278000"/>
            <a:ext cx="887958" cy="1559403"/>
          </a:xfrm>
          <a:custGeom>
            <a:avLst/>
            <a:gdLst>
              <a:gd name="connsiteX0" fmla="*/ 577202 w 1775916"/>
              <a:gd name="connsiteY0" fmla="*/ 711092 h 3118806"/>
              <a:gd name="connsiteX1" fmla="*/ 584672 w 1775916"/>
              <a:gd name="connsiteY1" fmla="*/ 711092 h 3118806"/>
              <a:gd name="connsiteX2" fmla="*/ 854835 w 1775916"/>
              <a:gd name="connsiteY2" fmla="*/ 711092 h 3118806"/>
              <a:gd name="connsiteX3" fmla="*/ 922065 w 1775916"/>
              <a:gd name="connsiteY3" fmla="*/ 711092 h 3118806"/>
              <a:gd name="connsiteX4" fmla="*/ 1200943 w 1775916"/>
              <a:gd name="connsiteY4" fmla="*/ 711092 h 3118806"/>
              <a:gd name="connsiteX5" fmla="*/ 1202188 w 1775916"/>
              <a:gd name="connsiteY5" fmla="*/ 711092 h 3118806"/>
              <a:gd name="connsiteX6" fmla="*/ 1314237 w 1775916"/>
              <a:gd name="connsiteY6" fmla="*/ 774617 h 3118806"/>
              <a:gd name="connsiteX7" fmla="*/ 1759943 w 1775916"/>
              <a:gd name="connsiteY7" fmla="*/ 1564317 h 3118806"/>
              <a:gd name="connsiteX8" fmla="*/ 1712634 w 1775916"/>
              <a:gd name="connsiteY8" fmla="*/ 1733717 h 3118806"/>
              <a:gd name="connsiteX9" fmla="*/ 1542070 w 1775916"/>
              <a:gd name="connsiteY9" fmla="*/ 1686384 h 3118806"/>
              <a:gd name="connsiteX10" fmla="*/ 1360302 w 1775916"/>
              <a:gd name="connsiteY10" fmla="*/ 1361287 h 3118806"/>
              <a:gd name="connsiteX11" fmla="*/ 1489781 w 1775916"/>
              <a:gd name="connsiteY11" fmla="*/ 2204547 h 3118806"/>
              <a:gd name="connsiteX12" fmla="*/ 1213393 w 1775916"/>
              <a:gd name="connsiteY12" fmla="*/ 2204547 h 3118806"/>
              <a:gd name="connsiteX13" fmla="*/ 1213393 w 1775916"/>
              <a:gd name="connsiteY13" fmla="*/ 3006703 h 3118806"/>
              <a:gd name="connsiteX14" fmla="*/ 1101344 w 1775916"/>
              <a:gd name="connsiteY14" fmla="*/ 3118806 h 3118806"/>
              <a:gd name="connsiteX15" fmla="*/ 1076444 w 1775916"/>
              <a:gd name="connsiteY15" fmla="*/ 3118806 h 3118806"/>
              <a:gd name="connsiteX16" fmla="*/ 964395 w 1775916"/>
              <a:gd name="connsiteY16" fmla="*/ 3006703 h 3118806"/>
              <a:gd name="connsiteX17" fmla="*/ 964395 w 1775916"/>
              <a:gd name="connsiteY17" fmla="*/ 2204547 h 3118806"/>
              <a:gd name="connsiteX18" fmla="*/ 922065 w 1775916"/>
              <a:gd name="connsiteY18" fmla="*/ 2204547 h 3118806"/>
              <a:gd name="connsiteX19" fmla="*/ 854835 w 1775916"/>
              <a:gd name="connsiteY19" fmla="*/ 2204547 h 3118806"/>
              <a:gd name="connsiteX20" fmla="*/ 811261 w 1775916"/>
              <a:gd name="connsiteY20" fmla="*/ 2204547 h 3118806"/>
              <a:gd name="connsiteX21" fmla="*/ 811261 w 1775916"/>
              <a:gd name="connsiteY21" fmla="*/ 3006703 h 3118806"/>
              <a:gd name="connsiteX22" fmla="*/ 699212 w 1775916"/>
              <a:gd name="connsiteY22" fmla="*/ 3118806 h 3118806"/>
              <a:gd name="connsiteX23" fmla="*/ 674312 w 1775916"/>
              <a:gd name="connsiteY23" fmla="*/ 3118806 h 3118806"/>
              <a:gd name="connsiteX24" fmla="*/ 562262 w 1775916"/>
              <a:gd name="connsiteY24" fmla="*/ 3006703 h 3118806"/>
              <a:gd name="connsiteX25" fmla="*/ 562262 w 1775916"/>
              <a:gd name="connsiteY25" fmla="*/ 2204547 h 3118806"/>
              <a:gd name="connsiteX26" fmla="*/ 285875 w 1775916"/>
              <a:gd name="connsiteY26" fmla="*/ 2204547 h 3118806"/>
              <a:gd name="connsiteX27" fmla="*/ 415354 w 1775916"/>
              <a:gd name="connsiteY27" fmla="*/ 1361287 h 3118806"/>
              <a:gd name="connsiteX28" fmla="*/ 233585 w 1775916"/>
              <a:gd name="connsiteY28" fmla="*/ 1686384 h 3118806"/>
              <a:gd name="connsiteX29" fmla="*/ 63021 w 1775916"/>
              <a:gd name="connsiteY29" fmla="*/ 1733717 h 3118806"/>
              <a:gd name="connsiteX30" fmla="*/ 15712 w 1775916"/>
              <a:gd name="connsiteY30" fmla="*/ 1564317 h 3118806"/>
              <a:gd name="connsiteX31" fmla="*/ 461418 w 1775916"/>
              <a:gd name="connsiteY31" fmla="*/ 774617 h 3118806"/>
              <a:gd name="connsiteX32" fmla="*/ 577202 w 1775916"/>
              <a:gd name="connsiteY32" fmla="*/ 711092 h 3118806"/>
              <a:gd name="connsiteX33" fmla="*/ 884455 w 1775916"/>
              <a:gd name="connsiteY33" fmla="*/ 0 h 3118806"/>
              <a:gd name="connsiteX34" fmla="*/ 1183827 w 1775916"/>
              <a:gd name="connsiteY34" fmla="*/ 299370 h 3118806"/>
              <a:gd name="connsiteX35" fmla="*/ 884455 w 1775916"/>
              <a:gd name="connsiteY35" fmla="*/ 597493 h 3118806"/>
              <a:gd name="connsiteX36" fmla="*/ 586330 w 1775916"/>
              <a:gd name="connsiteY36" fmla="*/ 299370 h 3118806"/>
              <a:gd name="connsiteX37" fmla="*/ 884455 w 1775916"/>
              <a:gd name="connsiteY37" fmla="*/ 0 h 311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775916" h="3118806">
                <a:moveTo>
                  <a:pt x="577202" y="711092"/>
                </a:moveTo>
                <a:cubicBezTo>
                  <a:pt x="579692" y="711092"/>
                  <a:pt x="582182" y="711092"/>
                  <a:pt x="584672" y="711092"/>
                </a:cubicBezTo>
                <a:lnTo>
                  <a:pt x="854835" y="711092"/>
                </a:lnTo>
                <a:lnTo>
                  <a:pt x="922065" y="711092"/>
                </a:lnTo>
                <a:lnTo>
                  <a:pt x="1200943" y="711092"/>
                </a:lnTo>
                <a:lnTo>
                  <a:pt x="1202188" y="711092"/>
                </a:lnTo>
                <a:cubicBezTo>
                  <a:pt x="1247007" y="711092"/>
                  <a:pt x="1291827" y="733513"/>
                  <a:pt x="1314237" y="774617"/>
                </a:cubicBezTo>
                <a:lnTo>
                  <a:pt x="1759943" y="1564317"/>
                </a:lnTo>
                <a:cubicBezTo>
                  <a:pt x="1793558" y="1624105"/>
                  <a:pt x="1772393" y="1700086"/>
                  <a:pt x="1712634" y="1733717"/>
                </a:cubicBezTo>
                <a:cubicBezTo>
                  <a:pt x="1652874" y="1767347"/>
                  <a:pt x="1576930" y="1746172"/>
                  <a:pt x="1542070" y="1686384"/>
                </a:cubicBezTo>
                <a:lnTo>
                  <a:pt x="1360302" y="1361287"/>
                </a:lnTo>
                <a:lnTo>
                  <a:pt x="1489781" y="2204547"/>
                </a:lnTo>
                <a:lnTo>
                  <a:pt x="1213393" y="2204547"/>
                </a:lnTo>
                <a:lnTo>
                  <a:pt x="1213393" y="3006703"/>
                </a:lnTo>
                <a:cubicBezTo>
                  <a:pt x="1213393" y="3068982"/>
                  <a:pt x="1162348" y="3118806"/>
                  <a:pt x="1101344" y="3118806"/>
                </a:cubicBezTo>
                <a:lnTo>
                  <a:pt x="1076444" y="3118806"/>
                </a:lnTo>
                <a:cubicBezTo>
                  <a:pt x="1015439" y="3118806"/>
                  <a:pt x="964395" y="3068982"/>
                  <a:pt x="964395" y="3006703"/>
                </a:cubicBezTo>
                <a:lnTo>
                  <a:pt x="964395" y="2204547"/>
                </a:lnTo>
                <a:lnTo>
                  <a:pt x="922065" y="2204547"/>
                </a:lnTo>
                <a:lnTo>
                  <a:pt x="854835" y="2204547"/>
                </a:lnTo>
                <a:lnTo>
                  <a:pt x="811261" y="2204547"/>
                </a:lnTo>
                <a:lnTo>
                  <a:pt x="811261" y="3006703"/>
                </a:lnTo>
                <a:cubicBezTo>
                  <a:pt x="811261" y="3068982"/>
                  <a:pt x="760216" y="3118806"/>
                  <a:pt x="699212" y="3118806"/>
                </a:cubicBezTo>
                <a:lnTo>
                  <a:pt x="674312" y="3118806"/>
                </a:lnTo>
                <a:cubicBezTo>
                  <a:pt x="613307" y="3118806"/>
                  <a:pt x="562262" y="3068982"/>
                  <a:pt x="562262" y="3006703"/>
                </a:cubicBezTo>
                <a:lnTo>
                  <a:pt x="562262" y="2204547"/>
                </a:lnTo>
                <a:lnTo>
                  <a:pt x="285875" y="2204547"/>
                </a:lnTo>
                <a:lnTo>
                  <a:pt x="415354" y="1361287"/>
                </a:lnTo>
                <a:lnTo>
                  <a:pt x="233585" y="1686384"/>
                </a:lnTo>
                <a:cubicBezTo>
                  <a:pt x="198725" y="1746172"/>
                  <a:pt x="122781" y="1767347"/>
                  <a:pt x="63021" y="1733717"/>
                </a:cubicBezTo>
                <a:cubicBezTo>
                  <a:pt x="4507" y="1700086"/>
                  <a:pt x="-17903" y="1624105"/>
                  <a:pt x="15712" y="1564317"/>
                </a:cubicBezTo>
                <a:lnTo>
                  <a:pt x="461418" y="774617"/>
                </a:lnTo>
                <a:cubicBezTo>
                  <a:pt x="486318" y="732267"/>
                  <a:pt x="531138" y="708601"/>
                  <a:pt x="577202" y="711092"/>
                </a:cubicBezTo>
                <a:close/>
                <a:moveTo>
                  <a:pt x="884455" y="0"/>
                </a:moveTo>
                <a:cubicBezTo>
                  <a:pt x="1050357" y="0"/>
                  <a:pt x="1183827" y="133469"/>
                  <a:pt x="1183827" y="299370"/>
                </a:cubicBezTo>
                <a:cubicBezTo>
                  <a:pt x="1183827" y="464024"/>
                  <a:pt x="1050357" y="597493"/>
                  <a:pt x="884455" y="597493"/>
                </a:cubicBezTo>
                <a:cubicBezTo>
                  <a:pt x="719800" y="597493"/>
                  <a:pt x="586330" y="464024"/>
                  <a:pt x="586330" y="299370"/>
                </a:cubicBezTo>
                <a:cubicBezTo>
                  <a:pt x="586330" y="133469"/>
                  <a:pt x="719800" y="0"/>
                  <a:pt x="88445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9" name="TextBox 8">
            <a:extLst/>
          </p:cNvPr>
          <p:cNvSpPr txBox="1"/>
          <p:nvPr/>
        </p:nvSpPr>
        <p:spPr>
          <a:xfrm>
            <a:off x="1360607" y="5837403"/>
            <a:ext cx="1199741" cy="6617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700" b="1" spc="-145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25%</a:t>
            </a:r>
          </a:p>
        </p:txBody>
      </p:sp>
      <p:sp>
        <p:nvSpPr>
          <p:cNvPr id="10" name="Freeform 9">
            <a:extLst/>
          </p:cNvPr>
          <p:cNvSpPr>
            <a:spLocks noChangeArrowheads="1"/>
          </p:cNvSpPr>
          <p:nvPr/>
        </p:nvSpPr>
        <p:spPr bwMode="auto">
          <a:xfrm>
            <a:off x="11193829" y="4278000"/>
            <a:ext cx="887958" cy="1559403"/>
          </a:xfrm>
          <a:custGeom>
            <a:avLst/>
            <a:gdLst>
              <a:gd name="connsiteX0" fmla="*/ 577202 w 1775916"/>
              <a:gd name="connsiteY0" fmla="*/ 711092 h 3118806"/>
              <a:gd name="connsiteX1" fmla="*/ 584672 w 1775916"/>
              <a:gd name="connsiteY1" fmla="*/ 711092 h 3118806"/>
              <a:gd name="connsiteX2" fmla="*/ 854835 w 1775916"/>
              <a:gd name="connsiteY2" fmla="*/ 711092 h 3118806"/>
              <a:gd name="connsiteX3" fmla="*/ 922065 w 1775916"/>
              <a:gd name="connsiteY3" fmla="*/ 711092 h 3118806"/>
              <a:gd name="connsiteX4" fmla="*/ 1200943 w 1775916"/>
              <a:gd name="connsiteY4" fmla="*/ 711092 h 3118806"/>
              <a:gd name="connsiteX5" fmla="*/ 1202188 w 1775916"/>
              <a:gd name="connsiteY5" fmla="*/ 711092 h 3118806"/>
              <a:gd name="connsiteX6" fmla="*/ 1314237 w 1775916"/>
              <a:gd name="connsiteY6" fmla="*/ 774617 h 3118806"/>
              <a:gd name="connsiteX7" fmla="*/ 1759943 w 1775916"/>
              <a:gd name="connsiteY7" fmla="*/ 1564317 h 3118806"/>
              <a:gd name="connsiteX8" fmla="*/ 1712634 w 1775916"/>
              <a:gd name="connsiteY8" fmla="*/ 1733717 h 3118806"/>
              <a:gd name="connsiteX9" fmla="*/ 1542070 w 1775916"/>
              <a:gd name="connsiteY9" fmla="*/ 1686384 h 3118806"/>
              <a:gd name="connsiteX10" fmla="*/ 1360302 w 1775916"/>
              <a:gd name="connsiteY10" fmla="*/ 1361287 h 3118806"/>
              <a:gd name="connsiteX11" fmla="*/ 1489781 w 1775916"/>
              <a:gd name="connsiteY11" fmla="*/ 2204547 h 3118806"/>
              <a:gd name="connsiteX12" fmla="*/ 1213393 w 1775916"/>
              <a:gd name="connsiteY12" fmla="*/ 2204547 h 3118806"/>
              <a:gd name="connsiteX13" fmla="*/ 1213393 w 1775916"/>
              <a:gd name="connsiteY13" fmla="*/ 3006703 h 3118806"/>
              <a:gd name="connsiteX14" fmla="*/ 1101344 w 1775916"/>
              <a:gd name="connsiteY14" fmla="*/ 3118806 h 3118806"/>
              <a:gd name="connsiteX15" fmla="*/ 1076444 w 1775916"/>
              <a:gd name="connsiteY15" fmla="*/ 3118806 h 3118806"/>
              <a:gd name="connsiteX16" fmla="*/ 964395 w 1775916"/>
              <a:gd name="connsiteY16" fmla="*/ 3006703 h 3118806"/>
              <a:gd name="connsiteX17" fmla="*/ 964395 w 1775916"/>
              <a:gd name="connsiteY17" fmla="*/ 2204547 h 3118806"/>
              <a:gd name="connsiteX18" fmla="*/ 922065 w 1775916"/>
              <a:gd name="connsiteY18" fmla="*/ 2204547 h 3118806"/>
              <a:gd name="connsiteX19" fmla="*/ 854835 w 1775916"/>
              <a:gd name="connsiteY19" fmla="*/ 2204547 h 3118806"/>
              <a:gd name="connsiteX20" fmla="*/ 811261 w 1775916"/>
              <a:gd name="connsiteY20" fmla="*/ 2204547 h 3118806"/>
              <a:gd name="connsiteX21" fmla="*/ 811261 w 1775916"/>
              <a:gd name="connsiteY21" fmla="*/ 3006703 h 3118806"/>
              <a:gd name="connsiteX22" fmla="*/ 699212 w 1775916"/>
              <a:gd name="connsiteY22" fmla="*/ 3118806 h 3118806"/>
              <a:gd name="connsiteX23" fmla="*/ 674312 w 1775916"/>
              <a:gd name="connsiteY23" fmla="*/ 3118806 h 3118806"/>
              <a:gd name="connsiteX24" fmla="*/ 562262 w 1775916"/>
              <a:gd name="connsiteY24" fmla="*/ 3006703 h 3118806"/>
              <a:gd name="connsiteX25" fmla="*/ 562262 w 1775916"/>
              <a:gd name="connsiteY25" fmla="*/ 2204547 h 3118806"/>
              <a:gd name="connsiteX26" fmla="*/ 285875 w 1775916"/>
              <a:gd name="connsiteY26" fmla="*/ 2204547 h 3118806"/>
              <a:gd name="connsiteX27" fmla="*/ 415354 w 1775916"/>
              <a:gd name="connsiteY27" fmla="*/ 1361287 h 3118806"/>
              <a:gd name="connsiteX28" fmla="*/ 233585 w 1775916"/>
              <a:gd name="connsiteY28" fmla="*/ 1686384 h 3118806"/>
              <a:gd name="connsiteX29" fmla="*/ 63021 w 1775916"/>
              <a:gd name="connsiteY29" fmla="*/ 1733717 h 3118806"/>
              <a:gd name="connsiteX30" fmla="*/ 15712 w 1775916"/>
              <a:gd name="connsiteY30" fmla="*/ 1564317 h 3118806"/>
              <a:gd name="connsiteX31" fmla="*/ 461418 w 1775916"/>
              <a:gd name="connsiteY31" fmla="*/ 774617 h 3118806"/>
              <a:gd name="connsiteX32" fmla="*/ 577202 w 1775916"/>
              <a:gd name="connsiteY32" fmla="*/ 711092 h 3118806"/>
              <a:gd name="connsiteX33" fmla="*/ 884455 w 1775916"/>
              <a:gd name="connsiteY33" fmla="*/ 0 h 3118806"/>
              <a:gd name="connsiteX34" fmla="*/ 1183827 w 1775916"/>
              <a:gd name="connsiteY34" fmla="*/ 299370 h 3118806"/>
              <a:gd name="connsiteX35" fmla="*/ 884455 w 1775916"/>
              <a:gd name="connsiteY35" fmla="*/ 597493 h 3118806"/>
              <a:gd name="connsiteX36" fmla="*/ 586330 w 1775916"/>
              <a:gd name="connsiteY36" fmla="*/ 299370 h 3118806"/>
              <a:gd name="connsiteX37" fmla="*/ 884455 w 1775916"/>
              <a:gd name="connsiteY37" fmla="*/ 0 h 311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775916" h="3118806">
                <a:moveTo>
                  <a:pt x="577202" y="711092"/>
                </a:moveTo>
                <a:cubicBezTo>
                  <a:pt x="579692" y="711092"/>
                  <a:pt x="582182" y="711092"/>
                  <a:pt x="584672" y="711092"/>
                </a:cubicBezTo>
                <a:lnTo>
                  <a:pt x="854835" y="711092"/>
                </a:lnTo>
                <a:lnTo>
                  <a:pt x="922065" y="711092"/>
                </a:lnTo>
                <a:lnTo>
                  <a:pt x="1200943" y="711092"/>
                </a:lnTo>
                <a:lnTo>
                  <a:pt x="1202188" y="711092"/>
                </a:lnTo>
                <a:cubicBezTo>
                  <a:pt x="1247007" y="711092"/>
                  <a:pt x="1291827" y="733513"/>
                  <a:pt x="1314237" y="774617"/>
                </a:cubicBezTo>
                <a:lnTo>
                  <a:pt x="1759943" y="1564317"/>
                </a:lnTo>
                <a:cubicBezTo>
                  <a:pt x="1793558" y="1624105"/>
                  <a:pt x="1772393" y="1700086"/>
                  <a:pt x="1712634" y="1733717"/>
                </a:cubicBezTo>
                <a:cubicBezTo>
                  <a:pt x="1652874" y="1767347"/>
                  <a:pt x="1576930" y="1746172"/>
                  <a:pt x="1542070" y="1686384"/>
                </a:cubicBezTo>
                <a:lnTo>
                  <a:pt x="1360302" y="1361287"/>
                </a:lnTo>
                <a:lnTo>
                  <a:pt x="1489781" y="2204547"/>
                </a:lnTo>
                <a:lnTo>
                  <a:pt x="1213393" y="2204547"/>
                </a:lnTo>
                <a:lnTo>
                  <a:pt x="1213393" y="3006703"/>
                </a:lnTo>
                <a:cubicBezTo>
                  <a:pt x="1213393" y="3068982"/>
                  <a:pt x="1162348" y="3118806"/>
                  <a:pt x="1101344" y="3118806"/>
                </a:cubicBezTo>
                <a:lnTo>
                  <a:pt x="1076444" y="3118806"/>
                </a:lnTo>
                <a:cubicBezTo>
                  <a:pt x="1015439" y="3118806"/>
                  <a:pt x="964395" y="3068982"/>
                  <a:pt x="964395" y="3006703"/>
                </a:cubicBezTo>
                <a:lnTo>
                  <a:pt x="964395" y="2204547"/>
                </a:lnTo>
                <a:lnTo>
                  <a:pt x="922065" y="2204547"/>
                </a:lnTo>
                <a:lnTo>
                  <a:pt x="854835" y="2204547"/>
                </a:lnTo>
                <a:lnTo>
                  <a:pt x="811261" y="2204547"/>
                </a:lnTo>
                <a:lnTo>
                  <a:pt x="811261" y="3006703"/>
                </a:lnTo>
                <a:cubicBezTo>
                  <a:pt x="811261" y="3068982"/>
                  <a:pt x="760216" y="3118806"/>
                  <a:pt x="699212" y="3118806"/>
                </a:cubicBezTo>
                <a:lnTo>
                  <a:pt x="674312" y="3118806"/>
                </a:lnTo>
                <a:cubicBezTo>
                  <a:pt x="613307" y="3118806"/>
                  <a:pt x="562262" y="3068982"/>
                  <a:pt x="562262" y="3006703"/>
                </a:cubicBezTo>
                <a:lnTo>
                  <a:pt x="562262" y="2204547"/>
                </a:lnTo>
                <a:lnTo>
                  <a:pt x="285875" y="2204547"/>
                </a:lnTo>
                <a:lnTo>
                  <a:pt x="415354" y="1361287"/>
                </a:lnTo>
                <a:lnTo>
                  <a:pt x="233585" y="1686384"/>
                </a:lnTo>
                <a:cubicBezTo>
                  <a:pt x="198725" y="1746172"/>
                  <a:pt x="122781" y="1767347"/>
                  <a:pt x="63021" y="1733717"/>
                </a:cubicBezTo>
                <a:cubicBezTo>
                  <a:pt x="4507" y="1700086"/>
                  <a:pt x="-17903" y="1624105"/>
                  <a:pt x="15712" y="1564317"/>
                </a:cubicBezTo>
                <a:lnTo>
                  <a:pt x="461418" y="774617"/>
                </a:lnTo>
                <a:cubicBezTo>
                  <a:pt x="486318" y="732267"/>
                  <a:pt x="531138" y="708601"/>
                  <a:pt x="577202" y="711092"/>
                </a:cubicBezTo>
                <a:close/>
                <a:moveTo>
                  <a:pt x="884455" y="0"/>
                </a:moveTo>
                <a:cubicBezTo>
                  <a:pt x="1050357" y="0"/>
                  <a:pt x="1183827" y="133469"/>
                  <a:pt x="1183827" y="299370"/>
                </a:cubicBezTo>
                <a:cubicBezTo>
                  <a:pt x="1183827" y="464024"/>
                  <a:pt x="1050357" y="597493"/>
                  <a:pt x="884455" y="597493"/>
                </a:cubicBezTo>
                <a:cubicBezTo>
                  <a:pt x="719800" y="597493"/>
                  <a:pt x="586330" y="464024"/>
                  <a:pt x="586330" y="299370"/>
                </a:cubicBezTo>
                <a:cubicBezTo>
                  <a:pt x="586330" y="133469"/>
                  <a:pt x="719800" y="0"/>
                  <a:pt x="88445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11" name="TextBox 10">
            <a:extLst/>
          </p:cNvPr>
          <p:cNvSpPr txBox="1"/>
          <p:nvPr/>
        </p:nvSpPr>
        <p:spPr>
          <a:xfrm>
            <a:off x="11037937" y="5837403"/>
            <a:ext cx="1199741" cy="6617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700" b="1" spc="-145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75%</a:t>
            </a:r>
          </a:p>
        </p:txBody>
      </p:sp>
    </p:spTree>
    <p:extLst>
      <p:ext uri="{BB962C8B-B14F-4D97-AF65-F5344CB8AC3E}">
        <p14:creationId xmlns:p14="http://schemas.microsoft.com/office/powerpoint/2010/main" val="86645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Introduction: les années 90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4671"/>
            <a:ext cx="9307820" cy="5014452"/>
          </a:xfrm>
        </p:spPr>
        <p:txBody>
          <a:bodyPr/>
          <a:lstStyle/>
          <a:p>
            <a:r>
              <a:rPr lang="fr-FR" sz="2000" dirty="0"/>
              <a:t>Des instituts de statistiques qui fournissaient des informations aux institutions internationales devenaient des carpes quand il s’agit de la presse</a:t>
            </a:r>
          </a:p>
          <a:p>
            <a:r>
              <a:rPr lang="fr-FR" sz="2000" dirty="0"/>
              <a:t>Les professionnels de la statistique et même des meilleurs existaient déjà et faisaient leur travail mais apparemment sous commande</a:t>
            </a:r>
          </a:p>
          <a:p>
            <a:r>
              <a:rPr lang="fr-FR" sz="2000" dirty="0"/>
              <a:t>Les relations entre les médias et les professionnels de la statistique n’étaient pas déjà au beau fixe</a:t>
            </a:r>
          </a:p>
          <a:p>
            <a:r>
              <a:rPr lang="fr-FR" sz="2000" dirty="0"/>
              <a:t>Les statistiques étaient sous le joug des politiques qui n’entendaient livrer à la presse que ce qu’ils désiraient communiquer et faire savoir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22418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Introduction: les années 2000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4671"/>
            <a:ext cx="9307820" cy="5014452"/>
          </a:xfrm>
        </p:spPr>
        <p:txBody>
          <a:bodyPr/>
          <a:lstStyle/>
          <a:p>
            <a:r>
              <a:rPr lang="fr-FR" sz="2000" dirty="0"/>
              <a:t>La parole était quelque peu libérée mais les statistiques l’étaient moins puisque: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800" dirty="0"/>
              <a:t> l’information publique continuait d’être « </a:t>
            </a:r>
            <a:r>
              <a:rPr lang="fr-FR" sz="1800" b="1" i="1" u="sng" dirty="0"/>
              <a:t>protégée</a:t>
            </a:r>
            <a:r>
              <a:rPr lang="fr-FR" sz="1800" dirty="0"/>
              <a:t> »</a:t>
            </a:r>
          </a:p>
          <a:p>
            <a:endParaRPr lang="fr-FR" sz="2000" dirty="0"/>
          </a:p>
          <a:p>
            <a:r>
              <a:rPr lang="fr-FR" sz="2000" dirty="0"/>
              <a:t>La règle d’or que nous suivions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800" dirty="0"/>
              <a:t>Les </a:t>
            </a:r>
            <a:r>
              <a:rPr lang="fr-FR" sz="1800" dirty="0" err="1"/>
              <a:t>features</a:t>
            </a:r>
            <a:r>
              <a:rPr lang="fr-FR" sz="1800" dirty="0"/>
              <a:t> ne pouvaient être publiés sans qu’on ait à recouper les chiffres collectées au plan national avec ceux transmis aux institutions internationales. </a:t>
            </a:r>
          </a:p>
          <a:p>
            <a:r>
              <a:rPr lang="fr-FR" sz="2000" dirty="0"/>
              <a:t>La mise à disposition de statistiques fiables était une plaie de la presse ouest africaine </a:t>
            </a:r>
          </a:p>
          <a:p>
            <a:r>
              <a:rPr lang="fr-FR" sz="2000" dirty="0"/>
              <a:t>Le journaliste arpentait d’autres pistes pour accéder à l’information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 rot="19230549">
            <a:off x="10030566" y="2225341"/>
            <a:ext cx="1111198" cy="430887"/>
          </a:xfrm>
          <a:prstGeom prst="rect">
            <a:avLst/>
          </a:prstGeom>
          <a:noFill/>
          <a:ln w="79375" cmpd="dbl"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200" b="1" cap="none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Secret</a:t>
            </a:r>
          </a:p>
        </p:txBody>
      </p:sp>
    </p:spTree>
    <p:extLst>
      <p:ext uri="{BB962C8B-B14F-4D97-AF65-F5344CB8AC3E}">
        <p14:creationId xmlns:p14="http://schemas.microsoft.com/office/powerpoint/2010/main" val="376202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382765" cy="1280890"/>
          </a:xfrm>
        </p:spPr>
        <p:txBody>
          <a:bodyPr/>
          <a:lstStyle/>
          <a:p>
            <a:r>
              <a:rPr lang="fr-FR" dirty="0"/>
              <a:t>Quelques exemples qui font froid au dos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4671"/>
            <a:ext cx="9307820" cy="5014452"/>
          </a:xfrm>
        </p:spPr>
        <p:txBody>
          <a:bodyPr/>
          <a:lstStyle/>
          <a:p>
            <a:r>
              <a:rPr lang="fr-FR" sz="2000" dirty="0"/>
              <a:t>Affaire </a:t>
            </a:r>
            <a:r>
              <a:rPr lang="fr-FR" sz="2000" dirty="0" err="1"/>
              <a:t>Etireno</a:t>
            </a:r>
            <a:r>
              <a:rPr lang="fr-FR" sz="2000" dirty="0"/>
              <a:t> - bateau qui transporterait 250 enfants</a:t>
            </a:r>
          </a:p>
          <a:p>
            <a:pPr lvl="1"/>
            <a:r>
              <a:rPr lang="fr-FR" sz="1800" dirty="0"/>
              <a:t>Le bateau est revenu avec une trentaine d’enfants accompagnés de leurs proches après la mobilisation</a:t>
            </a:r>
          </a:p>
          <a:p>
            <a:pPr lvl="1"/>
            <a:r>
              <a:rPr lang="fr-FR" sz="1800" dirty="0"/>
              <a:t>Que s’est-il passé? </a:t>
            </a:r>
          </a:p>
          <a:p>
            <a:pPr lvl="1"/>
            <a:r>
              <a:rPr lang="fr-FR" sz="1800" dirty="0"/>
              <a:t>Combien d’enfants étaient à bord et combien avaient été jetés à l’eau?</a:t>
            </a:r>
          </a:p>
          <a:p>
            <a:pPr lvl="1"/>
            <a:r>
              <a:rPr lang="fr-FR" sz="1800" dirty="0"/>
              <a:t>Pas d’étude statistique (à ma connaissance)</a:t>
            </a:r>
          </a:p>
          <a:p>
            <a:pPr lvl="1"/>
            <a:endParaRPr lang="fr-FR" sz="1800" dirty="0"/>
          </a:p>
          <a:p>
            <a:r>
              <a:rPr lang="fr-FR" sz="2000" dirty="0"/>
              <a:t>Beaucoup d’autres événements ou catastrophes où la presse a vraiment besoin de statistiques officielles pour enrichir ou crédibiliser ses écrits mais rien n’y fit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52577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Réveil des statistiques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4671"/>
            <a:ext cx="9307820" cy="5014452"/>
          </a:xfrm>
        </p:spPr>
        <p:txBody>
          <a:bodyPr/>
          <a:lstStyle/>
          <a:p>
            <a:r>
              <a:rPr lang="fr-FR" sz="2000" dirty="0"/>
              <a:t>Les réformes au plan international ont obligé les Etats et les experts à un minimum qui permet d’évaluer les retards et de projeter le développement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28676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griefs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4671"/>
            <a:ext cx="9307820" cy="5014452"/>
          </a:xfrm>
        </p:spPr>
        <p:txBody>
          <a:bodyPr/>
          <a:lstStyle/>
          <a:p>
            <a:r>
              <a:rPr lang="fr-FR" sz="2000" dirty="0"/>
              <a:t>Journalistes et statisticiens se regardent parfois en chien de faïence</a:t>
            </a:r>
          </a:p>
          <a:p>
            <a:r>
              <a:rPr lang="fr-FR" sz="2000" dirty="0"/>
              <a:t>Les griefs des uns contre les autres sont parfois fondés ou relèvent parfois d’un quiproquo</a:t>
            </a:r>
          </a:p>
          <a:p>
            <a:endParaRPr lang="fr-FR" sz="2000" dirty="0"/>
          </a:p>
          <a:p>
            <a:r>
              <a:rPr lang="fr-FR" sz="2000" dirty="0"/>
              <a:t>… mais, statisticiens et journalistes poursuivent la même cause et devraient collaborer</a:t>
            </a:r>
          </a:p>
          <a:p>
            <a:r>
              <a:rPr lang="fr-FR" sz="2000" dirty="0"/>
              <a:t>… ils sont au service du même public que chacun cherche à protéger à sa manière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8305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Quelques</a:t>
            </a:r>
            <a:r>
              <a:rPr lang="en-GB" dirty="0"/>
              <a:t> </a:t>
            </a:r>
            <a:r>
              <a:rPr lang="en-GB" dirty="0" err="1"/>
              <a:t>exemples</a:t>
            </a:r>
            <a:r>
              <a:rPr lang="en-GB" dirty="0"/>
              <a:t> de griefs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3F511D53-FFB6-6B44-B21F-65BD75269782}"/>
              </a:ext>
            </a:extLst>
          </p:cNvPr>
          <p:cNvSpPr txBox="1"/>
          <p:nvPr/>
        </p:nvSpPr>
        <p:spPr>
          <a:xfrm>
            <a:off x="1639984" y="2246554"/>
            <a:ext cx="447568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fr-FR" sz="2400" spc="-20" dirty="0">
                <a:latin typeface="Poppins" pitchFamily="2" charset="77"/>
                <a:cs typeface="Poppins" pitchFamily="2" charset="77"/>
              </a:rPr>
              <a:t>Un journaliste affichait comme taux de scolarité des filles moins de 3% Alors qu’en 2003, le taux était déjà de 37% et s’était déjà nettement amélioré à l’époque</a:t>
            </a:r>
            <a:endParaRPr lang="en-US" sz="2400" spc="-2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" name="TextBox 13">
            <a:extLst>
              <a:ext uri="{FF2B5EF4-FFF2-40B4-BE49-F238E27FC236}">
                <a16:creationId xmlns:a16="http://schemas.microsoft.com/office/drawing/2014/main" id="{F45023F1-1CEC-294F-9932-5CC82B5C3307}"/>
              </a:ext>
            </a:extLst>
          </p:cNvPr>
          <p:cNvSpPr txBox="1"/>
          <p:nvPr/>
        </p:nvSpPr>
        <p:spPr>
          <a:xfrm>
            <a:off x="1639984" y="1415557"/>
            <a:ext cx="4475680" cy="8309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Au </a:t>
            </a:r>
            <a:r>
              <a:rPr lang="en-US" sz="2400" b="1" spc="-30" dirty="0" err="1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sujet</a:t>
            </a:r>
            <a:r>
              <a:rPr lang="en-US" sz="2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 du Burkina Faso, </a:t>
            </a:r>
            <a:r>
              <a:rPr lang="en-US" sz="2400" b="1" spc="-30" dirty="0" err="1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Novembre</a:t>
            </a:r>
            <a:r>
              <a:rPr lang="en-US" sz="2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 2009</a:t>
            </a:r>
          </a:p>
        </p:txBody>
      </p:sp>
      <p:sp>
        <p:nvSpPr>
          <p:cNvPr id="6" name="TextBox 5">
            <a:extLst/>
          </p:cNvPr>
          <p:cNvSpPr txBox="1"/>
          <p:nvPr/>
        </p:nvSpPr>
        <p:spPr>
          <a:xfrm>
            <a:off x="7068605" y="2246554"/>
            <a:ext cx="4475680" cy="1220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000"/>
              </a:lnSpc>
            </a:pPr>
            <a:r>
              <a:rPr lang="fr-FR" sz="2400" spc="-20" dirty="0">
                <a:latin typeface="Poppins" pitchFamily="2" charset="77"/>
                <a:cs typeface="Poppins" pitchFamily="2" charset="77"/>
              </a:rPr>
              <a:t>Une erreur de lecture avait fait transformer le Taux de 1/1000 à 1/100, c’était la panique totale.</a:t>
            </a:r>
            <a:endParaRPr lang="en-US" sz="2400" spc="-2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7" name="TextBox 13">
            <a:extLst/>
          </p:cNvPr>
          <p:cNvSpPr txBox="1"/>
          <p:nvPr/>
        </p:nvSpPr>
        <p:spPr>
          <a:xfrm>
            <a:off x="7068605" y="1784889"/>
            <a:ext cx="4475680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Report de </a:t>
            </a:r>
            <a:r>
              <a:rPr lang="en-US" sz="2400" b="1" spc="-30" dirty="0" err="1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chiffres</a:t>
            </a:r>
            <a:endParaRPr lang="en-US" sz="2400" b="1" spc="-30" dirty="0">
              <a:solidFill>
                <a:schemeClr val="accent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8" name="TextBox 13">
            <a:extLst/>
          </p:cNvPr>
          <p:cNvSpPr txBox="1"/>
          <p:nvPr/>
        </p:nvSpPr>
        <p:spPr>
          <a:xfrm>
            <a:off x="1639984" y="5024618"/>
            <a:ext cx="4475680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pc="-3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rPr>
              <a:t>L’Affaire</a:t>
            </a:r>
            <a:r>
              <a:rPr lang="en-US" sz="2400" b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1" spc="-3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rPr>
              <a:t>Etiréno</a:t>
            </a:r>
            <a:endParaRPr lang="en-US" sz="2400" b="1" spc="-30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9" name="TextBox 13">
            <a:extLst/>
          </p:cNvPr>
          <p:cNvSpPr txBox="1"/>
          <p:nvPr/>
        </p:nvSpPr>
        <p:spPr>
          <a:xfrm>
            <a:off x="7068605" y="4804100"/>
            <a:ext cx="4475680" cy="156966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spc="-3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La pandémie de la Covid-19</a:t>
            </a:r>
          </a:p>
          <a:p>
            <a:r>
              <a:rPr lang="fr-FR" sz="2400" b="1" spc="-3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LA NOCIBE aurait à elle seule connu plus de 200 cas de personnes infectées, selon  </a:t>
            </a:r>
            <a:endParaRPr lang="en-US" sz="2400" b="1" spc="-3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/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9386092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6D194BCE4BA4A92B2A852D517E666" ma:contentTypeVersion="14" ma:contentTypeDescription="Create a new document." ma:contentTypeScope="" ma:versionID="1fcc915a60c92f9d465fd518cb9e3672">
  <xsd:schema xmlns:xsd="http://www.w3.org/2001/XMLSchema" xmlns:xs="http://www.w3.org/2001/XMLSchema" xmlns:p="http://schemas.microsoft.com/office/2006/metadata/properties" xmlns:ns3="8dc1d2c1-2c17-48d1-98f5-1d9c4aad5262" xmlns:ns4="5ee44128-3d50-4b9c-aa09-37e8fa8fd955" targetNamespace="http://schemas.microsoft.com/office/2006/metadata/properties" ma:root="true" ma:fieldsID="2160418af70284316094e992d9d7d5fa" ns3:_="" ns4:_="">
    <xsd:import namespace="8dc1d2c1-2c17-48d1-98f5-1d9c4aad5262"/>
    <xsd:import namespace="5ee44128-3d50-4b9c-aa09-37e8fa8fd95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1d2c1-2c17-48d1-98f5-1d9c4aad52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44128-3d50-4b9c-aa09-37e8fa8fd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E3197B-23C9-49B5-BCD3-ECF2F3132A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c1d2c1-2c17-48d1-98f5-1d9c4aad5262"/>
    <ds:schemaRef ds:uri="5ee44128-3d50-4b9c-aa09-37e8fa8fd9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4B835E-4964-478A-B82B-F6D89D9105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DB4869-7797-47C6-8DCE-A95022FD70FA}">
  <ds:schemaRefs>
    <ds:schemaRef ds:uri="http://purl.org/dc/dcmitype/"/>
    <ds:schemaRef ds:uri="8dc1d2c1-2c17-48d1-98f5-1d9c4aad5262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5ee44128-3d50-4b9c-aa09-37e8fa8fd95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341</TotalTime>
  <Words>955</Words>
  <Application>Microsoft Office PowerPoint</Application>
  <PresentationFormat>Widescreen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Lato Light</vt:lpstr>
      <vt:lpstr>League Spartan</vt:lpstr>
      <vt:lpstr>Poppins</vt:lpstr>
      <vt:lpstr>Arial</vt:lpstr>
      <vt:lpstr>Century Gothic</vt:lpstr>
      <vt:lpstr>Wingdings</vt:lpstr>
      <vt:lpstr>Wingdings 3</vt:lpstr>
      <vt:lpstr>Brin</vt:lpstr>
      <vt:lpstr>Développement de l'Afrique: médias et statisticiens, les  deux maillons complémentaires</vt:lpstr>
      <vt:lpstr>Plan</vt:lpstr>
      <vt:lpstr>Introduction: les années 90</vt:lpstr>
      <vt:lpstr>Introduction: les années 90</vt:lpstr>
      <vt:lpstr>Introduction: les années 2000</vt:lpstr>
      <vt:lpstr>Quelques exemples qui font froid au dos</vt:lpstr>
      <vt:lpstr>Le Réveil des statistiques</vt:lpstr>
      <vt:lpstr>Les griefs</vt:lpstr>
      <vt:lpstr>Quelques exemples de griefs</vt:lpstr>
      <vt:lpstr>PowerPoint Presentation</vt:lpstr>
      <vt:lpstr>Ebauche de solutions</vt:lpstr>
      <vt:lpstr>Ebauche de solutions</vt:lpstr>
      <vt:lpstr>Ebauche de solutions</vt:lpstr>
      <vt:lpstr>Conclusion</vt:lpstr>
      <vt:lpstr>MERCI DE VOTRE AIMABLE ATTENTION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Leandre Foster Ngogang Wandji</cp:lastModifiedBy>
  <cp:revision>60</cp:revision>
  <dcterms:created xsi:type="dcterms:W3CDTF">2021-06-05T10:48:19Z</dcterms:created>
  <dcterms:modified xsi:type="dcterms:W3CDTF">2021-06-07T10:28:46Z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0x0101000CD6D194BCE4BA4A92B2A852D517E666</vt:lpwstr>
  </property>
</Properties>
</file>