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66" r:id="rId6"/>
    <p:sldMasterId id="2147483669" r:id="rId7"/>
    <p:sldMasterId id="2147483676" r:id="rId8"/>
    <p:sldMasterId id="2147483678" r:id="rId9"/>
  </p:sldMasterIdLst>
  <p:notesMasterIdLst>
    <p:notesMasterId r:id="rId26"/>
  </p:notesMasterIdLst>
  <p:sldIdLst>
    <p:sldId id="315" r:id="rId10"/>
    <p:sldId id="360" r:id="rId11"/>
    <p:sldId id="362" r:id="rId12"/>
    <p:sldId id="363" r:id="rId13"/>
    <p:sldId id="364" r:id="rId14"/>
    <p:sldId id="355" r:id="rId15"/>
    <p:sldId id="339" r:id="rId16"/>
    <p:sldId id="340" r:id="rId17"/>
    <p:sldId id="365" r:id="rId18"/>
    <p:sldId id="344" r:id="rId19"/>
    <p:sldId id="367" r:id="rId20"/>
    <p:sldId id="348" r:id="rId21"/>
    <p:sldId id="356" r:id="rId22"/>
    <p:sldId id="368" r:id="rId23"/>
    <p:sldId id="349" r:id="rId24"/>
    <p:sldId id="35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A7ACF7"/>
    <a:srgbClr val="5B9BD5"/>
    <a:srgbClr val="0A6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908" autoAdjust="0"/>
  </p:normalViewPr>
  <p:slideViewPr>
    <p:cSldViewPr snapToGrid="0">
      <p:cViewPr varScale="1">
        <p:scale>
          <a:sx n="107" d="100"/>
          <a:sy n="107"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F1B0A-86C0-48DD-9AC5-83E421D7846B}" type="datetimeFigureOut">
              <a:rPr lang="en-GB" smtClean="0"/>
              <a:t>08/06/2021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54F6D-548C-463A-A5F3-F6CD8E1EFE7D}" type="slidenum">
              <a:rPr lang="en-GB" smtClean="0"/>
              <a:t>‹#›</a:t>
            </a:fld>
            <a:endParaRPr lang="en-GB"/>
          </a:p>
        </p:txBody>
      </p:sp>
    </p:spTree>
    <p:extLst>
      <p:ext uri="{BB962C8B-B14F-4D97-AF65-F5344CB8AC3E}">
        <p14:creationId xmlns:p14="http://schemas.microsoft.com/office/powerpoint/2010/main" val="175396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1</a:t>
            </a:fld>
            <a:endParaRPr lang="en-GB"/>
          </a:p>
        </p:txBody>
      </p:sp>
    </p:spTree>
    <p:extLst>
      <p:ext uri="{BB962C8B-B14F-4D97-AF65-F5344CB8AC3E}">
        <p14:creationId xmlns:p14="http://schemas.microsoft.com/office/powerpoint/2010/main" val="3562102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loop:</a:t>
            </a:r>
            <a:r>
              <a:rPr lang="en-GB" i="1" dirty="0"/>
              <a:t> to give the opportunity to media and journalist to provide feedback on changes and to </a:t>
            </a:r>
            <a:r>
              <a:rPr lang="en-US" i="1" dirty="0"/>
              <a:t>have a mechanism for providing feedback to them </a:t>
            </a:r>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12</a:t>
            </a:fld>
            <a:endParaRPr lang="en-GB"/>
          </a:p>
        </p:txBody>
      </p:sp>
    </p:spTree>
    <p:extLst>
      <p:ext uri="{BB962C8B-B14F-4D97-AF65-F5344CB8AC3E}">
        <p14:creationId xmlns:p14="http://schemas.microsoft.com/office/powerpoint/2010/main" val="285211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15</a:t>
            </a:fld>
            <a:endParaRPr lang="en-GB"/>
          </a:p>
        </p:txBody>
      </p:sp>
    </p:spTree>
    <p:extLst>
      <p:ext uri="{BB962C8B-B14F-4D97-AF65-F5344CB8AC3E}">
        <p14:creationId xmlns:p14="http://schemas.microsoft.com/office/powerpoint/2010/main" val="338310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Inverted pyramid principle</a:t>
            </a:r>
            <a:r>
              <a:rPr lang="en-US" baseline="0" dirty="0"/>
              <a:t> – KISS</a:t>
            </a:r>
          </a:p>
          <a:p>
            <a:endParaRPr lang="en-US" baseline="0" dirty="0"/>
          </a:p>
          <a:p>
            <a:r>
              <a:rPr lang="en-GB" dirty="0"/>
              <a:t>African Statistical Newsletter – </a:t>
            </a:r>
            <a:r>
              <a:rPr lang="pt-BR" dirty="0"/>
              <a:t>Vol.</a:t>
            </a:r>
            <a:r>
              <a:rPr lang="pt-BR" baseline="0" dirty="0"/>
              <a:t> 9 No 1 </a:t>
            </a:r>
            <a:r>
              <a:rPr lang="pt-BR" baseline="0" dirty="0" err="1"/>
              <a:t>Juin</a:t>
            </a:r>
            <a:r>
              <a:rPr lang="pt-BR" baseline="0" dirty="0"/>
              <a:t> 2017, https://archive.uneca.org/sites/default/files/PageAttachments/asn_june_2017_final_v9-no1.pdf</a:t>
            </a:r>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2</a:t>
            </a:fld>
            <a:endParaRPr lang="en-GB"/>
          </a:p>
        </p:txBody>
      </p:sp>
    </p:spTree>
    <p:extLst>
      <p:ext uri="{BB962C8B-B14F-4D97-AF65-F5344CB8AC3E}">
        <p14:creationId xmlns:p14="http://schemas.microsoft.com/office/powerpoint/2010/main" val="305701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villes les plus chères du Cameroun. Mutations, numéro //////// du 17 février 2016, page 11.</a:t>
            </a:r>
          </a:p>
          <a:p>
            <a:r>
              <a:rPr lang="en-GB" sz="1200" kern="1200" dirty="0">
                <a:solidFill>
                  <a:schemeClr val="tx1"/>
                </a:solidFill>
                <a:effectLst/>
                <a:latin typeface="+mn-lt"/>
                <a:ea typeface="+mn-ea"/>
                <a:cs typeface="+mn-cs"/>
              </a:rPr>
              <a:t>http://www.cameroon-info.net/article/cameroun-classement-buea-en-tete-des-villes-les-plus-cheres-du-cameroun-en-2015-257442.html</a:t>
            </a:r>
          </a:p>
        </p:txBody>
      </p:sp>
      <p:sp>
        <p:nvSpPr>
          <p:cNvPr id="4" name="Slide Number Placeholder 3"/>
          <p:cNvSpPr>
            <a:spLocks noGrp="1"/>
          </p:cNvSpPr>
          <p:nvPr>
            <p:ph type="sldNum" sz="quarter" idx="10"/>
          </p:nvPr>
        </p:nvSpPr>
        <p:spPr/>
        <p:txBody>
          <a:bodyPr/>
          <a:lstStyle/>
          <a:p>
            <a:fld id="{D2154F6D-548C-463A-A5F3-F6CD8E1EFE7D}" type="slidenum">
              <a:rPr lang="en-GB" smtClean="0"/>
              <a:t>3</a:t>
            </a:fld>
            <a:endParaRPr lang="en-GB"/>
          </a:p>
        </p:txBody>
      </p:sp>
    </p:spTree>
    <p:extLst>
      <p:ext uri="{BB962C8B-B14F-4D97-AF65-F5344CB8AC3E}">
        <p14:creationId xmlns:p14="http://schemas.microsoft.com/office/powerpoint/2010/main" val="6031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Les villes les plus chères du Cameroun. Mutations, numéro //////// du 17 février 2016, page 11.</a:t>
            </a:r>
          </a:p>
          <a:p>
            <a:r>
              <a:rPr lang="en-GB" sz="1200" kern="1200" dirty="0">
                <a:solidFill>
                  <a:schemeClr val="tx1"/>
                </a:solidFill>
                <a:effectLst/>
                <a:latin typeface="+mn-lt"/>
                <a:ea typeface="+mn-ea"/>
                <a:cs typeface="+mn-cs"/>
              </a:rPr>
              <a:t>http://www.cameroon-info.net/article/cameroun-classement-buea-en-tete-des-villes-les-plus-cheres-du-cameroun-en-2015-257442.html</a:t>
            </a:r>
          </a:p>
        </p:txBody>
      </p:sp>
      <p:sp>
        <p:nvSpPr>
          <p:cNvPr id="4" name="Slide Number Placeholder 3"/>
          <p:cNvSpPr>
            <a:spLocks noGrp="1"/>
          </p:cNvSpPr>
          <p:nvPr>
            <p:ph type="sldNum" sz="quarter" idx="10"/>
          </p:nvPr>
        </p:nvSpPr>
        <p:spPr/>
        <p:txBody>
          <a:bodyPr/>
          <a:lstStyle/>
          <a:p>
            <a:fld id="{D2154F6D-548C-463A-A5F3-F6CD8E1EFE7D}" type="slidenum">
              <a:rPr lang="en-GB" smtClean="0"/>
              <a:t>4</a:t>
            </a:fld>
            <a:endParaRPr lang="en-GB"/>
          </a:p>
        </p:txBody>
      </p:sp>
    </p:spTree>
    <p:extLst>
      <p:ext uri="{BB962C8B-B14F-4D97-AF65-F5344CB8AC3E}">
        <p14:creationId xmlns:p14="http://schemas.microsoft.com/office/powerpoint/2010/main" val="3784865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ysClr val="windowText" lastClr="000000"/>
                </a:solidFill>
              </a:rPr>
              <a:t>Obvious to remind the journalists that they should well understand data before commenting them</a:t>
            </a:r>
          </a:p>
          <a:p>
            <a:r>
              <a:rPr lang="en-US" sz="2200" dirty="0">
                <a:solidFill>
                  <a:sysClr val="windowText" lastClr="000000"/>
                </a:solidFill>
              </a:rPr>
              <a:t>But this may show that Journalists are interested by spatial comparisons: most expensive cities</a:t>
            </a:r>
          </a:p>
          <a:p>
            <a:r>
              <a:rPr lang="en-US" sz="2200" dirty="0">
                <a:solidFill>
                  <a:sysClr val="windowText" lastClr="000000"/>
                </a:solidFill>
              </a:rPr>
              <a:t>NSO focuses only on the level of inflation</a:t>
            </a:r>
          </a:p>
          <a:p>
            <a:r>
              <a:rPr lang="en-US" sz="2200" dirty="0"/>
              <a:t>The less important information for NSO may becomes the key message for media</a:t>
            </a:r>
          </a:p>
          <a:p>
            <a:endParaRPr lang="en-US" sz="2200" dirty="0"/>
          </a:p>
          <a:p>
            <a:endParaRPr lang="en-US" sz="2200" dirty="0"/>
          </a:p>
          <a:p>
            <a:r>
              <a:rPr lang="en-US" sz="2200" dirty="0"/>
              <a:t>NSSs response</a:t>
            </a:r>
          </a:p>
          <a:p>
            <a:pPr lvl="1"/>
            <a:r>
              <a:rPr lang="en-GB" sz="2200" dirty="0"/>
              <a:t>Punctual pieces of training, no formal strategy established</a:t>
            </a:r>
          </a:p>
          <a:p>
            <a:pPr lvl="1"/>
            <a:r>
              <a:rPr lang="en-GB" sz="2200" dirty="0"/>
              <a:t>need of strengthening the links between statisticians as statistical data and information producers and the media as they relay statistics to a wide range of users</a:t>
            </a:r>
          </a:p>
          <a:p>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6</a:t>
            </a:fld>
            <a:endParaRPr lang="en-GB"/>
          </a:p>
        </p:txBody>
      </p:sp>
    </p:spTree>
    <p:extLst>
      <p:ext uri="{BB962C8B-B14F-4D97-AF65-F5344CB8AC3E}">
        <p14:creationId xmlns:p14="http://schemas.microsoft.com/office/powerpoint/2010/main" val="44113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un mélange commode de bonnes et courantes pratiques, d’instructions, de conseils et d’informations de base nécessaires pour entretenir un dialogue avec les utilisateurs et savoir ce dont ils ont besoin, à quel moment ils en ont besoin et par quel moyen ils souhaitent le recevoir</a:t>
            </a:r>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7</a:t>
            </a:fld>
            <a:endParaRPr lang="en-GB"/>
          </a:p>
        </p:txBody>
      </p:sp>
    </p:spTree>
    <p:extLst>
      <p:ext uri="{BB962C8B-B14F-4D97-AF65-F5344CB8AC3E}">
        <p14:creationId xmlns:p14="http://schemas.microsoft.com/office/powerpoint/2010/main" val="244340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Effectuer une segmentation du marché : presse </a:t>
            </a:r>
            <a:r>
              <a:rPr lang="fr-FR" sz="1200" kern="1200" dirty="0" err="1">
                <a:solidFill>
                  <a:schemeClr val="tx1"/>
                </a:solidFill>
                <a:effectLst/>
                <a:latin typeface="+mn-lt"/>
                <a:ea typeface="+mn-ea"/>
                <a:cs typeface="+mn-cs"/>
              </a:rPr>
              <a:t>ecrite</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presse audio-visuelle, nouveaux médias (</a:t>
            </a:r>
            <a:r>
              <a:rPr lang="fr-FR" sz="1200" kern="1200" baseline="0" dirty="0" err="1">
                <a:solidFill>
                  <a:schemeClr val="tx1"/>
                </a:solidFill>
                <a:effectLst/>
                <a:latin typeface="+mn-lt"/>
                <a:ea typeface="+mn-ea"/>
                <a:cs typeface="+mn-cs"/>
              </a:rPr>
              <a:t>reseaux</a:t>
            </a:r>
            <a:r>
              <a:rPr lang="fr-FR" sz="1200" kern="1200" baseline="0" dirty="0">
                <a:solidFill>
                  <a:schemeClr val="tx1"/>
                </a:solidFill>
                <a:effectLst/>
                <a:latin typeface="+mn-lt"/>
                <a:ea typeface="+mn-ea"/>
                <a:cs typeface="+mn-cs"/>
              </a:rPr>
              <a:t> sociaux, presse électronique).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Établir un forum pour les médias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8</a:t>
            </a:fld>
            <a:endParaRPr lang="en-GB"/>
          </a:p>
        </p:txBody>
      </p:sp>
    </p:spTree>
    <p:extLst>
      <p:ext uri="{BB962C8B-B14F-4D97-AF65-F5344CB8AC3E}">
        <p14:creationId xmlns:p14="http://schemas.microsoft.com/office/powerpoint/2010/main" val="312620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9</a:t>
            </a:fld>
            <a:endParaRPr lang="en-GB"/>
          </a:p>
        </p:txBody>
      </p:sp>
    </p:spTree>
    <p:extLst>
      <p:ext uri="{BB962C8B-B14F-4D97-AF65-F5344CB8AC3E}">
        <p14:creationId xmlns:p14="http://schemas.microsoft.com/office/powerpoint/2010/main" val="399669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154F6D-548C-463A-A5F3-F6CD8E1EFE7D}" type="slidenum">
              <a:rPr lang="en-GB" smtClean="0"/>
              <a:t>10</a:t>
            </a:fld>
            <a:endParaRPr lang="en-GB"/>
          </a:p>
        </p:txBody>
      </p:sp>
    </p:spTree>
    <p:extLst>
      <p:ext uri="{BB962C8B-B14F-4D97-AF65-F5344CB8AC3E}">
        <p14:creationId xmlns:p14="http://schemas.microsoft.com/office/powerpoint/2010/main" val="277982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9704B9-8938-49F6-8F87-2B156717E9F0}"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306289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9704B9-8938-49F6-8F87-2B156717E9F0}"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220632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9704B9-8938-49F6-8F87-2B156717E9F0}"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274017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1901" y="522236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1" y="433951"/>
            <a:ext cx="4376100" cy="378701"/>
          </a:xfrm>
          <a:prstGeom prst="rect">
            <a:avLst/>
          </a:prstGeom>
        </p:spPr>
      </p:pic>
    </p:spTree>
    <p:extLst>
      <p:ext uri="{BB962C8B-B14F-4D97-AF65-F5344CB8AC3E}">
        <p14:creationId xmlns:p14="http://schemas.microsoft.com/office/powerpoint/2010/main" val="381110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52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654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237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73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9704B9-8938-49F6-8F87-2B156717E9F0}"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379001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231774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9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9704B9-8938-49F6-8F87-2B156717E9F0}"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232757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86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9704B9-8938-49F6-8F87-2B156717E9F0}" type="datetimeFigureOut">
              <a:rPr lang="en-GB" smtClean="0"/>
              <a:t>08/06/2021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365594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9704B9-8938-49F6-8F87-2B156717E9F0}" type="datetimeFigureOut">
              <a:rPr lang="en-GB" smtClean="0"/>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244243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9704B9-8938-49F6-8F87-2B156717E9F0}" type="datetimeFigureOut">
              <a:rPr lang="en-GB" smtClean="0"/>
              <a:t>08/06/2021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139865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9704B9-8938-49F6-8F87-2B156717E9F0}" type="datetimeFigureOut">
              <a:rPr lang="en-GB" smtClean="0"/>
              <a:t>08/06/2021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264666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704B9-8938-49F6-8F87-2B156717E9F0}" type="datetimeFigureOut">
              <a:rPr lang="en-GB" smtClean="0"/>
              <a:t>08/06/2021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362891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704B9-8938-49F6-8F87-2B156717E9F0}" type="datetimeFigureOut">
              <a:rPr lang="en-GB" smtClean="0"/>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410358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9704B9-8938-49F6-8F87-2B156717E9F0}" type="datetimeFigureOut">
              <a:rPr lang="en-GB" smtClean="0"/>
              <a:t>08/06/2021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4283E7-47BE-4FB2-99EF-A14DFE2BD8E0}" type="slidenum">
              <a:rPr lang="en-GB" smtClean="0"/>
              <a:t>‹#›</a:t>
            </a:fld>
            <a:endParaRPr lang="en-GB"/>
          </a:p>
        </p:txBody>
      </p:sp>
    </p:spTree>
    <p:extLst>
      <p:ext uri="{BB962C8B-B14F-4D97-AF65-F5344CB8AC3E}">
        <p14:creationId xmlns:p14="http://schemas.microsoft.com/office/powerpoint/2010/main" val="169910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704B9-8938-49F6-8F87-2B156717E9F0}" type="datetimeFigureOut">
              <a:rPr lang="en-GB" smtClean="0"/>
              <a:t>08/06/2021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283E7-47BE-4FB2-99EF-A14DFE2BD8E0}" type="slidenum">
              <a:rPr lang="en-GB" smtClean="0"/>
              <a:t>‹#›</a:t>
            </a:fld>
            <a:endParaRPr lang="en-GB"/>
          </a:p>
        </p:txBody>
      </p:sp>
    </p:spTree>
    <p:extLst>
      <p:ext uri="{BB962C8B-B14F-4D97-AF65-F5344CB8AC3E}">
        <p14:creationId xmlns:p14="http://schemas.microsoft.com/office/powerpoint/2010/main" val="2171347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044405"/>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b="0" i="0" kern="1200" dirty="0" smtClean="0">
          <a:solidFill>
            <a:schemeClr val="tx1"/>
          </a:solidFill>
          <a:effectLst/>
          <a:latin typeface="Poppins Light" pitchFamily="2" charset="77"/>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effectLst/>
          <a:latin typeface="Poppins Light" pitchFamily="2" charset="77"/>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b="0" i="0" kern="1200" dirty="0" smtClean="0">
          <a:solidFill>
            <a:schemeClr val="tx1"/>
          </a:solidFill>
          <a:effectLst/>
          <a:latin typeface="Poppins Light" pitchFamily="2" charset="77"/>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Poppins Light" pitchFamily="2" charset="77"/>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b="0" i="0" kern="1200" dirty="0">
          <a:solidFill>
            <a:schemeClr val="tx1"/>
          </a:solidFill>
          <a:effectLst/>
          <a:latin typeface="Poppins Light" pitchFamily="2" charset="77"/>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p15:clr>
            <a:srgbClr val="A4A3A4"/>
          </p15:clr>
        </p15:guide>
        <p15:guide id="2" pos="7678">
          <p15:clr>
            <a:srgbClr val="A4A3A4"/>
          </p15:clr>
        </p15:guide>
        <p15:guide id="3" pos="14398">
          <p15:clr>
            <a:srgbClr val="A4A3A4"/>
          </p15:clr>
        </p15:guide>
        <p15:guide id="4" pos="958">
          <p15:clr>
            <a:srgbClr val="A4A3A4"/>
          </p15:clr>
        </p15:guide>
        <p15:guide id="5" orient="horz" pos="8160">
          <p15:clr>
            <a:srgbClr val="A4A3A4"/>
          </p15:clr>
        </p15:guide>
        <p15:guide id="6" orient="horz" pos="480">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2182487"/>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defTabSz="914217" rtl="0" eaLnBrk="1" latinLnBrk="0" hangingPunct="1">
        <a:lnSpc>
          <a:spcPct val="90000"/>
        </a:lnSpc>
        <a:spcBef>
          <a:spcPct val="0"/>
        </a:spcBef>
        <a:buNone/>
        <a:defRPr lang="en-US" sz="3000" b="1" i="0" kern="1200">
          <a:solidFill>
            <a:schemeClr val="tx2"/>
          </a:solidFill>
          <a:latin typeface="DM Sans" pitchFamily="2" charset="77"/>
          <a:ea typeface="Open Sans Light" panose="020B0306030504020204" pitchFamily="34" charset="0"/>
          <a:cs typeface="Poppins Light"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b="0" i="0" kern="1200" dirty="0" smtClean="0">
          <a:solidFill>
            <a:schemeClr val="tx1"/>
          </a:solidFill>
          <a:effectLst/>
          <a:latin typeface="DM Sans" pitchFamily="2" charset="77"/>
          <a:ea typeface="Open Sans Light" panose="020B0306030504020204" pitchFamily="34" charset="0"/>
          <a:cs typeface="Open Sans"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effectLst/>
          <a:latin typeface="DM Sans" pitchFamily="2" charset="77"/>
          <a:ea typeface="Open Sans Light" panose="020B0306030504020204" pitchFamily="34" charset="0"/>
          <a:cs typeface="Open Sans"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b="0" i="0" kern="1200" dirty="0" smtClean="0">
          <a:solidFill>
            <a:schemeClr val="tx1"/>
          </a:solidFill>
          <a:effectLst/>
          <a:latin typeface="DM Sans" pitchFamily="2" charset="77"/>
          <a:ea typeface="Open Sans Light" panose="020B0306030504020204" pitchFamily="34" charset="0"/>
          <a:cs typeface="Open Sans"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DM Sans" pitchFamily="2" charset="77"/>
          <a:ea typeface="Open Sans Light" panose="020B0306030504020204" pitchFamily="34" charset="0"/>
          <a:cs typeface="Open Sans"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b="0" i="0" kern="1200" dirty="0">
          <a:solidFill>
            <a:schemeClr val="tx1"/>
          </a:solidFill>
          <a:effectLst/>
          <a:latin typeface="DM Sans" pitchFamily="2" charset="77"/>
          <a:ea typeface="Open Sans Light" panose="020B0306030504020204" pitchFamily="34" charset="0"/>
          <a:cs typeface="Open Sans"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50863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146076"/>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172" rtl="0" eaLnBrk="1" latinLnBrk="0" hangingPunct="1">
        <a:lnSpc>
          <a:spcPct val="90000"/>
        </a:lnSpc>
        <a:spcBef>
          <a:spcPct val="0"/>
        </a:spcBef>
        <a:buNone/>
        <a:defRPr sz="3300"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7219069"/>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914217" rtl="0" eaLnBrk="1" latinLnBrk="0" hangingPunct="1">
        <a:lnSpc>
          <a:spcPct val="90000"/>
        </a:lnSpc>
        <a:spcBef>
          <a:spcPct val="0"/>
        </a:spcBef>
        <a:buNone/>
        <a:defRPr lang="en-US" sz="3700" b="1" i="0" kern="1200" spc="-145" baseline="0">
          <a:solidFill>
            <a:schemeClr val="tx2"/>
          </a:solidFill>
          <a:latin typeface="Poppins" pitchFamily="2" charset="77"/>
          <a:ea typeface="Open Sans Light" panose="020B0306030504020204" pitchFamily="34" charset="0"/>
          <a:cs typeface="Poppins" pitchFamily="2" charset="77"/>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statssa.gov.za/?p=14415" TargetMode="External"/><Relationship Id="rId2" Type="http://schemas.openxmlformats.org/officeDocument/2006/relationships/image" Target="../media/image22.png"/><Relationship Id="rId1" Type="http://schemas.openxmlformats.org/officeDocument/2006/relationships/slideLayout" Target="../slideLayouts/slideLayout16.xml"/><Relationship Id="rId5" Type="http://schemas.openxmlformats.org/officeDocument/2006/relationships/hyperlink" Target="http://www.statssa.gov.za/wp-content/uploads/2021/06/StatsBiz_May2021.pdf"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www.oelp.org/event/capacity-building-workshop-for-oelp-tea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ilboudo@un.org"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hyperlink" Target="mailto:Philippe.GAFISHI@oecd.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archive.uneca.org/sites/default/files/PageAttachments/asn_june_2017_final_v9-no1.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y.uneca.org/handle/10855/43833"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735490" y="1928689"/>
            <a:ext cx="8935446" cy="2339383"/>
          </a:xfrm>
        </p:spPr>
        <p:txBody>
          <a:bodyPr anchor="t" anchorCtr="0">
            <a:normAutofit fontScale="90000"/>
          </a:bodyPr>
          <a:lstStyle/>
          <a:p>
            <a:r>
              <a:rPr lang="fr-FR" dirty="0"/>
              <a:t>Tactiques et stratégies pour établir et maintenir une interaction permanente entre les INS et les médias et journalistes</a:t>
            </a:r>
            <a:br>
              <a:rPr lang="en-US" dirty="0"/>
            </a:br>
            <a:br>
              <a:rPr lang="en-US" dirty="0"/>
            </a:br>
            <a:r>
              <a:rPr lang="en-US" sz="2200" dirty="0">
                <a:solidFill>
                  <a:schemeClr val="accent1">
                    <a:lumMod val="50000"/>
                  </a:schemeClr>
                </a:solidFill>
              </a:rPr>
              <a:t>Un </a:t>
            </a:r>
            <a:r>
              <a:rPr lang="en-US" sz="2200" dirty="0" err="1">
                <a:solidFill>
                  <a:schemeClr val="accent1">
                    <a:lumMod val="50000"/>
                  </a:schemeClr>
                </a:solidFill>
              </a:rPr>
              <a:t>extrait</a:t>
            </a:r>
            <a:r>
              <a:rPr lang="en-US" sz="2200" dirty="0">
                <a:solidFill>
                  <a:schemeClr val="accent1">
                    <a:lumMod val="50000"/>
                  </a:schemeClr>
                </a:solidFill>
              </a:rPr>
              <a:t> des </a:t>
            </a:r>
            <a:r>
              <a:rPr lang="en-US" sz="2200" dirty="0" err="1">
                <a:solidFill>
                  <a:schemeClr val="accent1">
                    <a:lumMod val="50000"/>
                  </a:schemeClr>
                </a:solidFill>
              </a:rPr>
              <a:t>recommandations</a:t>
            </a:r>
            <a:r>
              <a:rPr lang="en-US" sz="2200" dirty="0">
                <a:solidFill>
                  <a:schemeClr val="accent1">
                    <a:lumMod val="50000"/>
                  </a:schemeClr>
                </a:solidFill>
              </a:rPr>
              <a:t> </a:t>
            </a:r>
            <a:r>
              <a:rPr lang="fr-FR" sz="2200" dirty="0">
                <a:solidFill>
                  <a:schemeClr val="accent1">
                    <a:lumMod val="50000"/>
                  </a:schemeClr>
                </a:solidFill>
              </a:rPr>
              <a:t>pour l'élaboration d'une stratégie intégrée de dialogue avec utilisateurs pour les SSN</a:t>
            </a:r>
            <a:br>
              <a:rPr lang="en-GB" sz="2700" dirty="0"/>
            </a:br>
            <a:br>
              <a:rPr lang="en-US" dirty="0"/>
            </a:br>
            <a:br>
              <a:rPr lang="en-US" sz="2000" dirty="0"/>
            </a:br>
            <a:r>
              <a:rPr lang="en-US" sz="1800" dirty="0"/>
              <a:t>Léandre Ngogang Wandji</a:t>
            </a:r>
            <a:br>
              <a:rPr lang="en-US" sz="1800" dirty="0"/>
            </a:br>
            <a:r>
              <a:rPr lang="en-US" sz="1800" i="1" dirty="0"/>
              <a:t>Centre </a:t>
            </a:r>
            <a:r>
              <a:rPr lang="en-US" sz="1800" i="1" dirty="0" err="1"/>
              <a:t>Africain</a:t>
            </a:r>
            <a:r>
              <a:rPr lang="en-US" sz="1800" i="1" dirty="0"/>
              <a:t> pour le </a:t>
            </a:r>
            <a:r>
              <a:rPr lang="en-US" sz="1800" i="1" dirty="0" err="1"/>
              <a:t>Statistique</a:t>
            </a:r>
            <a:br>
              <a:rPr lang="en-US" sz="1800" dirty="0"/>
            </a:br>
            <a:r>
              <a:rPr lang="en-US" sz="1800" dirty="0"/>
              <a:t>Commission </a:t>
            </a:r>
            <a:r>
              <a:rPr lang="en-US" sz="1800" dirty="0" err="1"/>
              <a:t>économique</a:t>
            </a:r>
            <a:r>
              <a:rPr lang="en-US" sz="1800" dirty="0"/>
              <a:t> pour </a:t>
            </a:r>
            <a:r>
              <a:rPr lang="en-US" sz="1800" dirty="0" err="1"/>
              <a:t>l’Afrique</a:t>
            </a:r>
            <a:endParaRPr lang="en-US" sz="18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6872514" y="5106218"/>
            <a:ext cx="3412760" cy="1366582"/>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r>
              <a:rPr lang="en-US" sz="1800" dirty="0">
                <a:solidFill>
                  <a:schemeClr val="accent1">
                    <a:lumMod val="50000"/>
                  </a:schemeClr>
                </a:solidFill>
              </a:rPr>
              <a:t>8 </a:t>
            </a:r>
            <a:r>
              <a:rPr lang="en-US" sz="1800" dirty="0" err="1">
                <a:solidFill>
                  <a:schemeClr val="accent1">
                    <a:lumMod val="50000"/>
                  </a:schemeClr>
                </a:solidFill>
              </a:rPr>
              <a:t>juin</a:t>
            </a:r>
            <a:r>
              <a:rPr lang="en-US" sz="1800" dirty="0">
                <a:solidFill>
                  <a:schemeClr val="accent1">
                    <a:lumMod val="50000"/>
                  </a:schemeClr>
                </a:solidFill>
              </a:rPr>
              <a:t> 2021</a:t>
            </a:r>
          </a:p>
          <a:p>
            <a:r>
              <a:rPr lang="en-US" sz="1800" dirty="0">
                <a:solidFill>
                  <a:schemeClr val="accent1">
                    <a:lumMod val="50000"/>
                  </a:schemeClr>
                </a:solidFill>
              </a:rPr>
              <a:t>Addis </a:t>
            </a:r>
            <a:r>
              <a:rPr lang="en-US" sz="1800" dirty="0" err="1">
                <a:solidFill>
                  <a:schemeClr val="accent1">
                    <a:lumMod val="50000"/>
                  </a:schemeClr>
                </a:solidFill>
              </a:rPr>
              <a:t>Abéba</a:t>
            </a:r>
            <a:r>
              <a:rPr lang="en-US" sz="1800" dirty="0">
                <a:solidFill>
                  <a:schemeClr val="accent1">
                    <a:lumMod val="50000"/>
                  </a:schemeClr>
                </a:solidFill>
              </a:rPr>
              <a:t>, </a:t>
            </a:r>
            <a:r>
              <a:rPr lang="en-US" sz="1800" dirty="0" err="1">
                <a:solidFill>
                  <a:schemeClr val="accent1">
                    <a:lumMod val="50000"/>
                  </a:schemeClr>
                </a:solidFill>
              </a:rPr>
              <a:t>Ethiopie</a:t>
            </a:r>
            <a:endParaRPr lang="en-US" sz="1800" dirty="0">
              <a:solidFill>
                <a:schemeClr val="accent1">
                  <a:lumMod val="50000"/>
                </a:schemeClr>
              </a:solidFill>
            </a:endParaRPr>
          </a:p>
        </p:txBody>
      </p:sp>
    </p:spTree>
    <p:extLst>
      <p:ext uri="{BB962C8B-B14F-4D97-AF65-F5344CB8AC3E}">
        <p14:creationId xmlns:p14="http://schemas.microsoft.com/office/powerpoint/2010/main" val="265213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78EDF73-484E-AB4E-BBF6-E6A64BEE3935}"/>
              </a:ext>
            </a:extLst>
          </p:cNvPr>
          <p:cNvSpPr txBox="1"/>
          <p:nvPr/>
        </p:nvSpPr>
        <p:spPr>
          <a:xfrm>
            <a:off x="1822072" y="4484458"/>
            <a:ext cx="2223687" cy="351956"/>
          </a:xfrm>
          <a:prstGeom prst="rect">
            <a:avLst/>
          </a:prstGeom>
          <a:noFill/>
        </p:spPr>
        <p:txBody>
          <a:bodyPr wrap="none" rtlCol="0" anchor="b">
            <a:spAutoFit/>
          </a:bodyPr>
          <a:lstStyle/>
          <a:p>
            <a:pPr algn="r" defTabSz="457200">
              <a:lnSpc>
                <a:spcPts val="2160"/>
              </a:lnSpc>
            </a:pPr>
            <a:r>
              <a:rPr lang="en-US" sz="1600" b="1" kern="0" spc="-15" dirty="0">
                <a:solidFill>
                  <a:schemeClr val="tx2"/>
                </a:solidFill>
                <a:latin typeface="DM Sans" pitchFamily="2" charset="77"/>
              </a:rPr>
              <a:t>Appels </a:t>
            </a:r>
            <a:r>
              <a:rPr lang="en-US" sz="1600" b="1" kern="0" spc="-15" dirty="0" err="1">
                <a:solidFill>
                  <a:schemeClr val="tx2"/>
                </a:solidFill>
                <a:latin typeface="DM Sans" pitchFamily="2" charset="77"/>
              </a:rPr>
              <a:t>téléphoniques</a:t>
            </a:r>
            <a:endParaRPr lang="en-US" sz="1600" b="1" kern="0" spc="-15" dirty="0">
              <a:solidFill>
                <a:schemeClr val="tx2"/>
              </a:solidFill>
              <a:latin typeface="DM Sans" pitchFamily="2" charset="77"/>
            </a:endParaRPr>
          </a:p>
        </p:txBody>
      </p:sp>
      <p:sp>
        <p:nvSpPr>
          <p:cNvPr id="8" name="TextBox 7">
            <a:extLst>
              <a:ext uri="{FF2B5EF4-FFF2-40B4-BE49-F238E27FC236}">
                <a16:creationId xmlns:a16="http://schemas.microsoft.com/office/drawing/2014/main" id="{4253AF95-99FA-AA45-899F-B9472BE41724}"/>
              </a:ext>
            </a:extLst>
          </p:cNvPr>
          <p:cNvSpPr txBox="1"/>
          <p:nvPr/>
        </p:nvSpPr>
        <p:spPr>
          <a:xfrm>
            <a:off x="607965" y="2972973"/>
            <a:ext cx="3188693" cy="351956"/>
          </a:xfrm>
          <a:prstGeom prst="rect">
            <a:avLst/>
          </a:prstGeom>
          <a:noFill/>
        </p:spPr>
        <p:txBody>
          <a:bodyPr wrap="none" rtlCol="0" anchor="b">
            <a:spAutoFit/>
          </a:bodyPr>
          <a:lstStyle/>
          <a:p>
            <a:pPr algn="r" defTabSz="457200">
              <a:lnSpc>
                <a:spcPts val="2160"/>
              </a:lnSpc>
            </a:pPr>
            <a:r>
              <a:rPr lang="fr-FR" sz="1600" b="1" kern="0" spc="-15" dirty="0">
                <a:solidFill>
                  <a:schemeClr val="tx2"/>
                </a:solidFill>
                <a:latin typeface="DM Sans" pitchFamily="2" charset="77"/>
              </a:rPr>
              <a:t>Groupes de soutien aux médias </a:t>
            </a:r>
            <a:endParaRPr lang="en-US" sz="1600" b="1" kern="0" spc="-15" dirty="0">
              <a:solidFill>
                <a:schemeClr val="tx2"/>
              </a:solidFill>
              <a:latin typeface="DM Sans" pitchFamily="2" charset="77"/>
            </a:endParaRPr>
          </a:p>
        </p:txBody>
      </p:sp>
      <p:sp>
        <p:nvSpPr>
          <p:cNvPr id="10" name="TextBox 9">
            <a:extLst>
              <a:ext uri="{FF2B5EF4-FFF2-40B4-BE49-F238E27FC236}">
                <a16:creationId xmlns:a16="http://schemas.microsoft.com/office/drawing/2014/main" id="{6D921E5A-7B23-0B43-B894-EFFC25E0DAF3}"/>
              </a:ext>
            </a:extLst>
          </p:cNvPr>
          <p:cNvSpPr txBox="1"/>
          <p:nvPr/>
        </p:nvSpPr>
        <p:spPr>
          <a:xfrm>
            <a:off x="2519535" y="1622716"/>
            <a:ext cx="2213426" cy="374461"/>
          </a:xfrm>
          <a:prstGeom prst="rect">
            <a:avLst/>
          </a:prstGeom>
          <a:noFill/>
        </p:spPr>
        <p:txBody>
          <a:bodyPr wrap="none" rtlCol="0" anchor="b">
            <a:spAutoFit/>
          </a:bodyPr>
          <a:lstStyle/>
          <a:p>
            <a:pPr algn="r" defTabSz="457200">
              <a:lnSpc>
                <a:spcPts val="2160"/>
              </a:lnSpc>
            </a:pPr>
            <a:r>
              <a:rPr lang="en-US" sz="1600" b="1" kern="0" spc="-15" dirty="0">
                <a:solidFill>
                  <a:schemeClr val="tx2"/>
                </a:solidFill>
                <a:latin typeface="DM Sans" pitchFamily="2" charset="77"/>
              </a:rPr>
              <a:t>Forums sur </a:t>
            </a:r>
            <a:r>
              <a:rPr lang="en-US" sz="1600" b="1" kern="0" spc="-15" dirty="0" err="1">
                <a:solidFill>
                  <a:schemeClr val="tx2"/>
                </a:solidFill>
                <a:latin typeface="DM Sans" pitchFamily="2" charset="77"/>
              </a:rPr>
              <a:t>l’Internet</a:t>
            </a:r>
            <a:r>
              <a:rPr lang="en-US" sz="1600" b="1" kern="0" spc="-15" dirty="0">
                <a:solidFill>
                  <a:schemeClr val="tx2"/>
                </a:solidFill>
                <a:latin typeface="DM Sans" pitchFamily="2" charset="77"/>
              </a:rPr>
              <a:t> </a:t>
            </a:r>
          </a:p>
        </p:txBody>
      </p:sp>
      <p:sp>
        <p:nvSpPr>
          <p:cNvPr id="12" name="TextBox 11">
            <a:extLst>
              <a:ext uri="{FF2B5EF4-FFF2-40B4-BE49-F238E27FC236}">
                <a16:creationId xmlns:a16="http://schemas.microsoft.com/office/drawing/2014/main" id="{33C37807-20AF-DB4D-993A-FFB6D83BAB83}"/>
              </a:ext>
            </a:extLst>
          </p:cNvPr>
          <p:cNvSpPr txBox="1"/>
          <p:nvPr/>
        </p:nvSpPr>
        <p:spPr>
          <a:xfrm>
            <a:off x="7225804" y="1692507"/>
            <a:ext cx="3608360" cy="374461"/>
          </a:xfrm>
          <a:prstGeom prst="rect">
            <a:avLst/>
          </a:prstGeom>
          <a:noFill/>
        </p:spPr>
        <p:txBody>
          <a:bodyPr wrap="none" rtlCol="0" anchor="b">
            <a:spAutoFit/>
          </a:bodyPr>
          <a:lstStyle/>
          <a:p>
            <a:pPr defTabSz="457200">
              <a:lnSpc>
                <a:spcPts val="2160"/>
              </a:lnSpc>
            </a:pPr>
            <a:r>
              <a:rPr lang="fr-FR" sz="1600" b="1" kern="0" spc="-15" dirty="0">
                <a:solidFill>
                  <a:schemeClr val="tx2"/>
                </a:solidFill>
                <a:latin typeface="DM Sans" pitchFamily="2" charset="77"/>
              </a:rPr>
              <a:t>Organiser des dialogues individuels</a:t>
            </a:r>
            <a:endParaRPr lang="en-US" sz="1600" b="1" kern="0" spc="-15" dirty="0">
              <a:solidFill>
                <a:schemeClr val="tx2"/>
              </a:solidFill>
              <a:latin typeface="DM Sans" pitchFamily="2" charset="77"/>
            </a:endParaRPr>
          </a:p>
        </p:txBody>
      </p:sp>
      <p:sp>
        <p:nvSpPr>
          <p:cNvPr id="14" name="TextBox 13">
            <a:extLst>
              <a:ext uri="{FF2B5EF4-FFF2-40B4-BE49-F238E27FC236}">
                <a16:creationId xmlns:a16="http://schemas.microsoft.com/office/drawing/2014/main" id="{E66808DA-E5C0-2145-B57C-97C6767FB73F}"/>
              </a:ext>
            </a:extLst>
          </p:cNvPr>
          <p:cNvSpPr txBox="1"/>
          <p:nvPr/>
        </p:nvSpPr>
        <p:spPr>
          <a:xfrm>
            <a:off x="8243740" y="4411447"/>
            <a:ext cx="2135521" cy="351956"/>
          </a:xfrm>
          <a:prstGeom prst="rect">
            <a:avLst/>
          </a:prstGeom>
          <a:noFill/>
        </p:spPr>
        <p:txBody>
          <a:bodyPr wrap="none" rtlCol="0" anchor="b">
            <a:spAutoFit/>
          </a:bodyPr>
          <a:lstStyle/>
          <a:p>
            <a:pPr defTabSz="457200">
              <a:lnSpc>
                <a:spcPts val="2160"/>
              </a:lnSpc>
            </a:pPr>
            <a:r>
              <a:rPr lang="en-US" sz="1600" b="1" kern="0" spc="-15" dirty="0">
                <a:solidFill>
                  <a:schemeClr val="tx2"/>
                </a:solidFill>
                <a:latin typeface="DM Sans" pitchFamily="2" charset="77"/>
              </a:rPr>
              <a:t>Ateliers </a:t>
            </a:r>
            <a:r>
              <a:rPr lang="en-US" sz="1600" b="1" kern="0" spc="-15" dirty="0" err="1">
                <a:solidFill>
                  <a:schemeClr val="tx2"/>
                </a:solidFill>
                <a:latin typeface="DM Sans" pitchFamily="2" charset="77"/>
              </a:rPr>
              <a:t>thématiques</a:t>
            </a:r>
            <a:endParaRPr lang="en-US" sz="1600" b="1" kern="0" spc="-15" dirty="0">
              <a:solidFill>
                <a:schemeClr val="tx2"/>
              </a:solidFill>
              <a:latin typeface="DM Sans" pitchFamily="2" charset="77"/>
            </a:endParaRPr>
          </a:p>
        </p:txBody>
      </p:sp>
      <p:sp>
        <p:nvSpPr>
          <p:cNvPr id="16" name="TextBox 15">
            <a:extLst>
              <a:ext uri="{FF2B5EF4-FFF2-40B4-BE49-F238E27FC236}">
                <a16:creationId xmlns:a16="http://schemas.microsoft.com/office/drawing/2014/main" id="{85768AF4-B8DC-BD41-853B-5A5EE2791099}"/>
              </a:ext>
            </a:extLst>
          </p:cNvPr>
          <p:cNvSpPr txBox="1"/>
          <p:nvPr/>
        </p:nvSpPr>
        <p:spPr>
          <a:xfrm>
            <a:off x="8293171" y="2918619"/>
            <a:ext cx="3500414" cy="563744"/>
          </a:xfrm>
          <a:prstGeom prst="rect">
            <a:avLst/>
          </a:prstGeom>
          <a:noFill/>
        </p:spPr>
        <p:txBody>
          <a:bodyPr wrap="square" rtlCol="0" anchor="b">
            <a:spAutoFit/>
          </a:bodyPr>
          <a:lstStyle/>
          <a:p>
            <a:pPr defTabSz="457200">
              <a:lnSpc>
                <a:spcPts val="1860"/>
              </a:lnSpc>
            </a:pPr>
            <a:r>
              <a:rPr lang="fr-FR" sz="1500" b="1" kern="0" spc="-15" dirty="0">
                <a:solidFill>
                  <a:schemeClr val="tx2"/>
                </a:solidFill>
                <a:latin typeface="DM Sans" pitchFamily="2" charset="77"/>
              </a:rPr>
              <a:t>Comités techniques ou groupes de travail thématiques permanents</a:t>
            </a:r>
            <a:endParaRPr lang="en-US" sz="1500" b="1" kern="0" spc="-15" dirty="0">
              <a:solidFill>
                <a:schemeClr val="tx2"/>
              </a:solidFill>
              <a:latin typeface="DM Sans" pitchFamily="2" charset="77"/>
            </a:endParaRPr>
          </a:p>
        </p:txBody>
      </p:sp>
      <p:sp>
        <p:nvSpPr>
          <p:cNvPr id="43" name="TextBox 42">
            <a:extLst/>
          </p:cNvPr>
          <p:cNvSpPr txBox="1"/>
          <p:nvPr/>
        </p:nvSpPr>
        <p:spPr>
          <a:xfrm>
            <a:off x="3418656" y="5525823"/>
            <a:ext cx="1874231" cy="351956"/>
          </a:xfrm>
          <a:prstGeom prst="rect">
            <a:avLst/>
          </a:prstGeom>
          <a:noFill/>
        </p:spPr>
        <p:txBody>
          <a:bodyPr wrap="none" rtlCol="0" anchor="b">
            <a:spAutoFit/>
          </a:bodyPr>
          <a:lstStyle/>
          <a:p>
            <a:pPr defTabSz="457200">
              <a:lnSpc>
                <a:spcPts val="2160"/>
              </a:lnSpc>
            </a:pPr>
            <a:r>
              <a:rPr lang="en-US" sz="1600" b="1" kern="0" spc="-15" dirty="0">
                <a:solidFill>
                  <a:schemeClr val="tx2"/>
                </a:solidFill>
                <a:latin typeface="DM Sans" pitchFamily="2" charset="77"/>
              </a:rPr>
              <a:t>Nouveaux </a:t>
            </a:r>
            <a:r>
              <a:rPr lang="en-US" sz="1600" b="1" kern="0" spc="-15" dirty="0" err="1">
                <a:solidFill>
                  <a:schemeClr val="tx2"/>
                </a:solidFill>
                <a:latin typeface="DM Sans" pitchFamily="2" charset="77"/>
              </a:rPr>
              <a:t>médias</a:t>
            </a:r>
            <a:endParaRPr lang="en-US" sz="1600" b="1" kern="0" spc="-15" dirty="0">
              <a:solidFill>
                <a:schemeClr val="tx2"/>
              </a:solidFill>
              <a:latin typeface="DM Sans" pitchFamily="2" charset="77"/>
            </a:endParaRPr>
          </a:p>
        </p:txBody>
      </p:sp>
      <p:sp>
        <p:nvSpPr>
          <p:cNvPr id="44" name="TextBox 43">
            <a:extLst/>
          </p:cNvPr>
          <p:cNvSpPr txBox="1"/>
          <p:nvPr/>
        </p:nvSpPr>
        <p:spPr>
          <a:xfrm>
            <a:off x="7258666" y="5515243"/>
            <a:ext cx="4698722" cy="351956"/>
          </a:xfrm>
          <a:prstGeom prst="rect">
            <a:avLst/>
          </a:prstGeom>
          <a:noFill/>
        </p:spPr>
        <p:txBody>
          <a:bodyPr wrap="none" rtlCol="0" anchor="b">
            <a:spAutoFit/>
          </a:bodyPr>
          <a:lstStyle/>
          <a:p>
            <a:pPr defTabSz="457200">
              <a:lnSpc>
                <a:spcPts val="2160"/>
              </a:lnSpc>
            </a:pPr>
            <a:r>
              <a:rPr lang="fr-FR" sz="1600" b="1" kern="0" spc="-15" dirty="0">
                <a:solidFill>
                  <a:schemeClr val="tx2"/>
                </a:solidFill>
                <a:latin typeface="DM Sans" pitchFamily="2" charset="77"/>
              </a:rPr>
              <a:t>Organe chargé du processus ou de coordination</a:t>
            </a:r>
            <a:endParaRPr lang="en-US" sz="1600" b="1" kern="0" spc="-15" dirty="0">
              <a:solidFill>
                <a:schemeClr val="tx2"/>
              </a:solidFill>
              <a:latin typeface="DM Sans" pitchFamily="2" charset="77"/>
            </a:endParaRPr>
          </a:p>
        </p:txBody>
      </p:sp>
      <p:sp>
        <p:nvSpPr>
          <p:cNvPr id="45"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en-GB" sz="3200" dirty="0">
                <a:solidFill>
                  <a:schemeClr val="lt1"/>
                </a:solidFill>
                <a:latin typeface="Century Gothic" panose="020B0502020202020204" pitchFamily="34" charset="0"/>
                <a:ea typeface="+mn-ea"/>
                <a:cs typeface="+mn-cs"/>
              </a:rPr>
              <a:t>Consulter les </a:t>
            </a:r>
            <a:r>
              <a:rPr lang="en-GB" sz="3200" dirty="0" err="1">
                <a:solidFill>
                  <a:schemeClr val="lt1"/>
                </a:solidFill>
                <a:latin typeface="Century Gothic" panose="020B0502020202020204" pitchFamily="34" charset="0"/>
                <a:ea typeface="+mn-ea"/>
                <a:cs typeface="+mn-cs"/>
              </a:rPr>
              <a:t>médias</a:t>
            </a:r>
            <a:endParaRPr lang="en-GB" sz="3200" dirty="0">
              <a:solidFill>
                <a:schemeClr val="lt1"/>
              </a:solidFill>
              <a:latin typeface="Century Gothic" panose="020B0502020202020204" pitchFamily="34" charset="0"/>
              <a:ea typeface="+mn-ea"/>
              <a:cs typeface="+mn-cs"/>
            </a:endParaRPr>
          </a:p>
        </p:txBody>
      </p:sp>
      <p:pic>
        <p:nvPicPr>
          <p:cNvPr id="46" name="Picture 45"/>
          <p:cNvPicPr/>
          <p:nvPr/>
        </p:nvPicPr>
        <p:blipFill>
          <a:blip r:embed="rId3">
            <a:extLst>
              <a:ext uri="{28A0092B-C50C-407E-A947-70E740481C1C}">
                <a14:useLocalDpi xmlns:a14="http://schemas.microsoft.com/office/drawing/2010/main" val="0"/>
              </a:ext>
            </a:extLst>
          </a:blip>
          <a:srcRect/>
          <a:stretch>
            <a:fillRect/>
          </a:stretch>
        </p:blipFill>
        <p:spPr bwMode="auto">
          <a:xfrm>
            <a:off x="5216186" y="2932094"/>
            <a:ext cx="1724756" cy="1328067"/>
          </a:xfrm>
          <a:prstGeom prst="rect">
            <a:avLst/>
          </a:prstGeom>
          <a:noFill/>
        </p:spPr>
      </p:pic>
      <p:sp>
        <p:nvSpPr>
          <p:cNvPr id="21" name="TextBox 20">
            <a:extLst/>
          </p:cNvPr>
          <p:cNvSpPr txBox="1"/>
          <p:nvPr/>
        </p:nvSpPr>
        <p:spPr>
          <a:xfrm>
            <a:off x="663148" y="3218039"/>
            <a:ext cx="3029694" cy="784830"/>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Listes de distribution établies et animées. Les membres peuvent répondre ou poser des questions  </a:t>
            </a:r>
            <a:endParaRPr lang="en-US" sz="1200" kern="0" spc="-10" dirty="0">
              <a:solidFill>
                <a:sysClr val="windowText" lastClr="000000"/>
              </a:solidFill>
              <a:latin typeface="Poppins" pitchFamily="2" charset="77"/>
              <a:cs typeface="Poppins" pitchFamily="2" charset="77"/>
            </a:endParaRPr>
          </a:p>
        </p:txBody>
      </p:sp>
      <p:sp>
        <p:nvSpPr>
          <p:cNvPr id="22" name="TextBox 21">
            <a:extLst/>
          </p:cNvPr>
          <p:cNvSpPr txBox="1"/>
          <p:nvPr/>
        </p:nvSpPr>
        <p:spPr>
          <a:xfrm>
            <a:off x="2496882" y="1928868"/>
            <a:ext cx="2270219"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Tableaux de messages en ligne ou des sites de discussion</a:t>
            </a:r>
            <a:endParaRPr lang="en-US" sz="1200" kern="0" spc="-10" dirty="0">
              <a:solidFill>
                <a:sysClr val="windowText" lastClr="000000"/>
              </a:solidFill>
              <a:latin typeface="Poppins" pitchFamily="2" charset="77"/>
              <a:cs typeface="Poppins" pitchFamily="2" charset="77"/>
            </a:endParaRPr>
          </a:p>
        </p:txBody>
      </p:sp>
      <p:sp>
        <p:nvSpPr>
          <p:cNvPr id="23" name="TextBox 22">
            <a:extLst/>
          </p:cNvPr>
          <p:cNvSpPr txBox="1"/>
          <p:nvPr/>
        </p:nvSpPr>
        <p:spPr>
          <a:xfrm>
            <a:off x="1848967" y="4770702"/>
            <a:ext cx="2622556"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Potentiellement coûteux, mais utiles pour les utilisateurs exigeants</a:t>
            </a:r>
            <a:endParaRPr lang="en-US" sz="1200" kern="0" spc="-10" dirty="0">
              <a:solidFill>
                <a:sysClr val="windowText" lastClr="000000"/>
              </a:solidFill>
              <a:latin typeface="Poppins" pitchFamily="2" charset="77"/>
              <a:cs typeface="Poppins" pitchFamily="2" charset="77"/>
            </a:endParaRPr>
          </a:p>
        </p:txBody>
      </p:sp>
      <p:sp>
        <p:nvSpPr>
          <p:cNvPr id="24" name="TextBox 23">
            <a:extLst/>
          </p:cNvPr>
          <p:cNvSpPr txBox="1"/>
          <p:nvPr/>
        </p:nvSpPr>
        <p:spPr>
          <a:xfrm>
            <a:off x="3399935" y="5773828"/>
            <a:ext cx="3029694" cy="784830"/>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Médias sociaux (Twitter, Facebook, LinkedIn) et ou plateformes de partage en ligne (YouTube, Flickr) </a:t>
            </a:r>
            <a:endParaRPr lang="en-US" sz="1200" kern="0" spc="-10" dirty="0">
              <a:solidFill>
                <a:sysClr val="windowText" lastClr="000000"/>
              </a:solidFill>
              <a:latin typeface="Poppins" pitchFamily="2" charset="77"/>
              <a:cs typeface="Poppins" pitchFamily="2" charset="77"/>
            </a:endParaRPr>
          </a:p>
        </p:txBody>
      </p:sp>
      <p:sp>
        <p:nvSpPr>
          <p:cNvPr id="25" name="TextBox 24">
            <a:extLst/>
          </p:cNvPr>
          <p:cNvSpPr txBox="1"/>
          <p:nvPr/>
        </p:nvSpPr>
        <p:spPr>
          <a:xfrm>
            <a:off x="7282606" y="5823691"/>
            <a:ext cx="4604594"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Groupes de travail techniques, de consultations entre producteurs et journalistes. Conseil consultatif ou protocole d’accord</a:t>
            </a:r>
            <a:endParaRPr lang="en-US" sz="1200" kern="0" spc="-10" dirty="0">
              <a:solidFill>
                <a:sysClr val="windowText" lastClr="000000"/>
              </a:solidFill>
              <a:latin typeface="Poppins" pitchFamily="2" charset="77"/>
              <a:cs typeface="Poppins" pitchFamily="2" charset="77"/>
            </a:endParaRPr>
          </a:p>
        </p:txBody>
      </p:sp>
      <p:sp>
        <p:nvSpPr>
          <p:cNvPr id="26" name="TextBox 25">
            <a:extLst/>
          </p:cNvPr>
          <p:cNvSpPr txBox="1"/>
          <p:nvPr/>
        </p:nvSpPr>
        <p:spPr>
          <a:xfrm>
            <a:off x="8293171" y="4671828"/>
            <a:ext cx="3664217"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Réunions ad hoc, permet de parler des modifications apportées aux statistiques et d’échanger</a:t>
            </a:r>
            <a:endParaRPr lang="en-US" sz="1200" kern="0" spc="-10" dirty="0">
              <a:solidFill>
                <a:sysClr val="windowText" lastClr="000000"/>
              </a:solidFill>
              <a:latin typeface="Poppins" pitchFamily="2" charset="77"/>
              <a:cs typeface="Poppins" pitchFamily="2" charset="77"/>
            </a:endParaRPr>
          </a:p>
        </p:txBody>
      </p:sp>
      <p:sp>
        <p:nvSpPr>
          <p:cNvPr id="27" name="TextBox 26">
            <a:extLst/>
          </p:cNvPr>
          <p:cNvSpPr txBox="1"/>
          <p:nvPr/>
        </p:nvSpPr>
        <p:spPr>
          <a:xfrm>
            <a:off x="8348103" y="3453116"/>
            <a:ext cx="3029694"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Rencontres régulières entre producteurs et médias</a:t>
            </a:r>
            <a:endParaRPr lang="en-US" sz="1200" kern="0" spc="-10" dirty="0">
              <a:solidFill>
                <a:sysClr val="windowText" lastClr="000000"/>
              </a:solidFill>
              <a:latin typeface="Poppins" pitchFamily="2" charset="77"/>
              <a:cs typeface="Poppins" pitchFamily="2" charset="77"/>
            </a:endParaRPr>
          </a:p>
        </p:txBody>
      </p:sp>
      <p:sp>
        <p:nvSpPr>
          <p:cNvPr id="30" name="TextBox 29">
            <a:extLst/>
          </p:cNvPr>
          <p:cNvSpPr txBox="1"/>
          <p:nvPr/>
        </p:nvSpPr>
        <p:spPr>
          <a:xfrm>
            <a:off x="7888068" y="1997513"/>
            <a:ext cx="3029694"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Cible les médias et journaliste qui nécessitent une attention particulière</a:t>
            </a:r>
            <a:endParaRPr lang="en-US" sz="1200" kern="0" spc="-10" dirty="0">
              <a:solidFill>
                <a:sysClr val="windowText" lastClr="000000"/>
              </a:solidFill>
              <a:latin typeface="Poppins" pitchFamily="2" charset="77"/>
              <a:cs typeface="Poppins" pitchFamily="2" charset="77"/>
            </a:endParaRPr>
          </a:p>
        </p:txBody>
      </p:sp>
      <p:pic>
        <p:nvPicPr>
          <p:cNvPr id="2" name="Picture 1"/>
          <p:cNvPicPr>
            <a:picLocks noChangeAspect="1"/>
          </p:cNvPicPr>
          <p:nvPr/>
        </p:nvPicPr>
        <p:blipFill>
          <a:blip r:embed="rId4"/>
          <a:stretch>
            <a:fillRect/>
          </a:stretch>
        </p:blipFill>
        <p:spPr>
          <a:xfrm>
            <a:off x="4063275" y="1806686"/>
            <a:ext cx="4096867" cy="3968840"/>
          </a:xfrm>
          <a:prstGeom prst="rect">
            <a:avLst/>
          </a:prstGeom>
        </p:spPr>
      </p:pic>
    </p:spTree>
    <p:extLst>
      <p:ext uri="{BB962C8B-B14F-4D97-AF65-F5344CB8AC3E}">
        <p14:creationId xmlns:p14="http://schemas.microsoft.com/office/powerpoint/2010/main" val="40859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7325" y="2503643"/>
            <a:ext cx="5188146" cy="4035902"/>
          </a:xfrm>
          <a:prstGeom prst="rect">
            <a:avLst/>
          </a:prstGeom>
        </p:spPr>
      </p:pic>
      <p:sp>
        <p:nvSpPr>
          <p:cNvPr id="44" name="Freeform 380">
            <a:extLst>
              <a:ext uri="{FF2B5EF4-FFF2-40B4-BE49-F238E27FC236}">
                <a16:creationId xmlns:a16="http://schemas.microsoft.com/office/drawing/2014/main" id="{004B64DF-366E-F54A-A015-37D0AE297522}"/>
              </a:ext>
            </a:extLst>
          </p:cNvPr>
          <p:cNvSpPr>
            <a:spLocks noChangeArrowheads="1"/>
          </p:cNvSpPr>
          <p:nvPr/>
        </p:nvSpPr>
        <p:spPr bwMode="auto">
          <a:xfrm>
            <a:off x="8428730" y="1937640"/>
            <a:ext cx="126340" cy="126340"/>
          </a:xfrm>
          <a:custGeom>
            <a:avLst/>
            <a:gdLst>
              <a:gd name="T0" fmla="*/ 202 w 203"/>
              <a:gd name="T1" fmla="*/ 101 h 204"/>
              <a:gd name="T2" fmla="*/ 202 w 203"/>
              <a:gd name="T3" fmla="*/ 101 h 204"/>
              <a:gd name="T4" fmla="*/ 101 w 203"/>
              <a:gd name="T5" fmla="*/ 203 h 204"/>
              <a:gd name="T6" fmla="*/ 101 w 203"/>
              <a:gd name="T7" fmla="*/ 203 h 204"/>
              <a:gd name="T8" fmla="*/ 0 w 203"/>
              <a:gd name="T9" fmla="*/ 101 h 204"/>
              <a:gd name="T10" fmla="*/ 0 w 203"/>
              <a:gd name="T11" fmla="*/ 101 h 204"/>
              <a:gd name="T12" fmla="*/ 101 w 203"/>
              <a:gd name="T13" fmla="*/ 0 h 204"/>
              <a:gd name="T14" fmla="*/ 101 w 203"/>
              <a:gd name="T15" fmla="*/ 0 h 204"/>
              <a:gd name="T16" fmla="*/ 202 w 203"/>
              <a:gd name="T17" fmla="*/ 10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4">
                <a:moveTo>
                  <a:pt x="202" y="101"/>
                </a:moveTo>
                <a:lnTo>
                  <a:pt x="202" y="101"/>
                </a:lnTo>
                <a:cubicBezTo>
                  <a:pt x="202" y="157"/>
                  <a:pt x="156" y="203"/>
                  <a:pt x="101" y="203"/>
                </a:cubicBezTo>
                <a:lnTo>
                  <a:pt x="101" y="203"/>
                </a:lnTo>
                <a:cubicBezTo>
                  <a:pt x="45" y="203"/>
                  <a:pt x="0" y="157"/>
                  <a:pt x="0" y="101"/>
                </a:cubicBezTo>
                <a:lnTo>
                  <a:pt x="0" y="101"/>
                </a:lnTo>
                <a:cubicBezTo>
                  <a:pt x="0" y="46"/>
                  <a:pt x="45" y="0"/>
                  <a:pt x="101" y="0"/>
                </a:cubicBezTo>
                <a:lnTo>
                  <a:pt x="101" y="0"/>
                </a:lnTo>
                <a:cubicBezTo>
                  <a:pt x="156" y="0"/>
                  <a:pt x="202" y="46"/>
                  <a:pt x="202" y="101"/>
                </a:cubicBezTo>
              </a:path>
            </a:pathLst>
          </a:custGeom>
          <a:solidFill>
            <a:schemeClr val="accent1"/>
          </a:solidFill>
          <a:ln>
            <a:noFill/>
          </a:ln>
          <a:effectLst/>
        </p:spPr>
        <p:txBody>
          <a:bodyPr wrap="none" anchor="ctr"/>
          <a:lstStyle/>
          <a:p>
            <a:pPr defTabSz="457200"/>
            <a:endParaRPr lang="en-US" kern="0" dirty="0">
              <a:solidFill>
                <a:sysClr val="windowText" lastClr="000000"/>
              </a:solidFill>
              <a:latin typeface="Poppins" pitchFamily="2" charset="77"/>
            </a:endParaRPr>
          </a:p>
        </p:txBody>
      </p:sp>
      <p:sp>
        <p:nvSpPr>
          <p:cNvPr id="45" name="Freeform 381">
            <a:extLst>
              <a:ext uri="{FF2B5EF4-FFF2-40B4-BE49-F238E27FC236}">
                <a16:creationId xmlns:a16="http://schemas.microsoft.com/office/drawing/2014/main" id="{72FC76B9-90FA-F94C-B8B3-6693A743CE9F}"/>
              </a:ext>
            </a:extLst>
          </p:cNvPr>
          <p:cNvSpPr>
            <a:spLocks noChangeArrowheads="1"/>
          </p:cNvSpPr>
          <p:nvPr/>
        </p:nvSpPr>
        <p:spPr bwMode="auto">
          <a:xfrm>
            <a:off x="8428524" y="3520938"/>
            <a:ext cx="126340" cy="126340"/>
          </a:xfrm>
          <a:custGeom>
            <a:avLst/>
            <a:gdLst>
              <a:gd name="T0" fmla="*/ 202 w 203"/>
              <a:gd name="T1" fmla="*/ 102 h 204"/>
              <a:gd name="T2" fmla="*/ 202 w 203"/>
              <a:gd name="T3" fmla="*/ 102 h 204"/>
              <a:gd name="T4" fmla="*/ 101 w 203"/>
              <a:gd name="T5" fmla="*/ 203 h 204"/>
              <a:gd name="T6" fmla="*/ 101 w 203"/>
              <a:gd name="T7" fmla="*/ 203 h 204"/>
              <a:gd name="T8" fmla="*/ 0 w 203"/>
              <a:gd name="T9" fmla="*/ 102 h 204"/>
              <a:gd name="T10" fmla="*/ 0 w 203"/>
              <a:gd name="T11" fmla="*/ 102 h 204"/>
              <a:gd name="T12" fmla="*/ 101 w 203"/>
              <a:gd name="T13" fmla="*/ 0 h 204"/>
              <a:gd name="T14" fmla="*/ 101 w 203"/>
              <a:gd name="T15" fmla="*/ 0 h 204"/>
              <a:gd name="T16" fmla="*/ 202 w 203"/>
              <a:gd name="T17"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4">
                <a:moveTo>
                  <a:pt x="202" y="102"/>
                </a:moveTo>
                <a:lnTo>
                  <a:pt x="202" y="102"/>
                </a:lnTo>
                <a:cubicBezTo>
                  <a:pt x="202" y="158"/>
                  <a:pt x="156" y="203"/>
                  <a:pt x="101" y="203"/>
                </a:cubicBezTo>
                <a:lnTo>
                  <a:pt x="101" y="203"/>
                </a:lnTo>
                <a:cubicBezTo>
                  <a:pt x="45" y="203"/>
                  <a:pt x="0" y="158"/>
                  <a:pt x="0" y="102"/>
                </a:cubicBezTo>
                <a:lnTo>
                  <a:pt x="0" y="102"/>
                </a:lnTo>
                <a:cubicBezTo>
                  <a:pt x="0" y="46"/>
                  <a:pt x="45" y="0"/>
                  <a:pt x="101" y="0"/>
                </a:cubicBezTo>
                <a:lnTo>
                  <a:pt x="101" y="0"/>
                </a:lnTo>
                <a:cubicBezTo>
                  <a:pt x="156" y="0"/>
                  <a:pt x="202" y="46"/>
                  <a:pt x="202" y="102"/>
                </a:cubicBezTo>
              </a:path>
            </a:pathLst>
          </a:custGeom>
          <a:solidFill>
            <a:schemeClr val="accent2"/>
          </a:solidFill>
          <a:ln>
            <a:noFill/>
          </a:ln>
          <a:effectLst/>
        </p:spPr>
        <p:txBody>
          <a:bodyPr wrap="none" anchor="ctr"/>
          <a:lstStyle/>
          <a:p>
            <a:pPr defTabSz="457200"/>
            <a:endParaRPr lang="en-US" kern="0" dirty="0">
              <a:solidFill>
                <a:sysClr val="windowText" lastClr="000000"/>
              </a:solidFill>
              <a:latin typeface="Poppins" pitchFamily="2" charset="77"/>
            </a:endParaRPr>
          </a:p>
        </p:txBody>
      </p:sp>
      <p:sp>
        <p:nvSpPr>
          <p:cNvPr id="47" name="Freeform 383">
            <a:extLst>
              <a:ext uri="{FF2B5EF4-FFF2-40B4-BE49-F238E27FC236}">
                <a16:creationId xmlns:a16="http://schemas.microsoft.com/office/drawing/2014/main" id="{249033BD-3BB2-AA42-AA22-5B1EC0E96C63}"/>
              </a:ext>
            </a:extLst>
          </p:cNvPr>
          <p:cNvSpPr>
            <a:spLocks noChangeArrowheads="1"/>
          </p:cNvSpPr>
          <p:nvPr/>
        </p:nvSpPr>
        <p:spPr bwMode="auto">
          <a:xfrm>
            <a:off x="8406960" y="5313561"/>
            <a:ext cx="126340" cy="126340"/>
          </a:xfrm>
          <a:custGeom>
            <a:avLst/>
            <a:gdLst>
              <a:gd name="T0" fmla="*/ 202 w 203"/>
              <a:gd name="T1" fmla="*/ 101 h 203"/>
              <a:gd name="T2" fmla="*/ 202 w 203"/>
              <a:gd name="T3" fmla="*/ 101 h 203"/>
              <a:gd name="T4" fmla="*/ 101 w 203"/>
              <a:gd name="T5" fmla="*/ 202 h 203"/>
              <a:gd name="T6" fmla="*/ 101 w 203"/>
              <a:gd name="T7" fmla="*/ 202 h 203"/>
              <a:gd name="T8" fmla="*/ 0 w 203"/>
              <a:gd name="T9" fmla="*/ 101 h 203"/>
              <a:gd name="T10" fmla="*/ 0 w 203"/>
              <a:gd name="T11" fmla="*/ 101 h 203"/>
              <a:gd name="T12" fmla="*/ 101 w 203"/>
              <a:gd name="T13" fmla="*/ 0 h 203"/>
              <a:gd name="T14" fmla="*/ 101 w 203"/>
              <a:gd name="T15" fmla="*/ 0 h 203"/>
              <a:gd name="T16" fmla="*/ 202 w 203"/>
              <a:gd name="T17"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2" y="101"/>
                </a:moveTo>
                <a:lnTo>
                  <a:pt x="202" y="101"/>
                </a:lnTo>
                <a:cubicBezTo>
                  <a:pt x="202" y="156"/>
                  <a:pt x="156" y="202"/>
                  <a:pt x="101" y="202"/>
                </a:cubicBezTo>
                <a:lnTo>
                  <a:pt x="101" y="202"/>
                </a:lnTo>
                <a:cubicBezTo>
                  <a:pt x="45" y="202"/>
                  <a:pt x="0" y="156"/>
                  <a:pt x="0" y="101"/>
                </a:cubicBezTo>
                <a:lnTo>
                  <a:pt x="0" y="101"/>
                </a:lnTo>
                <a:cubicBezTo>
                  <a:pt x="0" y="45"/>
                  <a:pt x="45" y="0"/>
                  <a:pt x="101" y="0"/>
                </a:cubicBezTo>
                <a:lnTo>
                  <a:pt x="101" y="0"/>
                </a:lnTo>
                <a:cubicBezTo>
                  <a:pt x="156" y="0"/>
                  <a:pt x="202" y="45"/>
                  <a:pt x="202" y="101"/>
                </a:cubicBezTo>
              </a:path>
            </a:pathLst>
          </a:custGeom>
          <a:solidFill>
            <a:schemeClr val="accent4"/>
          </a:solidFill>
          <a:ln>
            <a:noFill/>
          </a:ln>
          <a:effectLst/>
        </p:spPr>
        <p:txBody>
          <a:bodyPr wrap="none" anchor="ctr"/>
          <a:lstStyle/>
          <a:p>
            <a:pPr defTabSz="457200"/>
            <a:endParaRPr lang="en-US" kern="0" dirty="0">
              <a:solidFill>
                <a:sysClr val="windowText" lastClr="000000"/>
              </a:solidFill>
              <a:latin typeface="Poppins" pitchFamily="2" charset="77"/>
            </a:endParaRPr>
          </a:p>
        </p:txBody>
      </p:sp>
      <p:sp>
        <p:nvSpPr>
          <p:cNvPr id="6" name="TextBox 5">
            <a:extLst>
              <a:ext uri="{FF2B5EF4-FFF2-40B4-BE49-F238E27FC236}">
                <a16:creationId xmlns:a16="http://schemas.microsoft.com/office/drawing/2014/main" id="{0B5609F9-9FCC-5941-B325-41E0F21A9B8F}"/>
              </a:ext>
            </a:extLst>
          </p:cNvPr>
          <p:cNvSpPr txBox="1"/>
          <p:nvPr/>
        </p:nvSpPr>
        <p:spPr>
          <a:xfrm>
            <a:off x="8641176" y="1826736"/>
            <a:ext cx="3326557" cy="523220"/>
          </a:xfrm>
          <a:prstGeom prst="rect">
            <a:avLst/>
          </a:prstGeom>
          <a:noFill/>
        </p:spPr>
        <p:txBody>
          <a:bodyPr wrap="square" rtlCol="0" anchor="b">
            <a:spAutoFit/>
          </a:bodyPr>
          <a:lstStyle/>
          <a:p>
            <a:pPr defTabSz="457200"/>
            <a:r>
              <a:rPr lang="fr-FR" sz="1400" b="1" kern="0" spc="-15" dirty="0">
                <a:solidFill>
                  <a:schemeClr val="tx2"/>
                </a:solidFill>
                <a:latin typeface="Poppins" pitchFamily="2" charset="77"/>
                <a:cs typeface="Poppins" pitchFamily="2" charset="77"/>
              </a:rPr>
              <a:t>Portail de données ouvertes / présentation de rapports</a:t>
            </a:r>
            <a:endParaRPr lang="en-US" sz="1400" b="1" kern="0" spc="-15" dirty="0">
              <a:solidFill>
                <a:schemeClr val="tx2"/>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29570E62-3D7D-0249-BF4B-CC3EDF09A173}"/>
              </a:ext>
            </a:extLst>
          </p:cNvPr>
          <p:cNvSpPr txBox="1"/>
          <p:nvPr/>
        </p:nvSpPr>
        <p:spPr>
          <a:xfrm>
            <a:off x="8641176" y="2297456"/>
            <a:ext cx="3550824" cy="553998"/>
          </a:xfrm>
          <a:prstGeom prst="rect">
            <a:avLst/>
          </a:prstGeom>
          <a:noFill/>
        </p:spPr>
        <p:txBody>
          <a:bodyPr wrap="square" rtlCol="0">
            <a:spAutoFit/>
          </a:bodyPr>
          <a:lstStyle/>
          <a:p>
            <a:pPr defTabSz="457200">
              <a:lnSpc>
                <a:spcPts val="1800"/>
              </a:lnSpc>
            </a:pPr>
            <a:r>
              <a:rPr lang="en-US" sz="1200" kern="0" spc="-10" dirty="0" err="1">
                <a:solidFill>
                  <a:sysClr val="windowText" lastClr="000000"/>
                </a:solidFill>
                <a:latin typeface="Poppins" pitchFamily="2" charset="77"/>
                <a:cs typeface="Poppins" pitchFamily="2" charset="77"/>
              </a:rPr>
              <a:t>Peuvent</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permettre</a:t>
            </a:r>
            <a:r>
              <a:rPr lang="en-US" sz="1200" kern="0" spc="-10" dirty="0">
                <a:solidFill>
                  <a:sysClr val="windowText" lastClr="000000"/>
                </a:solidFill>
                <a:latin typeface="Poppins" pitchFamily="2" charset="77"/>
                <a:cs typeface="Poppins" pitchFamily="2" charset="77"/>
              </a:rPr>
              <a:t> de </a:t>
            </a:r>
            <a:r>
              <a:rPr lang="en-US" sz="1200" kern="0" spc="-10" dirty="0" err="1">
                <a:solidFill>
                  <a:sysClr val="windowText" lastClr="000000"/>
                </a:solidFill>
                <a:latin typeface="Poppins" pitchFamily="2" charset="77"/>
                <a:cs typeface="Poppins" pitchFamily="2" charset="77"/>
              </a:rPr>
              <a:t>recueillir</a:t>
            </a:r>
            <a:r>
              <a:rPr lang="en-US" sz="1200" kern="0" spc="-10" dirty="0">
                <a:solidFill>
                  <a:sysClr val="windowText" lastClr="000000"/>
                </a:solidFill>
                <a:latin typeface="Poppins" pitchFamily="2" charset="77"/>
                <a:cs typeface="Poppins" pitchFamily="2" charset="77"/>
              </a:rPr>
              <a:t> des </a:t>
            </a:r>
            <a:r>
              <a:rPr lang="en-US" sz="1200" kern="0" spc="-10" dirty="0" err="1">
                <a:solidFill>
                  <a:sysClr val="windowText" lastClr="000000"/>
                </a:solidFill>
                <a:latin typeface="Poppins" pitchFamily="2" charset="77"/>
                <a:cs typeface="Poppins" pitchFamily="2" charset="77"/>
              </a:rPr>
              <a:t>commentaires</a:t>
            </a:r>
            <a:r>
              <a:rPr lang="en-US" sz="1200" kern="0" spc="-10" dirty="0">
                <a:solidFill>
                  <a:sysClr val="windowText" lastClr="000000"/>
                </a:solidFill>
                <a:latin typeface="Poppins" pitchFamily="2" charset="77"/>
                <a:cs typeface="Poppins" pitchFamily="2" charset="77"/>
              </a:rPr>
              <a:t> et </a:t>
            </a:r>
            <a:r>
              <a:rPr lang="en-US" sz="1200" kern="0" spc="-10" dirty="0" err="1">
                <a:solidFill>
                  <a:sysClr val="windowText" lastClr="000000"/>
                </a:solidFill>
                <a:latin typeface="Poppins" pitchFamily="2" charset="77"/>
                <a:cs typeface="Poppins" pitchFamily="2" charset="77"/>
              </a:rPr>
              <a:t>facilitent</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l’utilisation</a:t>
            </a:r>
            <a:r>
              <a:rPr lang="en-US" sz="1200" kern="0" spc="-10" dirty="0">
                <a:solidFill>
                  <a:sysClr val="windowText" lastClr="000000"/>
                </a:solidFill>
                <a:latin typeface="Poppins" pitchFamily="2" charset="77"/>
                <a:cs typeface="Poppins" pitchFamily="2" charset="77"/>
              </a:rPr>
              <a:t> des </a:t>
            </a:r>
            <a:r>
              <a:rPr lang="en-US" sz="1200" kern="0" spc="-10" dirty="0" err="1">
                <a:solidFill>
                  <a:sysClr val="windowText" lastClr="000000"/>
                </a:solidFill>
                <a:latin typeface="Poppins" pitchFamily="2" charset="77"/>
                <a:cs typeface="Poppins" pitchFamily="2" charset="77"/>
              </a:rPr>
              <a:t>données</a:t>
            </a:r>
            <a:r>
              <a:rPr lang="en-US" sz="1200" kern="0" spc="-10" dirty="0">
                <a:solidFill>
                  <a:sysClr val="windowText" lastClr="000000"/>
                </a:solidFill>
                <a:latin typeface="Poppins" pitchFamily="2" charset="77"/>
                <a:cs typeface="Poppins" pitchFamily="2" charset="77"/>
              </a:rPr>
              <a:t> </a:t>
            </a:r>
          </a:p>
        </p:txBody>
      </p:sp>
      <p:sp>
        <p:nvSpPr>
          <p:cNvPr id="8" name="TextBox 7">
            <a:extLst>
              <a:ext uri="{FF2B5EF4-FFF2-40B4-BE49-F238E27FC236}">
                <a16:creationId xmlns:a16="http://schemas.microsoft.com/office/drawing/2014/main" id="{771BC2CB-5317-5141-8A25-AE6A796FEC58}"/>
              </a:ext>
            </a:extLst>
          </p:cNvPr>
          <p:cNvSpPr txBox="1"/>
          <p:nvPr/>
        </p:nvSpPr>
        <p:spPr>
          <a:xfrm>
            <a:off x="8668677" y="3385668"/>
            <a:ext cx="3125951" cy="523220"/>
          </a:xfrm>
          <a:prstGeom prst="rect">
            <a:avLst/>
          </a:prstGeom>
          <a:noFill/>
        </p:spPr>
        <p:txBody>
          <a:bodyPr wrap="square" rtlCol="0" anchor="b">
            <a:spAutoFit/>
          </a:bodyPr>
          <a:lstStyle/>
          <a:p>
            <a:pPr defTabSz="457200"/>
            <a:r>
              <a:rPr lang="fr-FR" sz="1400" b="1" kern="0" spc="-15" dirty="0">
                <a:solidFill>
                  <a:schemeClr val="tx2"/>
                </a:solidFill>
                <a:latin typeface="Poppins" pitchFamily="2" charset="77"/>
                <a:cs typeface="Poppins" pitchFamily="2" charset="77"/>
              </a:rPr>
              <a:t>Plateformes de diffusion de données et d’informations en ligne</a:t>
            </a:r>
            <a:endParaRPr lang="en-US" sz="1400" b="1" kern="0" spc="-15" dirty="0">
              <a:solidFill>
                <a:schemeClr val="tx2"/>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E850B0CF-3F25-5242-9CEA-3AD65CD5D3C5}"/>
              </a:ext>
            </a:extLst>
          </p:cNvPr>
          <p:cNvSpPr txBox="1"/>
          <p:nvPr/>
        </p:nvSpPr>
        <p:spPr>
          <a:xfrm>
            <a:off x="8668677" y="3918214"/>
            <a:ext cx="3125951"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Site Web public, les médias sociaux, les forums en ligne, les webinaires et les blogs</a:t>
            </a:r>
            <a:endParaRPr lang="en-US" sz="1200" kern="0" spc="-10" dirty="0">
              <a:solidFill>
                <a:sysClr val="windowText" lastClr="000000"/>
              </a:solidFill>
              <a:latin typeface="Poppins" pitchFamily="2" charset="77"/>
              <a:cs typeface="Poppins" pitchFamily="2" charset="77"/>
            </a:endParaRPr>
          </a:p>
        </p:txBody>
      </p:sp>
      <p:sp>
        <p:nvSpPr>
          <p:cNvPr id="12" name="TextBox 11">
            <a:extLst>
              <a:ext uri="{FF2B5EF4-FFF2-40B4-BE49-F238E27FC236}">
                <a16:creationId xmlns:a16="http://schemas.microsoft.com/office/drawing/2014/main" id="{80DEFB0D-E634-AF41-B665-22C66B34BCFF}"/>
              </a:ext>
            </a:extLst>
          </p:cNvPr>
          <p:cNvSpPr txBox="1"/>
          <p:nvPr/>
        </p:nvSpPr>
        <p:spPr>
          <a:xfrm>
            <a:off x="8619406" y="5229402"/>
            <a:ext cx="3412279" cy="307777"/>
          </a:xfrm>
          <a:prstGeom prst="rect">
            <a:avLst/>
          </a:prstGeom>
          <a:noFill/>
        </p:spPr>
        <p:txBody>
          <a:bodyPr wrap="square" rtlCol="0" anchor="b">
            <a:spAutoFit/>
          </a:bodyPr>
          <a:lstStyle/>
          <a:p>
            <a:pPr defTabSz="457200"/>
            <a:r>
              <a:rPr lang="fr-FR" sz="1400" b="1" kern="0" spc="-15" dirty="0">
                <a:solidFill>
                  <a:schemeClr val="tx2"/>
                </a:solidFill>
                <a:latin typeface="Poppins" pitchFamily="2" charset="77"/>
                <a:cs typeface="Poppins" pitchFamily="2" charset="77"/>
              </a:rPr>
              <a:t>Multimédia et autres contenus créatifs</a:t>
            </a:r>
            <a:endParaRPr lang="en-US" sz="1400" b="1" kern="0" spc="-15" dirty="0">
              <a:solidFill>
                <a:schemeClr val="tx2"/>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86F06709-B6D7-B945-B8F5-2610F9CD2167}"/>
              </a:ext>
            </a:extLst>
          </p:cNvPr>
          <p:cNvSpPr txBox="1"/>
          <p:nvPr/>
        </p:nvSpPr>
        <p:spPr>
          <a:xfrm>
            <a:off x="8647113" y="5457932"/>
            <a:ext cx="3412279" cy="784830"/>
          </a:xfrm>
          <a:prstGeom prst="rect">
            <a:avLst/>
          </a:prstGeom>
          <a:noFill/>
        </p:spPr>
        <p:txBody>
          <a:bodyPr wrap="square" rtlCol="0">
            <a:spAutoFit/>
          </a:bodyPr>
          <a:lstStyle/>
          <a:p>
            <a:pPr defTabSz="457200">
              <a:lnSpc>
                <a:spcPts val="1800"/>
              </a:lnSpc>
            </a:pPr>
            <a:r>
              <a:rPr lang="en-US" sz="1200" kern="0" spc="-10" dirty="0" err="1">
                <a:solidFill>
                  <a:sysClr val="windowText" lastClr="000000"/>
                </a:solidFill>
                <a:latin typeface="Poppins" pitchFamily="2" charset="77"/>
                <a:cs typeface="Poppins" pitchFamily="2" charset="77"/>
              </a:rPr>
              <a:t>Vidéos</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fichiers</a:t>
            </a:r>
            <a:r>
              <a:rPr lang="en-US" sz="1200" kern="0" spc="-10" dirty="0">
                <a:solidFill>
                  <a:sysClr val="windowText" lastClr="000000"/>
                </a:solidFill>
                <a:latin typeface="Poppins" pitchFamily="2" charset="77"/>
                <a:cs typeface="Poppins" pitchFamily="2" charset="77"/>
              </a:rPr>
              <a:t> audio, podcasts, </a:t>
            </a:r>
            <a:r>
              <a:rPr lang="en-US" sz="1200" kern="0" spc="-10" dirty="0" err="1">
                <a:solidFill>
                  <a:sysClr val="windowText" lastClr="000000"/>
                </a:solidFill>
                <a:latin typeface="Poppins" pitchFamily="2" charset="77"/>
                <a:cs typeface="Poppins" pitchFamily="2" charset="77"/>
              </a:rPr>
              <a:t>infographies</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annimées</a:t>
            </a:r>
            <a:r>
              <a:rPr lang="en-US" sz="1200" kern="0" spc="-10" dirty="0">
                <a:solidFill>
                  <a:sysClr val="windowText" lastClr="000000"/>
                </a:solidFill>
                <a:latin typeface="Poppins" pitchFamily="2" charset="77"/>
                <a:cs typeface="Poppins" pitchFamily="2" charset="77"/>
              </a:rPr>
              <a:t> </a:t>
            </a:r>
            <a:r>
              <a:rPr lang="fr-FR" sz="1200" kern="0" spc="-10" dirty="0">
                <a:solidFill>
                  <a:sysClr val="windowText" lastClr="000000"/>
                </a:solidFill>
                <a:latin typeface="Poppins" pitchFamily="2" charset="77"/>
                <a:cs typeface="Poppins" pitchFamily="2" charset="77"/>
              </a:rPr>
              <a:t>sont d’excellents moyens de faire participer les utilisateurs</a:t>
            </a:r>
            <a:endParaRPr lang="en-US" sz="1200" kern="0" spc="-10" dirty="0">
              <a:solidFill>
                <a:sysClr val="windowText" lastClr="000000"/>
              </a:solidFill>
              <a:latin typeface="Poppins" pitchFamily="2" charset="77"/>
              <a:cs typeface="Poppins" pitchFamily="2" charset="77"/>
            </a:endParaRPr>
          </a:p>
        </p:txBody>
      </p:sp>
      <p:sp>
        <p:nvSpPr>
          <p:cNvPr id="61" name="Freeform 380">
            <a:extLst/>
          </p:cNvPr>
          <p:cNvSpPr>
            <a:spLocks noChangeArrowheads="1"/>
          </p:cNvSpPr>
          <p:nvPr/>
        </p:nvSpPr>
        <p:spPr bwMode="auto">
          <a:xfrm>
            <a:off x="264320" y="1765064"/>
            <a:ext cx="126340" cy="126340"/>
          </a:xfrm>
          <a:custGeom>
            <a:avLst/>
            <a:gdLst>
              <a:gd name="T0" fmla="*/ 202 w 203"/>
              <a:gd name="T1" fmla="*/ 101 h 204"/>
              <a:gd name="T2" fmla="*/ 202 w 203"/>
              <a:gd name="T3" fmla="*/ 101 h 204"/>
              <a:gd name="T4" fmla="*/ 101 w 203"/>
              <a:gd name="T5" fmla="*/ 203 h 204"/>
              <a:gd name="T6" fmla="*/ 101 w 203"/>
              <a:gd name="T7" fmla="*/ 203 h 204"/>
              <a:gd name="T8" fmla="*/ 0 w 203"/>
              <a:gd name="T9" fmla="*/ 101 h 204"/>
              <a:gd name="T10" fmla="*/ 0 w 203"/>
              <a:gd name="T11" fmla="*/ 101 h 204"/>
              <a:gd name="T12" fmla="*/ 101 w 203"/>
              <a:gd name="T13" fmla="*/ 0 h 204"/>
              <a:gd name="T14" fmla="*/ 101 w 203"/>
              <a:gd name="T15" fmla="*/ 0 h 204"/>
              <a:gd name="T16" fmla="*/ 202 w 203"/>
              <a:gd name="T17" fmla="*/ 10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4">
                <a:moveTo>
                  <a:pt x="202" y="101"/>
                </a:moveTo>
                <a:lnTo>
                  <a:pt x="202" y="101"/>
                </a:lnTo>
                <a:cubicBezTo>
                  <a:pt x="202" y="157"/>
                  <a:pt x="156" y="203"/>
                  <a:pt x="101" y="203"/>
                </a:cubicBezTo>
                <a:lnTo>
                  <a:pt x="101" y="203"/>
                </a:lnTo>
                <a:cubicBezTo>
                  <a:pt x="45" y="203"/>
                  <a:pt x="0" y="157"/>
                  <a:pt x="0" y="101"/>
                </a:cubicBezTo>
                <a:lnTo>
                  <a:pt x="0" y="101"/>
                </a:lnTo>
                <a:cubicBezTo>
                  <a:pt x="0" y="46"/>
                  <a:pt x="45" y="0"/>
                  <a:pt x="101" y="0"/>
                </a:cubicBezTo>
                <a:lnTo>
                  <a:pt x="101" y="0"/>
                </a:lnTo>
                <a:cubicBezTo>
                  <a:pt x="156" y="0"/>
                  <a:pt x="202" y="46"/>
                  <a:pt x="202" y="101"/>
                </a:cubicBezTo>
              </a:path>
            </a:pathLst>
          </a:custGeom>
          <a:solidFill>
            <a:schemeClr val="accent1"/>
          </a:solidFill>
          <a:ln>
            <a:noFill/>
          </a:ln>
          <a:effectLst/>
        </p:spPr>
        <p:txBody>
          <a:bodyPr wrap="none" anchor="ctr"/>
          <a:lstStyle/>
          <a:p>
            <a:pPr defTabSz="457200"/>
            <a:endParaRPr lang="en-US" kern="0" dirty="0">
              <a:solidFill>
                <a:sysClr val="windowText" lastClr="000000"/>
              </a:solidFill>
              <a:latin typeface="Poppins" pitchFamily="2" charset="77"/>
            </a:endParaRPr>
          </a:p>
        </p:txBody>
      </p:sp>
      <p:sp>
        <p:nvSpPr>
          <p:cNvPr id="62" name="Freeform 381">
            <a:extLst/>
          </p:cNvPr>
          <p:cNvSpPr>
            <a:spLocks noChangeArrowheads="1"/>
          </p:cNvSpPr>
          <p:nvPr/>
        </p:nvSpPr>
        <p:spPr bwMode="auto">
          <a:xfrm>
            <a:off x="264320" y="2949817"/>
            <a:ext cx="126340" cy="126340"/>
          </a:xfrm>
          <a:custGeom>
            <a:avLst/>
            <a:gdLst>
              <a:gd name="T0" fmla="*/ 202 w 203"/>
              <a:gd name="T1" fmla="*/ 102 h 204"/>
              <a:gd name="T2" fmla="*/ 202 w 203"/>
              <a:gd name="T3" fmla="*/ 102 h 204"/>
              <a:gd name="T4" fmla="*/ 101 w 203"/>
              <a:gd name="T5" fmla="*/ 203 h 204"/>
              <a:gd name="T6" fmla="*/ 101 w 203"/>
              <a:gd name="T7" fmla="*/ 203 h 204"/>
              <a:gd name="T8" fmla="*/ 0 w 203"/>
              <a:gd name="T9" fmla="*/ 102 h 204"/>
              <a:gd name="T10" fmla="*/ 0 w 203"/>
              <a:gd name="T11" fmla="*/ 102 h 204"/>
              <a:gd name="T12" fmla="*/ 101 w 203"/>
              <a:gd name="T13" fmla="*/ 0 h 204"/>
              <a:gd name="T14" fmla="*/ 101 w 203"/>
              <a:gd name="T15" fmla="*/ 0 h 204"/>
              <a:gd name="T16" fmla="*/ 202 w 203"/>
              <a:gd name="T17"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4">
                <a:moveTo>
                  <a:pt x="202" y="102"/>
                </a:moveTo>
                <a:lnTo>
                  <a:pt x="202" y="102"/>
                </a:lnTo>
                <a:cubicBezTo>
                  <a:pt x="202" y="158"/>
                  <a:pt x="156" y="203"/>
                  <a:pt x="101" y="203"/>
                </a:cubicBezTo>
                <a:lnTo>
                  <a:pt x="101" y="203"/>
                </a:lnTo>
                <a:cubicBezTo>
                  <a:pt x="45" y="203"/>
                  <a:pt x="0" y="158"/>
                  <a:pt x="0" y="102"/>
                </a:cubicBezTo>
                <a:lnTo>
                  <a:pt x="0" y="102"/>
                </a:lnTo>
                <a:cubicBezTo>
                  <a:pt x="0" y="46"/>
                  <a:pt x="45" y="0"/>
                  <a:pt x="101" y="0"/>
                </a:cubicBezTo>
                <a:lnTo>
                  <a:pt x="101" y="0"/>
                </a:lnTo>
                <a:cubicBezTo>
                  <a:pt x="156" y="0"/>
                  <a:pt x="202" y="46"/>
                  <a:pt x="202" y="102"/>
                </a:cubicBezTo>
              </a:path>
            </a:pathLst>
          </a:custGeom>
          <a:solidFill>
            <a:schemeClr val="accent2"/>
          </a:solidFill>
          <a:ln>
            <a:noFill/>
          </a:ln>
          <a:effectLst/>
        </p:spPr>
        <p:txBody>
          <a:bodyPr wrap="none" anchor="ctr"/>
          <a:lstStyle/>
          <a:p>
            <a:pPr defTabSz="457200"/>
            <a:endParaRPr lang="en-US" kern="0" dirty="0">
              <a:solidFill>
                <a:sysClr val="windowText" lastClr="000000"/>
              </a:solidFill>
              <a:latin typeface="Poppins" pitchFamily="2" charset="77"/>
            </a:endParaRPr>
          </a:p>
        </p:txBody>
      </p:sp>
      <p:sp>
        <p:nvSpPr>
          <p:cNvPr id="63" name="Freeform 382">
            <a:extLst/>
          </p:cNvPr>
          <p:cNvSpPr>
            <a:spLocks noChangeArrowheads="1"/>
          </p:cNvSpPr>
          <p:nvPr/>
        </p:nvSpPr>
        <p:spPr bwMode="auto">
          <a:xfrm>
            <a:off x="264320" y="4328524"/>
            <a:ext cx="126340" cy="126340"/>
          </a:xfrm>
          <a:custGeom>
            <a:avLst/>
            <a:gdLst>
              <a:gd name="T0" fmla="*/ 202 w 203"/>
              <a:gd name="T1" fmla="*/ 102 h 204"/>
              <a:gd name="T2" fmla="*/ 202 w 203"/>
              <a:gd name="T3" fmla="*/ 102 h 204"/>
              <a:gd name="T4" fmla="*/ 101 w 203"/>
              <a:gd name="T5" fmla="*/ 203 h 204"/>
              <a:gd name="T6" fmla="*/ 101 w 203"/>
              <a:gd name="T7" fmla="*/ 203 h 204"/>
              <a:gd name="T8" fmla="*/ 0 w 203"/>
              <a:gd name="T9" fmla="*/ 102 h 204"/>
              <a:gd name="T10" fmla="*/ 0 w 203"/>
              <a:gd name="T11" fmla="*/ 102 h 204"/>
              <a:gd name="T12" fmla="*/ 101 w 203"/>
              <a:gd name="T13" fmla="*/ 0 h 204"/>
              <a:gd name="T14" fmla="*/ 101 w 203"/>
              <a:gd name="T15" fmla="*/ 0 h 204"/>
              <a:gd name="T16" fmla="*/ 202 w 203"/>
              <a:gd name="T17"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4">
                <a:moveTo>
                  <a:pt x="202" y="102"/>
                </a:moveTo>
                <a:lnTo>
                  <a:pt x="202" y="102"/>
                </a:lnTo>
                <a:cubicBezTo>
                  <a:pt x="202" y="157"/>
                  <a:pt x="156" y="203"/>
                  <a:pt x="101" y="203"/>
                </a:cubicBezTo>
                <a:lnTo>
                  <a:pt x="101" y="203"/>
                </a:lnTo>
                <a:cubicBezTo>
                  <a:pt x="45" y="203"/>
                  <a:pt x="0" y="157"/>
                  <a:pt x="0" y="102"/>
                </a:cubicBezTo>
                <a:lnTo>
                  <a:pt x="0" y="102"/>
                </a:lnTo>
                <a:cubicBezTo>
                  <a:pt x="0" y="45"/>
                  <a:pt x="45" y="0"/>
                  <a:pt x="101" y="0"/>
                </a:cubicBezTo>
                <a:lnTo>
                  <a:pt x="101" y="0"/>
                </a:lnTo>
                <a:cubicBezTo>
                  <a:pt x="156" y="0"/>
                  <a:pt x="202" y="45"/>
                  <a:pt x="202" y="102"/>
                </a:cubicBezTo>
              </a:path>
            </a:pathLst>
          </a:custGeom>
          <a:solidFill>
            <a:schemeClr val="accent3"/>
          </a:solidFill>
          <a:ln>
            <a:noFill/>
          </a:ln>
          <a:effectLst/>
        </p:spPr>
        <p:txBody>
          <a:bodyPr wrap="none" anchor="ctr"/>
          <a:lstStyle/>
          <a:p>
            <a:pPr defTabSz="457200"/>
            <a:endParaRPr lang="en-US" kern="0" dirty="0">
              <a:solidFill>
                <a:sysClr val="windowText" lastClr="000000"/>
              </a:solidFill>
              <a:latin typeface="Poppins" pitchFamily="2" charset="77"/>
            </a:endParaRPr>
          </a:p>
        </p:txBody>
      </p:sp>
      <p:sp>
        <p:nvSpPr>
          <p:cNvPr id="64" name="Freeform 383">
            <a:extLst/>
          </p:cNvPr>
          <p:cNvSpPr>
            <a:spLocks noChangeArrowheads="1"/>
          </p:cNvSpPr>
          <p:nvPr/>
        </p:nvSpPr>
        <p:spPr bwMode="auto">
          <a:xfrm>
            <a:off x="264320" y="5485564"/>
            <a:ext cx="126340" cy="126340"/>
          </a:xfrm>
          <a:custGeom>
            <a:avLst/>
            <a:gdLst>
              <a:gd name="T0" fmla="*/ 202 w 203"/>
              <a:gd name="T1" fmla="*/ 101 h 203"/>
              <a:gd name="T2" fmla="*/ 202 w 203"/>
              <a:gd name="T3" fmla="*/ 101 h 203"/>
              <a:gd name="T4" fmla="*/ 101 w 203"/>
              <a:gd name="T5" fmla="*/ 202 h 203"/>
              <a:gd name="T6" fmla="*/ 101 w 203"/>
              <a:gd name="T7" fmla="*/ 202 h 203"/>
              <a:gd name="T8" fmla="*/ 0 w 203"/>
              <a:gd name="T9" fmla="*/ 101 h 203"/>
              <a:gd name="T10" fmla="*/ 0 w 203"/>
              <a:gd name="T11" fmla="*/ 101 h 203"/>
              <a:gd name="T12" fmla="*/ 101 w 203"/>
              <a:gd name="T13" fmla="*/ 0 h 203"/>
              <a:gd name="T14" fmla="*/ 101 w 203"/>
              <a:gd name="T15" fmla="*/ 0 h 203"/>
              <a:gd name="T16" fmla="*/ 202 w 203"/>
              <a:gd name="T17"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2" y="101"/>
                </a:moveTo>
                <a:lnTo>
                  <a:pt x="202" y="101"/>
                </a:lnTo>
                <a:cubicBezTo>
                  <a:pt x="202" y="156"/>
                  <a:pt x="156" y="202"/>
                  <a:pt x="101" y="202"/>
                </a:cubicBezTo>
                <a:lnTo>
                  <a:pt x="101" y="202"/>
                </a:lnTo>
                <a:cubicBezTo>
                  <a:pt x="45" y="202"/>
                  <a:pt x="0" y="156"/>
                  <a:pt x="0" y="101"/>
                </a:cubicBezTo>
                <a:lnTo>
                  <a:pt x="0" y="101"/>
                </a:lnTo>
                <a:cubicBezTo>
                  <a:pt x="0" y="45"/>
                  <a:pt x="45" y="0"/>
                  <a:pt x="101" y="0"/>
                </a:cubicBezTo>
                <a:lnTo>
                  <a:pt x="101" y="0"/>
                </a:lnTo>
                <a:cubicBezTo>
                  <a:pt x="156" y="0"/>
                  <a:pt x="202" y="45"/>
                  <a:pt x="202" y="101"/>
                </a:cubicBezTo>
              </a:path>
            </a:pathLst>
          </a:custGeom>
          <a:solidFill>
            <a:schemeClr val="accent4"/>
          </a:solidFill>
          <a:ln>
            <a:noFill/>
          </a:ln>
          <a:effectLst/>
        </p:spPr>
        <p:txBody>
          <a:bodyPr wrap="none" anchor="ctr"/>
          <a:lstStyle/>
          <a:p>
            <a:pPr defTabSz="457200"/>
            <a:endParaRPr lang="en-US" kern="0" dirty="0">
              <a:solidFill>
                <a:sysClr val="windowText" lastClr="000000"/>
              </a:solidFill>
              <a:latin typeface="Poppins" pitchFamily="2" charset="77"/>
            </a:endParaRPr>
          </a:p>
        </p:txBody>
      </p:sp>
      <p:sp>
        <p:nvSpPr>
          <p:cNvPr id="65" name="TextBox 64">
            <a:extLst/>
          </p:cNvPr>
          <p:cNvSpPr txBox="1"/>
          <p:nvPr/>
        </p:nvSpPr>
        <p:spPr>
          <a:xfrm>
            <a:off x="476766" y="1654899"/>
            <a:ext cx="4518603" cy="523220"/>
          </a:xfrm>
          <a:prstGeom prst="rect">
            <a:avLst/>
          </a:prstGeom>
          <a:noFill/>
        </p:spPr>
        <p:txBody>
          <a:bodyPr wrap="square" rtlCol="0" anchor="b">
            <a:spAutoFit/>
          </a:bodyPr>
          <a:lstStyle/>
          <a:p>
            <a:pPr defTabSz="457200"/>
            <a:r>
              <a:rPr lang="fr-FR" sz="1400" b="1" kern="0" spc="-15" dirty="0">
                <a:solidFill>
                  <a:schemeClr val="tx2"/>
                </a:solidFill>
                <a:latin typeface="Poppins" pitchFamily="2" charset="77"/>
                <a:cs typeface="Poppins" pitchFamily="2" charset="77"/>
              </a:rPr>
              <a:t>Écrire des histoires à propos des données,</a:t>
            </a:r>
          </a:p>
          <a:p>
            <a:pPr defTabSz="457200"/>
            <a:r>
              <a:rPr lang="fr-FR" sz="1400" b="1" kern="0" spc="-15" dirty="0" err="1">
                <a:solidFill>
                  <a:schemeClr val="tx2"/>
                </a:solidFill>
                <a:latin typeface="Poppins" pitchFamily="2" charset="77"/>
                <a:cs typeface="Poppins" pitchFamily="2" charset="77"/>
              </a:rPr>
              <a:t>policy</a:t>
            </a:r>
            <a:r>
              <a:rPr lang="fr-FR" sz="1400" b="1" kern="0" spc="-15" dirty="0">
                <a:solidFill>
                  <a:schemeClr val="tx2"/>
                </a:solidFill>
                <a:latin typeface="Poppins" pitchFamily="2" charset="77"/>
                <a:cs typeface="Poppins" pitchFamily="2" charset="77"/>
              </a:rPr>
              <a:t> </a:t>
            </a:r>
            <a:r>
              <a:rPr lang="fr-FR" sz="1400" b="1" kern="0" spc="-15" dirty="0" err="1">
                <a:solidFill>
                  <a:schemeClr val="tx2"/>
                </a:solidFill>
                <a:latin typeface="Poppins" pitchFamily="2" charset="77"/>
                <a:cs typeface="Poppins" pitchFamily="2" charset="77"/>
              </a:rPr>
              <a:t>brief</a:t>
            </a:r>
            <a:r>
              <a:rPr lang="fr-FR" sz="1400" b="1" kern="0" spc="-15" dirty="0">
                <a:solidFill>
                  <a:schemeClr val="tx2"/>
                </a:solidFill>
                <a:latin typeface="Poppins" pitchFamily="2" charset="77"/>
                <a:cs typeface="Poppins" pitchFamily="2" charset="77"/>
              </a:rPr>
              <a:t>, bulletins d’information</a:t>
            </a:r>
            <a:endParaRPr lang="en-US" sz="1400" b="1" kern="0" spc="-15" dirty="0">
              <a:solidFill>
                <a:schemeClr val="tx2"/>
              </a:solidFill>
              <a:latin typeface="Poppins" pitchFamily="2" charset="77"/>
              <a:cs typeface="Poppins" pitchFamily="2" charset="77"/>
            </a:endParaRPr>
          </a:p>
        </p:txBody>
      </p:sp>
      <p:sp>
        <p:nvSpPr>
          <p:cNvPr id="66" name="TextBox 65">
            <a:extLst/>
          </p:cNvPr>
          <p:cNvSpPr txBox="1"/>
          <p:nvPr/>
        </p:nvSpPr>
        <p:spPr>
          <a:xfrm>
            <a:off x="476766" y="2153327"/>
            <a:ext cx="4784926"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Utiliser des techniques de rédaction spéciales pour donner du sens aux données et faciliter la compréhension des publics non spécialisés</a:t>
            </a:r>
            <a:endParaRPr lang="en-US" sz="1200" kern="0" spc="-10" dirty="0">
              <a:solidFill>
                <a:sysClr val="windowText" lastClr="000000"/>
              </a:solidFill>
              <a:latin typeface="Poppins" pitchFamily="2" charset="77"/>
              <a:cs typeface="Poppins" pitchFamily="2" charset="77"/>
            </a:endParaRPr>
          </a:p>
        </p:txBody>
      </p:sp>
      <p:sp>
        <p:nvSpPr>
          <p:cNvPr id="67" name="TextBox 66">
            <a:extLst/>
          </p:cNvPr>
          <p:cNvSpPr txBox="1"/>
          <p:nvPr/>
        </p:nvSpPr>
        <p:spPr>
          <a:xfrm>
            <a:off x="476766" y="2825529"/>
            <a:ext cx="3352284" cy="523220"/>
          </a:xfrm>
          <a:prstGeom prst="rect">
            <a:avLst/>
          </a:prstGeom>
          <a:noFill/>
        </p:spPr>
        <p:txBody>
          <a:bodyPr wrap="square" rtlCol="0" anchor="b">
            <a:spAutoFit/>
          </a:bodyPr>
          <a:lstStyle/>
          <a:p>
            <a:pPr defTabSz="457200"/>
            <a:r>
              <a:rPr lang="fr-FR" sz="1400" b="1" kern="0" spc="-15" dirty="0">
                <a:solidFill>
                  <a:schemeClr val="tx2"/>
                </a:solidFill>
                <a:latin typeface="Poppins" pitchFamily="2" charset="77"/>
                <a:cs typeface="Poppins" pitchFamily="2" charset="77"/>
              </a:rPr>
              <a:t>Représentation de haut niveau lors d’événements</a:t>
            </a:r>
            <a:endParaRPr lang="en-US" sz="1400" b="1" kern="0" spc="-15" dirty="0">
              <a:solidFill>
                <a:schemeClr val="tx2"/>
              </a:solidFill>
              <a:latin typeface="Poppins" pitchFamily="2" charset="77"/>
              <a:cs typeface="Poppins" pitchFamily="2" charset="77"/>
            </a:endParaRPr>
          </a:p>
        </p:txBody>
      </p:sp>
      <p:sp>
        <p:nvSpPr>
          <p:cNvPr id="68" name="TextBox 67">
            <a:extLst/>
          </p:cNvPr>
          <p:cNvSpPr txBox="1"/>
          <p:nvPr/>
        </p:nvSpPr>
        <p:spPr>
          <a:xfrm>
            <a:off x="476766" y="3370137"/>
            <a:ext cx="3211256" cy="553998"/>
          </a:xfrm>
          <a:prstGeom prst="rect">
            <a:avLst/>
          </a:prstGeom>
          <a:noFill/>
        </p:spPr>
        <p:txBody>
          <a:bodyPr wrap="square" rtlCol="0">
            <a:spAutoFit/>
          </a:bodyPr>
          <a:lstStyle/>
          <a:p>
            <a:pPr defTabSz="457200">
              <a:lnSpc>
                <a:spcPts val="1800"/>
              </a:lnSpc>
            </a:pPr>
            <a:r>
              <a:rPr lang="en-US" sz="1200" kern="0" spc="-10" dirty="0">
                <a:solidFill>
                  <a:sysClr val="windowText" lastClr="000000"/>
                </a:solidFill>
                <a:latin typeface="Poppins" pitchFamily="2" charset="77"/>
                <a:cs typeface="Poppins" pitchFamily="2" charset="77"/>
              </a:rPr>
              <a:t>Donne de </a:t>
            </a:r>
            <a:r>
              <a:rPr lang="en-US" sz="1200" kern="0" spc="-10" dirty="0" err="1">
                <a:solidFill>
                  <a:sysClr val="windowText" lastClr="000000"/>
                </a:solidFill>
                <a:latin typeface="Poppins" pitchFamily="2" charset="77"/>
                <a:cs typeface="Poppins" pitchFamily="2" charset="77"/>
              </a:rPr>
              <a:t>l’importance</a:t>
            </a:r>
            <a:r>
              <a:rPr lang="en-US" sz="1200" kern="0" spc="-10" dirty="0">
                <a:solidFill>
                  <a:sysClr val="windowText" lastClr="000000"/>
                </a:solidFill>
                <a:latin typeface="Poppins" pitchFamily="2" charset="77"/>
                <a:cs typeface="Poppins" pitchFamily="2" charset="77"/>
              </a:rPr>
              <a:t> et de la consideration au </a:t>
            </a:r>
            <a:r>
              <a:rPr lang="en-US" sz="1200" kern="0" spc="-10" dirty="0" err="1">
                <a:solidFill>
                  <a:sysClr val="windowText" lastClr="000000"/>
                </a:solidFill>
                <a:latin typeface="Poppins" pitchFamily="2" charset="77"/>
                <a:cs typeface="Poppins" pitchFamily="2" charset="77"/>
              </a:rPr>
              <a:t>évènements</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susciste</a:t>
            </a:r>
            <a:r>
              <a:rPr lang="en-US" sz="1200" kern="0" spc="-10" dirty="0">
                <a:solidFill>
                  <a:sysClr val="windowText" lastClr="000000"/>
                </a:solidFill>
                <a:latin typeface="Poppins" pitchFamily="2" charset="77"/>
                <a:cs typeface="Poppins" pitchFamily="2" charset="77"/>
              </a:rPr>
              <a:t> de </a:t>
            </a:r>
            <a:r>
              <a:rPr lang="en-US" sz="1200" kern="0" spc="-10" dirty="0" err="1">
                <a:solidFill>
                  <a:sysClr val="windowText" lastClr="000000"/>
                </a:solidFill>
                <a:latin typeface="Poppins" pitchFamily="2" charset="77"/>
                <a:cs typeface="Poppins" pitchFamily="2" charset="77"/>
              </a:rPr>
              <a:t>l’interaction</a:t>
            </a:r>
            <a:endParaRPr lang="en-US" sz="1200" kern="0" spc="-10" dirty="0">
              <a:solidFill>
                <a:sysClr val="windowText" lastClr="000000"/>
              </a:solidFill>
              <a:latin typeface="Poppins" pitchFamily="2" charset="77"/>
              <a:cs typeface="Poppins" pitchFamily="2" charset="77"/>
            </a:endParaRPr>
          </a:p>
        </p:txBody>
      </p:sp>
      <p:sp>
        <p:nvSpPr>
          <p:cNvPr id="69" name="TextBox 68">
            <a:extLst/>
          </p:cNvPr>
          <p:cNvSpPr txBox="1"/>
          <p:nvPr/>
        </p:nvSpPr>
        <p:spPr>
          <a:xfrm>
            <a:off x="476766" y="4221349"/>
            <a:ext cx="2949031" cy="307777"/>
          </a:xfrm>
          <a:prstGeom prst="rect">
            <a:avLst/>
          </a:prstGeom>
          <a:noFill/>
        </p:spPr>
        <p:txBody>
          <a:bodyPr wrap="square" rtlCol="0" anchor="b">
            <a:spAutoFit/>
          </a:bodyPr>
          <a:lstStyle/>
          <a:p>
            <a:pPr defTabSz="457200"/>
            <a:r>
              <a:rPr lang="en-US" sz="1400" b="1" kern="0" spc="-15" dirty="0" err="1">
                <a:solidFill>
                  <a:schemeClr val="tx2"/>
                </a:solidFill>
                <a:latin typeface="Poppins" pitchFamily="2" charset="77"/>
                <a:cs typeface="Poppins" pitchFamily="2" charset="77"/>
              </a:rPr>
              <a:t>Conférences</a:t>
            </a:r>
            <a:r>
              <a:rPr lang="en-US" sz="1400" b="1" kern="0" spc="-15" dirty="0">
                <a:solidFill>
                  <a:schemeClr val="tx2"/>
                </a:solidFill>
                <a:latin typeface="Poppins" pitchFamily="2" charset="77"/>
                <a:cs typeface="Poppins" pitchFamily="2" charset="77"/>
              </a:rPr>
              <a:t> de </a:t>
            </a:r>
            <a:r>
              <a:rPr lang="en-US" sz="1400" b="1" kern="0" spc="-15" dirty="0" err="1">
                <a:solidFill>
                  <a:schemeClr val="tx2"/>
                </a:solidFill>
                <a:latin typeface="Poppins" pitchFamily="2" charset="77"/>
                <a:cs typeface="Poppins" pitchFamily="2" charset="77"/>
              </a:rPr>
              <a:t>presse</a:t>
            </a:r>
            <a:endParaRPr lang="en-US" sz="1400" b="1" kern="0" spc="-15" dirty="0">
              <a:solidFill>
                <a:schemeClr val="tx2"/>
              </a:solidFill>
              <a:latin typeface="Poppins" pitchFamily="2" charset="77"/>
              <a:cs typeface="Poppins" pitchFamily="2" charset="77"/>
            </a:endParaRPr>
          </a:p>
        </p:txBody>
      </p:sp>
      <p:sp>
        <p:nvSpPr>
          <p:cNvPr id="70" name="TextBox 69">
            <a:extLst/>
          </p:cNvPr>
          <p:cNvSpPr txBox="1"/>
          <p:nvPr/>
        </p:nvSpPr>
        <p:spPr>
          <a:xfrm>
            <a:off x="476767" y="4550514"/>
            <a:ext cx="2630318" cy="553998"/>
          </a:xfrm>
          <a:prstGeom prst="rect">
            <a:avLst/>
          </a:prstGeom>
          <a:noFill/>
        </p:spPr>
        <p:txBody>
          <a:bodyPr wrap="square" rtlCol="0">
            <a:spAutoFit/>
          </a:bodyPr>
          <a:lstStyle/>
          <a:p>
            <a:pPr defTabSz="457200">
              <a:lnSpc>
                <a:spcPts val="1800"/>
              </a:lnSpc>
            </a:pPr>
            <a:r>
              <a:rPr lang="en-US" sz="1200" kern="0" spc="-10" dirty="0">
                <a:solidFill>
                  <a:sysClr val="windowText" lastClr="000000"/>
                </a:solidFill>
                <a:latin typeface="Poppins" pitchFamily="2" charset="77"/>
                <a:cs typeface="Poppins" pitchFamily="2" charset="77"/>
              </a:rPr>
              <a:t>Plus </a:t>
            </a:r>
            <a:r>
              <a:rPr lang="en-US" sz="1200" kern="0" spc="-10" dirty="0" err="1">
                <a:solidFill>
                  <a:sysClr val="windowText" lastClr="000000"/>
                </a:solidFill>
                <a:latin typeface="Poppins" pitchFamily="2" charset="77"/>
                <a:cs typeface="Poppins" pitchFamily="2" charset="77"/>
              </a:rPr>
              <a:t>fréquentes</a:t>
            </a:r>
            <a:r>
              <a:rPr lang="en-US" sz="1200" kern="0" spc="-10" dirty="0">
                <a:solidFill>
                  <a:sysClr val="windowText" lastClr="000000"/>
                </a:solidFill>
                <a:latin typeface="Poppins" pitchFamily="2" charset="77"/>
                <a:cs typeface="Poppins" pitchFamily="2" charset="77"/>
              </a:rPr>
              <a:t> et </a:t>
            </a:r>
            <a:r>
              <a:rPr lang="en-US" sz="1200" kern="0" spc="-10" dirty="0" err="1">
                <a:solidFill>
                  <a:sysClr val="windowText" lastClr="000000"/>
                </a:solidFill>
                <a:latin typeface="Poppins" pitchFamily="2" charset="77"/>
                <a:cs typeface="Poppins" pitchFamily="2" charset="77"/>
              </a:rPr>
              <a:t>organisées</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selon</a:t>
            </a:r>
            <a:r>
              <a:rPr lang="en-US" sz="1200" kern="0" spc="-10" dirty="0">
                <a:solidFill>
                  <a:sysClr val="windowText" lastClr="000000"/>
                </a:solidFill>
                <a:latin typeface="Poppins" pitchFamily="2" charset="77"/>
                <a:cs typeface="Poppins" pitchFamily="2" charset="77"/>
              </a:rPr>
              <a:t> les standards </a:t>
            </a:r>
            <a:r>
              <a:rPr lang="en-US" sz="1200" kern="0" spc="-10" dirty="0" err="1">
                <a:solidFill>
                  <a:sysClr val="windowText" lastClr="000000"/>
                </a:solidFill>
                <a:latin typeface="Poppins" pitchFamily="2" charset="77"/>
                <a:cs typeface="Poppins" pitchFamily="2" charset="77"/>
              </a:rPr>
              <a:t>en</a:t>
            </a:r>
            <a:r>
              <a:rPr lang="en-US" sz="1200" kern="0" spc="-10" dirty="0">
                <a:solidFill>
                  <a:sysClr val="windowText" lastClr="000000"/>
                </a:solidFill>
                <a:latin typeface="Poppins" pitchFamily="2" charset="77"/>
                <a:cs typeface="Poppins" pitchFamily="2" charset="77"/>
              </a:rPr>
              <a:t> la </a:t>
            </a:r>
            <a:r>
              <a:rPr lang="en-US" sz="1200" kern="0" spc="-10" dirty="0" err="1">
                <a:solidFill>
                  <a:sysClr val="windowText" lastClr="000000"/>
                </a:solidFill>
                <a:latin typeface="Poppins" pitchFamily="2" charset="77"/>
                <a:cs typeface="Poppins" pitchFamily="2" charset="77"/>
              </a:rPr>
              <a:t>matière</a:t>
            </a:r>
            <a:endParaRPr lang="en-US" sz="1200" kern="0" spc="-10" dirty="0">
              <a:solidFill>
                <a:sysClr val="windowText" lastClr="000000"/>
              </a:solidFill>
              <a:latin typeface="Poppins" pitchFamily="2" charset="77"/>
              <a:cs typeface="Poppins" pitchFamily="2" charset="77"/>
            </a:endParaRPr>
          </a:p>
        </p:txBody>
      </p:sp>
      <p:sp>
        <p:nvSpPr>
          <p:cNvPr id="71" name="TextBox 70">
            <a:extLst/>
          </p:cNvPr>
          <p:cNvSpPr txBox="1"/>
          <p:nvPr/>
        </p:nvSpPr>
        <p:spPr>
          <a:xfrm>
            <a:off x="476766" y="5393897"/>
            <a:ext cx="2949031" cy="307777"/>
          </a:xfrm>
          <a:prstGeom prst="rect">
            <a:avLst/>
          </a:prstGeom>
          <a:noFill/>
        </p:spPr>
        <p:txBody>
          <a:bodyPr wrap="square" rtlCol="0" anchor="b">
            <a:spAutoFit/>
          </a:bodyPr>
          <a:lstStyle/>
          <a:p>
            <a:pPr defTabSz="457200"/>
            <a:r>
              <a:rPr lang="en-US" sz="1400" b="1" kern="0" spc="-15" dirty="0" err="1">
                <a:solidFill>
                  <a:schemeClr val="tx2"/>
                </a:solidFill>
                <a:latin typeface="Poppins" pitchFamily="2" charset="77"/>
                <a:cs typeface="Poppins" pitchFamily="2" charset="77"/>
              </a:rPr>
              <a:t>Visualisation</a:t>
            </a:r>
            <a:r>
              <a:rPr lang="en-US" sz="1400" b="1" kern="0" spc="-15" dirty="0">
                <a:solidFill>
                  <a:schemeClr val="tx2"/>
                </a:solidFill>
                <a:latin typeface="Poppins" pitchFamily="2" charset="77"/>
                <a:cs typeface="Poppins" pitchFamily="2" charset="77"/>
              </a:rPr>
              <a:t> des </a:t>
            </a:r>
            <a:r>
              <a:rPr lang="en-US" sz="1400" b="1" kern="0" spc="-15" dirty="0" err="1">
                <a:solidFill>
                  <a:schemeClr val="tx2"/>
                </a:solidFill>
                <a:latin typeface="Poppins" pitchFamily="2" charset="77"/>
                <a:cs typeface="Poppins" pitchFamily="2" charset="77"/>
              </a:rPr>
              <a:t>données</a:t>
            </a:r>
            <a:endParaRPr lang="en-US" sz="1400" b="1" kern="0" spc="-15" dirty="0">
              <a:solidFill>
                <a:schemeClr val="tx2"/>
              </a:solidFill>
              <a:latin typeface="Poppins" pitchFamily="2" charset="77"/>
              <a:cs typeface="Poppins" pitchFamily="2" charset="77"/>
            </a:endParaRPr>
          </a:p>
        </p:txBody>
      </p:sp>
      <p:sp>
        <p:nvSpPr>
          <p:cNvPr id="72" name="TextBox 71">
            <a:extLst/>
          </p:cNvPr>
          <p:cNvSpPr txBox="1"/>
          <p:nvPr/>
        </p:nvSpPr>
        <p:spPr>
          <a:xfrm>
            <a:off x="476766" y="5723062"/>
            <a:ext cx="2949031"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Faciliter la compréhension de données très complexes</a:t>
            </a:r>
            <a:endParaRPr lang="en-US" sz="1200" kern="0" spc="-10" dirty="0">
              <a:solidFill>
                <a:sysClr val="windowText" lastClr="000000"/>
              </a:solidFill>
              <a:latin typeface="Poppins" pitchFamily="2" charset="77"/>
              <a:cs typeface="Poppins" pitchFamily="2" charset="77"/>
            </a:endParaRPr>
          </a:p>
        </p:txBody>
      </p:sp>
      <p:pic>
        <p:nvPicPr>
          <p:cNvPr id="73" name="Picture 72"/>
          <p:cNvPicPr/>
          <p:nvPr/>
        </p:nvPicPr>
        <p:blipFill>
          <a:blip r:embed="rId3">
            <a:extLst>
              <a:ext uri="{28A0092B-C50C-407E-A947-70E740481C1C}">
                <a14:useLocalDpi xmlns:a14="http://schemas.microsoft.com/office/drawing/2010/main" val="0"/>
              </a:ext>
            </a:extLst>
          </a:blip>
          <a:srcRect/>
          <a:stretch>
            <a:fillRect/>
          </a:stretch>
        </p:blipFill>
        <p:spPr bwMode="auto">
          <a:xfrm>
            <a:off x="5261692" y="4521594"/>
            <a:ext cx="1226413" cy="438992"/>
          </a:xfrm>
          <a:prstGeom prst="rect">
            <a:avLst/>
          </a:prstGeom>
          <a:noFill/>
        </p:spPr>
      </p:pic>
      <p:sp>
        <p:nvSpPr>
          <p:cNvPr id="74"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en-GB" sz="3200" dirty="0" err="1">
                <a:solidFill>
                  <a:schemeClr val="lt1"/>
                </a:solidFill>
                <a:latin typeface="Century Gothic" panose="020B0502020202020204" pitchFamily="34" charset="0"/>
                <a:ea typeface="+mn-ea"/>
                <a:cs typeface="+mn-cs"/>
              </a:rPr>
              <a:t>Susciter</a:t>
            </a:r>
            <a:r>
              <a:rPr lang="en-GB" sz="3200" dirty="0">
                <a:solidFill>
                  <a:schemeClr val="lt1"/>
                </a:solidFill>
                <a:latin typeface="Century Gothic" panose="020B0502020202020204" pitchFamily="34" charset="0"/>
                <a:ea typeface="+mn-ea"/>
                <a:cs typeface="+mn-cs"/>
              </a:rPr>
              <a:t> le dialogue avec les medias et </a:t>
            </a:r>
            <a:r>
              <a:rPr lang="en-GB" sz="3200" dirty="0" err="1">
                <a:solidFill>
                  <a:schemeClr val="lt1"/>
                </a:solidFill>
                <a:latin typeface="Century Gothic" panose="020B0502020202020204" pitchFamily="34" charset="0"/>
                <a:ea typeface="+mn-ea"/>
                <a:cs typeface="+mn-cs"/>
              </a:rPr>
              <a:t>journalistes</a:t>
            </a:r>
            <a:endParaRPr lang="en-GB" sz="3200" dirty="0">
              <a:solidFill>
                <a:schemeClr val="lt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9896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183">
            <a:extLst>
              <a:ext uri="{FF2B5EF4-FFF2-40B4-BE49-F238E27FC236}">
                <a16:creationId xmlns:a16="http://schemas.microsoft.com/office/drawing/2014/main" id="{14D0E236-5A82-CE4D-A466-9BAD5D07D87E}"/>
              </a:ext>
            </a:extLst>
          </p:cNvPr>
          <p:cNvSpPr>
            <a:spLocks noChangeArrowheads="1"/>
          </p:cNvSpPr>
          <p:nvPr/>
        </p:nvSpPr>
        <p:spPr bwMode="auto">
          <a:xfrm>
            <a:off x="1082262" y="2660635"/>
            <a:ext cx="2031613" cy="1240931"/>
          </a:xfrm>
          <a:prstGeom prst="roundRect">
            <a:avLst>
              <a:gd name="adj" fmla="val 8720"/>
            </a:avLst>
          </a:prstGeom>
          <a:solidFill>
            <a:srgbClr val="526AF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17" name="Freeform 184">
            <a:extLst>
              <a:ext uri="{FF2B5EF4-FFF2-40B4-BE49-F238E27FC236}">
                <a16:creationId xmlns:a16="http://schemas.microsoft.com/office/drawing/2014/main" id="{4EBCA4F3-88F3-4545-B774-21E12DF9B4FA}"/>
              </a:ext>
            </a:extLst>
          </p:cNvPr>
          <p:cNvSpPr>
            <a:spLocks noChangeArrowheads="1"/>
          </p:cNvSpPr>
          <p:nvPr/>
        </p:nvSpPr>
        <p:spPr bwMode="auto">
          <a:xfrm>
            <a:off x="2751480" y="2915959"/>
            <a:ext cx="733027" cy="733029"/>
          </a:xfrm>
          <a:custGeom>
            <a:avLst/>
            <a:gdLst>
              <a:gd name="T0" fmla="*/ 1176 w 1177"/>
              <a:gd name="T1" fmla="*/ 587 h 1176"/>
              <a:gd name="T2" fmla="*/ 1176 w 1177"/>
              <a:gd name="T3" fmla="*/ 587 h 1176"/>
              <a:gd name="T4" fmla="*/ 588 w 1177"/>
              <a:gd name="T5" fmla="*/ 1175 h 1176"/>
              <a:gd name="T6" fmla="*/ 588 w 1177"/>
              <a:gd name="T7" fmla="*/ 1175 h 1176"/>
              <a:gd name="T8" fmla="*/ 0 w 1177"/>
              <a:gd name="T9" fmla="*/ 587 h 1176"/>
              <a:gd name="T10" fmla="*/ 0 w 1177"/>
              <a:gd name="T11" fmla="*/ 587 h 1176"/>
              <a:gd name="T12" fmla="*/ 588 w 1177"/>
              <a:gd name="T13" fmla="*/ 0 h 1176"/>
              <a:gd name="T14" fmla="*/ 588 w 1177"/>
              <a:gd name="T15" fmla="*/ 0 h 1176"/>
              <a:gd name="T16" fmla="*/ 1176 w 1177"/>
              <a:gd name="T17" fmla="*/ 58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176">
                <a:moveTo>
                  <a:pt x="1176" y="587"/>
                </a:moveTo>
                <a:lnTo>
                  <a:pt x="1176" y="587"/>
                </a:lnTo>
                <a:cubicBezTo>
                  <a:pt x="1176" y="912"/>
                  <a:pt x="912" y="1175"/>
                  <a:pt x="588" y="1175"/>
                </a:cubicBezTo>
                <a:lnTo>
                  <a:pt x="588" y="1175"/>
                </a:lnTo>
                <a:cubicBezTo>
                  <a:pt x="263" y="1175"/>
                  <a:pt x="0" y="912"/>
                  <a:pt x="0" y="587"/>
                </a:cubicBezTo>
                <a:lnTo>
                  <a:pt x="0" y="587"/>
                </a:lnTo>
                <a:cubicBezTo>
                  <a:pt x="0" y="262"/>
                  <a:pt x="263" y="0"/>
                  <a:pt x="588" y="0"/>
                </a:cubicBezTo>
                <a:lnTo>
                  <a:pt x="588" y="0"/>
                </a:lnTo>
                <a:cubicBezTo>
                  <a:pt x="912" y="0"/>
                  <a:pt x="1176" y="262"/>
                  <a:pt x="1176" y="58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18" name="Freeform 185">
            <a:extLst>
              <a:ext uri="{FF2B5EF4-FFF2-40B4-BE49-F238E27FC236}">
                <a16:creationId xmlns:a16="http://schemas.microsoft.com/office/drawing/2014/main" id="{56C75438-A6CC-8343-8CB1-3FFF6AAABF8A}"/>
              </a:ext>
            </a:extLst>
          </p:cNvPr>
          <p:cNvSpPr>
            <a:spLocks noChangeArrowheads="1"/>
          </p:cNvSpPr>
          <p:nvPr/>
        </p:nvSpPr>
        <p:spPr bwMode="auto">
          <a:xfrm>
            <a:off x="2806388" y="2968122"/>
            <a:ext cx="625957" cy="625957"/>
          </a:xfrm>
          <a:custGeom>
            <a:avLst/>
            <a:gdLst>
              <a:gd name="T0" fmla="*/ 1004 w 1005"/>
              <a:gd name="T1" fmla="*/ 501 h 1004"/>
              <a:gd name="T2" fmla="*/ 1004 w 1005"/>
              <a:gd name="T3" fmla="*/ 501 h 1004"/>
              <a:gd name="T4" fmla="*/ 502 w 1005"/>
              <a:gd name="T5" fmla="*/ 1003 h 1004"/>
              <a:gd name="T6" fmla="*/ 502 w 1005"/>
              <a:gd name="T7" fmla="*/ 1003 h 1004"/>
              <a:gd name="T8" fmla="*/ 0 w 1005"/>
              <a:gd name="T9" fmla="*/ 501 h 1004"/>
              <a:gd name="T10" fmla="*/ 0 w 1005"/>
              <a:gd name="T11" fmla="*/ 501 h 1004"/>
              <a:gd name="T12" fmla="*/ 502 w 1005"/>
              <a:gd name="T13" fmla="*/ 0 h 1004"/>
              <a:gd name="T14" fmla="*/ 502 w 1005"/>
              <a:gd name="T15" fmla="*/ 0 h 1004"/>
              <a:gd name="T16" fmla="*/ 1004 w 1005"/>
              <a:gd name="T17" fmla="*/ 50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4">
                <a:moveTo>
                  <a:pt x="1004" y="501"/>
                </a:moveTo>
                <a:lnTo>
                  <a:pt x="1004" y="501"/>
                </a:lnTo>
                <a:cubicBezTo>
                  <a:pt x="1004" y="778"/>
                  <a:pt x="779" y="1003"/>
                  <a:pt x="502" y="1003"/>
                </a:cubicBezTo>
                <a:lnTo>
                  <a:pt x="502" y="1003"/>
                </a:lnTo>
                <a:cubicBezTo>
                  <a:pt x="225" y="1003"/>
                  <a:pt x="0" y="778"/>
                  <a:pt x="0" y="501"/>
                </a:cubicBezTo>
                <a:lnTo>
                  <a:pt x="0" y="501"/>
                </a:lnTo>
                <a:cubicBezTo>
                  <a:pt x="0" y="224"/>
                  <a:pt x="225" y="0"/>
                  <a:pt x="502" y="0"/>
                </a:cubicBezTo>
                <a:lnTo>
                  <a:pt x="502" y="0"/>
                </a:lnTo>
                <a:cubicBezTo>
                  <a:pt x="779" y="0"/>
                  <a:pt x="1004" y="224"/>
                  <a:pt x="1004" y="501"/>
                </a:cubicBezTo>
              </a:path>
            </a:pathLst>
          </a:custGeom>
          <a:solidFill>
            <a:srgbClr val="526AF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19" name="Freeform 186">
            <a:extLst>
              <a:ext uri="{FF2B5EF4-FFF2-40B4-BE49-F238E27FC236}">
                <a16:creationId xmlns:a16="http://schemas.microsoft.com/office/drawing/2014/main" id="{76A6F22A-EE33-CB49-B76F-C690B68BD3EF}"/>
              </a:ext>
            </a:extLst>
          </p:cNvPr>
          <p:cNvSpPr>
            <a:spLocks noChangeArrowheads="1"/>
          </p:cNvSpPr>
          <p:nvPr/>
        </p:nvSpPr>
        <p:spPr bwMode="auto">
          <a:xfrm>
            <a:off x="1087489" y="4036777"/>
            <a:ext cx="2031613" cy="1238184"/>
          </a:xfrm>
          <a:prstGeom prst="roundRect">
            <a:avLst>
              <a:gd name="adj" fmla="val 8341"/>
            </a:avLst>
          </a:prstGeom>
          <a:solidFill>
            <a:srgbClr val="F755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0" name="Freeform 187">
            <a:extLst>
              <a:ext uri="{FF2B5EF4-FFF2-40B4-BE49-F238E27FC236}">
                <a16:creationId xmlns:a16="http://schemas.microsoft.com/office/drawing/2014/main" id="{FBBB98D0-8407-7E41-83C7-2D225393C706}"/>
              </a:ext>
            </a:extLst>
          </p:cNvPr>
          <p:cNvSpPr>
            <a:spLocks noChangeArrowheads="1"/>
          </p:cNvSpPr>
          <p:nvPr/>
        </p:nvSpPr>
        <p:spPr bwMode="auto">
          <a:xfrm>
            <a:off x="2756707" y="4289355"/>
            <a:ext cx="733027" cy="733027"/>
          </a:xfrm>
          <a:custGeom>
            <a:avLst/>
            <a:gdLst>
              <a:gd name="T0" fmla="*/ 1176 w 1177"/>
              <a:gd name="T1" fmla="*/ 587 h 1176"/>
              <a:gd name="T2" fmla="*/ 1176 w 1177"/>
              <a:gd name="T3" fmla="*/ 587 h 1176"/>
              <a:gd name="T4" fmla="*/ 588 w 1177"/>
              <a:gd name="T5" fmla="*/ 1175 h 1176"/>
              <a:gd name="T6" fmla="*/ 588 w 1177"/>
              <a:gd name="T7" fmla="*/ 1175 h 1176"/>
              <a:gd name="T8" fmla="*/ 0 w 1177"/>
              <a:gd name="T9" fmla="*/ 587 h 1176"/>
              <a:gd name="T10" fmla="*/ 0 w 1177"/>
              <a:gd name="T11" fmla="*/ 587 h 1176"/>
              <a:gd name="T12" fmla="*/ 588 w 1177"/>
              <a:gd name="T13" fmla="*/ 0 h 1176"/>
              <a:gd name="T14" fmla="*/ 588 w 1177"/>
              <a:gd name="T15" fmla="*/ 0 h 1176"/>
              <a:gd name="T16" fmla="*/ 1176 w 1177"/>
              <a:gd name="T17" fmla="*/ 58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176">
                <a:moveTo>
                  <a:pt x="1176" y="587"/>
                </a:moveTo>
                <a:lnTo>
                  <a:pt x="1176" y="587"/>
                </a:lnTo>
                <a:cubicBezTo>
                  <a:pt x="1176" y="912"/>
                  <a:pt x="912" y="1175"/>
                  <a:pt x="588" y="1175"/>
                </a:cubicBezTo>
                <a:lnTo>
                  <a:pt x="588" y="1175"/>
                </a:lnTo>
                <a:cubicBezTo>
                  <a:pt x="263" y="1175"/>
                  <a:pt x="0" y="912"/>
                  <a:pt x="0" y="587"/>
                </a:cubicBezTo>
                <a:lnTo>
                  <a:pt x="0" y="587"/>
                </a:lnTo>
                <a:cubicBezTo>
                  <a:pt x="0" y="263"/>
                  <a:pt x="263" y="0"/>
                  <a:pt x="588" y="0"/>
                </a:cubicBezTo>
                <a:lnTo>
                  <a:pt x="588" y="0"/>
                </a:lnTo>
                <a:cubicBezTo>
                  <a:pt x="912" y="0"/>
                  <a:pt x="1176" y="263"/>
                  <a:pt x="1176" y="58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1" name="Freeform 188">
            <a:extLst>
              <a:ext uri="{FF2B5EF4-FFF2-40B4-BE49-F238E27FC236}">
                <a16:creationId xmlns:a16="http://schemas.microsoft.com/office/drawing/2014/main" id="{99BC8312-BCBC-124E-86BA-FDFEDE732879}"/>
              </a:ext>
            </a:extLst>
          </p:cNvPr>
          <p:cNvSpPr>
            <a:spLocks noChangeArrowheads="1"/>
          </p:cNvSpPr>
          <p:nvPr/>
        </p:nvSpPr>
        <p:spPr bwMode="auto">
          <a:xfrm>
            <a:off x="2811615" y="4344264"/>
            <a:ext cx="625957" cy="625957"/>
          </a:xfrm>
          <a:custGeom>
            <a:avLst/>
            <a:gdLst>
              <a:gd name="T0" fmla="*/ 1004 w 1005"/>
              <a:gd name="T1" fmla="*/ 501 h 1004"/>
              <a:gd name="T2" fmla="*/ 1004 w 1005"/>
              <a:gd name="T3" fmla="*/ 501 h 1004"/>
              <a:gd name="T4" fmla="*/ 502 w 1005"/>
              <a:gd name="T5" fmla="*/ 1003 h 1004"/>
              <a:gd name="T6" fmla="*/ 502 w 1005"/>
              <a:gd name="T7" fmla="*/ 1003 h 1004"/>
              <a:gd name="T8" fmla="*/ 0 w 1005"/>
              <a:gd name="T9" fmla="*/ 501 h 1004"/>
              <a:gd name="T10" fmla="*/ 0 w 1005"/>
              <a:gd name="T11" fmla="*/ 501 h 1004"/>
              <a:gd name="T12" fmla="*/ 502 w 1005"/>
              <a:gd name="T13" fmla="*/ 0 h 1004"/>
              <a:gd name="T14" fmla="*/ 502 w 1005"/>
              <a:gd name="T15" fmla="*/ 0 h 1004"/>
              <a:gd name="T16" fmla="*/ 1004 w 1005"/>
              <a:gd name="T17" fmla="*/ 50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4">
                <a:moveTo>
                  <a:pt x="1004" y="501"/>
                </a:moveTo>
                <a:lnTo>
                  <a:pt x="1004" y="501"/>
                </a:lnTo>
                <a:cubicBezTo>
                  <a:pt x="1004" y="778"/>
                  <a:pt x="779" y="1003"/>
                  <a:pt x="502" y="1003"/>
                </a:cubicBezTo>
                <a:lnTo>
                  <a:pt x="502" y="1003"/>
                </a:lnTo>
                <a:cubicBezTo>
                  <a:pt x="225" y="1003"/>
                  <a:pt x="0" y="778"/>
                  <a:pt x="0" y="501"/>
                </a:cubicBezTo>
                <a:lnTo>
                  <a:pt x="0" y="501"/>
                </a:lnTo>
                <a:cubicBezTo>
                  <a:pt x="0" y="224"/>
                  <a:pt x="225" y="0"/>
                  <a:pt x="502" y="0"/>
                </a:cubicBezTo>
                <a:lnTo>
                  <a:pt x="502" y="0"/>
                </a:lnTo>
                <a:cubicBezTo>
                  <a:pt x="779" y="0"/>
                  <a:pt x="1004" y="224"/>
                  <a:pt x="1004" y="501"/>
                </a:cubicBezTo>
              </a:path>
            </a:pathLst>
          </a:custGeom>
          <a:solidFill>
            <a:srgbClr val="F755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2" name="Freeform 189">
            <a:extLst>
              <a:ext uri="{FF2B5EF4-FFF2-40B4-BE49-F238E27FC236}">
                <a16:creationId xmlns:a16="http://schemas.microsoft.com/office/drawing/2014/main" id="{6713993D-C693-FE4C-B28E-38A8BCC8FE83}"/>
              </a:ext>
            </a:extLst>
          </p:cNvPr>
          <p:cNvSpPr>
            <a:spLocks noChangeArrowheads="1"/>
          </p:cNvSpPr>
          <p:nvPr/>
        </p:nvSpPr>
        <p:spPr bwMode="auto">
          <a:xfrm>
            <a:off x="7793260" y="1274758"/>
            <a:ext cx="2037104" cy="1240931"/>
          </a:xfrm>
          <a:prstGeom prst="roundRect">
            <a:avLst>
              <a:gd name="adj" fmla="val 8359"/>
            </a:avLst>
          </a:prstGeom>
          <a:solidFill>
            <a:srgbClr val="A7AC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3" name="Freeform 190">
            <a:extLst>
              <a:ext uri="{FF2B5EF4-FFF2-40B4-BE49-F238E27FC236}">
                <a16:creationId xmlns:a16="http://schemas.microsoft.com/office/drawing/2014/main" id="{10A3DDDA-BDDC-354A-A70E-2E34593178F0}"/>
              </a:ext>
            </a:extLst>
          </p:cNvPr>
          <p:cNvSpPr>
            <a:spLocks noChangeArrowheads="1"/>
          </p:cNvSpPr>
          <p:nvPr/>
        </p:nvSpPr>
        <p:spPr bwMode="auto">
          <a:xfrm>
            <a:off x="7419883" y="1527337"/>
            <a:ext cx="730282" cy="733027"/>
          </a:xfrm>
          <a:custGeom>
            <a:avLst/>
            <a:gdLst>
              <a:gd name="T0" fmla="*/ 0 w 1175"/>
              <a:gd name="T1" fmla="*/ 588 h 1177"/>
              <a:gd name="T2" fmla="*/ 0 w 1175"/>
              <a:gd name="T3" fmla="*/ 588 h 1177"/>
              <a:gd name="T4" fmla="*/ 587 w 1175"/>
              <a:gd name="T5" fmla="*/ 1176 h 1177"/>
              <a:gd name="T6" fmla="*/ 587 w 1175"/>
              <a:gd name="T7" fmla="*/ 1176 h 1177"/>
              <a:gd name="T8" fmla="*/ 1174 w 1175"/>
              <a:gd name="T9" fmla="*/ 588 h 1177"/>
              <a:gd name="T10" fmla="*/ 1174 w 1175"/>
              <a:gd name="T11" fmla="*/ 588 h 1177"/>
              <a:gd name="T12" fmla="*/ 587 w 1175"/>
              <a:gd name="T13" fmla="*/ 0 h 1177"/>
              <a:gd name="T14" fmla="*/ 587 w 1175"/>
              <a:gd name="T15" fmla="*/ 0 h 1177"/>
              <a:gd name="T16" fmla="*/ 0 w 1175"/>
              <a:gd name="T17" fmla="*/ 588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5" h="1177">
                <a:moveTo>
                  <a:pt x="0" y="588"/>
                </a:moveTo>
                <a:lnTo>
                  <a:pt x="0" y="588"/>
                </a:lnTo>
                <a:cubicBezTo>
                  <a:pt x="0" y="913"/>
                  <a:pt x="262" y="1176"/>
                  <a:pt x="587" y="1176"/>
                </a:cubicBezTo>
                <a:lnTo>
                  <a:pt x="587" y="1176"/>
                </a:lnTo>
                <a:cubicBezTo>
                  <a:pt x="911" y="1176"/>
                  <a:pt x="1174" y="913"/>
                  <a:pt x="1174" y="588"/>
                </a:cubicBezTo>
                <a:lnTo>
                  <a:pt x="1174" y="588"/>
                </a:lnTo>
                <a:cubicBezTo>
                  <a:pt x="1174" y="264"/>
                  <a:pt x="911" y="0"/>
                  <a:pt x="587" y="0"/>
                </a:cubicBezTo>
                <a:lnTo>
                  <a:pt x="587" y="0"/>
                </a:lnTo>
                <a:cubicBezTo>
                  <a:pt x="262" y="0"/>
                  <a:pt x="0" y="264"/>
                  <a:pt x="0" y="58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4" name="Freeform 191">
            <a:extLst>
              <a:ext uri="{FF2B5EF4-FFF2-40B4-BE49-F238E27FC236}">
                <a16:creationId xmlns:a16="http://schemas.microsoft.com/office/drawing/2014/main" id="{76E3D950-938F-1746-BCE9-587CC41701E3}"/>
              </a:ext>
            </a:extLst>
          </p:cNvPr>
          <p:cNvSpPr>
            <a:spLocks noChangeArrowheads="1"/>
          </p:cNvSpPr>
          <p:nvPr/>
        </p:nvSpPr>
        <p:spPr bwMode="auto">
          <a:xfrm>
            <a:off x="7472044" y="1582246"/>
            <a:ext cx="625957" cy="625957"/>
          </a:xfrm>
          <a:custGeom>
            <a:avLst/>
            <a:gdLst>
              <a:gd name="T0" fmla="*/ 0 w 1005"/>
              <a:gd name="T1" fmla="*/ 502 h 1005"/>
              <a:gd name="T2" fmla="*/ 0 w 1005"/>
              <a:gd name="T3" fmla="*/ 502 h 1005"/>
              <a:gd name="T4" fmla="*/ 502 w 1005"/>
              <a:gd name="T5" fmla="*/ 1004 h 1005"/>
              <a:gd name="T6" fmla="*/ 502 w 1005"/>
              <a:gd name="T7" fmla="*/ 1004 h 1005"/>
              <a:gd name="T8" fmla="*/ 1004 w 1005"/>
              <a:gd name="T9" fmla="*/ 502 h 1005"/>
              <a:gd name="T10" fmla="*/ 1004 w 1005"/>
              <a:gd name="T11" fmla="*/ 502 h 1005"/>
              <a:gd name="T12" fmla="*/ 502 w 1005"/>
              <a:gd name="T13" fmla="*/ 0 h 1005"/>
              <a:gd name="T14" fmla="*/ 502 w 1005"/>
              <a:gd name="T15" fmla="*/ 0 h 1005"/>
              <a:gd name="T16" fmla="*/ 0 w 1005"/>
              <a:gd name="T17" fmla="*/ 502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5">
                <a:moveTo>
                  <a:pt x="0" y="502"/>
                </a:moveTo>
                <a:lnTo>
                  <a:pt x="0" y="502"/>
                </a:lnTo>
                <a:cubicBezTo>
                  <a:pt x="0" y="779"/>
                  <a:pt x="225" y="1004"/>
                  <a:pt x="502" y="1004"/>
                </a:cubicBezTo>
                <a:lnTo>
                  <a:pt x="502" y="1004"/>
                </a:lnTo>
                <a:cubicBezTo>
                  <a:pt x="779" y="1004"/>
                  <a:pt x="1004" y="779"/>
                  <a:pt x="1004" y="502"/>
                </a:cubicBezTo>
                <a:lnTo>
                  <a:pt x="1004" y="502"/>
                </a:lnTo>
                <a:cubicBezTo>
                  <a:pt x="1004" y="225"/>
                  <a:pt x="779" y="0"/>
                  <a:pt x="502" y="0"/>
                </a:cubicBezTo>
                <a:lnTo>
                  <a:pt x="502" y="0"/>
                </a:lnTo>
                <a:cubicBezTo>
                  <a:pt x="225" y="0"/>
                  <a:pt x="0" y="225"/>
                  <a:pt x="0" y="502"/>
                </a:cubicBezTo>
              </a:path>
            </a:pathLst>
          </a:custGeom>
          <a:solidFill>
            <a:srgbClr val="A7AC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5" name="Freeform 192">
            <a:extLst>
              <a:ext uri="{FF2B5EF4-FFF2-40B4-BE49-F238E27FC236}">
                <a16:creationId xmlns:a16="http://schemas.microsoft.com/office/drawing/2014/main" id="{448BB762-9A6C-0742-9F8E-9B9094094648}"/>
              </a:ext>
            </a:extLst>
          </p:cNvPr>
          <p:cNvSpPr>
            <a:spLocks noChangeArrowheads="1"/>
          </p:cNvSpPr>
          <p:nvPr/>
        </p:nvSpPr>
        <p:spPr bwMode="auto">
          <a:xfrm>
            <a:off x="8811812" y="2644032"/>
            <a:ext cx="2037104" cy="1238184"/>
          </a:xfrm>
          <a:prstGeom prst="roundRect">
            <a:avLst>
              <a:gd name="adj" fmla="val 8341"/>
            </a:avLst>
          </a:prstGeom>
          <a:solidFill>
            <a:srgbClr val="FDBF4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6" name="Freeform 193">
            <a:extLst>
              <a:ext uri="{FF2B5EF4-FFF2-40B4-BE49-F238E27FC236}">
                <a16:creationId xmlns:a16="http://schemas.microsoft.com/office/drawing/2014/main" id="{7F4D7859-1F08-4740-8864-1E6567C8FE76}"/>
              </a:ext>
            </a:extLst>
          </p:cNvPr>
          <p:cNvSpPr>
            <a:spLocks noChangeArrowheads="1"/>
          </p:cNvSpPr>
          <p:nvPr/>
        </p:nvSpPr>
        <p:spPr bwMode="auto">
          <a:xfrm>
            <a:off x="8438435" y="2896610"/>
            <a:ext cx="730282" cy="733027"/>
          </a:xfrm>
          <a:custGeom>
            <a:avLst/>
            <a:gdLst>
              <a:gd name="T0" fmla="*/ 0 w 1175"/>
              <a:gd name="T1" fmla="*/ 587 h 1176"/>
              <a:gd name="T2" fmla="*/ 0 w 1175"/>
              <a:gd name="T3" fmla="*/ 587 h 1176"/>
              <a:gd name="T4" fmla="*/ 587 w 1175"/>
              <a:gd name="T5" fmla="*/ 1175 h 1176"/>
              <a:gd name="T6" fmla="*/ 587 w 1175"/>
              <a:gd name="T7" fmla="*/ 1175 h 1176"/>
              <a:gd name="T8" fmla="*/ 1174 w 1175"/>
              <a:gd name="T9" fmla="*/ 587 h 1176"/>
              <a:gd name="T10" fmla="*/ 1174 w 1175"/>
              <a:gd name="T11" fmla="*/ 587 h 1176"/>
              <a:gd name="T12" fmla="*/ 587 w 1175"/>
              <a:gd name="T13" fmla="*/ 0 h 1176"/>
              <a:gd name="T14" fmla="*/ 587 w 1175"/>
              <a:gd name="T15" fmla="*/ 0 h 1176"/>
              <a:gd name="T16" fmla="*/ 0 w 1175"/>
              <a:gd name="T17" fmla="*/ 58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5" h="1176">
                <a:moveTo>
                  <a:pt x="0" y="587"/>
                </a:moveTo>
                <a:lnTo>
                  <a:pt x="0" y="587"/>
                </a:lnTo>
                <a:cubicBezTo>
                  <a:pt x="0" y="912"/>
                  <a:pt x="262" y="1175"/>
                  <a:pt x="587" y="1175"/>
                </a:cubicBezTo>
                <a:lnTo>
                  <a:pt x="587" y="1175"/>
                </a:lnTo>
                <a:cubicBezTo>
                  <a:pt x="911" y="1175"/>
                  <a:pt x="1174" y="912"/>
                  <a:pt x="1174" y="587"/>
                </a:cubicBezTo>
                <a:lnTo>
                  <a:pt x="1174" y="587"/>
                </a:lnTo>
                <a:cubicBezTo>
                  <a:pt x="1174" y="263"/>
                  <a:pt x="911" y="0"/>
                  <a:pt x="587" y="0"/>
                </a:cubicBezTo>
                <a:lnTo>
                  <a:pt x="587" y="0"/>
                </a:lnTo>
                <a:cubicBezTo>
                  <a:pt x="262" y="0"/>
                  <a:pt x="0" y="263"/>
                  <a:pt x="0" y="58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27" name="Freeform 194">
            <a:extLst>
              <a:ext uri="{FF2B5EF4-FFF2-40B4-BE49-F238E27FC236}">
                <a16:creationId xmlns:a16="http://schemas.microsoft.com/office/drawing/2014/main" id="{E568D7D5-6172-2E42-B20D-420170018A6C}"/>
              </a:ext>
            </a:extLst>
          </p:cNvPr>
          <p:cNvSpPr>
            <a:spLocks noChangeArrowheads="1"/>
          </p:cNvSpPr>
          <p:nvPr/>
        </p:nvSpPr>
        <p:spPr bwMode="auto">
          <a:xfrm>
            <a:off x="8490596" y="2951519"/>
            <a:ext cx="625957" cy="625957"/>
          </a:xfrm>
          <a:custGeom>
            <a:avLst/>
            <a:gdLst>
              <a:gd name="T0" fmla="*/ 0 w 1005"/>
              <a:gd name="T1" fmla="*/ 501 h 1004"/>
              <a:gd name="T2" fmla="*/ 0 w 1005"/>
              <a:gd name="T3" fmla="*/ 501 h 1004"/>
              <a:gd name="T4" fmla="*/ 502 w 1005"/>
              <a:gd name="T5" fmla="*/ 1003 h 1004"/>
              <a:gd name="T6" fmla="*/ 502 w 1005"/>
              <a:gd name="T7" fmla="*/ 1003 h 1004"/>
              <a:gd name="T8" fmla="*/ 1004 w 1005"/>
              <a:gd name="T9" fmla="*/ 501 h 1004"/>
              <a:gd name="T10" fmla="*/ 1004 w 1005"/>
              <a:gd name="T11" fmla="*/ 501 h 1004"/>
              <a:gd name="T12" fmla="*/ 502 w 1005"/>
              <a:gd name="T13" fmla="*/ 0 h 1004"/>
              <a:gd name="T14" fmla="*/ 502 w 1005"/>
              <a:gd name="T15" fmla="*/ 0 h 1004"/>
              <a:gd name="T16" fmla="*/ 0 w 1005"/>
              <a:gd name="T17" fmla="*/ 50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4">
                <a:moveTo>
                  <a:pt x="0" y="501"/>
                </a:moveTo>
                <a:lnTo>
                  <a:pt x="0" y="501"/>
                </a:lnTo>
                <a:cubicBezTo>
                  <a:pt x="0" y="778"/>
                  <a:pt x="225" y="1003"/>
                  <a:pt x="502" y="1003"/>
                </a:cubicBezTo>
                <a:lnTo>
                  <a:pt x="502" y="1003"/>
                </a:lnTo>
                <a:cubicBezTo>
                  <a:pt x="779" y="1003"/>
                  <a:pt x="1004" y="778"/>
                  <a:pt x="1004" y="501"/>
                </a:cubicBezTo>
                <a:lnTo>
                  <a:pt x="1004" y="501"/>
                </a:lnTo>
                <a:cubicBezTo>
                  <a:pt x="1004" y="224"/>
                  <a:pt x="779" y="0"/>
                  <a:pt x="502" y="0"/>
                </a:cubicBezTo>
                <a:lnTo>
                  <a:pt x="502" y="0"/>
                </a:lnTo>
                <a:cubicBezTo>
                  <a:pt x="225" y="0"/>
                  <a:pt x="0" y="224"/>
                  <a:pt x="0" y="501"/>
                </a:cubicBezTo>
              </a:path>
            </a:pathLst>
          </a:custGeom>
          <a:solidFill>
            <a:srgbClr val="FDBF4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6" name="TextBox 5">
            <a:extLst>
              <a:ext uri="{FF2B5EF4-FFF2-40B4-BE49-F238E27FC236}">
                <a16:creationId xmlns:a16="http://schemas.microsoft.com/office/drawing/2014/main" id="{8294E3DA-F076-FB42-B627-64938BCA185E}"/>
              </a:ext>
            </a:extLst>
          </p:cNvPr>
          <p:cNvSpPr txBox="1"/>
          <p:nvPr/>
        </p:nvSpPr>
        <p:spPr>
          <a:xfrm>
            <a:off x="1182975" y="2996667"/>
            <a:ext cx="1498915" cy="553998"/>
          </a:xfrm>
          <a:prstGeom prst="rect">
            <a:avLst/>
          </a:prstGeom>
          <a:noFill/>
        </p:spPr>
        <p:txBody>
          <a:bodyPr wrap="square" rtlCol="0" anchor="ctr">
            <a:spAutoFit/>
          </a:bodyPr>
          <a:lstStyle/>
          <a:p>
            <a:pPr algn="r">
              <a:lnSpc>
                <a:spcPts val="1800"/>
              </a:lnSpc>
            </a:pPr>
            <a:r>
              <a:rPr lang="en-US" sz="1500" spc="-10" dirty="0" err="1">
                <a:solidFill>
                  <a:srgbClr val="FFFFFF"/>
                </a:solidFill>
                <a:latin typeface="Poppins" pitchFamily="2" charset="77"/>
                <a:cs typeface="Poppins" pitchFamily="2" charset="77"/>
              </a:rPr>
              <a:t>Mécanisme</a:t>
            </a:r>
            <a:r>
              <a:rPr lang="en-US" sz="1500" spc="-10" dirty="0">
                <a:solidFill>
                  <a:srgbClr val="FFFFFF"/>
                </a:solidFill>
                <a:latin typeface="Poppins" pitchFamily="2" charset="77"/>
                <a:cs typeface="Poppins" pitchFamily="2" charset="77"/>
              </a:rPr>
              <a:t> </a:t>
            </a:r>
            <a:r>
              <a:rPr lang="en-US" sz="1500" spc="-10" dirty="0" err="1">
                <a:solidFill>
                  <a:srgbClr val="FFFFFF"/>
                </a:solidFill>
                <a:latin typeface="Poppins" pitchFamily="2" charset="77"/>
                <a:cs typeface="Poppins" pitchFamily="2" charset="77"/>
              </a:rPr>
              <a:t>d’accueil</a:t>
            </a:r>
            <a:endParaRPr lang="en-US" sz="1500" spc="-10" dirty="0">
              <a:solidFill>
                <a:srgbClr val="FFFFFF"/>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DC6D78CF-18E0-F640-8537-CFFB4E2A7381}"/>
              </a:ext>
            </a:extLst>
          </p:cNvPr>
          <p:cNvSpPr txBox="1"/>
          <p:nvPr/>
        </p:nvSpPr>
        <p:spPr>
          <a:xfrm>
            <a:off x="1131416" y="4259847"/>
            <a:ext cx="1555701" cy="784830"/>
          </a:xfrm>
          <a:prstGeom prst="rect">
            <a:avLst/>
          </a:prstGeom>
          <a:noFill/>
        </p:spPr>
        <p:txBody>
          <a:bodyPr wrap="square" rtlCol="0" anchor="ctr">
            <a:spAutoFit/>
          </a:bodyPr>
          <a:lstStyle/>
          <a:p>
            <a:pPr algn="r">
              <a:lnSpc>
                <a:spcPts val="1800"/>
              </a:lnSpc>
            </a:pPr>
            <a:r>
              <a:rPr lang="en-US" sz="1500" spc="-10" dirty="0">
                <a:solidFill>
                  <a:srgbClr val="FFFFFF"/>
                </a:solidFill>
                <a:latin typeface="Poppins" pitchFamily="2" charset="77"/>
                <a:cs typeface="Poppins" pitchFamily="2" charset="77"/>
              </a:rPr>
              <a:t>Communication par </a:t>
            </a:r>
            <a:r>
              <a:rPr lang="en-US" sz="1500" spc="-10" dirty="0" err="1">
                <a:solidFill>
                  <a:srgbClr val="FFFFFF"/>
                </a:solidFill>
                <a:latin typeface="Poppins" pitchFamily="2" charset="77"/>
                <a:cs typeface="Poppins" pitchFamily="2" charset="77"/>
              </a:rPr>
              <a:t>moyens</a:t>
            </a:r>
            <a:r>
              <a:rPr lang="en-US" sz="1500" spc="-10" dirty="0">
                <a:solidFill>
                  <a:srgbClr val="FFFFFF"/>
                </a:solidFill>
                <a:latin typeface="Poppins" pitchFamily="2" charset="77"/>
                <a:cs typeface="Poppins" pitchFamily="2" charset="77"/>
              </a:rPr>
              <a:t> </a:t>
            </a:r>
            <a:r>
              <a:rPr lang="en-US" sz="1500" spc="-10" dirty="0" err="1">
                <a:solidFill>
                  <a:srgbClr val="FFFFFF"/>
                </a:solidFill>
                <a:latin typeface="Poppins" pitchFamily="2" charset="77"/>
                <a:cs typeface="Poppins" pitchFamily="2" charset="77"/>
              </a:rPr>
              <a:t>électroniques</a:t>
            </a:r>
            <a:endParaRPr lang="en-US" sz="1500" spc="-10" dirty="0">
              <a:solidFill>
                <a:srgbClr val="FFFFFF"/>
              </a:solidFill>
              <a:latin typeface="Poppins" pitchFamily="2" charset="77"/>
              <a:cs typeface="Poppins" pitchFamily="2" charset="77"/>
            </a:endParaRPr>
          </a:p>
        </p:txBody>
      </p:sp>
      <p:sp>
        <p:nvSpPr>
          <p:cNvPr id="12" name="TextBox 11">
            <a:extLst>
              <a:ext uri="{FF2B5EF4-FFF2-40B4-BE49-F238E27FC236}">
                <a16:creationId xmlns:a16="http://schemas.microsoft.com/office/drawing/2014/main" id="{524A8701-7302-0349-A86C-DCE3FF150DAF}"/>
              </a:ext>
            </a:extLst>
          </p:cNvPr>
          <p:cNvSpPr txBox="1"/>
          <p:nvPr/>
        </p:nvSpPr>
        <p:spPr>
          <a:xfrm>
            <a:off x="9243045" y="2867102"/>
            <a:ext cx="1605871" cy="784830"/>
          </a:xfrm>
          <a:prstGeom prst="rect">
            <a:avLst/>
          </a:prstGeom>
          <a:noFill/>
        </p:spPr>
        <p:txBody>
          <a:bodyPr wrap="square" rtlCol="0" anchor="ctr">
            <a:spAutoFit/>
          </a:bodyPr>
          <a:lstStyle/>
          <a:p>
            <a:pPr>
              <a:lnSpc>
                <a:spcPts val="1800"/>
              </a:lnSpc>
            </a:pPr>
            <a:r>
              <a:rPr lang="fr-FR" sz="1500" spc="-10" dirty="0">
                <a:solidFill>
                  <a:srgbClr val="FFFFFF"/>
                </a:solidFill>
                <a:latin typeface="Poppins" pitchFamily="2" charset="77"/>
                <a:cs typeface="Poppins" pitchFamily="2" charset="77"/>
              </a:rPr>
              <a:t>Renforcer l’alphabétisation statistique</a:t>
            </a:r>
            <a:endParaRPr lang="en-US" sz="1500" spc="-10" dirty="0">
              <a:solidFill>
                <a:srgbClr val="FFFFFF"/>
              </a:solidFill>
              <a:latin typeface="Poppins" pitchFamily="2" charset="77"/>
              <a:cs typeface="Poppins" pitchFamily="2" charset="77"/>
            </a:endParaRPr>
          </a:p>
        </p:txBody>
      </p:sp>
      <p:pic>
        <p:nvPicPr>
          <p:cNvPr id="128" name="Picture 127"/>
          <p:cNvPicPr/>
          <p:nvPr/>
        </p:nvPicPr>
        <p:blipFill>
          <a:blip r:embed="rId3">
            <a:extLst>
              <a:ext uri="{28A0092B-C50C-407E-A947-70E740481C1C}">
                <a14:useLocalDpi xmlns:a14="http://schemas.microsoft.com/office/drawing/2010/main" val="0"/>
              </a:ext>
            </a:extLst>
          </a:blip>
          <a:srcRect/>
          <a:stretch>
            <a:fillRect/>
          </a:stretch>
        </p:blipFill>
        <p:spPr bwMode="auto">
          <a:xfrm>
            <a:off x="5069789" y="2481172"/>
            <a:ext cx="2143033" cy="2902798"/>
          </a:xfrm>
          <a:prstGeom prst="rect">
            <a:avLst/>
          </a:prstGeom>
          <a:noFill/>
        </p:spPr>
      </p:pic>
      <p:sp>
        <p:nvSpPr>
          <p:cNvPr id="129" name="Freeform 186">
            <a:extLst/>
          </p:cNvPr>
          <p:cNvSpPr>
            <a:spLocks noChangeArrowheads="1"/>
          </p:cNvSpPr>
          <p:nvPr/>
        </p:nvSpPr>
        <p:spPr bwMode="auto">
          <a:xfrm>
            <a:off x="2038350" y="5383970"/>
            <a:ext cx="2414561" cy="1238184"/>
          </a:xfrm>
          <a:prstGeom prst="roundRect">
            <a:avLst>
              <a:gd name="adj" fmla="val 8341"/>
            </a:avLst>
          </a:prstGeom>
          <a:solidFill>
            <a:srgbClr val="F755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30" name="Freeform 187">
            <a:extLst/>
          </p:cNvPr>
          <p:cNvSpPr>
            <a:spLocks noChangeArrowheads="1"/>
          </p:cNvSpPr>
          <p:nvPr/>
        </p:nvSpPr>
        <p:spPr bwMode="auto">
          <a:xfrm>
            <a:off x="4090516" y="5636548"/>
            <a:ext cx="733027" cy="733027"/>
          </a:xfrm>
          <a:custGeom>
            <a:avLst/>
            <a:gdLst>
              <a:gd name="T0" fmla="*/ 1176 w 1177"/>
              <a:gd name="T1" fmla="*/ 587 h 1176"/>
              <a:gd name="T2" fmla="*/ 1176 w 1177"/>
              <a:gd name="T3" fmla="*/ 587 h 1176"/>
              <a:gd name="T4" fmla="*/ 588 w 1177"/>
              <a:gd name="T5" fmla="*/ 1175 h 1176"/>
              <a:gd name="T6" fmla="*/ 588 w 1177"/>
              <a:gd name="T7" fmla="*/ 1175 h 1176"/>
              <a:gd name="T8" fmla="*/ 0 w 1177"/>
              <a:gd name="T9" fmla="*/ 587 h 1176"/>
              <a:gd name="T10" fmla="*/ 0 w 1177"/>
              <a:gd name="T11" fmla="*/ 587 h 1176"/>
              <a:gd name="T12" fmla="*/ 588 w 1177"/>
              <a:gd name="T13" fmla="*/ 0 h 1176"/>
              <a:gd name="T14" fmla="*/ 588 w 1177"/>
              <a:gd name="T15" fmla="*/ 0 h 1176"/>
              <a:gd name="T16" fmla="*/ 1176 w 1177"/>
              <a:gd name="T17" fmla="*/ 58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176">
                <a:moveTo>
                  <a:pt x="1176" y="587"/>
                </a:moveTo>
                <a:lnTo>
                  <a:pt x="1176" y="587"/>
                </a:lnTo>
                <a:cubicBezTo>
                  <a:pt x="1176" y="912"/>
                  <a:pt x="912" y="1175"/>
                  <a:pt x="588" y="1175"/>
                </a:cubicBezTo>
                <a:lnTo>
                  <a:pt x="588" y="1175"/>
                </a:lnTo>
                <a:cubicBezTo>
                  <a:pt x="263" y="1175"/>
                  <a:pt x="0" y="912"/>
                  <a:pt x="0" y="587"/>
                </a:cubicBezTo>
                <a:lnTo>
                  <a:pt x="0" y="587"/>
                </a:lnTo>
                <a:cubicBezTo>
                  <a:pt x="0" y="263"/>
                  <a:pt x="263" y="0"/>
                  <a:pt x="588" y="0"/>
                </a:cubicBezTo>
                <a:lnTo>
                  <a:pt x="588" y="0"/>
                </a:lnTo>
                <a:cubicBezTo>
                  <a:pt x="912" y="0"/>
                  <a:pt x="1176" y="263"/>
                  <a:pt x="1176" y="58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31" name="Freeform 188">
            <a:extLst/>
          </p:cNvPr>
          <p:cNvSpPr>
            <a:spLocks noChangeArrowheads="1"/>
          </p:cNvSpPr>
          <p:nvPr/>
        </p:nvSpPr>
        <p:spPr bwMode="auto">
          <a:xfrm>
            <a:off x="4145424" y="5691457"/>
            <a:ext cx="625957" cy="625957"/>
          </a:xfrm>
          <a:custGeom>
            <a:avLst/>
            <a:gdLst>
              <a:gd name="T0" fmla="*/ 1004 w 1005"/>
              <a:gd name="T1" fmla="*/ 501 h 1004"/>
              <a:gd name="T2" fmla="*/ 1004 w 1005"/>
              <a:gd name="T3" fmla="*/ 501 h 1004"/>
              <a:gd name="T4" fmla="*/ 502 w 1005"/>
              <a:gd name="T5" fmla="*/ 1003 h 1004"/>
              <a:gd name="T6" fmla="*/ 502 w 1005"/>
              <a:gd name="T7" fmla="*/ 1003 h 1004"/>
              <a:gd name="T8" fmla="*/ 0 w 1005"/>
              <a:gd name="T9" fmla="*/ 501 h 1004"/>
              <a:gd name="T10" fmla="*/ 0 w 1005"/>
              <a:gd name="T11" fmla="*/ 501 h 1004"/>
              <a:gd name="T12" fmla="*/ 502 w 1005"/>
              <a:gd name="T13" fmla="*/ 0 h 1004"/>
              <a:gd name="T14" fmla="*/ 502 w 1005"/>
              <a:gd name="T15" fmla="*/ 0 h 1004"/>
              <a:gd name="T16" fmla="*/ 1004 w 1005"/>
              <a:gd name="T17" fmla="*/ 50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4">
                <a:moveTo>
                  <a:pt x="1004" y="501"/>
                </a:moveTo>
                <a:lnTo>
                  <a:pt x="1004" y="501"/>
                </a:lnTo>
                <a:cubicBezTo>
                  <a:pt x="1004" y="778"/>
                  <a:pt x="779" y="1003"/>
                  <a:pt x="502" y="1003"/>
                </a:cubicBezTo>
                <a:lnTo>
                  <a:pt x="502" y="1003"/>
                </a:lnTo>
                <a:cubicBezTo>
                  <a:pt x="225" y="1003"/>
                  <a:pt x="0" y="778"/>
                  <a:pt x="0" y="501"/>
                </a:cubicBezTo>
                <a:lnTo>
                  <a:pt x="0" y="501"/>
                </a:lnTo>
                <a:cubicBezTo>
                  <a:pt x="0" y="224"/>
                  <a:pt x="225" y="0"/>
                  <a:pt x="502" y="0"/>
                </a:cubicBezTo>
                <a:lnTo>
                  <a:pt x="502" y="0"/>
                </a:lnTo>
                <a:cubicBezTo>
                  <a:pt x="779" y="0"/>
                  <a:pt x="1004" y="224"/>
                  <a:pt x="1004" y="501"/>
                </a:cubicBezTo>
              </a:path>
            </a:pathLst>
          </a:custGeom>
          <a:solidFill>
            <a:srgbClr val="F7554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32" name="TextBox 131">
            <a:extLst/>
          </p:cNvPr>
          <p:cNvSpPr txBox="1"/>
          <p:nvPr/>
        </p:nvSpPr>
        <p:spPr>
          <a:xfrm>
            <a:off x="2181225" y="5376207"/>
            <a:ext cx="1839701" cy="1246495"/>
          </a:xfrm>
          <a:prstGeom prst="rect">
            <a:avLst/>
          </a:prstGeom>
          <a:noFill/>
        </p:spPr>
        <p:txBody>
          <a:bodyPr wrap="square" rtlCol="0" anchor="ctr">
            <a:spAutoFit/>
          </a:bodyPr>
          <a:lstStyle/>
          <a:p>
            <a:pPr algn="r">
              <a:lnSpc>
                <a:spcPts val="1800"/>
              </a:lnSpc>
            </a:pPr>
            <a:r>
              <a:rPr lang="fr-FR" sz="1500" spc="-10" dirty="0">
                <a:solidFill>
                  <a:srgbClr val="FFFFFF"/>
                </a:solidFill>
                <a:latin typeface="Poppins" pitchFamily="2" charset="77"/>
                <a:cs typeface="Poppins" pitchFamily="2" charset="77"/>
              </a:rPr>
              <a:t>Développer différents produits et services statistiques pour les médias</a:t>
            </a:r>
            <a:endParaRPr lang="en-US" sz="1500" spc="-10" dirty="0">
              <a:solidFill>
                <a:srgbClr val="FFFFFF"/>
              </a:solidFill>
              <a:latin typeface="Poppins" pitchFamily="2" charset="77"/>
              <a:cs typeface="Poppins" pitchFamily="2" charset="77"/>
            </a:endParaRPr>
          </a:p>
        </p:txBody>
      </p:sp>
      <p:sp>
        <p:nvSpPr>
          <p:cNvPr id="133" name="Freeform 183">
            <a:extLst/>
          </p:cNvPr>
          <p:cNvSpPr>
            <a:spLocks noChangeArrowheads="1"/>
          </p:cNvSpPr>
          <p:nvPr/>
        </p:nvSpPr>
        <p:spPr bwMode="auto">
          <a:xfrm>
            <a:off x="2432774" y="1272298"/>
            <a:ext cx="2031613" cy="1240931"/>
          </a:xfrm>
          <a:prstGeom prst="roundRect">
            <a:avLst>
              <a:gd name="adj" fmla="val 8720"/>
            </a:avLst>
          </a:prstGeom>
          <a:solidFill>
            <a:srgbClr val="526AF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34" name="Freeform 184">
            <a:extLst/>
          </p:cNvPr>
          <p:cNvSpPr>
            <a:spLocks noChangeArrowheads="1"/>
          </p:cNvSpPr>
          <p:nvPr/>
        </p:nvSpPr>
        <p:spPr bwMode="auto">
          <a:xfrm>
            <a:off x="4101992" y="1527622"/>
            <a:ext cx="733027" cy="733029"/>
          </a:xfrm>
          <a:custGeom>
            <a:avLst/>
            <a:gdLst>
              <a:gd name="T0" fmla="*/ 1176 w 1177"/>
              <a:gd name="T1" fmla="*/ 587 h 1176"/>
              <a:gd name="T2" fmla="*/ 1176 w 1177"/>
              <a:gd name="T3" fmla="*/ 587 h 1176"/>
              <a:gd name="T4" fmla="*/ 588 w 1177"/>
              <a:gd name="T5" fmla="*/ 1175 h 1176"/>
              <a:gd name="T6" fmla="*/ 588 w 1177"/>
              <a:gd name="T7" fmla="*/ 1175 h 1176"/>
              <a:gd name="T8" fmla="*/ 0 w 1177"/>
              <a:gd name="T9" fmla="*/ 587 h 1176"/>
              <a:gd name="T10" fmla="*/ 0 w 1177"/>
              <a:gd name="T11" fmla="*/ 587 h 1176"/>
              <a:gd name="T12" fmla="*/ 588 w 1177"/>
              <a:gd name="T13" fmla="*/ 0 h 1176"/>
              <a:gd name="T14" fmla="*/ 588 w 1177"/>
              <a:gd name="T15" fmla="*/ 0 h 1176"/>
              <a:gd name="T16" fmla="*/ 1176 w 1177"/>
              <a:gd name="T17" fmla="*/ 58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7" h="1176">
                <a:moveTo>
                  <a:pt x="1176" y="587"/>
                </a:moveTo>
                <a:lnTo>
                  <a:pt x="1176" y="587"/>
                </a:lnTo>
                <a:cubicBezTo>
                  <a:pt x="1176" y="912"/>
                  <a:pt x="912" y="1175"/>
                  <a:pt x="588" y="1175"/>
                </a:cubicBezTo>
                <a:lnTo>
                  <a:pt x="588" y="1175"/>
                </a:lnTo>
                <a:cubicBezTo>
                  <a:pt x="263" y="1175"/>
                  <a:pt x="0" y="912"/>
                  <a:pt x="0" y="587"/>
                </a:cubicBezTo>
                <a:lnTo>
                  <a:pt x="0" y="587"/>
                </a:lnTo>
                <a:cubicBezTo>
                  <a:pt x="0" y="262"/>
                  <a:pt x="263" y="0"/>
                  <a:pt x="588" y="0"/>
                </a:cubicBezTo>
                <a:lnTo>
                  <a:pt x="588" y="0"/>
                </a:lnTo>
                <a:cubicBezTo>
                  <a:pt x="912" y="0"/>
                  <a:pt x="1176" y="262"/>
                  <a:pt x="1176" y="58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35" name="Freeform 185">
            <a:extLst/>
          </p:cNvPr>
          <p:cNvSpPr>
            <a:spLocks noChangeArrowheads="1"/>
          </p:cNvSpPr>
          <p:nvPr/>
        </p:nvSpPr>
        <p:spPr bwMode="auto">
          <a:xfrm>
            <a:off x="4156900" y="1579785"/>
            <a:ext cx="625957" cy="625957"/>
          </a:xfrm>
          <a:custGeom>
            <a:avLst/>
            <a:gdLst>
              <a:gd name="T0" fmla="*/ 1004 w 1005"/>
              <a:gd name="T1" fmla="*/ 501 h 1004"/>
              <a:gd name="T2" fmla="*/ 1004 w 1005"/>
              <a:gd name="T3" fmla="*/ 501 h 1004"/>
              <a:gd name="T4" fmla="*/ 502 w 1005"/>
              <a:gd name="T5" fmla="*/ 1003 h 1004"/>
              <a:gd name="T6" fmla="*/ 502 w 1005"/>
              <a:gd name="T7" fmla="*/ 1003 h 1004"/>
              <a:gd name="T8" fmla="*/ 0 w 1005"/>
              <a:gd name="T9" fmla="*/ 501 h 1004"/>
              <a:gd name="T10" fmla="*/ 0 w 1005"/>
              <a:gd name="T11" fmla="*/ 501 h 1004"/>
              <a:gd name="T12" fmla="*/ 502 w 1005"/>
              <a:gd name="T13" fmla="*/ 0 h 1004"/>
              <a:gd name="T14" fmla="*/ 502 w 1005"/>
              <a:gd name="T15" fmla="*/ 0 h 1004"/>
              <a:gd name="T16" fmla="*/ 1004 w 1005"/>
              <a:gd name="T17" fmla="*/ 50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4">
                <a:moveTo>
                  <a:pt x="1004" y="501"/>
                </a:moveTo>
                <a:lnTo>
                  <a:pt x="1004" y="501"/>
                </a:lnTo>
                <a:cubicBezTo>
                  <a:pt x="1004" y="778"/>
                  <a:pt x="779" y="1003"/>
                  <a:pt x="502" y="1003"/>
                </a:cubicBezTo>
                <a:lnTo>
                  <a:pt x="502" y="1003"/>
                </a:lnTo>
                <a:cubicBezTo>
                  <a:pt x="225" y="1003"/>
                  <a:pt x="0" y="778"/>
                  <a:pt x="0" y="501"/>
                </a:cubicBezTo>
                <a:lnTo>
                  <a:pt x="0" y="501"/>
                </a:lnTo>
                <a:cubicBezTo>
                  <a:pt x="0" y="224"/>
                  <a:pt x="225" y="0"/>
                  <a:pt x="502" y="0"/>
                </a:cubicBezTo>
                <a:lnTo>
                  <a:pt x="502" y="0"/>
                </a:lnTo>
                <a:cubicBezTo>
                  <a:pt x="779" y="0"/>
                  <a:pt x="1004" y="224"/>
                  <a:pt x="1004" y="501"/>
                </a:cubicBezTo>
              </a:path>
            </a:pathLst>
          </a:custGeom>
          <a:solidFill>
            <a:srgbClr val="526AF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36" name="TextBox 135">
            <a:extLst/>
          </p:cNvPr>
          <p:cNvSpPr txBox="1"/>
          <p:nvPr/>
        </p:nvSpPr>
        <p:spPr>
          <a:xfrm>
            <a:off x="2533487" y="1608330"/>
            <a:ext cx="1498915" cy="553998"/>
          </a:xfrm>
          <a:prstGeom prst="rect">
            <a:avLst/>
          </a:prstGeom>
          <a:noFill/>
        </p:spPr>
        <p:txBody>
          <a:bodyPr wrap="square" rtlCol="0" anchor="ctr">
            <a:spAutoFit/>
          </a:bodyPr>
          <a:lstStyle/>
          <a:p>
            <a:pPr algn="r">
              <a:lnSpc>
                <a:spcPts val="1800"/>
              </a:lnSpc>
            </a:pPr>
            <a:r>
              <a:rPr lang="en-US" sz="1500" spc="-10" dirty="0" err="1">
                <a:solidFill>
                  <a:srgbClr val="FFFFFF"/>
                </a:solidFill>
                <a:latin typeface="Poppins" pitchFamily="2" charset="77"/>
                <a:cs typeface="Poppins" pitchFamily="2" charset="77"/>
              </a:rPr>
              <a:t>Système</a:t>
            </a:r>
            <a:r>
              <a:rPr lang="en-US" sz="1500" spc="-10" dirty="0">
                <a:solidFill>
                  <a:srgbClr val="FFFFFF"/>
                </a:solidFill>
                <a:latin typeface="Poppins" pitchFamily="2" charset="77"/>
                <a:cs typeface="Poppins" pitchFamily="2" charset="77"/>
              </a:rPr>
              <a:t> de </a:t>
            </a:r>
            <a:r>
              <a:rPr lang="en-US" sz="1500" spc="-10" dirty="0" err="1">
                <a:solidFill>
                  <a:srgbClr val="FFFFFF"/>
                </a:solidFill>
                <a:latin typeface="Poppins" pitchFamily="2" charset="77"/>
                <a:cs typeface="Poppins" pitchFamily="2" charset="77"/>
              </a:rPr>
              <a:t>suivi</a:t>
            </a:r>
            <a:endParaRPr lang="en-US" sz="1500" spc="-10" dirty="0">
              <a:solidFill>
                <a:srgbClr val="FFFFFF"/>
              </a:solidFill>
              <a:latin typeface="Poppins" pitchFamily="2" charset="77"/>
              <a:cs typeface="Poppins" pitchFamily="2" charset="77"/>
            </a:endParaRPr>
          </a:p>
        </p:txBody>
      </p:sp>
      <p:sp>
        <p:nvSpPr>
          <p:cNvPr id="137" name="TextBox 136">
            <a:extLst/>
          </p:cNvPr>
          <p:cNvSpPr txBox="1"/>
          <p:nvPr/>
        </p:nvSpPr>
        <p:spPr>
          <a:xfrm>
            <a:off x="8062354" y="1363248"/>
            <a:ext cx="1498915" cy="1015663"/>
          </a:xfrm>
          <a:prstGeom prst="rect">
            <a:avLst/>
          </a:prstGeom>
          <a:noFill/>
        </p:spPr>
        <p:txBody>
          <a:bodyPr wrap="square" rtlCol="0" anchor="ctr">
            <a:spAutoFit/>
          </a:bodyPr>
          <a:lstStyle/>
          <a:p>
            <a:pPr algn="r">
              <a:lnSpc>
                <a:spcPts val="1800"/>
              </a:lnSpc>
            </a:pPr>
            <a:r>
              <a:rPr lang="fr-FR" sz="1500" spc="-10" dirty="0">
                <a:solidFill>
                  <a:srgbClr val="FFFFFF"/>
                </a:solidFill>
                <a:latin typeface="Poppins" pitchFamily="2" charset="77"/>
                <a:cs typeface="Poppins" pitchFamily="2" charset="77"/>
              </a:rPr>
              <a:t>Tableau de bord de dialogue avec les médias</a:t>
            </a:r>
            <a:endParaRPr lang="en-US" sz="1500" spc="-10" dirty="0">
              <a:solidFill>
                <a:srgbClr val="FFFFFF"/>
              </a:solidFill>
              <a:latin typeface="Poppins" pitchFamily="2" charset="77"/>
              <a:cs typeface="Poppins" pitchFamily="2" charset="77"/>
            </a:endParaRPr>
          </a:p>
        </p:txBody>
      </p:sp>
      <p:sp>
        <p:nvSpPr>
          <p:cNvPr id="138" name="Freeform 189">
            <a:extLst/>
          </p:cNvPr>
          <p:cNvSpPr>
            <a:spLocks noChangeArrowheads="1"/>
          </p:cNvSpPr>
          <p:nvPr/>
        </p:nvSpPr>
        <p:spPr bwMode="auto">
          <a:xfrm>
            <a:off x="8811812" y="4022934"/>
            <a:ext cx="2037104" cy="1240931"/>
          </a:xfrm>
          <a:prstGeom prst="roundRect">
            <a:avLst>
              <a:gd name="adj" fmla="val 8359"/>
            </a:avLst>
          </a:prstGeom>
          <a:solidFill>
            <a:srgbClr val="A7AC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39" name="Freeform 190">
            <a:extLst/>
          </p:cNvPr>
          <p:cNvSpPr>
            <a:spLocks noChangeArrowheads="1"/>
          </p:cNvSpPr>
          <p:nvPr/>
        </p:nvSpPr>
        <p:spPr bwMode="auto">
          <a:xfrm>
            <a:off x="8438435" y="4275513"/>
            <a:ext cx="730282" cy="733027"/>
          </a:xfrm>
          <a:custGeom>
            <a:avLst/>
            <a:gdLst>
              <a:gd name="T0" fmla="*/ 0 w 1175"/>
              <a:gd name="T1" fmla="*/ 588 h 1177"/>
              <a:gd name="T2" fmla="*/ 0 w 1175"/>
              <a:gd name="T3" fmla="*/ 588 h 1177"/>
              <a:gd name="T4" fmla="*/ 587 w 1175"/>
              <a:gd name="T5" fmla="*/ 1176 h 1177"/>
              <a:gd name="T6" fmla="*/ 587 w 1175"/>
              <a:gd name="T7" fmla="*/ 1176 h 1177"/>
              <a:gd name="T8" fmla="*/ 1174 w 1175"/>
              <a:gd name="T9" fmla="*/ 588 h 1177"/>
              <a:gd name="T10" fmla="*/ 1174 w 1175"/>
              <a:gd name="T11" fmla="*/ 588 h 1177"/>
              <a:gd name="T12" fmla="*/ 587 w 1175"/>
              <a:gd name="T13" fmla="*/ 0 h 1177"/>
              <a:gd name="T14" fmla="*/ 587 w 1175"/>
              <a:gd name="T15" fmla="*/ 0 h 1177"/>
              <a:gd name="T16" fmla="*/ 0 w 1175"/>
              <a:gd name="T17" fmla="*/ 588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5" h="1177">
                <a:moveTo>
                  <a:pt x="0" y="588"/>
                </a:moveTo>
                <a:lnTo>
                  <a:pt x="0" y="588"/>
                </a:lnTo>
                <a:cubicBezTo>
                  <a:pt x="0" y="913"/>
                  <a:pt x="262" y="1176"/>
                  <a:pt x="587" y="1176"/>
                </a:cubicBezTo>
                <a:lnTo>
                  <a:pt x="587" y="1176"/>
                </a:lnTo>
                <a:cubicBezTo>
                  <a:pt x="911" y="1176"/>
                  <a:pt x="1174" y="913"/>
                  <a:pt x="1174" y="588"/>
                </a:cubicBezTo>
                <a:lnTo>
                  <a:pt x="1174" y="588"/>
                </a:lnTo>
                <a:cubicBezTo>
                  <a:pt x="1174" y="264"/>
                  <a:pt x="911" y="0"/>
                  <a:pt x="587" y="0"/>
                </a:cubicBezTo>
                <a:lnTo>
                  <a:pt x="587" y="0"/>
                </a:lnTo>
                <a:cubicBezTo>
                  <a:pt x="262" y="0"/>
                  <a:pt x="0" y="264"/>
                  <a:pt x="0" y="58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40" name="Freeform 191">
            <a:extLst/>
          </p:cNvPr>
          <p:cNvSpPr>
            <a:spLocks noChangeArrowheads="1"/>
          </p:cNvSpPr>
          <p:nvPr/>
        </p:nvSpPr>
        <p:spPr bwMode="auto">
          <a:xfrm>
            <a:off x="8490596" y="4330422"/>
            <a:ext cx="625957" cy="625957"/>
          </a:xfrm>
          <a:custGeom>
            <a:avLst/>
            <a:gdLst>
              <a:gd name="T0" fmla="*/ 0 w 1005"/>
              <a:gd name="T1" fmla="*/ 502 h 1005"/>
              <a:gd name="T2" fmla="*/ 0 w 1005"/>
              <a:gd name="T3" fmla="*/ 502 h 1005"/>
              <a:gd name="T4" fmla="*/ 502 w 1005"/>
              <a:gd name="T5" fmla="*/ 1004 h 1005"/>
              <a:gd name="T6" fmla="*/ 502 w 1005"/>
              <a:gd name="T7" fmla="*/ 1004 h 1005"/>
              <a:gd name="T8" fmla="*/ 1004 w 1005"/>
              <a:gd name="T9" fmla="*/ 502 h 1005"/>
              <a:gd name="T10" fmla="*/ 1004 w 1005"/>
              <a:gd name="T11" fmla="*/ 502 h 1005"/>
              <a:gd name="T12" fmla="*/ 502 w 1005"/>
              <a:gd name="T13" fmla="*/ 0 h 1005"/>
              <a:gd name="T14" fmla="*/ 502 w 1005"/>
              <a:gd name="T15" fmla="*/ 0 h 1005"/>
              <a:gd name="T16" fmla="*/ 0 w 1005"/>
              <a:gd name="T17" fmla="*/ 502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5">
                <a:moveTo>
                  <a:pt x="0" y="502"/>
                </a:moveTo>
                <a:lnTo>
                  <a:pt x="0" y="502"/>
                </a:lnTo>
                <a:cubicBezTo>
                  <a:pt x="0" y="779"/>
                  <a:pt x="225" y="1004"/>
                  <a:pt x="502" y="1004"/>
                </a:cubicBezTo>
                <a:lnTo>
                  <a:pt x="502" y="1004"/>
                </a:lnTo>
                <a:cubicBezTo>
                  <a:pt x="779" y="1004"/>
                  <a:pt x="1004" y="779"/>
                  <a:pt x="1004" y="502"/>
                </a:cubicBezTo>
                <a:lnTo>
                  <a:pt x="1004" y="502"/>
                </a:lnTo>
                <a:cubicBezTo>
                  <a:pt x="1004" y="225"/>
                  <a:pt x="779" y="0"/>
                  <a:pt x="502" y="0"/>
                </a:cubicBezTo>
                <a:lnTo>
                  <a:pt x="502" y="0"/>
                </a:lnTo>
                <a:cubicBezTo>
                  <a:pt x="225" y="0"/>
                  <a:pt x="0" y="225"/>
                  <a:pt x="0" y="502"/>
                </a:cubicBezTo>
              </a:path>
            </a:pathLst>
          </a:custGeom>
          <a:solidFill>
            <a:srgbClr val="A7AC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41" name="Freeform 192">
            <a:extLst/>
          </p:cNvPr>
          <p:cNvSpPr>
            <a:spLocks noChangeArrowheads="1"/>
          </p:cNvSpPr>
          <p:nvPr/>
        </p:nvSpPr>
        <p:spPr bwMode="auto">
          <a:xfrm>
            <a:off x="7793260" y="5410470"/>
            <a:ext cx="2037104" cy="1238184"/>
          </a:xfrm>
          <a:prstGeom prst="roundRect">
            <a:avLst>
              <a:gd name="adj" fmla="val 8341"/>
            </a:avLst>
          </a:prstGeom>
          <a:solidFill>
            <a:srgbClr val="FDBF4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42" name="Freeform 193">
            <a:extLst/>
          </p:cNvPr>
          <p:cNvSpPr>
            <a:spLocks noChangeArrowheads="1"/>
          </p:cNvSpPr>
          <p:nvPr/>
        </p:nvSpPr>
        <p:spPr bwMode="auto">
          <a:xfrm>
            <a:off x="7419883" y="5663048"/>
            <a:ext cx="730282" cy="733027"/>
          </a:xfrm>
          <a:custGeom>
            <a:avLst/>
            <a:gdLst>
              <a:gd name="T0" fmla="*/ 0 w 1175"/>
              <a:gd name="T1" fmla="*/ 587 h 1176"/>
              <a:gd name="T2" fmla="*/ 0 w 1175"/>
              <a:gd name="T3" fmla="*/ 587 h 1176"/>
              <a:gd name="T4" fmla="*/ 587 w 1175"/>
              <a:gd name="T5" fmla="*/ 1175 h 1176"/>
              <a:gd name="T6" fmla="*/ 587 w 1175"/>
              <a:gd name="T7" fmla="*/ 1175 h 1176"/>
              <a:gd name="T8" fmla="*/ 1174 w 1175"/>
              <a:gd name="T9" fmla="*/ 587 h 1176"/>
              <a:gd name="T10" fmla="*/ 1174 w 1175"/>
              <a:gd name="T11" fmla="*/ 587 h 1176"/>
              <a:gd name="T12" fmla="*/ 587 w 1175"/>
              <a:gd name="T13" fmla="*/ 0 h 1176"/>
              <a:gd name="T14" fmla="*/ 587 w 1175"/>
              <a:gd name="T15" fmla="*/ 0 h 1176"/>
              <a:gd name="T16" fmla="*/ 0 w 1175"/>
              <a:gd name="T17" fmla="*/ 587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5" h="1176">
                <a:moveTo>
                  <a:pt x="0" y="587"/>
                </a:moveTo>
                <a:lnTo>
                  <a:pt x="0" y="587"/>
                </a:lnTo>
                <a:cubicBezTo>
                  <a:pt x="0" y="912"/>
                  <a:pt x="262" y="1175"/>
                  <a:pt x="587" y="1175"/>
                </a:cubicBezTo>
                <a:lnTo>
                  <a:pt x="587" y="1175"/>
                </a:lnTo>
                <a:cubicBezTo>
                  <a:pt x="911" y="1175"/>
                  <a:pt x="1174" y="912"/>
                  <a:pt x="1174" y="587"/>
                </a:cubicBezTo>
                <a:lnTo>
                  <a:pt x="1174" y="587"/>
                </a:lnTo>
                <a:cubicBezTo>
                  <a:pt x="1174" y="263"/>
                  <a:pt x="911" y="0"/>
                  <a:pt x="587" y="0"/>
                </a:cubicBezTo>
                <a:lnTo>
                  <a:pt x="587" y="0"/>
                </a:lnTo>
                <a:cubicBezTo>
                  <a:pt x="262" y="0"/>
                  <a:pt x="0" y="263"/>
                  <a:pt x="0" y="58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43" name="Freeform 194">
            <a:extLst/>
          </p:cNvPr>
          <p:cNvSpPr>
            <a:spLocks noChangeArrowheads="1"/>
          </p:cNvSpPr>
          <p:nvPr/>
        </p:nvSpPr>
        <p:spPr bwMode="auto">
          <a:xfrm>
            <a:off x="7472044" y="5717957"/>
            <a:ext cx="625957" cy="625957"/>
          </a:xfrm>
          <a:custGeom>
            <a:avLst/>
            <a:gdLst>
              <a:gd name="T0" fmla="*/ 0 w 1005"/>
              <a:gd name="T1" fmla="*/ 501 h 1004"/>
              <a:gd name="T2" fmla="*/ 0 w 1005"/>
              <a:gd name="T3" fmla="*/ 501 h 1004"/>
              <a:gd name="T4" fmla="*/ 502 w 1005"/>
              <a:gd name="T5" fmla="*/ 1003 h 1004"/>
              <a:gd name="T6" fmla="*/ 502 w 1005"/>
              <a:gd name="T7" fmla="*/ 1003 h 1004"/>
              <a:gd name="T8" fmla="*/ 1004 w 1005"/>
              <a:gd name="T9" fmla="*/ 501 h 1004"/>
              <a:gd name="T10" fmla="*/ 1004 w 1005"/>
              <a:gd name="T11" fmla="*/ 501 h 1004"/>
              <a:gd name="T12" fmla="*/ 502 w 1005"/>
              <a:gd name="T13" fmla="*/ 0 h 1004"/>
              <a:gd name="T14" fmla="*/ 502 w 1005"/>
              <a:gd name="T15" fmla="*/ 0 h 1004"/>
              <a:gd name="T16" fmla="*/ 0 w 1005"/>
              <a:gd name="T17" fmla="*/ 501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1004">
                <a:moveTo>
                  <a:pt x="0" y="501"/>
                </a:moveTo>
                <a:lnTo>
                  <a:pt x="0" y="501"/>
                </a:lnTo>
                <a:cubicBezTo>
                  <a:pt x="0" y="778"/>
                  <a:pt x="225" y="1003"/>
                  <a:pt x="502" y="1003"/>
                </a:cubicBezTo>
                <a:lnTo>
                  <a:pt x="502" y="1003"/>
                </a:lnTo>
                <a:cubicBezTo>
                  <a:pt x="779" y="1003"/>
                  <a:pt x="1004" y="778"/>
                  <a:pt x="1004" y="501"/>
                </a:cubicBezTo>
                <a:lnTo>
                  <a:pt x="1004" y="501"/>
                </a:lnTo>
                <a:cubicBezTo>
                  <a:pt x="1004" y="224"/>
                  <a:pt x="779" y="0"/>
                  <a:pt x="502" y="0"/>
                </a:cubicBezTo>
                <a:lnTo>
                  <a:pt x="502" y="0"/>
                </a:lnTo>
                <a:cubicBezTo>
                  <a:pt x="225" y="0"/>
                  <a:pt x="0" y="224"/>
                  <a:pt x="0" y="501"/>
                </a:cubicBezTo>
              </a:path>
            </a:pathLst>
          </a:custGeom>
          <a:solidFill>
            <a:srgbClr val="FDBF4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500" dirty="0">
              <a:latin typeface="Poppins" pitchFamily="2" charset="77"/>
            </a:endParaRPr>
          </a:p>
        </p:txBody>
      </p:sp>
      <p:sp>
        <p:nvSpPr>
          <p:cNvPr id="144" name="TextBox 143">
            <a:extLst/>
          </p:cNvPr>
          <p:cNvSpPr txBox="1"/>
          <p:nvPr/>
        </p:nvSpPr>
        <p:spPr>
          <a:xfrm>
            <a:off x="8224493" y="5864372"/>
            <a:ext cx="1498915" cy="323165"/>
          </a:xfrm>
          <a:prstGeom prst="rect">
            <a:avLst/>
          </a:prstGeom>
          <a:noFill/>
        </p:spPr>
        <p:txBody>
          <a:bodyPr wrap="square" rtlCol="0" anchor="ctr">
            <a:spAutoFit/>
          </a:bodyPr>
          <a:lstStyle/>
          <a:p>
            <a:pPr>
              <a:lnSpc>
                <a:spcPts val="1800"/>
              </a:lnSpc>
            </a:pPr>
            <a:r>
              <a:rPr lang="en-US" sz="1500" spc="-10" dirty="0">
                <a:solidFill>
                  <a:srgbClr val="FFFFFF"/>
                </a:solidFill>
                <a:latin typeface="Poppins" pitchFamily="2" charset="77"/>
                <a:cs typeface="Poppins" pitchFamily="2" charset="77"/>
              </a:rPr>
              <a:t>Formation</a:t>
            </a:r>
          </a:p>
        </p:txBody>
      </p:sp>
      <p:sp>
        <p:nvSpPr>
          <p:cNvPr id="145" name="TextBox 144">
            <a:extLst/>
          </p:cNvPr>
          <p:cNvSpPr txBox="1"/>
          <p:nvPr/>
        </p:nvSpPr>
        <p:spPr>
          <a:xfrm>
            <a:off x="9080906" y="4342256"/>
            <a:ext cx="1498915" cy="553998"/>
          </a:xfrm>
          <a:prstGeom prst="rect">
            <a:avLst/>
          </a:prstGeom>
          <a:noFill/>
        </p:spPr>
        <p:txBody>
          <a:bodyPr wrap="square" rtlCol="0" anchor="ctr">
            <a:spAutoFit/>
          </a:bodyPr>
          <a:lstStyle/>
          <a:p>
            <a:pPr algn="r">
              <a:lnSpc>
                <a:spcPts val="1800"/>
              </a:lnSpc>
            </a:pPr>
            <a:r>
              <a:rPr lang="en-US" sz="1500" spc="-10" dirty="0" err="1">
                <a:solidFill>
                  <a:srgbClr val="FFFFFF"/>
                </a:solidFill>
                <a:latin typeface="Poppins" pitchFamily="2" charset="77"/>
                <a:cs typeface="Poppins" pitchFamily="2" charset="77"/>
              </a:rPr>
              <a:t>Partenariats</a:t>
            </a:r>
            <a:r>
              <a:rPr lang="en-US" sz="1500" spc="-10" dirty="0">
                <a:solidFill>
                  <a:srgbClr val="FFFFFF"/>
                </a:solidFill>
                <a:latin typeface="Poppins" pitchFamily="2" charset="77"/>
                <a:cs typeface="Poppins" pitchFamily="2" charset="77"/>
              </a:rPr>
              <a:t> </a:t>
            </a:r>
            <a:r>
              <a:rPr lang="en-US" sz="1500" spc="-10" dirty="0" err="1">
                <a:solidFill>
                  <a:srgbClr val="FFFFFF"/>
                </a:solidFill>
                <a:latin typeface="Poppins" pitchFamily="2" charset="77"/>
                <a:cs typeface="Poppins" pitchFamily="2" charset="77"/>
              </a:rPr>
              <a:t>stratégiques</a:t>
            </a:r>
            <a:endParaRPr lang="en-US" sz="1500" spc="-10" dirty="0">
              <a:solidFill>
                <a:srgbClr val="FFFFFF"/>
              </a:solidFill>
              <a:latin typeface="Poppins" pitchFamily="2" charset="77"/>
              <a:cs typeface="Poppins" pitchFamily="2" charset="77"/>
            </a:endParaRPr>
          </a:p>
        </p:txBody>
      </p:sp>
      <p:sp>
        <p:nvSpPr>
          <p:cNvPr id="146"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fr-FR" sz="3200" dirty="0">
                <a:solidFill>
                  <a:schemeClr val="lt1"/>
                </a:solidFill>
                <a:latin typeface="Century Gothic" panose="020B0502020202020204" pitchFamily="34" charset="0"/>
                <a:ea typeface="+mn-ea"/>
                <a:cs typeface="+mn-cs"/>
              </a:rPr>
              <a:t>Mettre en place une boucle de rétroaction</a:t>
            </a:r>
            <a:endParaRPr lang="en-GB" sz="3200" dirty="0">
              <a:solidFill>
                <a:schemeClr val="lt1"/>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181244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518" y="1266878"/>
            <a:ext cx="4069241" cy="5348287"/>
          </a:xfrm>
          <a:prstGeom prst="rect">
            <a:avLst/>
          </a:prstGeom>
        </p:spPr>
      </p:pic>
      <p:sp>
        <p:nvSpPr>
          <p:cNvPr id="5"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en-US" sz="2000" dirty="0">
                <a:solidFill>
                  <a:schemeClr val="lt1"/>
                </a:solidFill>
                <a:latin typeface="Century Gothic" panose="020B0502020202020204" pitchFamily="34" charset="0"/>
                <a:ea typeface="+mn-ea"/>
                <a:cs typeface="+mn-cs"/>
              </a:rPr>
              <a:t>Dialogue avec les m</a:t>
            </a:r>
            <a:r>
              <a:rPr lang="fr-FR" sz="2000" dirty="0">
                <a:solidFill>
                  <a:schemeClr val="lt1"/>
                </a:solidFill>
                <a:latin typeface="Century Gothic" panose="020B0502020202020204" pitchFamily="34" charset="0"/>
                <a:ea typeface="+mn-ea"/>
                <a:cs typeface="+mn-cs"/>
              </a:rPr>
              <a:t>é</a:t>
            </a:r>
            <a:r>
              <a:rPr lang="en-US" sz="2000" dirty="0" err="1">
                <a:solidFill>
                  <a:schemeClr val="lt1"/>
                </a:solidFill>
                <a:latin typeface="Century Gothic" panose="020B0502020202020204" pitchFamily="34" charset="0"/>
                <a:ea typeface="+mn-ea"/>
                <a:cs typeface="+mn-cs"/>
              </a:rPr>
              <a:t>dias</a:t>
            </a:r>
            <a:r>
              <a:rPr lang="en-US" sz="2000" dirty="0">
                <a:solidFill>
                  <a:schemeClr val="lt1"/>
                </a:solidFill>
                <a:latin typeface="Century Gothic" panose="020B0502020202020204" pitchFamily="34" charset="0"/>
                <a:ea typeface="+mn-ea"/>
                <a:cs typeface="+mn-cs"/>
              </a:rPr>
              <a:t> : </a:t>
            </a:r>
            <a:r>
              <a:rPr lang="fr-FR" sz="3200" dirty="0">
                <a:solidFill>
                  <a:schemeClr val="lt1"/>
                </a:solidFill>
                <a:latin typeface="Century Gothic" panose="020B0502020202020204" pitchFamily="34" charset="0"/>
                <a:ea typeface="+mn-ea"/>
                <a:cs typeface="+mn-cs"/>
              </a:rPr>
              <a:t>Avantages</a:t>
            </a:r>
            <a:endParaRPr lang="en-GB" sz="3200" dirty="0">
              <a:solidFill>
                <a:schemeClr val="lt1"/>
              </a:solidFill>
              <a:latin typeface="Century Gothic" panose="020B0502020202020204" pitchFamily="34" charset="0"/>
              <a:ea typeface="+mn-ea"/>
              <a:cs typeface="+mn-cs"/>
            </a:endParaRPr>
          </a:p>
        </p:txBody>
      </p:sp>
      <p:sp>
        <p:nvSpPr>
          <p:cNvPr id="6" name="Content Placeholder 2"/>
          <p:cNvSpPr txBox="1">
            <a:spLocks/>
          </p:cNvSpPr>
          <p:nvPr/>
        </p:nvSpPr>
        <p:spPr>
          <a:xfrm>
            <a:off x="2875133" y="1071005"/>
            <a:ext cx="5373517" cy="409575"/>
          </a:xfrm>
          <a:prstGeom prst="rect">
            <a:avLst/>
          </a:prstGeom>
        </p:spPr>
        <p:txBody>
          <a:bodyPr>
            <a:normAutofit fontScale="70000" lnSpcReduction="20000"/>
          </a:bodyPr>
          <a:lstStyle>
            <a:lvl1pPr marL="228555" indent="-228555" algn="l" defTabSz="914217" rtl="0" eaLnBrk="1" latinLnBrk="0" hangingPunct="1">
              <a:lnSpc>
                <a:spcPct val="90000"/>
              </a:lnSpc>
              <a:spcBef>
                <a:spcPts val="1000"/>
              </a:spcBef>
              <a:buFont typeface="Arial" panose="020B0604020202020204" pitchFamily="34" charset="0"/>
              <a:buChar char="•"/>
              <a:defRPr lang="en-US" sz="20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1pPr>
            <a:lvl2pPr marL="685663" indent="-228555" algn="l" defTabSz="914217" rtl="0" eaLnBrk="1" latinLnBrk="0" hangingPunct="1">
              <a:lnSpc>
                <a:spcPct val="90000"/>
              </a:lnSpc>
              <a:spcBef>
                <a:spcPts val="500"/>
              </a:spcBef>
              <a:buFont typeface="Arial" panose="020B0604020202020204" pitchFamily="34" charset="0"/>
              <a:buChar char="•"/>
              <a:defRPr lang="en-US" sz="16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4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smtClean="0">
                <a:solidFill>
                  <a:schemeClr val="tx1"/>
                </a:solidFill>
                <a:effectLst/>
                <a:latin typeface="Poppins" pitchFamily="2" charset="77"/>
                <a:ea typeface="Open Sans Light" panose="020B0306030504020204" pitchFamily="34" charset="0"/>
                <a:cs typeface="Poppins" pitchFamily="2" charset="77"/>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200" b="0" i="0" kern="1200" spc="-15" baseline="0" dirty="0">
                <a:solidFill>
                  <a:schemeClr val="tx1"/>
                </a:solidFill>
                <a:effectLst/>
                <a:latin typeface="Poppins" pitchFamily="2" charset="77"/>
                <a:ea typeface="Open Sans Light" panose="020B0306030504020204" pitchFamily="34" charset="0"/>
                <a:cs typeface="Poppins" pitchFamily="2" charset="77"/>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200" dirty="0">
                <a:solidFill>
                  <a:schemeClr val="tx2"/>
                </a:solidFill>
              </a:rPr>
              <a:t>Histoires à propos des données </a:t>
            </a:r>
            <a:r>
              <a:rPr lang="en-GB" sz="2200" dirty="0">
                <a:solidFill>
                  <a:schemeClr val="tx2"/>
                </a:solidFill>
              </a:rPr>
              <a:t>avec Statistics South Africa</a:t>
            </a:r>
          </a:p>
        </p:txBody>
      </p:sp>
      <p:sp>
        <p:nvSpPr>
          <p:cNvPr id="9" name="Subtitle 2">
            <a:extLst/>
          </p:cNvPr>
          <p:cNvSpPr txBox="1">
            <a:spLocks/>
          </p:cNvSpPr>
          <p:nvPr/>
        </p:nvSpPr>
        <p:spPr>
          <a:xfrm>
            <a:off x="6096000" y="1575545"/>
            <a:ext cx="5588000" cy="215289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defTabSz="543818">
              <a:lnSpc>
                <a:spcPts val="2050"/>
              </a:lnSpc>
              <a:buFontTx/>
              <a:buChar char="‒"/>
            </a:pPr>
            <a:r>
              <a:rPr lang="fr-FR"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Les médias grand public en raffolent!</a:t>
            </a:r>
          </a:p>
          <a:p>
            <a:pPr marL="285750" indent="-285750" algn="l" defTabSz="543818">
              <a:lnSpc>
                <a:spcPts val="2050"/>
              </a:lnSpc>
              <a:buFontTx/>
              <a:buChar char="‒"/>
            </a:pPr>
            <a:r>
              <a:rPr lang="fr-FR"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Contenus également reprises par les médias traditionnels</a:t>
            </a:r>
          </a:p>
          <a:p>
            <a:pPr marL="285750" indent="-285750" algn="l" defTabSz="543818">
              <a:lnSpc>
                <a:spcPts val="2050"/>
              </a:lnSpc>
              <a:buFontTx/>
              <a:buChar char="‒"/>
            </a:pPr>
            <a:r>
              <a:rPr lang="fr-FR"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Les pages sont en tête dans les moteurs de recherche</a:t>
            </a:r>
          </a:p>
          <a:p>
            <a:pPr marL="285750" indent="-285750" algn="l" defTabSz="543818">
              <a:lnSpc>
                <a:spcPts val="2050"/>
              </a:lnSpc>
              <a:buFontTx/>
              <a:buChar char="‒"/>
            </a:pPr>
            <a:r>
              <a:rPr lang="en-US"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Le </a:t>
            </a:r>
            <a:r>
              <a:rPr lang="en-US" sz="1800" b="1" dirty="0" err="1">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nombre</a:t>
            </a:r>
            <a:r>
              <a:rPr lang="en-US"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 de </a:t>
            </a:r>
            <a:r>
              <a:rPr lang="en-US" sz="1800" b="1" dirty="0" err="1">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visites</a:t>
            </a:r>
            <a:r>
              <a:rPr lang="en-US"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 </a:t>
            </a:r>
            <a:r>
              <a:rPr lang="en-US" sz="1800" b="1" dirty="0" err="1">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uniques</a:t>
            </a:r>
            <a:r>
              <a:rPr lang="en-US"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 des pages </a:t>
            </a:r>
            <a:r>
              <a:rPr lang="en-US" sz="1800" b="1" dirty="0" err="1">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est</a:t>
            </a:r>
            <a:r>
              <a:rPr lang="en-US"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  passé de 8,5% (2017) à 13,3% (1T2020/21)</a:t>
            </a:r>
          </a:p>
          <a:p>
            <a:pPr marL="285750" indent="-285750" algn="l" defTabSz="543818">
              <a:lnSpc>
                <a:spcPts val="2050"/>
              </a:lnSpc>
              <a:buFontTx/>
              <a:buChar char="‒"/>
            </a:pPr>
            <a:r>
              <a:rPr lang="fr-FR"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rPr>
              <a:t>A augmenté la visibilité de certaines données qui ne l’auraient pas été</a:t>
            </a:r>
            <a:endParaRPr lang="en-US" sz="1800" b="1" dirty="0">
              <a:solidFill>
                <a:srgbClr val="52647F">
                  <a:lumMod val="75000"/>
                </a:srgb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0" name="TextBox 9"/>
          <p:cNvSpPr txBox="1"/>
          <p:nvPr/>
        </p:nvSpPr>
        <p:spPr>
          <a:xfrm>
            <a:off x="516987" y="6615165"/>
            <a:ext cx="3802772" cy="276999"/>
          </a:xfrm>
          <a:prstGeom prst="rect">
            <a:avLst/>
          </a:prstGeom>
          <a:noFill/>
        </p:spPr>
        <p:txBody>
          <a:bodyPr wrap="square" rtlCol="0">
            <a:spAutoFit/>
          </a:bodyPr>
          <a:lstStyle/>
          <a:p>
            <a:r>
              <a:rPr lang="en-GB" sz="1200" dirty="0">
                <a:hlinkClick r:id="rId3"/>
              </a:rPr>
              <a:t>http://www.statssa.gov.za/?p=14415</a:t>
            </a:r>
            <a:r>
              <a:rPr lang="en-GB" sz="1200" dirty="0"/>
              <a:t> </a:t>
            </a:r>
          </a:p>
        </p:txBody>
      </p:sp>
      <p:pic>
        <p:nvPicPr>
          <p:cNvPr id="11" name="Picture 10"/>
          <p:cNvPicPr>
            <a:picLocks noChangeAspect="1"/>
          </p:cNvPicPr>
          <p:nvPr/>
        </p:nvPicPr>
        <p:blipFill>
          <a:blip r:embed="rId4"/>
          <a:stretch>
            <a:fillRect/>
          </a:stretch>
        </p:blipFill>
        <p:spPr>
          <a:xfrm>
            <a:off x="7102475" y="3928010"/>
            <a:ext cx="3575050" cy="2687155"/>
          </a:xfrm>
          <a:prstGeom prst="rect">
            <a:avLst/>
          </a:prstGeom>
        </p:spPr>
      </p:pic>
      <p:sp>
        <p:nvSpPr>
          <p:cNvPr id="12" name="TextBox 11"/>
          <p:cNvSpPr txBox="1"/>
          <p:nvPr/>
        </p:nvSpPr>
        <p:spPr>
          <a:xfrm>
            <a:off x="6451600" y="6615165"/>
            <a:ext cx="5283200" cy="276999"/>
          </a:xfrm>
          <a:prstGeom prst="rect">
            <a:avLst/>
          </a:prstGeom>
          <a:noFill/>
        </p:spPr>
        <p:txBody>
          <a:bodyPr wrap="square" rtlCol="0">
            <a:spAutoFit/>
          </a:bodyPr>
          <a:lstStyle/>
          <a:p>
            <a:r>
              <a:rPr lang="en-GB" sz="1200" dirty="0">
                <a:hlinkClick r:id="rId5"/>
              </a:rPr>
              <a:t>http://www.statssa.gov.za/wp-content/uploads/2021/06/StatsBiz_May2021.pdf</a:t>
            </a:r>
            <a:endParaRPr lang="en-GB" sz="1200" dirty="0"/>
          </a:p>
        </p:txBody>
      </p:sp>
    </p:spTree>
    <p:extLst>
      <p:ext uri="{BB962C8B-B14F-4D97-AF65-F5344CB8AC3E}">
        <p14:creationId xmlns:p14="http://schemas.microsoft.com/office/powerpoint/2010/main" val="235192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en-US" sz="2000" dirty="0">
                <a:solidFill>
                  <a:schemeClr val="lt1"/>
                </a:solidFill>
                <a:latin typeface="Century Gothic" panose="020B0502020202020204" pitchFamily="34" charset="0"/>
                <a:ea typeface="+mn-ea"/>
                <a:cs typeface="+mn-cs"/>
              </a:rPr>
              <a:t>Dialogue avec les m</a:t>
            </a:r>
            <a:r>
              <a:rPr lang="fr-FR" sz="2000" dirty="0">
                <a:solidFill>
                  <a:schemeClr val="lt1"/>
                </a:solidFill>
                <a:latin typeface="Century Gothic" panose="020B0502020202020204" pitchFamily="34" charset="0"/>
                <a:ea typeface="+mn-ea"/>
                <a:cs typeface="+mn-cs"/>
              </a:rPr>
              <a:t>é</a:t>
            </a:r>
            <a:r>
              <a:rPr lang="en-US" sz="2000" dirty="0" err="1">
                <a:solidFill>
                  <a:schemeClr val="lt1"/>
                </a:solidFill>
                <a:latin typeface="Century Gothic" panose="020B0502020202020204" pitchFamily="34" charset="0"/>
                <a:ea typeface="+mn-ea"/>
                <a:cs typeface="+mn-cs"/>
              </a:rPr>
              <a:t>dias</a:t>
            </a:r>
            <a:r>
              <a:rPr lang="en-US" sz="2000" dirty="0">
                <a:solidFill>
                  <a:schemeClr val="lt1"/>
                </a:solidFill>
                <a:latin typeface="Century Gothic" panose="020B0502020202020204" pitchFamily="34" charset="0"/>
                <a:ea typeface="+mn-ea"/>
                <a:cs typeface="+mn-cs"/>
              </a:rPr>
              <a:t> : </a:t>
            </a:r>
            <a:r>
              <a:rPr lang="fr-FR" sz="3200" dirty="0">
                <a:solidFill>
                  <a:schemeClr val="lt1"/>
                </a:solidFill>
                <a:latin typeface="Century Gothic" panose="020B0502020202020204" pitchFamily="34" charset="0"/>
                <a:ea typeface="+mn-ea"/>
                <a:cs typeface="+mn-cs"/>
              </a:rPr>
              <a:t>Avantages</a:t>
            </a:r>
            <a:endParaRPr lang="en-GB" sz="3200" dirty="0">
              <a:solidFill>
                <a:schemeClr val="lt1"/>
              </a:solidFill>
              <a:latin typeface="Century Gothic" panose="020B0502020202020204" pitchFamily="34" charset="0"/>
              <a:ea typeface="+mn-ea"/>
              <a:cs typeface="+mn-cs"/>
            </a:endParaRPr>
          </a:p>
        </p:txBody>
      </p:sp>
      <p:pic>
        <p:nvPicPr>
          <p:cNvPr id="3" name="Picture 2">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4264026" y="2478046"/>
            <a:ext cx="3810000" cy="3181350"/>
          </a:xfrm>
          <a:prstGeom prst="rect">
            <a:avLst/>
          </a:prstGeom>
        </p:spPr>
      </p:pic>
      <p:sp>
        <p:nvSpPr>
          <p:cNvPr id="4" name="Content Placeholder 2">
            <a:extLst/>
          </p:cNvPr>
          <p:cNvSpPr txBox="1">
            <a:spLocks/>
          </p:cNvSpPr>
          <p:nvPr/>
        </p:nvSpPr>
        <p:spPr>
          <a:xfrm>
            <a:off x="4859337" y="5659396"/>
            <a:ext cx="2473325" cy="27467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lang="en-US" sz="2200" kern="120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lang="en-US" sz="22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nb-NO" sz="1000" dirty="0" err="1"/>
              <a:t>Crédit</a:t>
            </a:r>
            <a:r>
              <a:rPr lang="en-US" altLang="nb-NO" sz="1000" dirty="0"/>
              <a:t> image: Courtesy of Statistics Norway</a:t>
            </a:r>
          </a:p>
        </p:txBody>
      </p:sp>
      <p:sp>
        <p:nvSpPr>
          <p:cNvPr id="5" name="TextBox 4">
            <a:extLst/>
          </p:cNvPr>
          <p:cNvSpPr txBox="1"/>
          <p:nvPr/>
        </p:nvSpPr>
        <p:spPr>
          <a:xfrm>
            <a:off x="8701407" y="1508356"/>
            <a:ext cx="2587731" cy="1384995"/>
          </a:xfrm>
          <a:prstGeom prst="rect">
            <a:avLst/>
          </a:prstGeom>
          <a:noFill/>
        </p:spPr>
        <p:txBody>
          <a:bodyPr wrap="square" rtlCol="0" anchor="ctr">
            <a:spAutoFit/>
          </a:bodyPr>
          <a:lstStyle/>
          <a:p>
            <a:pPr algn="ctr"/>
            <a:r>
              <a:rPr lang="fr-FR" sz="1400" spc="-10" dirty="0">
                <a:solidFill>
                  <a:schemeClr val="accent1">
                    <a:lumMod val="75000"/>
                  </a:schemeClr>
                </a:solidFill>
                <a:latin typeface="Poppins" pitchFamily="2" charset="77"/>
                <a:cs typeface="Poppins" pitchFamily="2" charset="77"/>
              </a:rPr>
              <a:t>Présentation des données à améliorer. Documents volumineux, langage pas toujours compréhensible. Distinguer les audiences dans la diffusion des résultats</a:t>
            </a:r>
          </a:p>
        </p:txBody>
      </p:sp>
      <p:sp>
        <p:nvSpPr>
          <p:cNvPr id="6" name="TextBox 5">
            <a:extLst/>
          </p:cNvPr>
          <p:cNvSpPr txBox="1"/>
          <p:nvPr/>
        </p:nvSpPr>
        <p:spPr>
          <a:xfrm>
            <a:off x="8014141" y="5035826"/>
            <a:ext cx="3105149" cy="1015663"/>
          </a:xfrm>
          <a:prstGeom prst="rect">
            <a:avLst/>
          </a:prstGeom>
          <a:noFill/>
        </p:spPr>
        <p:txBody>
          <a:bodyPr wrap="square" rtlCol="0" anchor="ctr">
            <a:spAutoFit/>
          </a:bodyPr>
          <a:lstStyle/>
          <a:p>
            <a:pPr algn="ctr">
              <a:lnSpc>
                <a:spcPts val="1800"/>
              </a:lnSpc>
            </a:pPr>
            <a:r>
              <a:rPr lang="fr-FR" sz="1400" spc="-10" dirty="0">
                <a:solidFill>
                  <a:schemeClr val="accent1">
                    <a:lumMod val="75000"/>
                  </a:schemeClr>
                </a:solidFill>
                <a:latin typeface="Poppins" pitchFamily="2" charset="77"/>
                <a:cs typeface="Poppins" pitchFamily="2" charset="77"/>
              </a:rPr>
              <a:t>Les données de l’INS ne sont pas fiables car toutes les structures qui travaillent pour l’Etat ne peuvent que produire des chiffres en sa faveur.</a:t>
            </a:r>
          </a:p>
        </p:txBody>
      </p:sp>
      <p:sp>
        <p:nvSpPr>
          <p:cNvPr id="7" name="Rounded Rectangular Callout 6"/>
          <p:cNvSpPr/>
          <p:nvPr/>
        </p:nvSpPr>
        <p:spPr>
          <a:xfrm>
            <a:off x="8772178" y="1477879"/>
            <a:ext cx="2581621" cy="1415472"/>
          </a:xfrm>
          <a:prstGeom prst="wedgeRoundRectCallout">
            <a:avLst>
              <a:gd name="adj1" fmla="val -100326"/>
              <a:gd name="adj2" fmla="val 38377"/>
              <a:gd name="adj3" fmla="val 16667"/>
            </a:avLst>
          </a:prstGeom>
          <a:noFill/>
          <a:ln w="28575">
            <a:solidFill>
              <a:srgbClr val="069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ular Callout 7"/>
          <p:cNvSpPr/>
          <p:nvPr/>
        </p:nvSpPr>
        <p:spPr>
          <a:xfrm>
            <a:off x="7927973" y="5044354"/>
            <a:ext cx="3191317" cy="998607"/>
          </a:xfrm>
          <a:prstGeom prst="wedgeRoundRectCallout">
            <a:avLst>
              <a:gd name="adj1" fmla="val -73465"/>
              <a:gd name="adj2" fmla="val -95145"/>
              <a:gd name="adj3" fmla="val 16667"/>
            </a:avLst>
          </a:prstGeom>
          <a:noFill/>
          <a:ln w="28575">
            <a:solidFill>
              <a:srgbClr val="109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p:cNvPr>
          <p:cNvSpPr txBox="1"/>
          <p:nvPr/>
        </p:nvSpPr>
        <p:spPr>
          <a:xfrm>
            <a:off x="838200" y="1506107"/>
            <a:ext cx="2587731" cy="1384995"/>
          </a:xfrm>
          <a:prstGeom prst="rect">
            <a:avLst/>
          </a:prstGeom>
          <a:noFill/>
        </p:spPr>
        <p:txBody>
          <a:bodyPr wrap="square" rtlCol="0" anchor="ctr">
            <a:spAutoFit/>
          </a:bodyPr>
          <a:lstStyle/>
          <a:p>
            <a:pPr algn="ctr"/>
            <a:r>
              <a:rPr lang="fr-FR" sz="1400" spc="-10" dirty="0">
                <a:solidFill>
                  <a:schemeClr val="accent1">
                    <a:lumMod val="75000"/>
                  </a:schemeClr>
                </a:solidFill>
                <a:latin typeface="Poppins" pitchFamily="2" charset="77"/>
                <a:cs typeface="Poppins" pitchFamily="2" charset="77"/>
              </a:rPr>
              <a:t>Nous, journalistes, voulons être impliqués dans les processus de production statistiques pour s’assurer que les données sont produites en toute indépendance.</a:t>
            </a:r>
          </a:p>
        </p:txBody>
      </p:sp>
      <p:sp>
        <p:nvSpPr>
          <p:cNvPr id="10" name="Rounded Rectangular Callout 9"/>
          <p:cNvSpPr/>
          <p:nvPr/>
        </p:nvSpPr>
        <p:spPr>
          <a:xfrm flipH="1">
            <a:off x="841254" y="1475630"/>
            <a:ext cx="2581621" cy="1415472"/>
          </a:xfrm>
          <a:prstGeom prst="wedgeRoundRectCallout">
            <a:avLst>
              <a:gd name="adj1" fmla="val -133902"/>
              <a:gd name="adj2" fmla="val 32321"/>
              <a:gd name="adj3" fmla="val 16667"/>
            </a:avLst>
          </a:prstGeom>
          <a:noFill/>
          <a:ln w="28575">
            <a:solidFill>
              <a:srgbClr val="DF09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p:cNvPr>
          <p:cNvSpPr txBox="1"/>
          <p:nvPr/>
        </p:nvSpPr>
        <p:spPr>
          <a:xfrm>
            <a:off x="9029700" y="3148756"/>
            <a:ext cx="2422527" cy="1292662"/>
          </a:xfrm>
          <a:prstGeom prst="rect">
            <a:avLst/>
          </a:prstGeom>
          <a:noFill/>
        </p:spPr>
        <p:txBody>
          <a:bodyPr wrap="square" rtlCol="0" anchor="ctr">
            <a:spAutoFit/>
          </a:bodyPr>
          <a:lstStyle/>
          <a:p>
            <a:pPr algn="ctr"/>
            <a:r>
              <a:rPr lang="fr-FR" sz="1300" spc="-10" dirty="0">
                <a:solidFill>
                  <a:schemeClr val="accent1">
                    <a:lumMod val="75000"/>
                  </a:schemeClr>
                </a:solidFill>
                <a:latin typeface="Poppins" pitchFamily="2" charset="77"/>
                <a:cs typeface="Poppins" pitchFamily="2" charset="77"/>
              </a:rPr>
              <a:t>Le SSN produit essentiellement les statistiques pour l’Etat. Il doit également produire ce qui nous intéresse. Il faut réduire les délais de réponse aux demandes d’informations.</a:t>
            </a:r>
          </a:p>
        </p:txBody>
      </p:sp>
      <p:sp>
        <p:nvSpPr>
          <p:cNvPr id="12" name="Rounded Rectangular Callout 11"/>
          <p:cNvSpPr/>
          <p:nvPr/>
        </p:nvSpPr>
        <p:spPr>
          <a:xfrm>
            <a:off x="8982892" y="3100687"/>
            <a:ext cx="2581621" cy="1369306"/>
          </a:xfrm>
          <a:prstGeom prst="wedgeRoundRectCallout">
            <a:avLst>
              <a:gd name="adj1" fmla="val -87413"/>
              <a:gd name="adj2" fmla="val -28242"/>
              <a:gd name="adj3" fmla="val 16667"/>
            </a:avLst>
          </a:prstGeom>
          <a:noFill/>
          <a:ln w="28575">
            <a:solidFill>
              <a:srgbClr val="004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p:cNvPr>
          <p:cNvSpPr txBox="1"/>
          <p:nvPr/>
        </p:nvSpPr>
        <p:spPr>
          <a:xfrm>
            <a:off x="358589" y="3278086"/>
            <a:ext cx="2867318" cy="1292662"/>
          </a:xfrm>
          <a:prstGeom prst="rect">
            <a:avLst/>
          </a:prstGeom>
          <a:noFill/>
        </p:spPr>
        <p:txBody>
          <a:bodyPr wrap="square" rtlCol="0" anchor="ctr">
            <a:spAutoFit/>
          </a:bodyPr>
          <a:lstStyle/>
          <a:p>
            <a:pPr algn="ctr"/>
            <a:r>
              <a:rPr lang="fr-FR" sz="1300" spc="-10" dirty="0">
                <a:solidFill>
                  <a:schemeClr val="accent1">
                    <a:lumMod val="75000"/>
                  </a:schemeClr>
                </a:solidFill>
                <a:latin typeface="Poppins" pitchFamily="2" charset="77"/>
                <a:cs typeface="Poppins" pitchFamily="2" charset="77"/>
              </a:rPr>
              <a:t>Nous avons besoin d’infographies. Utilisez un langage simplifié et plus compréhensible. Nous voulons des infographies. Nous voulons avoir accès à toutes les statistiques officielles sur un portail unique.</a:t>
            </a:r>
          </a:p>
        </p:txBody>
      </p:sp>
      <p:sp>
        <p:nvSpPr>
          <p:cNvPr id="14" name="Rounded Rectangular Callout 13"/>
          <p:cNvSpPr/>
          <p:nvPr/>
        </p:nvSpPr>
        <p:spPr>
          <a:xfrm flipH="1">
            <a:off x="358588" y="3201443"/>
            <a:ext cx="2864261" cy="1415472"/>
          </a:xfrm>
          <a:prstGeom prst="wedgeRoundRectCallout">
            <a:avLst>
              <a:gd name="adj1" fmla="val -112503"/>
              <a:gd name="adj2" fmla="val -67944"/>
              <a:gd name="adj3" fmla="val 16667"/>
            </a:avLst>
          </a:prstGeom>
          <a:noFill/>
          <a:ln w="28575">
            <a:solidFill>
              <a:srgbClr val="CD2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p:cNvPr>
          <p:cNvSpPr txBox="1"/>
          <p:nvPr/>
        </p:nvSpPr>
        <p:spPr>
          <a:xfrm>
            <a:off x="3452699" y="988689"/>
            <a:ext cx="5432653" cy="353943"/>
          </a:xfrm>
          <a:prstGeom prst="rect">
            <a:avLst/>
          </a:prstGeom>
          <a:noFill/>
        </p:spPr>
        <p:txBody>
          <a:bodyPr wrap="square" rtlCol="0" anchor="b">
            <a:spAutoFit/>
          </a:bodyPr>
          <a:lstStyle/>
          <a:p>
            <a:pPr defTabSz="457200"/>
            <a:r>
              <a:rPr lang="fr-FR" sz="1700" b="1" kern="0" spc="-15" dirty="0">
                <a:solidFill>
                  <a:schemeClr val="tx2"/>
                </a:solidFill>
                <a:latin typeface="Poppins" pitchFamily="2" charset="77"/>
                <a:cs typeface="Poppins" pitchFamily="2" charset="77"/>
              </a:rPr>
              <a:t>Groupe de discussion avec les médias dans un pays</a:t>
            </a:r>
            <a:endParaRPr lang="en-US" sz="1700" b="1" kern="0" spc="-15" dirty="0">
              <a:solidFill>
                <a:schemeClr val="tx2"/>
              </a:solidFill>
              <a:latin typeface="Poppins" pitchFamily="2" charset="77"/>
              <a:cs typeface="Poppins" pitchFamily="2" charset="77"/>
            </a:endParaRPr>
          </a:p>
        </p:txBody>
      </p:sp>
    </p:spTree>
    <p:extLst>
      <p:ext uri="{BB962C8B-B14F-4D97-AF65-F5344CB8AC3E}">
        <p14:creationId xmlns:p14="http://schemas.microsoft.com/office/powerpoint/2010/main" val="182548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16752"/>
            <a:ext cx="7159171" cy="2506230"/>
          </a:xfrm>
        </p:spPr>
        <p:txBody>
          <a:bodyPr>
            <a:normAutofit/>
          </a:bodyPr>
          <a:lstStyle/>
          <a:p>
            <a:pPr lvl="0"/>
            <a:r>
              <a:rPr lang="fr-FR" sz="2200" dirty="0"/>
              <a:t>La CEA et ses partenaires sont disponibles pour aider les OSN à renforcer l'engagement des médias et des utilisateurs en général. Envoyez vos demandes à</a:t>
            </a:r>
            <a:endParaRPr lang="en-GB" sz="2200" dirty="0"/>
          </a:p>
          <a:p>
            <a:pPr lvl="1"/>
            <a:r>
              <a:rPr lang="en-GB" sz="1800" dirty="0">
                <a:solidFill>
                  <a:schemeClr val="tx1">
                    <a:lumMod val="75000"/>
                  </a:schemeClr>
                </a:solidFill>
              </a:rPr>
              <a:t>CEA : Tinfissi-Joseph Ilboudo, </a:t>
            </a:r>
            <a:r>
              <a:rPr lang="en-GB" sz="1800" dirty="0">
                <a:solidFill>
                  <a:srgbClr val="FF0000"/>
                </a:solidFill>
                <a:hlinkClick r:id="rId3"/>
              </a:rPr>
              <a:t>ilboudo@un.org</a:t>
            </a:r>
            <a:endParaRPr lang="en-GB" sz="1800" dirty="0">
              <a:solidFill>
                <a:srgbClr val="FF0000"/>
              </a:solidFill>
            </a:endParaRPr>
          </a:p>
          <a:p>
            <a:pPr lvl="1"/>
            <a:r>
              <a:rPr lang="en-GB" sz="1800" dirty="0">
                <a:solidFill>
                  <a:schemeClr val="tx1">
                    <a:lumMod val="75000"/>
                  </a:schemeClr>
                </a:solidFill>
              </a:rPr>
              <a:t>PARIS21: Philippe Gafishi, </a:t>
            </a:r>
            <a:r>
              <a:rPr lang="en-GB" sz="1800" dirty="0">
                <a:solidFill>
                  <a:srgbClr val="FF0000"/>
                </a:solidFill>
                <a:hlinkClick r:id="rId4"/>
              </a:rPr>
              <a:t>Philippe.GAFISHI@oecd.org</a:t>
            </a:r>
            <a:endParaRPr lang="en-GB" sz="1800" dirty="0">
              <a:solidFill>
                <a:srgbClr val="FF0000"/>
              </a:solidFill>
            </a:endParaRPr>
          </a:p>
        </p:txBody>
      </p:sp>
      <p:sp>
        <p:nvSpPr>
          <p:cNvPr id="4"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en-US" sz="2000" dirty="0">
                <a:solidFill>
                  <a:schemeClr val="lt1"/>
                </a:solidFill>
                <a:latin typeface="Century Gothic" panose="020B0502020202020204" pitchFamily="34" charset="0"/>
                <a:ea typeface="+mn-ea"/>
                <a:cs typeface="+mn-cs"/>
              </a:rPr>
              <a:t>Dialogue avec les </a:t>
            </a:r>
            <a:r>
              <a:rPr lang="en-US" sz="2000" dirty="0" err="1">
                <a:solidFill>
                  <a:schemeClr val="lt1"/>
                </a:solidFill>
                <a:latin typeface="Century Gothic" panose="020B0502020202020204" pitchFamily="34" charset="0"/>
                <a:ea typeface="+mn-ea"/>
                <a:cs typeface="+mn-cs"/>
              </a:rPr>
              <a:t>médias</a:t>
            </a:r>
            <a:r>
              <a:rPr lang="en-US" sz="2000" dirty="0">
                <a:solidFill>
                  <a:schemeClr val="lt1"/>
                </a:solidFill>
                <a:latin typeface="Century Gothic" panose="020B0502020202020204" pitchFamily="34" charset="0"/>
                <a:ea typeface="+mn-ea"/>
                <a:cs typeface="+mn-cs"/>
              </a:rPr>
              <a:t> : </a:t>
            </a:r>
            <a:r>
              <a:rPr lang="fr-FR" sz="3200" dirty="0">
                <a:solidFill>
                  <a:schemeClr val="lt1"/>
                </a:solidFill>
                <a:latin typeface="Century Gothic" panose="020B0502020202020204" pitchFamily="34" charset="0"/>
                <a:ea typeface="+mn-ea"/>
                <a:cs typeface="+mn-cs"/>
              </a:rPr>
              <a:t>Perspectives</a:t>
            </a:r>
            <a:endParaRPr lang="en-GB" sz="3200" dirty="0">
              <a:solidFill>
                <a:schemeClr val="lt1"/>
              </a:solidFill>
              <a:latin typeface="Century Gothic" panose="020B0502020202020204" pitchFamily="34" charset="0"/>
              <a:ea typeface="+mn-ea"/>
              <a:cs typeface="+mn-cs"/>
            </a:endParaRPr>
          </a:p>
        </p:txBody>
      </p:sp>
      <p:pic>
        <p:nvPicPr>
          <p:cNvPr id="2" name="Picture 1"/>
          <p:cNvPicPr>
            <a:picLocks noChangeAspect="1"/>
          </p:cNvPicPr>
          <p:nvPr/>
        </p:nvPicPr>
        <p:blipFill>
          <a:blip r:embed="rId5"/>
          <a:stretch>
            <a:fillRect/>
          </a:stretch>
        </p:blipFill>
        <p:spPr>
          <a:xfrm>
            <a:off x="8160884" y="1825625"/>
            <a:ext cx="3390830" cy="4028167"/>
          </a:xfrm>
          <a:prstGeom prst="rect">
            <a:avLst/>
          </a:prstGeom>
        </p:spPr>
      </p:pic>
    </p:spTree>
    <p:extLst>
      <p:ext uri="{BB962C8B-B14F-4D97-AF65-F5344CB8AC3E}">
        <p14:creationId xmlns:p14="http://schemas.microsoft.com/office/powerpoint/2010/main" val="2977288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3884613" y="3082636"/>
            <a:ext cx="4422775"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5500" b="1" dirty="0">
                <a:solidFill>
                  <a:schemeClr val="tx1"/>
                </a:solidFill>
                <a:latin typeface="Lato" panose="020F0502020204030203" pitchFamily="34" charset="77"/>
                <a:sym typeface="Lato" panose="020F0502020204030203" pitchFamily="34" charset="77"/>
              </a:rPr>
              <a:t>Merci</a:t>
            </a:r>
          </a:p>
        </p:txBody>
      </p:sp>
    </p:spTree>
    <p:extLst>
      <p:ext uri="{BB962C8B-B14F-4D97-AF65-F5344CB8AC3E}">
        <p14:creationId xmlns:p14="http://schemas.microsoft.com/office/powerpoint/2010/main" val="49149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p:cNvSpPr txBox="1">
            <a:spLocks/>
          </p:cNvSpPr>
          <p:nvPr/>
        </p:nvSpPr>
        <p:spPr>
          <a:xfrm>
            <a:off x="758537" y="162917"/>
            <a:ext cx="10515600" cy="541546"/>
          </a:xfrm>
          <a:prstGeom prst="roundRect">
            <a:avLst/>
          </a:prstGeom>
          <a:solidFill>
            <a:srgbClr val="1F4E79"/>
          </a:solid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lt1"/>
                </a:solidFill>
                <a:latin typeface="Century Gothic" panose="020B0502020202020204" pitchFamily="34" charset="0"/>
                <a:ea typeface="+mn-ea"/>
                <a:cs typeface="+mn-cs"/>
              </a:rPr>
              <a:t>Introduction – </a:t>
            </a:r>
            <a:r>
              <a:rPr lang="en-GB" sz="1600" b="1" dirty="0" err="1">
                <a:solidFill>
                  <a:schemeClr val="lt1"/>
                </a:solidFill>
                <a:latin typeface="Century Gothic" panose="020B0502020202020204" pitchFamily="34" charset="0"/>
                <a:ea typeface="+mn-ea"/>
                <a:cs typeface="+mn-cs"/>
              </a:rPr>
              <a:t>interprétation</a:t>
            </a:r>
            <a:r>
              <a:rPr lang="en-GB" sz="1600" b="1" dirty="0">
                <a:solidFill>
                  <a:schemeClr val="lt1"/>
                </a:solidFill>
                <a:latin typeface="Century Gothic" panose="020B0502020202020204" pitchFamily="34" charset="0"/>
                <a:ea typeface="+mn-ea"/>
                <a:cs typeface="+mn-cs"/>
              </a:rPr>
              <a:t> </a:t>
            </a:r>
            <a:r>
              <a:rPr lang="en-GB" sz="1600" b="1" dirty="0" err="1">
                <a:solidFill>
                  <a:schemeClr val="lt1"/>
                </a:solidFill>
                <a:latin typeface="Century Gothic" panose="020B0502020202020204" pitchFamily="34" charset="0"/>
                <a:ea typeface="+mn-ea"/>
                <a:cs typeface="+mn-cs"/>
              </a:rPr>
              <a:t>d’une</a:t>
            </a:r>
            <a:r>
              <a:rPr lang="en-GB" sz="1600" b="1" dirty="0">
                <a:solidFill>
                  <a:schemeClr val="lt1"/>
                </a:solidFill>
                <a:latin typeface="Century Gothic" panose="020B0502020202020204" pitchFamily="34" charset="0"/>
                <a:ea typeface="+mn-ea"/>
                <a:cs typeface="+mn-cs"/>
              </a:rPr>
              <a:t> publication sur </a:t>
            </a:r>
            <a:r>
              <a:rPr lang="en-GB" sz="1600" b="1" dirty="0" err="1">
                <a:solidFill>
                  <a:schemeClr val="lt1"/>
                </a:solidFill>
                <a:latin typeface="Century Gothic" panose="020B0502020202020204" pitchFamily="34" charset="0"/>
                <a:ea typeface="+mn-ea"/>
                <a:cs typeface="+mn-cs"/>
              </a:rPr>
              <a:t>l’inflation</a:t>
            </a:r>
            <a:endParaRPr lang="en-GB" sz="1600" b="1" dirty="0">
              <a:solidFill>
                <a:schemeClr val="lt1"/>
              </a:solidFill>
              <a:latin typeface="Century Gothic" panose="020B0502020202020204" pitchFamily="34" charset="0"/>
              <a:ea typeface="+mn-ea"/>
              <a:cs typeface="+mn-cs"/>
            </a:endParaRPr>
          </a:p>
        </p:txBody>
      </p:sp>
      <p:pic>
        <p:nvPicPr>
          <p:cNvPr id="49" name="Picture 48"/>
          <p:cNvPicPr/>
          <p:nvPr/>
        </p:nvPicPr>
        <p:blipFill rotWithShape="1">
          <a:blip r:embed="rId3">
            <a:extLst>
              <a:ext uri="{28A0092B-C50C-407E-A947-70E740481C1C}">
                <a14:useLocalDpi xmlns:a14="http://schemas.microsoft.com/office/drawing/2010/main" val="0"/>
              </a:ext>
            </a:extLst>
          </a:blip>
          <a:srcRect t="13922"/>
          <a:stretch/>
        </p:blipFill>
        <p:spPr>
          <a:xfrm>
            <a:off x="396587" y="1409700"/>
            <a:ext cx="3632487" cy="4880488"/>
          </a:xfrm>
          <a:prstGeom prst="rect">
            <a:avLst/>
          </a:prstGeom>
        </p:spPr>
      </p:pic>
      <p:sp>
        <p:nvSpPr>
          <p:cNvPr id="99" name="TextBox 98">
            <a:extLst/>
          </p:cNvPr>
          <p:cNvSpPr txBox="1"/>
          <p:nvPr/>
        </p:nvSpPr>
        <p:spPr>
          <a:xfrm>
            <a:off x="7824682" y="2098622"/>
            <a:ext cx="2890570" cy="353943"/>
          </a:xfrm>
          <a:prstGeom prst="rect">
            <a:avLst/>
          </a:prstGeom>
          <a:noFill/>
        </p:spPr>
        <p:txBody>
          <a:bodyPr wrap="square" rtlCol="0" anchor="b">
            <a:spAutoFit/>
          </a:bodyPr>
          <a:lstStyle/>
          <a:p>
            <a:pPr defTabSz="457200"/>
            <a:r>
              <a:rPr lang="en-US" sz="1700" b="1" kern="0" spc="-15" dirty="0">
                <a:solidFill>
                  <a:srgbClr val="111340"/>
                </a:solidFill>
                <a:latin typeface="Poppins" pitchFamily="2" charset="77"/>
                <a:cs typeface="Poppins" pitchFamily="2" charset="77"/>
              </a:rPr>
              <a:t>Message </a:t>
            </a:r>
            <a:r>
              <a:rPr lang="en-US" sz="1700" b="1" kern="0" spc="-15" dirty="0" err="1">
                <a:solidFill>
                  <a:srgbClr val="111340"/>
                </a:solidFill>
                <a:latin typeface="Poppins" pitchFamily="2" charset="77"/>
                <a:cs typeface="Poppins" pitchFamily="2" charset="77"/>
              </a:rPr>
              <a:t>clé</a:t>
            </a:r>
            <a:endParaRPr lang="en-US" sz="1700" b="1" kern="0" spc="-15" dirty="0">
              <a:solidFill>
                <a:srgbClr val="111340"/>
              </a:solidFill>
              <a:latin typeface="Poppins" pitchFamily="2" charset="77"/>
              <a:cs typeface="Poppins" pitchFamily="2" charset="77"/>
            </a:endParaRPr>
          </a:p>
        </p:txBody>
      </p:sp>
      <p:sp>
        <p:nvSpPr>
          <p:cNvPr id="100" name="TextBox 99">
            <a:extLst/>
          </p:cNvPr>
          <p:cNvSpPr txBox="1"/>
          <p:nvPr/>
        </p:nvSpPr>
        <p:spPr>
          <a:xfrm>
            <a:off x="7824682" y="2473953"/>
            <a:ext cx="4255558" cy="784830"/>
          </a:xfrm>
          <a:prstGeom prst="rect">
            <a:avLst/>
          </a:prstGeom>
          <a:noFill/>
        </p:spPr>
        <p:txBody>
          <a:bodyPr wrap="square" rtlCol="0">
            <a:spAutoFit/>
          </a:bodyPr>
          <a:lstStyle/>
          <a:p>
            <a:pPr defTabSz="457200">
              <a:lnSpc>
                <a:spcPts val="1800"/>
              </a:lnSpc>
            </a:pPr>
            <a:r>
              <a:rPr lang="fr-FR" sz="1400" kern="0" spc="-10" dirty="0">
                <a:solidFill>
                  <a:sysClr val="windowText" lastClr="000000"/>
                </a:solidFill>
                <a:latin typeface="Poppins" pitchFamily="2" charset="77"/>
                <a:cs typeface="Poppins" pitchFamily="2" charset="77"/>
              </a:rPr>
              <a:t>En se situant à 2,7% en 2015, le niveau général des prix à la consommation augmente à un rythme plus soutenu qu’en 2014 où la hausse était de 1,9%.</a:t>
            </a:r>
          </a:p>
        </p:txBody>
      </p:sp>
      <p:sp>
        <p:nvSpPr>
          <p:cNvPr id="101" name="TextBox 100">
            <a:extLst/>
          </p:cNvPr>
          <p:cNvSpPr txBox="1"/>
          <p:nvPr/>
        </p:nvSpPr>
        <p:spPr>
          <a:xfrm>
            <a:off x="7824682" y="3312092"/>
            <a:ext cx="2890570" cy="353943"/>
          </a:xfrm>
          <a:prstGeom prst="rect">
            <a:avLst/>
          </a:prstGeom>
          <a:noFill/>
        </p:spPr>
        <p:txBody>
          <a:bodyPr wrap="square" rtlCol="0" anchor="b">
            <a:spAutoFit/>
          </a:bodyPr>
          <a:lstStyle/>
          <a:p>
            <a:pPr defTabSz="457200"/>
            <a:r>
              <a:rPr lang="en-US" sz="1700" b="1" kern="0" spc="-15" dirty="0">
                <a:solidFill>
                  <a:srgbClr val="111340"/>
                </a:solidFill>
                <a:latin typeface="Poppins" pitchFamily="2" charset="77"/>
                <a:cs typeface="Poppins" pitchFamily="2" charset="77"/>
              </a:rPr>
              <a:t>Determinants de </a:t>
            </a:r>
            <a:r>
              <a:rPr lang="en-US" sz="1700" b="1" kern="0" spc="-15" dirty="0" err="1">
                <a:solidFill>
                  <a:srgbClr val="111340"/>
                </a:solidFill>
                <a:latin typeface="Poppins" pitchFamily="2" charset="77"/>
                <a:cs typeface="Poppins" pitchFamily="2" charset="77"/>
              </a:rPr>
              <a:t>l’inflation</a:t>
            </a:r>
            <a:endParaRPr lang="en-US" sz="1700" b="1" kern="0" spc="-15" dirty="0">
              <a:solidFill>
                <a:srgbClr val="111340"/>
              </a:solidFill>
              <a:latin typeface="Poppins" pitchFamily="2" charset="77"/>
              <a:cs typeface="Poppins" pitchFamily="2" charset="77"/>
            </a:endParaRPr>
          </a:p>
        </p:txBody>
      </p:sp>
      <p:sp>
        <p:nvSpPr>
          <p:cNvPr id="102" name="TextBox 101">
            <a:extLst/>
          </p:cNvPr>
          <p:cNvSpPr txBox="1"/>
          <p:nvPr/>
        </p:nvSpPr>
        <p:spPr>
          <a:xfrm>
            <a:off x="7824682" y="3687423"/>
            <a:ext cx="4164118" cy="1477328"/>
          </a:xfrm>
          <a:prstGeom prst="rect">
            <a:avLst/>
          </a:prstGeom>
          <a:noFill/>
        </p:spPr>
        <p:txBody>
          <a:bodyPr wrap="square" rtlCol="0">
            <a:spAutoFit/>
          </a:bodyPr>
          <a:lstStyle/>
          <a:p>
            <a:pPr defTabSz="457200">
              <a:lnSpc>
                <a:spcPts val="1800"/>
              </a:lnSpc>
            </a:pPr>
            <a:r>
              <a:rPr lang="fr-FR" sz="1400" kern="0" spc="-10" dirty="0">
                <a:solidFill>
                  <a:sysClr val="windowText" lastClr="000000"/>
                </a:solidFill>
                <a:latin typeface="Poppins" pitchFamily="2" charset="77"/>
                <a:cs typeface="Poppins" pitchFamily="2" charset="77"/>
              </a:rPr>
              <a:t>[…]</a:t>
            </a:r>
          </a:p>
          <a:p>
            <a:pPr defTabSz="457200">
              <a:lnSpc>
                <a:spcPts val="1800"/>
              </a:lnSpc>
            </a:pPr>
            <a:r>
              <a:rPr lang="fr-FR" sz="1400" kern="0" spc="-10" dirty="0">
                <a:solidFill>
                  <a:sysClr val="windowText" lastClr="000000"/>
                </a:solidFill>
                <a:latin typeface="Poppins" pitchFamily="2" charset="77"/>
                <a:cs typeface="Poppins" pitchFamily="2" charset="77"/>
              </a:rPr>
              <a:t>Cette hausse du niveau général des prix provient principalement de la flambée des prix des boissons alcoolisées et tabacs (8,9%), des transports (7,5%), et des services de restaurants et hôtels (5,9%).</a:t>
            </a:r>
          </a:p>
          <a:p>
            <a:pPr defTabSz="457200">
              <a:lnSpc>
                <a:spcPts val="1800"/>
              </a:lnSpc>
            </a:pPr>
            <a:r>
              <a:rPr lang="fr-FR" sz="1400" kern="0" spc="-10" dirty="0">
                <a:solidFill>
                  <a:sysClr val="windowText" lastClr="000000"/>
                </a:solidFill>
                <a:latin typeface="Poppins" pitchFamily="2" charset="77"/>
                <a:cs typeface="Poppins" pitchFamily="2" charset="77"/>
              </a:rPr>
              <a:t>[…]</a:t>
            </a:r>
          </a:p>
        </p:txBody>
      </p:sp>
      <p:sp>
        <p:nvSpPr>
          <p:cNvPr id="105" name="TextBox 104">
            <a:extLst/>
          </p:cNvPr>
          <p:cNvSpPr txBox="1"/>
          <p:nvPr/>
        </p:nvSpPr>
        <p:spPr>
          <a:xfrm>
            <a:off x="7824682" y="5152907"/>
            <a:ext cx="2890570" cy="353943"/>
          </a:xfrm>
          <a:prstGeom prst="rect">
            <a:avLst/>
          </a:prstGeom>
          <a:noFill/>
        </p:spPr>
        <p:txBody>
          <a:bodyPr wrap="square" rtlCol="0" anchor="b">
            <a:spAutoFit/>
          </a:bodyPr>
          <a:lstStyle/>
          <a:p>
            <a:pPr defTabSz="457200"/>
            <a:r>
              <a:rPr lang="en-US" sz="1700" b="1" kern="0" spc="-15" dirty="0" err="1">
                <a:solidFill>
                  <a:srgbClr val="111340"/>
                </a:solidFill>
                <a:latin typeface="Poppins" pitchFamily="2" charset="77"/>
                <a:cs typeface="Poppins" pitchFamily="2" charset="77"/>
              </a:rPr>
              <a:t>Tendances</a:t>
            </a:r>
            <a:r>
              <a:rPr lang="en-US" sz="1700" b="1" kern="0" spc="-15" dirty="0">
                <a:solidFill>
                  <a:srgbClr val="111340"/>
                </a:solidFill>
                <a:latin typeface="Poppins" pitchFamily="2" charset="77"/>
                <a:cs typeface="Poppins" pitchFamily="2" charset="77"/>
              </a:rPr>
              <a:t> </a:t>
            </a:r>
            <a:r>
              <a:rPr lang="en-US" sz="1700" b="1" kern="0" spc="-15" dirty="0" err="1">
                <a:solidFill>
                  <a:srgbClr val="111340"/>
                </a:solidFill>
                <a:latin typeface="Poppins" pitchFamily="2" charset="77"/>
                <a:cs typeface="Poppins" pitchFamily="2" charset="77"/>
              </a:rPr>
              <a:t>spaciales</a:t>
            </a:r>
            <a:endParaRPr lang="en-US" sz="1700" b="1" kern="0" spc="-15" dirty="0">
              <a:solidFill>
                <a:srgbClr val="111340"/>
              </a:solidFill>
              <a:latin typeface="Poppins" pitchFamily="2" charset="77"/>
              <a:cs typeface="Poppins" pitchFamily="2" charset="77"/>
            </a:endParaRPr>
          </a:p>
        </p:txBody>
      </p:sp>
      <p:sp>
        <p:nvSpPr>
          <p:cNvPr id="106" name="TextBox 105">
            <a:extLst/>
          </p:cNvPr>
          <p:cNvSpPr txBox="1"/>
          <p:nvPr/>
        </p:nvSpPr>
        <p:spPr>
          <a:xfrm>
            <a:off x="7824682" y="5528238"/>
            <a:ext cx="4164118" cy="998607"/>
          </a:xfrm>
          <a:prstGeom prst="rect">
            <a:avLst/>
          </a:prstGeom>
          <a:noFill/>
        </p:spPr>
        <p:txBody>
          <a:bodyPr wrap="square" rtlCol="0">
            <a:spAutoFit/>
          </a:bodyPr>
          <a:lstStyle/>
          <a:p>
            <a:pPr defTabSz="457200">
              <a:lnSpc>
                <a:spcPts val="1800"/>
              </a:lnSpc>
            </a:pPr>
            <a:r>
              <a:rPr lang="fr-FR" sz="1400" kern="0" spc="-10" dirty="0">
                <a:solidFill>
                  <a:sysClr val="windowText" lastClr="000000"/>
                </a:solidFill>
                <a:latin typeface="Poppins" pitchFamily="2" charset="77"/>
                <a:cs typeface="Poppins" pitchFamily="2" charset="77"/>
              </a:rPr>
              <a:t>Sur le plan spatial, </a:t>
            </a:r>
            <a:r>
              <a:rPr lang="fr-FR" sz="1400" kern="0" spc="-10" dirty="0" err="1">
                <a:solidFill>
                  <a:sysClr val="windowText" lastClr="000000"/>
                </a:solidFill>
                <a:latin typeface="Poppins" pitchFamily="2" charset="77"/>
                <a:cs typeface="Poppins" pitchFamily="2" charset="77"/>
              </a:rPr>
              <a:t>Buéa</a:t>
            </a:r>
            <a:r>
              <a:rPr lang="fr-FR" sz="1400" kern="0" spc="-10" dirty="0">
                <a:solidFill>
                  <a:sysClr val="windowText" lastClr="000000"/>
                </a:solidFill>
                <a:latin typeface="Poppins" pitchFamily="2" charset="77"/>
                <a:cs typeface="Poppins" pitchFamily="2" charset="77"/>
              </a:rPr>
              <a:t> enregistre la plus forte hausse générale des prix (4,3%), suivie de Garoua (3,6%), </a:t>
            </a:r>
            <a:r>
              <a:rPr lang="fr-FR" sz="1400" kern="0" spc="-10" dirty="0" err="1">
                <a:solidFill>
                  <a:sysClr val="windowText" lastClr="000000"/>
                </a:solidFill>
                <a:latin typeface="Poppins" pitchFamily="2" charset="77"/>
                <a:cs typeface="Poppins" pitchFamily="2" charset="77"/>
              </a:rPr>
              <a:t>Ebolowa</a:t>
            </a:r>
            <a:r>
              <a:rPr lang="fr-FR" sz="1400" kern="0" spc="-10" dirty="0">
                <a:solidFill>
                  <a:sysClr val="windowText" lastClr="000000"/>
                </a:solidFill>
                <a:latin typeface="Poppins" pitchFamily="2" charset="77"/>
                <a:cs typeface="Poppins" pitchFamily="2" charset="77"/>
              </a:rPr>
              <a:t> (3,5%), Bamenda (2,9%) et Yaoundé (2,9%)</a:t>
            </a:r>
          </a:p>
        </p:txBody>
      </p:sp>
      <p:sp>
        <p:nvSpPr>
          <p:cNvPr id="112" name="Freeform 367">
            <a:extLst/>
          </p:cNvPr>
          <p:cNvSpPr>
            <a:spLocks noChangeArrowheads="1"/>
          </p:cNvSpPr>
          <p:nvPr/>
        </p:nvSpPr>
        <p:spPr bwMode="auto">
          <a:xfrm>
            <a:off x="3914665" y="1976778"/>
            <a:ext cx="3182112" cy="18288"/>
          </a:xfrm>
          <a:custGeom>
            <a:avLst/>
            <a:gdLst>
              <a:gd name="T0" fmla="*/ 1696 w 1697"/>
              <a:gd name="T1" fmla="*/ 37 h 38"/>
              <a:gd name="T2" fmla="*/ 0 w 1697"/>
              <a:gd name="T3" fmla="*/ 37 h 38"/>
              <a:gd name="T4" fmla="*/ 0 w 1697"/>
              <a:gd name="T5" fmla="*/ 0 h 38"/>
              <a:gd name="T6" fmla="*/ 1696 w 1697"/>
              <a:gd name="T7" fmla="*/ 0 h 38"/>
              <a:gd name="T8" fmla="*/ 1696 w 1697"/>
              <a:gd name="T9" fmla="*/ 37 h 38"/>
            </a:gdLst>
            <a:ahLst/>
            <a:cxnLst>
              <a:cxn ang="0">
                <a:pos x="T0" y="T1"/>
              </a:cxn>
              <a:cxn ang="0">
                <a:pos x="T2" y="T3"/>
              </a:cxn>
              <a:cxn ang="0">
                <a:pos x="T4" y="T5"/>
              </a:cxn>
              <a:cxn ang="0">
                <a:pos x="T6" y="T7"/>
              </a:cxn>
              <a:cxn ang="0">
                <a:pos x="T8" y="T9"/>
              </a:cxn>
            </a:cxnLst>
            <a:rect l="0" t="0" r="r" b="b"/>
            <a:pathLst>
              <a:path w="1697" h="38">
                <a:moveTo>
                  <a:pt x="1696" y="37"/>
                </a:moveTo>
                <a:lnTo>
                  <a:pt x="0" y="37"/>
                </a:lnTo>
                <a:lnTo>
                  <a:pt x="0" y="0"/>
                </a:lnTo>
                <a:lnTo>
                  <a:pt x="1696" y="0"/>
                </a:lnTo>
                <a:lnTo>
                  <a:pt x="1696" y="37"/>
                </a:lnTo>
              </a:path>
            </a:pathLst>
          </a:custGeom>
          <a:solidFill>
            <a:srgbClr val="C55A11"/>
          </a:solidFill>
          <a:ln>
            <a:solidFill>
              <a:schemeClr val="accent2">
                <a:lumMod val="75000"/>
              </a:schemeClr>
            </a:solid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747994"/>
              </a:solidFill>
              <a:effectLst/>
              <a:uLnTx/>
              <a:uFillTx/>
              <a:latin typeface="Poppins" pitchFamily="2" charset="77"/>
            </a:endParaRPr>
          </a:p>
        </p:txBody>
      </p:sp>
      <p:sp>
        <p:nvSpPr>
          <p:cNvPr id="6" name="Rectangle 5"/>
          <p:cNvSpPr/>
          <p:nvPr/>
        </p:nvSpPr>
        <p:spPr>
          <a:xfrm>
            <a:off x="511277" y="1750142"/>
            <a:ext cx="3403388" cy="1838632"/>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a:extLst/>
          </p:cNvPr>
          <p:cNvSpPr txBox="1"/>
          <p:nvPr/>
        </p:nvSpPr>
        <p:spPr>
          <a:xfrm>
            <a:off x="762001" y="947744"/>
            <a:ext cx="10667999" cy="323165"/>
          </a:xfrm>
          <a:prstGeom prst="rect">
            <a:avLst/>
          </a:prstGeom>
          <a:noFill/>
        </p:spPr>
        <p:txBody>
          <a:bodyPr wrap="square" rtlCol="0">
            <a:spAutoFit/>
          </a:bodyPr>
          <a:lstStyle/>
          <a:p>
            <a:pPr algn="ctr" defTabSz="457200"/>
            <a:r>
              <a:rPr lang="en-US" sz="1500" kern="0" spc="-60" dirty="0" err="1">
                <a:solidFill>
                  <a:sysClr val="windowText" lastClr="000000"/>
                </a:solidFill>
                <a:latin typeface="Poppins" pitchFamily="2" charset="77"/>
                <a:cs typeface="Poppins" pitchFamily="2" charset="77"/>
              </a:rPr>
              <a:t>Publlication</a:t>
            </a:r>
            <a:r>
              <a:rPr lang="en-US" sz="1500" kern="0" spc="-60" dirty="0">
                <a:solidFill>
                  <a:sysClr val="windowText" lastClr="000000"/>
                </a:solidFill>
                <a:latin typeface="Poppins" pitchFamily="2" charset="77"/>
                <a:cs typeface="Poppins" pitchFamily="2" charset="77"/>
              </a:rPr>
              <a:t> de </a:t>
            </a:r>
            <a:r>
              <a:rPr lang="en-US" sz="1500" kern="0" spc="-60" dirty="0" err="1">
                <a:solidFill>
                  <a:sysClr val="windowText" lastClr="000000"/>
                </a:solidFill>
                <a:latin typeface="Poppins" pitchFamily="2" charset="77"/>
                <a:cs typeface="Poppins" pitchFamily="2" charset="77"/>
              </a:rPr>
              <a:t>l’INS</a:t>
            </a:r>
            <a:r>
              <a:rPr lang="en-US" sz="1500" kern="0" spc="-60" dirty="0">
                <a:solidFill>
                  <a:sysClr val="windowText" lastClr="000000"/>
                </a:solidFill>
                <a:latin typeface="Poppins" pitchFamily="2" charset="77"/>
                <a:cs typeface="Poppins" pitchFamily="2" charset="77"/>
              </a:rPr>
              <a:t>: Evolution de </a:t>
            </a:r>
            <a:r>
              <a:rPr lang="en-US" sz="1500" kern="0" spc="-60" dirty="0" err="1">
                <a:solidFill>
                  <a:sysClr val="windowText" lastClr="000000"/>
                </a:solidFill>
                <a:latin typeface="Poppins" pitchFamily="2" charset="77"/>
                <a:cs typeface="Poppins" pitchFamily="2" charset="77"/>
              </a:rPr>
              <a:t>l’inflation</a:t>
            </a:r>
            <a:r>
              <a:rPr lang="en-US" sz="1500" kern="0" spc="-60" dirty="0">
                <a:solidFill>
                  <a:sysClr val="windowText" lastClr="000000"/>
                </a:solidFill>
                <a:latin typeface="Poppins" pitchFamily="2" charset="77"/>
                <a:cs typeface="Poppins" pitchFamily="2" charset="77"/>
              </a:rPr>
              <a:t> au </a:t>
            </a:r>
            <a:r>
              <a:rPr lang="en-US" sz="1500" kern="0" spc="-60" dirty="0" err="1">
                <a:solidFill>
                  <a:sysClr val="windowText" lastClr="000000"/>
                </a:solidFill>
                <a:latin typeface="Poppins" pitchFamily="2" charset="77"/>
                <a:cs typeface="Poppins" pitchFamily="2" charset="77"/>
              </a:rPr>
              <a:t>cours</a:t>
            </a:r>
            <a:r>
              <a:rPr lang="en-US" sz="1500" kern="0" spc="-60" dirty="0">
                <a:solidFill>
                  <a:sysClr val="windowText" lastClr="000000"/>
                </a:solidFill>
                <a:latin typeface="Poppins" pitchFamily="2" charset="77"/>
                <a:cs typeface="Poppins" pitchFamily="2" charset="77"/>
              </a:rPr>
              <a:t> de </a:t>
            </a:r>
            <a:r>
              <a:rPr lang="en-US" sz="1500" kern="0" spc="-60" dirty="0" err="1">
                <a:solidFill>
                  <a:sysClr val="windowText" lastClr="000000"/>
                </a:solidFill>
                <a:latin typeface="Poppins" pitchFamily="2" charset="77"/>
                <a:cs typeface="Poppins" pitchFamily="2" charset="77"/>
              </a:rPr>
              <a:t>l’année</a:t>
            </a:r>
            <a:r>
              <a:rPr lang="en-US" sz="1500" kern="0" spc="-60" dirty="0">
                <a:solidFill>
                  <a:sysClr val="windowText" lastClr="000000"/>
                </a:solidFill>
                <a:latin typeface="Poppins" pitchFamily="2" charset="77"/>
                <a:cs typeface="Poppins" pitchFamily="2" charset="77"/>
              </a:rPr>
              <a:t> 2015</a:t>
            </a:r>
          </a:p>
        </p:txBody>
      </p:sp>
      <p:sp>
        <p:nvSpPr>
          <p:cNvPr id="119" name="TextBox 118">
            <a:extLst/>
          </p:cNvPr>
          <p:cNvSpPr txBox="1"/>
          <p:nvPr/>
        </p:nvSpPr>
        <p:spPr>
          <a:xfrm>
            <a:off x="4216150" y="1648171"/>
            <a:ext cx="2890570" cy="353943"/>
          </a:xfrm>
          <a:prstGeom prst="rect">
            <a:avLst/>
          </a:prstGeom>
          <a:noFill/>
        </p:spPr>
        <p:txBody>
          <a:bodyPr wrap="square" rtlCol="0" anchor="b">
            <a:spAutoFit/>
          </a:bodyPr>
          <a:lstStyle/>
          <a:p>
            <a:pPr defTabSz="457200"/>
            <a:r>
              <a:rPr lang="en-US" sz="1700" b="1" kern="0" spc="-15" dirty="0" err="1">
                <a:solidFill>
                  <a:srgbClr val="C55A11"/>
                </a:solidFill>
                <a:latin typeface="Poppins" pitchFamily="2" charset="77"/>
                <a:cs typeface="Poppins" pitchFamily="2" charset="77"/>
              </a:rPr>
              <a:t>Accroche</a:t>
            </a:r>
            <a:endParaRPr lang="en-US" sz="1700" b="1" kern="0" spc="-15" dirty="0">
              <a:solidFill>
                <a:srgbClr val="C55A11"/>
              </a:solidFill>
              <a:latin typeface="Poppins" pitchFamily="2" charset="77"/>
              <a:cs typeface="Poppins" pitchFamily="2" charset="77"/>
            </a:endParaRPr>
          </a:p>
        </p:txBody>
      </p:sp>
      <p:sp>
        <p:nvSpPr>
          <p:cNvPr id="2" name="TextBox 1"/>
          <p:cNvSpPr txBox="1"/>
          <p:nvPr/>
        </p:nvSpPr>
        <p:spPr>
          <a:xfrm>
            <a:off x="0" y="6569658"/>
            <a:ext cx="6490447" cy="215444"/>
          </a:xfrm>
          <a:prstGeom prst="rect">
            <a:avLst/>
          </a:prstGeom>
          <a:noFill/>
        </p:spPr>
        <p:txBody>
          <a:bodyPr wrap="square" rtlCol="0">
            <a:spAutoFit/>
          </a:bodyPr>
          <a:lstStyle/>
          <a:p>
            <a:r>
              <a:rPr lang="en-GB" sz="800" dirty="0"/>
              <a:t>African Statistical Newsletter – </a:t>
            </a:r>
            <a:r>
              <a:rPr lang="pt-BR" sz="800" dirty="0"/>
              <a:t>Vol. 9 No.1, </a:t>
            </a:r>
            <a:r>
              <a:rPr lang="pt-BR" sz="800" dirty="0" err="1"/>
              <a:t>Juin</a:t>
            </a:r>
            <a:r>
              <a:rPr lang="pt-BR" sz="800" dirty="0"/>
              <a:t> 2017, </a:t>
            </a:r>
            <a:r>
              <a:rPr lang="pt-BR" sz="800" dirty="0">
                <a:hlinkClick r:id="rId4"/>
              </a:rPr>
              <a:t>https://archive.uneca.org/sites/default/files/PageAttachments/asn_june_2017_final_v9-no1.pdf</a:t>
            </a:r>
            <a:r>
              <a:rPr lang="pt-BR" sz="800" dirty="0"/>
              <a:t> </a:t>
            </a:r>
            <a:endParaRPr lang="en-GB" sz="800" dirty="0"/>
          </a:p>
        </p:txBody>
      </p:sp>
      <p:pic>
        <p:nvPicPr>
          <p:cNvPr id="3" name="Picture 2"/>
          <p:cNvPicPr>
            <a:picLocks noChangeAspect="1"/>
          </p:cNvPicPr>
          <p:nvPr/>
        </p:nvPicPr>
        <p:blipFill>
          <a:blip r:embed="rId5"/>
          <a:stretch>
            <a:fillRect/>
          </a:stretch>
        </p:blipFill>
        <p:spPr>
          <a:xfrm>
            <a:off x="4621025" y="1976778"/>
            <a:ext cx="3005588" cy="4444369"/>
          </a:xfrm>
          <a:prstGeom prst="rect">
            <a:avLst/>
          </a:prstGeom>
        </p:spPr>
      </p:pic>
    </p:spTree>
    <p:extLst>
      <p:ext uri="{BB962C8B-B14F-4D97-AF65-F5344CB8AC3E}">
        <p14:creationId xmlns:p14="http://schemas.microsoft.com/office/powerpoint/2010/main" val="273936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p:cNvSpPr txBox="1">
            <a:spLocks/>
          </p:cNvSpPr>
          <p:nvPr/>
        </p:nvSpPr>
        <p:spPr>
          <a:xfrm>
            <a:off x="758537" y="162917"/>
            <a:ext cx="10515600" cy="541546"/>
          </a:xfrm>
          <a:prstGeom prst="roundRect">
            <a:avLst/>
          </a:prstGeom>
          <a:solidFill>
            <a:srgbClr val="1F4E79"/>
          </a:solid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lt1"/>
                </a:solidFill>
                <a:latin typeface="Century Gothic" panose="020B0502020202020204" pitchFamily="34" charset="0"/>
                <a:ea typeface="+mn-ea"/>
                <a:cs typeface="+mn-cs"/>
              </a:rPr>
              <a:t>Introduction – </a:t>
            </a:r>
            <a:r>
              <a:rPr lang="en-GB" sz="1600" b="1" dirty="0" err="1">
                <a:solidFill>
                  <a:schemeClr val="lt1"/>
                </a:solidFill>
                <a:latin typeface="Century Gothic" panose="020B0502020202020204" pitchFamily="34" charset="0"/>
                <a:ea typeface="+mn-ea"/>
                <a:cs typeface="+mn-cs"/>
              </a:rPr>
              <a:t>interprétation</a:t>
            </a:r>
            <a:r>
              <a:rPr lang="en-GB" sz="1600" b="1" dirty="0">
                <a:solidFill>
                  <a:schemeClr val="lt1"/>
                </a:solidFill>
                <a:latin typeface="Century Gothic" panose="020B0502020202020204" pitchFamily="34" charset="0"/>
                <a:ea typeface="+mn-ea"/>
                <a:cs typeface="+mn-cs"/>
              </a:rPr>
              <a:t> </a:t>
            </a:r>
            <a:r>
              <a:rPr lang="en-GB" sz="1600" b="1" dirty="0" err="1">
                <a:solidFill>
                  <a:schemeClr val="lt1"/>
                </a:solidFill>
                <a:latin typeface="Century Gothic" panose="020B0502020202020204" pitchFamily="34" charset="0"/>
                <a:ea typeface="+mn-ea"/>
                <a:cs typeface="+mn-cs"/>
              </a:rPr>
              <a:t>d’une</a:t>
            </a:r>
            <a:r>
              <a:rPr lang="en-GB" sz="1600" b="1" dirty="0">
                <a:solidFill>
                  <a:schemeClr val="lt1"/>
                </a:solidFill>
                <a:latin typeface="Century Gothic" panose="020B0502020202020204" pitchFamily="34" charset="0"/>
                <a:ea typeface="+mn-ea"/>
                <a:cs typeface="+mn-cs"/>
              </a:rPr>
              <a:t> publication sur </a:t>
            </a:r>
            <a:r>
              <a:rPr lang="en-GB" sz="1600" b="1" dirty="0" err="1">
                <a:solidFill>
                  <a:schemeClr val="lt1"/>
                </a:solidFill>
                <a:latin typeface="Century Gothic" panose="020B0502020202020204" pitchFamily="34" charset="0"/>
                <a:ea typeface="+mn-ea"/>
                <a:cs typeface="+mn-cs"/>
              </a:rPr>
              <a:t>l’inflation</a:t>
            </a:r>
            <a:endParaRPr lang="en-GB" sz="1600" b="1" dirty="0">
              <a:solidFill>
                <a:schemeClr val="lt1"/>
              </a:solidFill>
              <a:latin typeface="Century Gothic" panose="020B0502020202020204" pitchFamily="34" charset="0"/>
              <a:ea typeface="+mn-ea"/>
              <a:cs typeface="+mn-cs"/>
            </a:endParaRPr>
          </a:p>
        </p:txBody>
      </p:sp>
      <p:sp>
        <p:nvSpPr>
          <p:cNvPr id="118" name="TextBox 117">
            <a:extLst/>
          </p:cNvPr>
          <p:cNvSpPr txBox="1"/>
          <p:nvPr/>
        </p:nvSpPr>
        <p:spPr>
          <a:xfrm>
            <a:off x="762001" y="947744"/>
            <a:ext cx="10667999" cy="323165"/>
          </a:xfrm>
          <a:prstGeom prst="rect">
            <a:avLst/>
          </a:prstGeom>
          <a:noFill/>
        </p:spPr>
        <p:txBody>
          <a:bodyPr wrap="square" rtlCol="0">
            <a:spAutoFit/>
          </a:bodyPr>
          <a:lstStyle/>
          <a:p>
            <a:pPr algn="ctr" defTabSz="457200"/>
            <a:r>
              <a:rPr lang="en-US" sz="1500" kern="0" spc="-60" dirty="0" err="1">
                <a:solidFill>
                  <a:sysClr val="windowText" lastClr="000000"/>
                </a:solidFill>
                <a:latin typeface="Poppins" pitchFamily="2" charset="77"/>
                <a:cs typeface="Poppins" pitchFamily="2" charset="77"/>
              </a:rPr>
              <a:t>Titres</a:t>
            </a:r>
            <a:r>
              <a:rPr lang="en-US" sz="1500" kern="0" spc="-60" dirty="0">
                <a:solidFill>
                  <a:sysClr val="windowText" lastClr="000000"/>
                </a:solidFill>
                <a:latin typeface="Poppins" pitchFamily="2" charset="77"/>
                <a:cs typeface="Poppins" pitchFamily="2" charset="77"/>
              </a:rPr>
              <a:t> de </a:t>
            </a:r>
            <a:r>
              <a:rPr lang="en-US" sz="1500" kern="0" spc="-60" dirty="0" err="1">
                <a:solidFill>
                  <a:sysClr val="windowText" lastClr="000000"/>
                </a:solidFill>
                <a:latin typeface="Poppins" pitchFamily="2" charset="77"/>
                <a:cs typeface="Poppins" pitchFamily="2" charset="77"/>
              </a:rPr>
              <a:t>quelques</a:t>
            </a:r>
            <a:r>
              <a:rPr lang="en-US" sz="1500" kern="0" spc="-60" dirty="0">
                <a:solidFill>
                  <a:sysClr val="windowText" lastClr="000000"/>
                </a:solidFill>
                <a:latin typeface="Poppins" pitchFamily="2" charset="77"/>
                <a:cs typeface="Poppins" pitchFamily="2" charset="77"/>
              </a:rPr>
              <a:t> </a:t>
            </a:r>
            <a:r>
              <a:rPr lang="en-US" sz="1500" kern="0" spc="-60" dirty="0" err="1">
                <a:solidFill>
                  <a:sysClr val="windowText" lastClr="000000"/>
                </a:solidFill>
                <a:latin typeface="Poppins" pitchFamily="2" charset="77"/>
                <a:cs typeface="Poppins" pitchFamily="2" charset="77"/>
              </a:rPr>
              <a:t>journaux</a:t>
            </a:r>
            <a:endParaRPr lang="en-US" sz="1500" kern="0" spc="-60" dirty="0">
              <a:solidFill>
                <a:sysClr val="windowText" lastClr="000000"/>
              </a:solidFill>
              <a:latin typeface="Poppins" pitchFamily="2" charset="77"/>
              <a:cs typeface="Poppins" pitchFamily="2" charset="77"/>
            </a:endParaRPr>
          </a:p>
        </p:txBody>
      </p:sp>
      <p:pic>
        <p:nvPicPr>
          <p:cNvPr id="19" name="Picture 18"/>
          <p:cNvPicPr/>
          <p:nvPr/>
        </p:nvPicPr>
        <p:blipFill rotWithShape="1">
          <a:blip r:embed="rId3"/>
          <a:srcRect l="6894" t="4732" r="69723" b="68469"/>
          <a:stretch/>
        </p:blipFill>
        <p:spPr bwMode="auto">
          <a:xfrm>
            <a:off x="7109727" y="3109142"/>
            <a:ext cx="4529900" cy="1534226"/>
          </a:xfrm>
          <a:prstGeom prst="rect">
            <a:avLst/>
          </a:prstGeom>
          <a:ln>
            <a:noFill/>
          </a:ln>
          <a:extLst>
            <a:ext uri="{53640926-AAD7-44D8-BBD7-CCE9431645EC}">
              <a14:shadowObscured xmlns:a14="http://schemas.microsoft.com/office/drawing/2010/main"/>
            </a:ext>
          </a:extLst>
        </p:spPr>
      </p:pic>
      <p:pic>
        <p:nvPicPr>
          <p:cNvPr id="20" name="Picture 19" descr="http://www.cameroon-info.net/img/news/mutations_17_02_2016_ns_600.jpg"/>
          <p:cNvPicPr/>
          <p:nvPr/>
        </p:nvPicPr>
        <p:blipFill rotWithShape="1">
          <a:blip r:embed="rId4">
            <a:extLst>
              <a:ext uri="{28A0092B-C50C-407E-A947-70E740481C1C}">
                <a14:useLocalDpi xmlns:a14="http://schemas.microsoft.com/office/drawing/2010/main" val="0"/>
              </a:ext>
            </a:extLst>
          </a:blip>
          <a:srcRect b="78441"/>
          <a:stretch/>
        </p:blipFill>
        <p:spPr bwMode="auto">
          <a:xfrm>
            <a:off x="561146" y="1824851"/>
            <a:ext cx="5318464" cy="1532086"/>
          </a:xfrm>
          <a:prstGeom prst="rect">
            <a:avLst/>
          </a:prstGeom>
          <a:noFill/>
          <a:ln>
            <a:noFill/>
          </a:ln>
          <a:extLst>
            <a:ext uri="{53640926-AAD7-44D8-BBD7-CCE9431645EC}">
              <a14:shadowObscured xmlns:a14="http://schemas.microsoft.com/office/drawing/2010/main"/>
            </a:ext>
          </a:extLst>
        </p:spPr>
      </p:pic>
      <p:pic>
        <p:nvPicPr>
          <p:cNvPr id="21" name="Picture 20"/>
          <p:cNvPicPr/>
          <p:nvPr/>
        </p:nvPicPr>
        <p:blipFill rotWithShape="1">
          <a:blip r:embed="rId5"/>
          <a:srcRect l="11804" t="33159" r="71026" b="54386"/>
          <a:stretch/>
        </p:blipFill>
        <p:spPr bwMode="auto">
          <a:xfrm>
            <a:off x="718746" y="4818620"/>
            <a:ext cx="5297591" cy="118156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52582" y="1708727"/>
            <a:ext cx="1699491" cy="1782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7879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p:cNvSpPr txBox="1">
            <a:spLocks/>
          </p:cNvSpPr>
          <p:nvPr/>
        </p:nvSpPr>
        <p:spPr>
          <a:xfrm>
            <a:off x="758537" y="162917"/>
            <a:ext cx="10515600" cy="541546"/>
          </a:xfrm>
          <a:prstGeom prst="roundRect">
            <a:avLst/>
          </a:prstGeom>
          <a:solidFill>
            <a:srgbClr val="1F4E79"/>
          </a:solidFill>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lt1"/>
                </a:solidFill>
                <a:latin typeface="Century Gothic" panose="020B0502020202020204" pitchFamily="34" charset="0"/>
                <a:ea typeface="+mn-ea"/>
                <a:cs typeface="+mn-cs"/>
              </a:rPr>
              <a:t>Introduction – </a:t>
            </a:r>
            <a:r>
              <a:rPr lang="en-GB" sz="1600" b="1" dirty="0" err="1">
                <a:solidFill>
                  <a:schemeClr val="lt1"/>
                </a:solidFill>
                <a:latin typeface="Century Gothic" panose="020B0502020202020204" pitchFamily="34" charset="0"/>
                <a:ea typeface="+mn-ea"/>
                <a:cs typeface="+mn-cs"/>
              </a:rPr>
              <a:t>interprétation</a:t>
            </a:r>
            <a:r>
              <a:rPr lang="en-GB" sz="1600" b="1" dirty="0">
                <a:solidFill>
                  <a:schemeClr val="lt1"/>
                </a:solidFill>
                <a:latin typeface="Century Gothic" panose="020B0502020202020204" pitchFamily="34" charset="0"/>
                <a:ea typeface="+mn-ea"/>
                <a:cs typeface="+mn-cs"/>
              </a:rPr>
              <a:t> </a:t>
            </a:r>
            <a:r>
              <a:rPr lang="en-GB" sz="1600" b="1" dirty="0" err="1">
                <a:solidFill>
                  <a:schemeClr val="lt1"/>
                </a:solidFill>
                <a:latin typeface="Century Gothic" panose="020B0502020202020204" pitchFamily="34" charset="0"/>
                <a:ea typeface="+mn-ea"/>
                <a:cs typeface="+mn-cs"/>
              </a:rPr>
              <a:t>d’une</a:t>
            </a:r>
            <a:r>
              <a:rPr lang="en-GB" sz="1600" b="1" dirty="0">
                <a:solidFill>
                  <a:schemeClr val="lt1"/>
                </a:solidFill>
                <a:latin typeface="Century Gothic" panose="020B0502020202020204" pitchFamily="34" charset="0"/>
                <a:ea typeface="+mn-ea"/>
                <a:cs typeface="+mn-cs"/>
              </a:rPr>
              <a:t> publication sur </a:t>
            </a:r>
            <a:r>
              <a:rPr lang="en-GB" sz="1600" b="1" dirty="0" err="1">
                <a:solidFill>
                  <a:schemeClr val="lt1"/>
                </a:solidFill>
                <a:latin typeface="Century Gothic" panose="020B0502020202020204" pitchFamily="34" charset="0"/>
                <a:ea typeface="+mn-ea"/>
                <a:cs typeface="+mn-cs"/>
              </a:rPr>
              <a:t>l’inflation</a:t>
            </a:r>
            <a:endParaRPr lang="en-GB" sz="1600" b="1" dirty="0">
              <a:solidFill>
                <a:schemeClr val="lt1"/>
              </a:solidFill>
              <a:latin typeface="Century Gothic" panose="020B0502020202020204" pitchFamily="34" charset="0"/>
              <a:ea typeface="+mn-ea"/>
              <a:cs typeface="+mn-cs"/>
            </a:endParaRPr>
          </a:p>
        </p:txBody>
      </p:sp>
      <p:sp>
        <p:nvSpPr>
          <p:cNvPr id="7" name="Freeform 366">
            <a:extLst/>
          </p:cNvPr>
          <p:cNvSpPr>
            <a:spLocks noChangeArrowheads="1"/>
          </p:cNvSpPr>
          <p:nvPr/>
        </p:nvSpPr>
        <p:spPr bwMode="auto">
          <a:xfrm flipV="1">
            <a:off x="576833" y="1821040"/>
            <a:ext cx="131834" cy="1211216"/>
          </a:xfrm>
          <a:custGeom>
            <a:avLst/>
            <a:gdLst>
              <a:gd name="T0" fmla="*/ 211 w 212"/>
              <a:gd name="T1" fmla="*/ 1942 h 1943"/>
              <a:gd name="T2" fmla="*/ 0 w 212"/>
              <a:gd name="T3" fmla="*/ 1942 h 1943"/>
              <a:gd name="T4" fmla="*/ 0 w 212"/>
              <a:gd name="T5" fmla="*/ 0 h 1943"/>
              <a:gd name="T6" fmla="*/ 211 w 212"/>
              <a:gd name="T7" fmla="*/ 0 h 1943"/>
              <a:gd name="T8" fmla="*/ 211 w 212"/>
              <a:gd name="T9" fmla="*/ 1942 h 1943"/>
            </a:gdLst>
            <a:ahLst/>
            <a:cxnLst>
              <a:cxn ang="0">
                <a:pos x="T0" y="T1"/>
              </a:cxn>
              <a:cxn ang="0">
                <a:pos x="T2" y="T3"/>
              </a:cxn>
              <a:cxn ang="0">
                <a:pos x="T4" y="T5"/>
              </a:cxn>
              <a:cxn ang="0">
                <a:pos x="T6" y="T7"/>
              </a:cxn>
              <a:cxn ang="0">
                <a:pos x="T8" y="T9"/>
              </a:cxn>
            </a:cxnLst>
            <a:rect l="0" t="0" r="r" b="b"/>
            <a:pathLst>
              <a:path w="212" h="1943">
                <a:moveTo>
                  <a:pt x="211" y="1942"/>
                </a:moveTo>
                <a:lnTo>
                  <a:pt x="0" y="1942"/>
                </a:lnTo>
                <a:lnTo>
                  <a:pt x="0" y="0"/>
                </a:lnTo>
                <a:lnTo>
                  <a:pt x="211" y="0"/>
                </a:lnTo>
                <a:lnTo>
                  <a:pt x="211" y="1942"/>
                </a:lnTo>
              </a:path>
            </a:pathLst>
          </a:custGeom>
          <a:solidFill>
            <a:srgbClr val="4D69F9"/>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oppins" pitchFamily="2" charset="77"/>
            </a:endParaRPr>
          </a:p>
        </p:txBody>
      </p:sp>
      <p:sp>
        <p:nvSpPr>
          <p:cNvPr id="8" name="Freeform 367">
            <a:extLst/>
          </p:cNvPr>
          <p:cNvSpPr>
            <a:spLocks noChangeArrowheads="1"/>
          </p:cNvSpPr>
          <p:nvPr/>
        </p:nvSpPr>
        <p:spPr bwMode="auto">
          <a:xfrm flipV="1">
            <a:off x="576833" y="3032256"/>
            <a:ext cx="131834" cy="2020824"/>
          </a:xfrm>
          <a:custGeom>
            <a:avLst/>
            <a:gdLst>
              <a:gd name="T0" fmla="*/ 211 w 212"/>
              <a:gd name="T1" fmla="*/ 1942 h 1943"/>
              <a:gd name="T2" fmla="*/ 0 w 212"/>
              <a:gd name="T3" fmla="*/ 1942 h 1943"/>
              <a:gd name="T4" fmla="*/ 0 w 212"/>
              <a:gd name="T5" fmla="*/ 0 h 1943"/>
              <a:gd name="T6" fmla="*/ 211 w 212"/>
              <a:gd name="T7" fmla="*/ 0 h 1943"/>
              <a:gd name="T8" fmla="*/ 211 w 212"/>
              <a:gd name="T9" fmla="*/ 1942 h 1943"/>
            </a:gdLst>
            <a:ahLst/>
            <a:cxnLst>
              <a:cxn ang="0">
                <a:pos x="T0" y="T1"/>
              </a:cxn>
              <a:cxn ang="0">
                <a:pos x="T2" y="T3"/>
              </a:cxn>
              <a:cxn ang="0">
                <a:pos x="T4" y="T5"/>
              </a:cxn>
              <a:cxn ang="0">
                <a:pos x="T6" y="T7"/>
              </a:cxn>
              <a:cxn ang="0">
                <a:pos x="T8" y="T9"/>
              </a:cxn>
            </a:cxnLst>
            <a:rect l="0" t="0" r="r" b="b"/>
            <a:pathLst>
              <a:path w="212" h="1943">
                <a:moveTo>
                  <a:pt x="211" y="1942"/>
                </a:moveTo>
                <a:lnTo>
                  <a:pt x="0" y="1942"/>
                </a:lnTo>
                <a:lnTo>
                  <a:pt x="0" y="0"/>
                </a:lnTo>
                <a:lnTo>
                  <a:pt x="211" y="0"/>
                </a:lnTo>
                <a:lnTo>
                  <a:pt x="211" y="1942"/>
                </a:lnTo>
              </a:path>
            </a:pathLst>
          </a:custGeom>
          <a:solidFill>
            <a:srgbClr val="66B3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oppins" pitchFamily="2" charset="77"/>
            </a:endParaRPr>
          </a:p>
        </p:txBody>
      </p:sp>
      <p:sp>
        <p:nvSpPr>
          <p:cNvPr id="9" name="Freeform 369">
            <a:extLst/>
          </p:cNvPr>
          <p:cNvSpPr>
            <a:spLocks noChangeArrowheads="1"/>
          </p:cNvSpPr>
          <p:nvPr/>
        </p:nvSpPr>
        <p:spPr bwMode="auto">
          <a:xfrm flipV="1">
            <a:off x="368098" y="5048698"/>
            <a:ext cx="549304" cy="1211217"/>
          </a:xfrm>
          <a:custGeom>
            <a:avLst/>
            <a:gdLst>
              <a:gd name="T0" fmla="*/ 882 w 883"/>
              <a:gd name="T1" fmla="*/ 383 h 1943"/>
              <a:gd name="T2" fmla="*/ 441 w 883"/>
              <a:gd name="T3" fmla="*/ 0 h 1943"/>
              <a:gd name="T4" fmla="*/ 0 w 883"/>
              <a:gd name="T5" fmla="*/ 383 h 1943"/>
              <a:gd name="T6" fmla="*/ 335 w 883"/>
              <a:gd name="T7" fmla="*/ 383 h 1943"/>
              <a:gd name="T8" fmla="*/ 335 w 883"/>
              <a:gd name="T9" fmla="*/ 1942 h 1943"/>
              <a:gd name="T10" fmla="*/ 546 w 883"/>
              <a:gd name="T11" fmla="*/ 1942 h 1943"/>
              <a:gd name="T12" fmla="*/ 546 w 883"/>
              <a:gd name="T13" fmla="*/ 383 h 1943"/>
              <a:gd name="T14" fmla="*/ 882 w 883"/>
              <a:gd name="T15" fmla="*/ 383 h 1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3" h="1943">
                <a:moveTo>
                  <a:pt x="882" y="383"/>
                </a:moveTo>
                <a:lnTo>
                  <a:pt x="441" y="0"/>
                </a:lnTo>
                <a:lnTo>
                  <a:pt x="0" y="383"/>
                </a:lnTo>
                <a:lnTo>
                  <a:pt x="335" y="383"/>
                </a:lnTo>
                <a:lnTo>
                  <a:pt x="335" y="1942"/>
                </a:lnTo>
                <a:lnTo>
                  <a:pt x="546" y="1942"/>
                </a:lnTo>
                <a:lnTo>
                  <a:pt x="546" y="383"/>
                </a:lnTo>
                <a:lnTo>
                  <a:pt x="882" y="383"/>
                </a:lnTo>
              </a:path>
            </a:pathLst>
          </a:custGeom>
          <a:solidFill>
            <a:srgbClr val="4DC0B7"/>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oppins" pitchFamily="2" charset="77"/>
            </a:endParaRPr>
          </a:p>
        </p:txBody>
      </p:sp>
      <p:sp>
        <p:nvSpPr>
          <p:cNvPr id="10" name="Freeform 370">
            <a:extLst/>
          </p:cNvPr>
          <p:cNvSpPr>
            <a:spLocks noChangeArrowheads="1"/>
          </p:cNvSpPr>
          <p:nvPr/>
        </p:nvSpPr>
        <p:spPr bwMode="auto">
          <a:xfrm flipV="1">
            <a:off x="705920" y="2411542"/>
            <a:ext cx="521839" cy="30213"/>
          </a:xfrm>
          <a:custGeom>
            <a:avLst/>
            <a:gdLst>
              <a:gd name="T0" fmla="*/ 839 w 840"/>
              <a:gd name="T1" fmla="*/ 47 h 48"/>
              <a:gd name="T2" fmla="*/ 0 w 840"/>
              <a:gd name="T3" fmla="*/ 47 h 48"/>
              <a:gd name="T4" fmla="*/ 0 w 840"/>
              <a:gd name="T5" fmla="*/ 0 h 48"/>
              <a:gd name="T6" fmla="*/ 839 w 840"/>
              <a:gd name="T7" fmla="*/ 0 h 48"/>
              <a:gd name="T8" fmla="*/ 839 w 840"/>
              <a:gd name="T9" fmla="*/ 47 h 48"/>
            </a:gdLst>
            <a:ahLst/>
            <a:cxnLst>
              <a:cxn ang="0">
                <a:pos x="T0" y="T1"/>
              </a:cxn>
              <a:cxn ang="0">
                <a:pos x="T2" y="T3"/>
              </a:cxn>
              <a:cxn ang="0">
                <a:pos x="T4" y="T5"/>
              </a:cxn>
              <a:cxn ang="0">
                <a:pos x="T6" y="T7"/>
              </a:cxn>
              <a:cxn ang="0">
                <a:pos x="T8" y="T9"/>
              </a:cxn>
            </a:cxnLst>
            <a:rect l="0" t="0" r="r" b="b"/>
            <a:pathLst>
              <a:path w="840" h="48">
                <a:moveTo>
                  <a:pt x="839" y="47"/>
                </a:moveTo>
                <a:lnTo>
                  <a:pt x="0" y="47"/>
                </a:lnTo>
                <a:lnTo>
                  <a:pt x="0" y="0"/>
                </a:lnTo>
                <a:lnTo>
                  <a:pt x="839" y="0"/>
                </a:lnTo>
                <a:lnTo>
                  <a:pt x="839" y="47"/>
                </a:lnTo>
              </a:path>
            </a:pathLst>
          </a:custGeom>
          <a:solidFill>
            <a:srgbClr val="4D69F9"/>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oppins" pitchFamily="2" charset="77"/>
            </a:endParaRPr>
          </a:p>
        </p:txBody>
      </p:sp>
      <p:sp>
        <p:nvSpPr>
          <p:cNvPr id="11" name="Freeform 371">
            <a:extLst/>
          </p:cNvPr>
          <p:cNvSpPr>
            <a:spLocks noChangeArrowheads="1"/>
          </p:cNvSpPr>
          <p:nvPr/>
        </p:nvSpPr>
        <p:spPr bwMode="auto">
          <a:xfrm flipV="1">
            <a:off x="705920" y="3622760"/>
            <a:ext cx="521839" cy="30211"/>
          </a:xfrm>
          <a:custGeom>
            <a:avLst/>
            <a:gdLst>
              <a:gd name="T0" fmla="*/ 839 w 840"/>
              <a:gd name="T1" fmla="*/ 47 h 48"/>
              <a:gd name="T2" fmla="*/ 0 w 840"/>
              <a:gd name="T3" fmla="*/ 47 h 48"/>
              <a:gd name="T4" fmla="*/ 0 w 840"/>
              <a:gd name="T5" fmla="*/ 0 h 48"/>
              <a:gd name="T6" fmla="*/ 839 w 840"/>
              <a:gd name="T7" fmla="*/ 0 h 48"/>
              <a:gd name="T8" fmla="*/ 839 w 840"/>
              <a:gd name="T9" fmla="*/ 47 h 48"/>
            </a:gdLst>
            <a:ahLst/>
            <a:cxnLst>
              <a:cxn ang="0">
                <a:pos x="T0" y="T1"/>
              </a:cxn>
              <a:cxn ang="0">
                <a:pos x="T2" y="T3"/>
              </a:cxn>
              <a:cxn ang="0">
                <a:pos x="T4" y="T5"/>
              </a:cxn>
              <a:cxn ang="0">
                <a:pos x="T6" y="T7"/>
              </a:cxn>
              <a:cxn ang="0">
                <a:pos x="T8" y="T9"/>
              </a:cxn>
            </a:cxnLst>
            <a:rect l="0" t="0" r="r" b="b"/>
            <a:pathLst>
              <a:path w="840" h="48">
                <a:moveTo>
                  <a:pt x="839" y="47"/>
                </a:moveTo>
                <a:lnTo>
                  <a:pt x="0" y="47"/>
                </a:lnTo>
                <a:lnTo>
                  <a:pt x="0" y="0"/>
                </a:lnTo>
                <a:lnTo>
                  <a:pt x="839" y="0"/>
                </a:lnTo>
                <a:lnTo>
                  <a:pt x="839" y="47"/>
                </a:lnTo>
              </a:path>
            </a:pathLst>
          </a:custGeom>
          <a:solidFill>
            <a:srgbClr val="66B3FF"/>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oppins" pitchFamily="2" charset="77"/>
            </a:endParaRPr>
          </a:p>
        </p:txBody>
      </p:sp>
      <p:sp>
        <p:nvSpPr>
          <p:cNvPr id="12" name="Freeform 373">
            <a:extLst/>
          </p:cNvPr>
          <p:cNvSpPr>
            <a:spLocks noChangeArrowheads="1"/>
          </p:cNvSpPr>
          <p:nvPr/>
        </p:nvSpPr>
        <p:spPr bwMode="auto">
          <a:xfrm flipV="1">
            <a:off x="705920" y="5639201"/>
            <a:ext cx="521839" cy="30211"/>
          </a:xfrm>
          <a:custGeom>
            <a:avLst/>
            <a:gdLst>
              <a:gd name="T0" fmla="*/ 839 w 840"/>
              <a:gd name="T1" fmla="*/ 47 h 48"/>
              <a:gd name="T2" fmla="*/ 0 w 840"/>
              <a:gd name="T3" fmla="*/ 47 h 48"/>
              <a:gd name="T4" fmla="*/ 0 w 840"/>
              <a:gd name="T5" fmla="*/ 0 h 48"/>
              <a:gd name="T6" fmla="*/ 839 w 840"/>
              <a:gd name="T7" fmla="*/ 0 h 48"/>
              <a:gd name="T8" fmla="*/ 839 w 840"/>
              <a:gd name="T9" fmla="*/ 47 h 48"/>
            </a:gdLst>
            <a:ahLst/>
            <a:cxnLst>
              <a:cxn ang="0">
                <a:pos x="T0" y="T1"/>
              </a:cxn>
              <a:cxn ang="0">
                <a:pos x="T2" y="T3"/>
              </a:cxn>
              <a:cxn ang="0">
                <a:pos x="T4" y="T5"/>
              </a:cxn>
              <a:cxn ang="0">
                <a:pos x="T6" y="T7"/>
              </a:cxn>
              <a:cxn ang="0">
                <a:pos x="T8" y="T9"/>
              </a:cxn>
            </a:cxnLst>
            <a:rect l="0" t="0" r="r" b="b"/>
            <a:pathLst>
              <a:path w="840" h="48">
                <a:moveTo>
                  <a:pt x="839" y="47"/>
                </a:moveTo>
                <a:lnTo>
                  <a:pt x="0" y="47"/>
                </a:lnTo>
                <a:lnTo>
                  <a:pt x="0" y="0"/>
                </a:lnTo>
                <a:lnTo>
                  <a:pt x="839" y="0"/>
                </a:lnTo>
                <a:lnTo>
                  <a:pt x="839" y="47"/>
                </a:lnTo>
              </a:path>
            </a:pathLst>
          </a:custGeom>
          <a:solidFill>
            <a:srgbClr val="4DC0B7"/>
          </a:solidFill>
          <a:ln>
            <a:noFill/>
          </a:ln>
          <a:effectLst/>
        </p:spPr>
        <p:txBody>
          <a:bodyPr wrap="none"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Poppins" pitchFamily="2" charset="77"/>
            </a:endParaRPr>
          </a:p>
        </p:txBody>
      </p:sp>
      <p:sp>
        <p:nvSpPr>
          <p:cNvPr id="13" name="TextBox 12">
            <a:extLst/>
          </p:cNvPr>
          <p:cNvSpPr txBox="1"/>
          <p:nvPr/>
        </p:nvSpPr>
        <p:spPr>
          <a:xfrm>
            <a:off x="1423882" y="1941604"/>
            <a:ext cx="2890570" cy="353943"/>
          </a:xfrm>
          <a:prstGeom prst="rect">
            <a:avLst/>
          </a:prstGeom>
          <a:noFill/>
        </p:spPr>
        <p:txBody>
          <a:bodyPr wrap="square" rtlCol="0" anchor="b">
            <a:spAutoFit/>
          </a:bodyPr>
          <a:lstStyle/>
          <a:p>
            <a:pPr defTabSz="457200"/>
            <a:r>
              <a:rPr lang="en-US" sz="1700" b="1" kern="0" spc="-15" dirty="0">
                <a:solidFill>
                  <a:srgbClr val="111340"/>
                </a:solidFill>
                <a:latin typeface="Poppins" pitchFamily="2" charset="77"/>
                <a:cs typeface="Poppins" pitchFamily="2" charset="77"/>
              </a:rPr>
              <a:t>Message </a:t>
            </a:r>
            <a:r>
              <a:rPr lang="en-US" sz="1700" b="1" kern="0" spc="-15" dirty="0" err="1">
                <a:solidFill>
                  <a:srgbClr val="111340"/>
                </a:solidFill>
                <a:latin typeface="Poppins" pitchFamily="2" charset="77"/>
                <a:cs typeface="Poppins" pitchFamily="2" charset="77"/>
              </a:rPr>
              <a:t>clé</a:t>
            </a:r>
            <a:endParaRPr lang="en-US" sz="1700" b="1" kern="0" spc="-15" dirty="0">
              <a:solidFill>
                <a:srgbClr val="111340"/>
              </a:solidFill>
              <a:latin typeface="Poppins" pitchFamily="2" charset="77"/>
              <a:cs typeface="Poppins" pitchFamily="2" charset="77"/>
            </a:endParaRPr>
          </a:p>
        </p:txBody>
      </p:sp>
      <p:sp>
        <p:nvSpPr>
          <p:cNvPr id="14" name="TextBox 13">
            <a:extLst/>
          </p:cNvPr>
          <p:cNvSpPr txBox="1"/>
          <p:nvPr/>
        </p:nvSpPr>
        <p:spPr>
          <a:xfrm>
            <a:off x="1423882" y="2316935"/>
            <a:ext cx="4255558" cy="784830"/>
          </a:xfrm>
          <a:prstGeom prst="rect">
            <a:avLst/>
          </a:prstGeom>
          <a:noFill/>
        </p:spPr>
        <p:txBody>
          <a:bodyPr wrap="square" rtlCol="0">
            <a:spAutoFit/>
          </a:bodyPr>
          <a:lstStyle/>
          <a:p>
            <a:pPr defTabSz="457200">
              <a:lnSpc>
                <a:spcPts val="1800"/>
              </a:lnSpc>
            </a:pPr>
            <a:r>
              <a:rPr lang="fr-FR" sz="1400" kern="0" spc="-10" dirty="0">
                <a:solidFill>
                  <a:sysClr val="windowText" lastClr="000000"/>
                </a:solidFill>
                <a:latin typeface="Poppins" pitchFamily="2" charset="77"/>
                <a:cs typeface="Poppins" pitchFamily="2" charset="77"/>
              </a:rPr>
              <a:t>En se situant à 2,7% en 2015, le niveau général des prix à la consommation augmente à un rythme plus soutenu qu’en 2014 où la hausse était de 1,9%.</a:t>
            </a:r>
          </a:p>
        </p:txBody>
      </p:sp>
      <p:sp>
        <p:nvSpPr>
          <p:cNvPr id="15" name="TextBox 14">
            <a:extLst/>
          </p:cNvPr>
          <p:cNvSpPr txBox="1"/>
          <p:nvPr/>
        </p:nvSpPr>
        <p:spPr>
          <a:xfrm>
            <a:off x="1423882" y="3155074"/>
            <a:ext cx="2890570" cy="353943"/>
          </a:xfrm>
          <a:prstGeom prst="rect">
            <a:avLst/>
          </a:prstGeom>
          <a:noFill/>
        </p:spPr>
        <p:txBody>
          <a:bodyPr wrap="square" rtlCol="0" anchor="b">
            <a:spAutoFit/>
          </a:bodyPr>
          <a:lstStyle/>
          <a:p>
            <a:pPr defTabSz="457200"/>
            <a:r>
              <a:rPr lang="en-US" sz="1700" b="1" kern="0" spc="-15" dirty="0">
                <a:solidFill>
                  <a:srgbClr val="111340"/>
                </a:solidFill>
                <a:latin typeface="Poppins" pitchFamily="2" charset="77"/>
                <a:cs typeface="Poppins" pitchFamily="2" charset="77"/>
              </a:rPr>
              <a:t>Determinants de </a:t>
            </a:r>
            <a:r>
              <a:rPr lang="en-US" sz="1700" b="1" kern="0" spc="-15" dirty="0" err="1">
                <a:solidFill>
                  <a:srgbClr val="111340"/>
                </a:solidFill>
                <a:latin typeface="Poppins" pitchFamily="2" charset="77"/>
                <a:cs typeface="Poppins" pitchFamily="2" charset="77"/>
              </a:rPr>
              <a:t>l’inflation</a:t>
            </a:r>
            <a:endParaRPr lang="en-US" sz="1700" b="1" kern="0" spc="-15" dirty="0">
              <a:solidFill>
                <a:srgbClr val="111340"/>
              </a:solidFill>
              <a:latin typeface="Poppins" pitchFamily="2" charset="77"/>
              <a:cs typeface="Poppins" pitchFamily="2" charset="77"/>
            </a:endParaRPr>
          </a:p>
        </p:txBody>
      </p:sp>
      <p:sp>
        <p:nvSpPr>
          <p:cNvPr id="16" name="TextBox 15">
            <a:extLst/>
          </p:cNvPr>
          <p:cNvSpPr txBox="1"/>
          <p:nvPr/>
        </p:nvSpPr>
        <p:spPr>
          <a:xfrm>
            <a:off x="1423882" y="3530405"/>
            <a:ext cx="4164118" cy="1477328"/>
          </a:xfrm>
          <a:prstGeom prst="rect">
            <a:avLst/>
          </a:prstGeom>
          <a:noFill/>
        </p:spPr>
        <p:txBody>
          <a:bodyPr wrap="square" rtlCol="0">
            <a:spAutoFit/>
          </a:bodyPr>
          <a:lstStyle/>
          <a:p>
            <a:pPr defTabSz="457200">
              <a:lnSpc>
                <a:spcPts val="1800"/>
              </a:lnSpc>
            </a:pPr>
            <a:r>
              <a:rPr lang="fr-FR" sz="1400" kern="0" spc="-10" dirty="0">
                <a:solidFill>
                  <a:sysClr val="windowText" lastClr="000000"/>
                </a:solidFill>
                <a:latin typeface="Poppins" pitchFamily="2" charset="77"/>
                <a:cs typeface="Poppins" pitchFamily="2" charset="77"/>
              </a:rPr>
              <a:t>[…]</a:t>
            </a:r>
          </a:p>
          <a:p>
            <a:pPr defTabSz="457200">
              <a:lnSpc>
                <a:spcPts val="1800"/>
              </a:lnSpc>
            </a:pPr>
            <a:r>
              <a:rPr lang="fr-FR" sz="1400" kern="0" spc="-10" dirty="0">
                <a:solidFill>
                  <a:sysClr val="windowText" lastClr="000000"/>
                </a:solidFill>
                <a:latin typeface="Poppins" pitchFamily="2" charset="77"/>
                <a:cs typeface="Poppins" pitchFamily="2" charset="77"/>
              </a:rPr>
              <a:t>Cette hausse du niveau général des prix provient principalement de la flambée des prix des boissons alcoolisées et tabacs (8,9%), des transports (7,5%), et des services de restaurants et hôtels (5,9%).</a:t>
            </a:r>
          </a:p>
          <a:p>
            <a:pPr defTabSz="457200">
              <a:lnSpc>
                <a:spcPts val="1800"/>
              </a:lnSpc>
            </a:pPr>
            <a:r>
              <a:rPr lang="fr-FR" sz="1400" kern="0" spc="-10" dirty="0">
                <a:solidFill>
                  <a:sysClr val="windowText" lastClr="000000"/>
                </a:solidFill>
                <a:latin typeface="Poppins" pitchFamily="2" charset="77"/>
                <a:cs typeface="Poppins" pitchFamily="2" charset="77"/>
              </a:rPr>
              <a:t>[…]</a:t>
            </a:r>
          </a:p>
        </p:txBody>
      </p:sp>
      <p:sp>
        <p:nvSpPr>
          <p:cNvPr id="17" name="TextBox 16">
            <a:extLst/>
          </p:cNvPr>
          <p:cNvSpPr txBox="1"/>
          <p:nvPr/>
        </p:nvSpPr>
        <p:spPr>
          <a:xfrm>
            <a:off x="1423882" y="4995889"/>
            <a:ext cx="2890570" cy="353943"/>
          </a:xfrm>
          <a:prstGeom prst="rect">
            <a:avLst/>
          </a:prstGeom>
          <a:noFill/>
        </p:spPr>
        <p:txBody>
          <a:bodyPr wrap="square" rtlCol="0" anchor="b">
            <a:spAutoFit/>
          </a:bodyPr>
          <a:lstStyle/>
          <a:p>
            <a:pPr defTabSz="457200"/>
            <a:r>
              <a:rPr lang="en-US" sz="1700" b="1" kern="0" spc="-15" dirty="0" err="1">
                <a:solidFill>
                  <a:srgbClr val="111340"/>
                </a:solidFill>
                <a:latin typeface="Poppins" pitchFamily="2" charset="77"/>
                <a:cs typeface="Poppins" pitchFamily="2" charset="77"/>
              </a:rPr>
              <a:t>Tendances</a:t>
            </a:r>
            <a:r>
              <a:rPr lang="en-US" sz="1700" b="1" kern="0" spc="-15" dirty="0">
                <a:solidFill>
                  <a:srgbClr val="111340"/>
                </a:solidFill>
                <a:latin typeface="Poppins" pitchFamily="2" charset="77"/>
                <a:cs typeface="Poppins" pitchFamily="2" charset="77"/>
              </a:rPr>
              <a:t> </a:t>
            </a:r>
            <a:r>
              <a:rPr lang="en-US" sz="1700" b="1" kern="0" spc="-15" dirty="0" err="1">
                <a:solidFill>
                  <a:srgbClr val="111340"/>
                </a:solidFill>
                <a:latin typeface="Poppins" pitchFamily="2" charset="77"/>
                <a:cs typeface="Poppins" pitchFamily="2" charset="77"/>
              </a:rPr>
              <a:t>spaciales</a:t>
            </a:r>
            <a:endParaRPr lang="en-US" sz="1700" b="1" kern="0" spc="-15" dirty="0">
              <a:solidFill>
                <a:srgbClr val="111340"/>
              </a:solidFill>
              <a:latin typeface="Poppins" pitchFamily="2" charset="77"/>
              <a:cs typeface="Poppins" pitchFamily="2" charset="77"/>
            </a:endParaRPr>
          </a:p>
        </p:txBody>
      </p:sp>
      <p:sp>
        <p:nvSpPr>
          <p:cNvPr id="18" name="TextBox 17">
            <a:extLst/>
          </p:cNvPr>
          <p:cNvSpPr txBox="1"/>
          <p:nvPr/>
        </p:nvSpPr>
        <p:spPr>
          <a:xfrm>
            <a:off x="1423882" y="5371220"/>
            <a:ext cx="4164118" cy="1015663"/>
          </a:xfrm>
          <a:prstGeom prst="rect">
            <a:avLst/>
          </a:prstGeom>
          <a:noFill/>
        </p:spPr>
        <p:txBody>
          <a:bodyPr wrap="square" rtlCol="0">
            <a:spAutoFit/>
          </a:bodyPr>
          <a:lstStyle/>
          <a:p>
            <a:pPr defTabSz="457200">
              <a:lnSpc>
                <a:spcPts val="1800"/>
              </a:lnSpc>
            </a:pPr>
            <a:r>
              <a:rPr lang="fr-FR" sz="1400" kern="0" spc="-10" dirty="0">
                <a:solidFill>
                  <a:sysClr val="windowText" lastClr="000000"/>
                </a:solidFill>
                <a:latin typeface="Poppins" pitchFamily="2" charset="77"/>
                <a:cs typeface="Poppins" pitchFamily="2" charset="77"/>
              </a:rPr>
              <a:t>Sur le plan spatial, </a:t>
            </a:r>
            <a:r>
              <a:rPr lang="fr-FR" sz="1400" b="1" u="sng" kern="0" spc="-10" dirty="0">
                <a:solidFill>
                  <a:srgbClr val="FF0000"/>
                </a:solidFill>
                <a:latin typeface="Poppins" pitchFamily="2" charset="77"/>
                <a:cs typeface="Poppins" pitchFamily="2" charset="77"/>
              </a:rPr>
              <a:t>Buea enregistre la plus forte hausse générale des prix </a:t>
            </a:r>
            <a:r>
              <a:rPr lang="fr-FR" sz="1400" kern="0" spc="-10" dirty="0">
                <a:solidFill>
                  <a:sysClr val="windowText" lastClr="000000"/>
                </a:solidFill>
                <a:latin typeface="Poppins" pitchFamily="2" charset="77"/>
                <a:cs typeface="Poppins" pitchFamily="2" charset="77"/>
              </a:rPr>
              <a:t>(4,3%), suivie de Garoua (3,6%), </a:t>
            </a:r>
            <a:r>
              <a:rPr lang="fr-FR" sz="1400" kern="0" spc="-10" dirty="0" err="1">
                <a:solidFill>
                  <a:sysClr val="windowText" lastClr="000000"/>
                </a:solidFill>
                <a:latin typeface="Poppins" pitchFamily="2" charset="77"/>
                <a:cs typeface="Poppins" pitchFamily="2" charset="77"/>
              </a:rPr>
              <a:t>Ebolowa</a:t>
            </a:r>
            <a:r>
              <a:rPr lang="fr-FR" sz="1400" kern="0" spc="-10" dirty="0">
                <a:solidFill>
                  <a:sysClr val="windowText" lastClr="000000"/>
                </a:solidFill>
                <a:latin typeface="Poppins" pitchFamily="2" charset="77"/>
                <a:cs typeface="Poppins" pitchFamily="2" charset="77"/>
              </a:rPr>
              <a:t> (3,5%), Bamenda (2,9%) et Yaoundé (2,9%)</a:t>
            </a:r>
          </a:p>
        </p:txBody>
      </p:sp>
      <p:sp>
        <p:nvSpPr>
          <p:cNvPr id="22" name="TextBox 21">
            <a:extLst/>
          </p:cNvPr>
          <p:cNvSpPr txBox="1"/>
          <p:nvPr/>
        </p:nvSpPr>
        <p:spPr>
          <a:xfrm>
            <a:off x="480291" y="1330497"/>
            <a:ext cx="3834161" cy="353943"/>
          </a:xfrm>
          <a:prstGeom prst="rect">
            <a:avLst/>
          </a:prstGeom>
          <a:noFill/>
        </p:spPr>
        <p:txBody>
          <a:bodyPr wrap="square" rtlCol="0" anchor="b">
            <a:spAutoFit/>
          </a:bodyPr>
          <a:lstStyle/>
          <a:p>
            <a:pPr defTabSz="457200"/>
            <a:r>
              <a:rPr lang="en-US" sz="1700" b="1" kern="0" spc="-15" dirty="0" err="1">
                <a:solidFill>
                  <a:srgbClr val="C55A11"/>
                </a:solidFill>
                <a:latin typeface="Poppins" pitchFamily="2" charset="77"/>
                <a:cs typeface="Poppins" pitchFamily="2" charset="77"/>
              </a:rPr>
              <a:t>Accroche</a:t>
            </a:r>
            <a:r>
              <a:rPr lang="en-US" sz="1700" b="1" kern="0" spc="-15" dirty="0">
                <a:solidFill>
                  <a:srgbClr val="C55A11"/>
                </a:solidFill>
                <a:latin typeface="Poppins" pitchFamily="2" charset="77"/>
                <a:cs typeface="Poppins" pitchFamily="2" charset="77"/>
              </a:rPr>
              <a:t> de la publication de </a:t>
            </a:r>
            <a:r>
              <a:rPr lang="en-US" sz="1700" b="1" kern="0" spc="-15" dirty="0" err="1">
                <a:solidFill>
                  <a:srgbClr val="C55A11"/>
                </a:solidFill>
                <a:latin typeface="Poppins" pitchFamily="2" charset="77"/>
                <a:cs typeface="Poppins" pitchFamily="2" charset="77"/>
              </a:rPr>
              <a:t>l’INS</a:t>
            </a:r>
            <a:endParaRPr lang="en-US" sz="1700" b="1" kern="0" spc="-15" dirty="0">
              <a:solidFill>
                <a:srgbClr val="C55A11"/>
              </a:solidFill>
              <a:latin typeface="Poppins" pitchFamily="2" charset="77"/>
              <a:cs typeface="Poppins" pitchFamily="2" charset="77"/>
            </a:endParaRPr>
          </a:p>
        </p:txBody>
      </p:sp>
      <p:sp>
        <p:nvSpPr>
          <p:cNvPr id="23" name="Oval 22">
            <a:extLst/>
          </p:cNvPr>
          <p:cNvSpPr/>
          <p:nvPr/>
        </p:nvSpPr>
        <p:spPr>
          <a:xfrm>
            <a:off x="7778406" y="3288704"/>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4" name="Freeform 757">
            <a:extLst/>
          </p:cNvPr>
          <p:cNvSpPr>
            <a:spLocks noChangeArrowheads="1"/>
          </p:cNvSpPr>
          <p:nvPr/>
        </p:nvSpPr>
        <p:spPr bwMode="auto">
          <a:xfrm>
            <a:off x="7932529" y="3442826"/>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25" name="Subtitle 2">
            <a:extLst/>
          </p:cNvPr>
          <p:cNvSpPr txBox="1">
            <a:spLocks/>
          </p:cNvSpPr>
          <p:nvPr/>
        </p:nvSpPr>
        <p:spPr>
          <a:xfrm>
            <a:off x="8527602" y="3332597"/>
            <a:ext cx="2417489" cy="50783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700" b="1" kern="0" spc="-15" dirty="0" err="1">
                <a:solidFill>
                  <a:srgbClr val="FF0000"/>
                </a:solidFill>
                <a:latin typeface="Poppins" pitchFamily="2" charset="77"/>
                <a:cs typeface="Poppins" pitchFamily="2" charset="77"/>
              </a:rPr>
              <a:t>Buea</a:t>
            </a:r>
            <a:r>
              <a:rPr lang="en-US" sz="1700" b="1" kern="0" spc="-15" dirty="0">
                <a:solidFill>
                  <a:srgbClr val="FF0000"/>
                </a:solidFill>
                <a:latin typeface="Poppins" pitchFamily="2" charset="77"/>
                <a:cs typeface="Poppins" pitchFamily="2" charset="77"/>
              </a:rPr>
              <a:t>, la </a:t>
            </a:r>
            <a:r>
              <a:rPr lang="en-US" sz="1700" b="1" kern="0" spc="-15" dirty="0" err="1">
                <a:solidFill>
                  <a:srgbClr val="FF0000"/>
                </a:solidFill>
                <a:latin typeface="Poppins" pitchFamily="2" charset="77"/>
                <a:cs typeface="Poppins" pitchFamily="2" charset="77"/>
              </a:rPr>
              <a:t>ville</a:t>
            </a:r>
            <a:r>
              <a:rPr lang="en-US" sz="1700" b="1" kern="0" spc="-15" dirty="0">
                <a:solidFill>
                  <a:srgbClr val="FF0000"/>
                </a:solidFill>
                <a:latin typeface="Poppins" pitchFamily="2" charset="77"/>
                <a:cs typeface="Poppins" pitchFamily="2" charset="77"/>
              </a:rPr>
              <a:t> la plus </a:t>
            </a:r>
            <a:r>
              <a:rPr lang="en-US" sz="1700" b="1" kern="0" spc="-15" dirty="0" err="1">
                <a:solidFill>
                  <a:srgbClr val="FF0000"/>
                </a:solidFill>
                <a:latin typeface="Poppins" pitchFamily="2" charset="77"/>
                <a:cs typeface="Poppins" pitchFamily="2" charset="77"/>
              </a:rPr>
              <a:t>chère</a:t>
            </a:r>
            <a:r>
              <a:rPr lang="en-US" sz="1700" b="1" kern="0" spc="-15" dirty="0">
                <a:solidFill>
                  <a:srgbClr val="FF0000"/>
                </a:solidFill>
                <a:latin typeface="Poppins" pitchFamily="2" charset="77"/>
                <a:cs typeface="Poppins" pitchFamily="2" charset="77"/>
              </a:rPr>
              <a:t> du Cameroun</a:t>
            </a:r>
          </a:p>
        </p:txBody>
      </p:sp>
      <p:sp>
        <p:nvSpPr>
          <p:cNvPr id="26" name="TextBox 25">
            <a:extLst/>
          </p:cNvPr>
          <p:cNvSpPr txBox="1"/>
          <p:nvPr/>
        </p:nvSpPr>
        <p:spPr>
          <a:xfrm>
            <a:off x="7778406" y="2724622"/>
            <a:ext cx="3834161" cy="353943"/>
          </a:xfrm>
          <a:prstGeom prst="rect">
            <a:avLst/>
          </a:prstGeom>
          <a:noFill/>
        </p:spPr>
        <p:txBody>
          <a:bodyPr wrap="square" rtlCol="0" anchor="b">
            <a:spAutoFit/>
          </a:bodyPr>
          <a:lstStyle/>
          <a:p>
            <a:pPr defTabSz="457200"/>
            <a:r>
              <a:rPr lang="en-US" sz="1700" b="1" kern="0" spc="-15" dirty="0" err="1">
                <a:solidFill>
                  <a:srgbClr val="C55A11"/>
                </a:solidFill>
                <a:latin typeface="Poppins" pitchFamily="2" charset="77"/>
                <a:cs typeface="Poppins" pitchFamily="2" charset="77"/>
              </a:rPr>
              <a:t>Compréhension</a:t>
            </a:r>
            <a:r>
              <a:rPr lang="en-US" sz="1700" b="1" kern="0" spc="-15" dirty="0">
                <a:solidFill>
                  <a:srgbClr val="C55A11"/>
                </a:solidFill>
                <a:latin typeface="Poppins" pitchFamily="2" charset="77"/>
                <a:cs typeface="Poppins" pitchFamily="2" charset="77"/>
              </a:rPr>
              <a:t> des </a:t>
            </a:r>
            <a:r>
              <a:rPr lang="en-US" sz="1700" b="1" kern="0" spc="-15" dirty="0" err="1">
                <a:solidFill>
                  <a:srgbClr val="C55A11"/>
                </a:solidFill>
                <a:latin typeface="Poppins" pitchFamily="2" charset="77"/>
                <a:cs typeface="Poppins" pitchFamily="2" charset="77"/>
              </a:rPr>
              <a:t>médias</a:t>
            </a:r>
            <a:endParaRPr lang="en-US" sz="1700" b="1" kern="0" spc="-15" dirty="0">
              <a:solidFill>
                <a:srgbClr val="C55A11"/>
              </a:solidFill>
              <a:latin typeface="Poppins" pitchFamily="2" charset="77"/>
              <a:cs typeface="Poppins" pitchFamily="2" charset="77"/>
            </a:endParaRPr>
          </a:p>
        </p:txBody>
      </p:sp>
    </p:spTree>
    <p:extLst>
      <p:ext uri="{BB962C8B-B14F-4D97-AF65-F5344CB8AC3E}">
        <p14:creationId xmlns:p14="http://schemas.microsoft.com/office/powerpoint/2010/main" val="227048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75838" y="540739"/>
            <a:ext cx="4804064" cy="5023539"/>
          </a:xfrm>
          <a:prstGeom prst="rect">
            <a:avLst/>
          </a:prstGeom>
        </p:spPr>
      </p:pic>
      <p:sp>
        <p:nvSpPr>
          <p:cNvPr id="2" name="TextBox 1">
            <a:extLst>
              <a:ext uri="{FF2B5EF4-FFF2-40B4-BE49-F238E27FC236}">
                <a16:creationId xmlns:a16="http://schemas.microsoft.com/office/drawing/2014/main" id="{862815A8-C189-3349-81B9-CE3DC87244F7}"/>
              </a:ext>
            </a:extLst>
          </p:cNvPr>
          <p:cNvSpPr txBox="1"/>
          <p:nvPr/>
        </p:nvSpPr>
        <p:spPr>
          <a:xfrm>
            <a:off x="3764976" y="5850835"/>
            <a:ext cx="4366901" cy="553998"/>
          </a:xfrm>
          <a:prstGeom prst="rect">
            <a:avLst/>
          </a:prstGeom>
          <a:noFill/>
        </p:spPr>
        <p:txBody>
          <a:bodyPr wrap="none" rtlCol="0">
            <a:spAutoFit/>
          </a:bodyPr>
          <a:lstStyle/>
          <a:p>
            <a:pPr algn="ctr" defTabSz="457200"/>
            <a:r>
              <a:rPr lang="en-US" sz="3000" b="1" kern="0" dirty="0" err="1">
                <a:solidFill>
                  <a:schemeClr val="tx2"/>
                </a:solidFill>
                <a:latin typeface="Poppins" pitchFamily="2" charset="77"/>
                <a:cs typeface="Poppins" pitchFamily="2" charset="77"/>
              </a:rPr>
              <a:t>Interprétation</a:t>
            </a:r>
            <a:r>
              <a:rPr lang="en-US" sz="3000" b="1" kern="0" dirty="0">
                <a:solidFill>
                  <a:schemeClr val="tx2"/>
                </a:solidFill>
                <a:latin typeface="Poppins" pitchFamily="2" charset="77"/>
                <a:cs typeface="Poppins" pitchFamily="2" charset="77"/>
              </a:rPr>
              <a:t> </a:t>
            </a:r>
            <a:r>
              <a:rPr lang="en-US" sz="3000" b="1" kern="0" dirty="0" err="1">
                <a:solidFill>
                  <a:schemeClr val="tx2"/>
                </a:solidFill>
                <a:latin typeface="Poppins" pitchFamily="2" charset="77"/>
                <a:cs typeface="Poppins" pitchFamily="2" charset="77"/>
              </a:rPr>
              <a:t>erronée</a:t>
            </a:r>
            <a:r>
              <a:rPr lang="en-US" sz="3000" b="1" kern="0" dirty="0">
                <a:solidFill>
                  <a:schemeClr val="tx2"/>
                </a:solidFill>
                <a:latin typeface="Poppins" pitchFamily="2" charset="77"/>
                <a:cs typeface="Poppins" pitchFamily="2" charset="77"/>
              </a:rPr>
              <a:t>!</a:t>
            </a:r>
          </a:p>
        </p:txBody>
      </p:sp>
      <p:sp>
        <p:nvSpPr>
          <p:cNvPr id="16" name="TextBox 15">
            <a:extLst>
              <a:ext uri="{FF2B5EF4-FFF2-40B4-BE49-F238E27FC236}">
                <a16:creationId xmlns:a16="http://schemas.microsoft.com/office/drawing/2014/main" id="{963A9425-1C3F-7A44-A887-4B761B0D5BE7}"/>
              </a:ext>
            </a:extLst>
          </p:cNvPr>
          <p:cNvSpPr txBox="1"/>
          <p:nvPr/>
        </p:nvSpPr>
        <p:spPr>
          <a:xfrm>
            <a:off x="4043342" y="2637011"/>
            <a:ext cx="1370798" cy="830997"/>
          </a:xfrm>
          <a:prstGeom prst="rect">
            <a:avLst/>
          </a:prstGeom>
          <a:noFill/>
        </p:spPr>
        <p:txBody>
          <a:bodyPr wrap="square" rtlCol="0" anchor="b" anchorCtr="0">
            <a:spAutoFit/>
          </a:bodyPr>
          <a:lstStyle/>
          <a:p>
            <a:pPr defTabSz="457200"/>
            <a:r>
              <a:rPr lang="fr-FR" sz="1200" kern="0" dirty="0">
                <a:solidFill>
                  <a:schemeClr val="bg1"/>
                </a:solidFill>
                <a:latin typeface="Poppins" pitchFamily="2" charset="77"/>
                <a:ea typeface="League Spartan" charset="0"/>
                <a:cs typeface="Poppins" pitchFamily="2" charset="77"/>
              </a:rPr>
              <a:t>Buea enregistre la plus forte hausse générale des prix </a:t>
            </a:r>
            <a:endParaRPr lang="en-US" sz="1200" kern="0" dirty="0">
              <a:solidFill>
                <a:schemeClr val="bg1"/>
              </a:solidFill>
              <a:latin typeface="Poppins" pitchFamily="2" charset="77"/>
              <a:ea typeface="League Spartan" charset="0"/>
              <a:cs typeface="Poppins" pitchFamily="2" charset="77"/>
            </a:endParaRPr>
          </a:p>
        </p:txBody>
      </p:sp>
      <p:sp>
        <p:nvSpPr>
          <p:cNvPr id="22" name="TextBox 21">
            <a:extLst>
              <a:ext uri="{FF2B5EF4-FFF2-40B4-BE49-F238E27FC236}">
                <a16:creationId xmlns:a16="http://schemas.microsoft.com/office/drawing/2014/main" id="{4E45A279-C8CF-FC49-B65B-672E75E1FDDD}"/>
              </a:ext>
            </a:extLst>
          </p:cNvPr>
          <p:cNvSpPr txBox="1"/>
          <p:nvPr/>
        </p:nvSpPr>
        <p:spPr>
          <a:xfrm>
            <a:off x="6062993" y="3611773"/>
            <a:ext cx="1034838" cy="646331"/>
          </a:xfrm>
          <a:prstGeom prst="rect">
            <a:avLst/>
          </a:prstGeom>
          <a:noFill/>
        </p:spPr>
        <p:txBody>
          <a:bodyPr wrap="square" rtlCol="0" anchor="b" anchorCtr="0">
            <a:spAutoFit/>
          </a:bodyPr>
          <a:lstStyle/>
          <a:p>
            <a:pPr algn="r" defTabSz="457200"/>
            <a:r>
              <a:rPr lang="en-US" sz="1200" kern="0" dirty="0" err="1">
                <a:solidFill>
                  <a:schemeClr val="bg1"/>
                </a:solidFill>
                <a:latin typeface="Poppins" pitchFamily="2" charset="77"/>
                <a:ea typeface="League Spartan" charset="0"/>
                <a:cs typeface="Poppins" pitchFamily="2" charset="77"/>
              </a:rPr>
              <a:t>Buea</a:t>
            </a:r>
            <a:r>
              <a:rPr lang="en-US" sz="1200" kern="0" dirty="0">
                <a:solidFill>
                  <a:schemeClr val="bg1"/>
                </a:solidFill>
                <a:latin typeface="Poppins" pitchFamily="2" charset="77"/>
                <a:ea typeface="League Spartan" charset="0"/>
                <a:cs typeface="Poppins" pitchFamily="2" charset="77"/>
              </a:rPr>
              <a:t> la </a:t>
            </a:r>
            <a:r>
              <a:rPr lang="en-US" sz="1200" kern="0" dirty="0" err="1">
                <a:solidFill>
                  <a:schemeClr val="bg1"/>
                </a:solidFill>
                <a:latin typeface="Poppins" pitchFamily="2" charset="77"/>
                <a:ea typeface="League Spartan" charset="0"/>
                <a:cs typeface="Poppins" pitchFamily="2" charset="77"/>
              </a:rPr>
              <a:t>ville</a:t>
            </a:r>
            <a:r>
              <a:rPr lang="en-US" sz="1200" kern="0" dirty="0">
                <a:solidFill>
                  <a:schemeClr val="bg1"/>
                </a:solidFill>
                <a:latin typeface="Poppins" pitchFamily="2" charset="77"/>
                <a:ea typeface="League Spartan" charset="0"/>
                <a:cs typeface="Poppins" pitchFamily="2" charset="77"/>
              </a:rPr>
              <a:t> la plus </a:t>
            </a:r>
            <a:r>
              <a:rPr lang="en-US" sz="1200" kern="0" dirty="0" err="1">
                <a:solidFill>
                  <a:schemeClr val="bg1"/>
                </a:solidFill>
                <a:latin typeface="Poppins" pitchFamily="2" charset="77"/>
                <a:ea typeface="League Spartan" charset="0"/>
                <a:cs typeface="Poppins" pitchFamily="2" charset="77"/>
              </a:rPr>
              <a:t>chère</a:t>
            </a:r>
            <a:r>
              <a:rPr lang="en-US" sz="1200" kern="0" dirty="0">
                <a:solidFill>
                  <a:schemeClr val="bg1"/>
                </a:solidFill>
                <a:latin typeface="Poppins" pitchFamily="2" charset="77"/>
                <a:ea typeface="League Spartan" charset="0"/>
                <a:cs typeface="Poppins" pitchFamily="2" charset="77"/>
              </a:rPr>
              <a:t> du pays</a:t>
            </a:r>
          </a:p>
        </p:txBody>
      </p:sp>
      <p:sp>
        <p:nvSpPr>
          <p:cNvPr id="26" name="TextBox 25">
            <a:extLst>
              <a:ext uri="{FF2B5EF4-FFF2-40B4-BE49-F238E27FC236}">
                <a16:creationId xmlns:a16="http://schemas.microsoft.com/office/drawing/2014/main" id="{89957303-92E5-5440-973F-D2710F422701}"/>
              </a:ext>
            </a:extLst>
          </p:cNvPr>
          <p:cNvSpPr txBox="1"/>
          <p:nvPr/>
        </p:nvSpPr>
        <p:spPr>
          <a:xfrm>
            <a:off x="5577870" y="1346122"/>
            <a:ext cx="1912821" cy="461665"/>
          </a:xfrm>
          <a:prstGeom prst="rect">
            <a:avLst/>
          </a:prstGeom>
          <a:noFill/>
        </p:spPr>
        <p:txBody>
          <a:bodyPr wrap="square" rtlCol="0" anchor="b" anchorCtr="0">
            <a:spAutoFit/>
          </a:bodyPr>
          <a:lstStyle/>
          <a:p>
            <a:pPr defTabSz="457200"/>
            <a:r>
              <a:rPr lang="en-US" sz="1200" kern="0" dirty="0" err="1">
                <a:solidFill>
                  <a:schemeClr val="bg1"/>
                </a:solidFill>
                <a:latin typeface="Poppins" pitchFamily="2" charset="77"/>
                <a:ea typeface="League Spartan" charset="0"/>
                <a:cs typeface="Poppins" pitchFamily="2" charset="77"/>
              </a:rPr>
              <a:t>Quelle</a:t>
            </a:r>
            <a:r>
              <a:rPr lang="en-US" sz="1200" kern="0" dirty="0">
                <a:solidFill>
                  <a:schemeClr val="bg1"/>
                </a:solidFill>
                <a:latin typeface="Poppins" pitchFamily="2" charset="77"/>
                <a:ea typeface="League Spartan" charset="0"/>
                <a:cs typeface="Poppins" pitchFamily="2" charset="77"/>
              </a:rPr>
              <a:t> </a:t>
            </a:r>
            <a:r>
              <a:rPr lang="en-US" sz="1200" kern="0" dirty="0" err="1">
                <a:solidFill>
                  <a:schemeClr val="bg1"/>
                </a:solidFill>
                <a:latin typeface="Poppins" pitchFamily="2" charset="77"/>
                <a:ea typeface="League Spartan" charset="0"/>
                <a:cs typeface="Poppins" pitchFamily="2" charset="77"/>
              </a:rPr>
              <a:t>est</a:t>
            </a:r>
            <a:r>
              <a:rPr lang="en-US" sz="1200" kern="0" dirty="0">
                <a:solidFill>
                  <a:schemeClr val="bg1"/>
                </a:solidFill>
                <a:latin typeface="Poppins" pitchFamily="2" charset="77"/>
                <a:ea typeface="League Spartan" charset="0"/>
                <a:cs typeface="Poppins" pitchFamily="2" charset="77"/>
              </a:rPr>
              <a:t> la </a:t>
            </a:r>
            <a:r>
              <a:rPr lang="en-US" sz="1200" kern="0" dirty="0" err="1">
                <a:solidFill>
                  <a:schemeClr val="bg1"/>
                </a:solidFill>
                <a:latin typeface="Poppins" pitchFamily="2" charset="77"/>
                <a:ea typeface="League Spartan" charset="0"/>
                <a:cs typeface="Poppins" pitchFamily="2" charset="77"/>
              </a:rPr>
              <a:t>ville</a:t>
            </a:r>
            <a:r>
              <a:rPr lang="en-US" sz="1200" kern="0" dirty="0">
                <a:solidFill>
                  <a:schemeClr val="bg1"/>
                </a:solidFill>
                <a:latin typeface="Poppins" pitchFamily="2" charset="77"/>
                <a:ea typeface="League Spartan" charset="0"/>
                <a:cs typeface="Poppins" pitchFamily="2" charset="77"/>
              </a:rPr>
              <a:t> la plus </a:t>
            </a:r>
            <a:r>
              <a:rPr lang="en-US" sz="1200" kern="0" dirty="0" err="1">
                <a:solidFill>
                  <a:schemeClr val="bg1"/>
                </a:solidFill>
                <a:latin typeface="Poppins" pitchFamily="2" charset="77"/>
                <a:ea typeface="League Spartan" charset="0"/>
                <a:cs typeface="Poppins" pitchFamily="2" charset="77"/>
              </a:rPr>
              <a:t>chère</a:t>
            </a:r>
            <a:r>
              <a:rPr lang="en-US" sz="1200" kern="0" dirty="0">
                <a:solidFill>
                  <a:schemeClr val="bg1"/>
                </a:solidFill>
                <a:latin typeface="Poppins" pitchFamily="2" charset="77"/>
                <a:ea typeface="League Spartan" charset="0"/>
                <a:cs typeface="Poppins" pitchFamily="2" charset="77"/>
              </a:rPr>
              <a:t> du pays?</a:t>
            </a:r>
          </a:p>
        </p:txBody>
      </p:sp>
    </p:spTree>
    <p:extLst>
      <p:ext uri="{BB962C8B-B14F-4D97-AF65-F5344CB8AC3E}">
        <p14:creationId xmlns:p14="http://schemas.microsoft.com/office/powerpoint/2010/main" val="267181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57558" y="1621082"/>
            <a:ext cx="6876884" cy="5236918"/>
          </a:xfrm>
          <a:prstGeom prst="rect">
            <a:avLst/>
          </a:prstGeom>
        </p:spPr>
      </p:pic>
      <p:sp>
        <p:nvSpPr>
          <p:cNvPr id="10" name="TextBox 9">
            <a:extLst>
              <a:ext uri="{FF2B5EF4-FFF2-40B4-BE49-F238E27FC236}">
                <a16:creationId xmlns:a16="http://schemas.microsoft.com/office/drawing/2014/main" id="{3107B270-8646-074C-9B42-44CF5EAD6634}"/>
              </a:ext>
            </a:extLst>
          </p:cNvPr>
          <p:cNvSpPr txBox="1"/>
          <p:nvPr/>
        </p:nvSpPr>
        <p:spPr>
          <a:xfrm>
            <a:off x="8701407" y="1692830"/>
            <a:ext cx="2587731" cy="1016047"/>
          </a:xfrm>
          <a:prstGeom prst="rect">
            <a:avLst/>
          </a:prstGeom>
          <a:noFill/>
        </p:spPr>
        <p:txBody>
          <a:bodyPr wrap="square" rtlCol="0" anchor="ctr">
            <a:spAutoFit/>
          </a:bodyPr>
          <a:lstStyle/>
          <a:p>
            <a:pPr algn="ctr">
              <a:lnSpc>
                <a:spcPts val="1800"/>
              </a:lnSpc>
            </a:pPr>
            <a:r>
              <a:rPr lang="fr-FR" sz="2000" spc="-10" dirty="0">
                <a:solidFill>
                  <a:schemeClr val="accent1">
                    <a:lumMod val="75000"/>
                  </a:schemeClr>
                </a:solidFill>
                <a:latin typeface="Poppins" pitchFamily="2" charset="77"/>
                <a:cs typeface="Poppins" pitchFamily="2" charset="77"/>
              </a:rPr>
              <a:t>Merci de bien comprendre les données avant de les commenter !</a:t>
            </a:r>
            <a:endParaRPr lang="en-US" sz="2000" spc="-10" dirty="0">
              <a:solidFill>
                <a:schemeClr val="accent1">
                  <a:lumMod val="75000"/>
                </a:schemeClr>
              </a:solidFill>
              <a:latin typeface="Poppins" pitchFamily="2" charset="77"/>
              <a:cs typeface="Poppins" pitchFamily="2" charset="77"/>
            </a:endParaRPr>
          </a:p>
        </p:txBody>
      </p:sp>
      <p:sp>
        <p:nvSpPr>
          <p:cNvPr id="128" name="TextBox 127">
            <a:extLst/>
          </p:cNvPr>
          <p:cNvSpPr txBox="1"/>
          <p:nvPr/>
        </p:nvSpPr>
        <p:spPr>
          <a:xfrm>
            <a:off x="8585527" y="4197493"/>
            <a:ext cx="2958016" cy="785215"/>
          </a:xfrm>
          <a:prstGeom prst="rect">
            <a:avLst/>
          </a:prstGeom>
          <a:noFill/>
        </p:spPr>
        <p:txBody>
          <a:bodyPr wrap="square" rtlCol="0" anchor="ctr">
            <a:spAutoFit/>
          </a:bodyPr>
          <a:lstStyle/>
          <a:p>
            <a:pPr algn="ctr">
              <a:lnSpc>
                <a:spcPts val="1800"/>
              </a:lnSpc>
            </a:pPr>
            <a:r>
              <a:rPr lang="fr-FR" sz="2000" spc="-10" dirty="0">
                <a:solidFill>
                  <a:schemeClr val="accent1">
                    <a:lumMod val="75000"/>
                  </a:schemeClr>
                </a:solidFill>
                <a:latin typeface="Poppins" pitchFamily="2" charset="77"/>
                <a:cs typeface="Poppins" pitchFamily="2" charset="77"/>
              </a:rPr>
              <a:t>Nous avons publié le niveau de l'inflation. UTILISEZ LE!</a:t>
            </a:r>
            <a:endParaRPr lang="en-US" sz="2000" spc="-10" dirty="0">
              <a:solidFill>
                <a:schemeClr val="accent1">
                  <a:lumMod val="75000"/>
                </a:schemeClr>
              </a:solidFill>
              <a:latin typeface="Poppins" pitchFamily="2" charset="77"/>
              <a:cs typeface="Poppins" pitchFamily="2" charset="77"/>
            </a:endParaRPr>
          </a:p>
        </p:txBody>
      </p:sp>
      <p:sp>
        <p:nvSpPr>
          <p:cNvPr id="129" name="Rounded Rectangular Callout 128"/>
          <p:cNvSpPr/>
          <p:nvPr/>
        </p:nvSpPr>
        <p:spPr>
          <a:xfrm>
            <a:off x="603882" y="2498467"/>
            <a:ext cx="2562130" cy="1166943"/>
          </a:xfrm>
          <a:prstGeom prst="wedgeRoundRectCallout">
            <a:avLst>
              <a:gd name="adj1" fmla="val 88390"/>
              <a:gd name="adj2" fmla="val 60010"/>
              <a:gd name="adj3" fmla="val 16667"/>
            </a:avLst>
          </a:prstGeom>
          <a:noFill/>
          <a:ln w="19050">
            <a:solidFill>
              <a:srgbClr val="3D59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TextBox 129">
            <a:extLst/>
          </p:cNvPr>
          <p:cNvSpPr txBox="1"/>
          <p:nvPr/>
        </p:nvSpPr>
        <p:spPr>
          <a:xfrm>
            <a:off x="539221" y="2471371"/>
            <a:ext cx="2503871" cy="1246880"/>
          </a:xfrm>
          <a:prstGeom prst="rect">
            <a:avLst/>
          </a:prstGeom>
          <a:noFill/>
        </p:spPr>
        <p:txBody>
          <a:bodyPr wrap="square" rtlCol="0" anchor="ctr">
            <a:spAutoFit/>
          </a:bodyPr>
          <a:lstStyle/>
          <a:p>
            <a:pPr algn="ctr">
              <a:lnSpc>
                <a:spcPts val="1800"/>
              </a:lnSpc>
            </a:pPr>
            <a:r>
              <a:rPr lang="fr-FR" sz="2000" spc="-10" dirty="0">
                <a:solidFill>
                  <a:schemeClr val="accent1">
                    <a:lumMod val="75000"/>
                  </a:schemeClr>
                </a:solidFill>
                <a:latin typeface="Poppins" pitchFamily="2" charset="77"/>
                <a:cs typeface="Poppins" pitchFamily="2" charset="77"/>
              </a:rPr>
              <a:t>Pouvez-vous faire un effort pour comprendre et produire ce que nous voulons?</a:t>
            </a:r>
            <a:endParaRPr lang="en-US" sz="2000" spc="-10" dirty="0">
              <a:solidFill>
                <a:schemeClr val="accent1">
                  <a:lumMod val="75000"/>
                </a:schemeClr>
              </a:solidFill>
              <a:latin typeface="Poppins" pitchFamily="2" charset="77"/>
              <a:cs typeface="Poppins" pitchFamily="2" charset="77"/>
            </a:endParaRPr>
          </a:p>
        </p:txBody>
      </p:sp>
      <p:sp>
        <p:nvSpPr>
          <p:cNvPr id="131" name="Rounded Rectangular Callout 130"/>
          <p:cNvSpPr/>
          <p:nvPr/>
        </p:nvSpPr>
        <p:spPr>
          <a:xfrm>
            <a:off x="8772178" y="1664347"/>
            <a:ext cx="2581621" cy="1068690"/>
          </a:xfrm>
          <a:prstGeom prst="wedgeRoundRectCallout">
            <a:avLst>
              <a:gd name="adj1" fmla="val -82248"/>
              <a:gd name="adj2" fmla="val 71350"/>
              <a:gd name="adj3" fmla="val 16667"/>
            </a:avLst>
          </a:prstGeom>
          <a:noFill/>
          <a:ln w="28575">
            <a:solidFill>
              <a:srgbClr val="A7AC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ounded Rectangular Callout 131"/>
          <p:cNvSpPr/>
          <p:nvPr/>
        </p:nvSpPr>
        <p:spPr>
          <a:xfrm>
            <a:off x="8629208" y="4177579"/>
            <a:ext cx="2838892" cy="774652"/>
          </a:xfrm>
          <a:prstGeom prst="wedgeRoundRectCallout">
            <a:avLst>
              <a:gd name="adj1" fmla="val -64511"/>
              <a:gd name="adj2" fmla="val -79883"/>
              <a:gd name="adj3" fmla="val 16667"/>
            </a:avLst>
          </a:prstGeom>
          <a:noFill/>
          <a:ln w="28575">
            <a:solidFill>
              <a:srgbClr val="A7AC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Title 1"/>
          <p:cNvSpPr txBox="1">
            <a:spLocks/>
          </p:cNvSpPr>
          <p:nvPr/>
        </p:nvSpPr>
        <p:spPr>
          <a:xfrm>
            <a:off x="838200" y="365125"/>
            <a:ext cx="10515600" cy="509263"/>
          </a:xfrm>
          <a:prstGeom prst="roundRect">
            <a:avLst/>
          </a:prstGeom>
          <a:solidFill>
            <a:srgbClr val="1F4E79"/>
          </a:solidFill>
        </p:spPr>
        <p:txBody>
          <a:bodyP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lt1"/>
                </a:solidFill>
                <a:latin typeface="Century Gothic" panose="020B0502020202020204" pitchFamily="34" charset="0"/>
              </a:rPr>
              <a:t>Introduction – </a:t>
            </a:r>
            <a:r>
              <a:rPr lang="en-GB" sz="3200" b="1" dirty="0" err="1">
                <a:solidFill>
                  <a:schemeClr val="lt1"/>
                </a:solidFill>
                <a:latin typeface="Century Gothic" panose="020B0502020202020204" pitchFamily="34" charset="0"/>
              </a:rPr>
              <a:t>interprétation</a:t>
            </a:r>
            <a:r>
              <a:rPr lang="en-GB" sz="3200" b="1" dirty="0">
                <a:solidFill>
                  <a:schemeClr val="lt1"/>
                </a:solidFill>
                <a:latin typeface="Century Gothic" panose="020B0502020202020204" pitchFamily="34" charset="0"/>
              </a:rPr>
              <a:t> </a:t>
            </a:r>
            <a:r>
              <a:rPr lang="en-GB" sz="3200" b="1" dirty="0" err="1">
                <a:solidFill>
                  <a:schemeClr val="lt1"/>
                </a:solidFill>
                <a:latin typeface="Century Gothic" panose="020B0502020202020204" pitchFamily="34" charset="0"/>
              </a:rPr>
              <a:t>d’une</a:t>
            </a:r>
            <a:r>
              <a:rPr lang="en-GB" sz="3200" b="1" dirty="0">
                <a:solidFill>
                  <a:schemeClr val="lt1"/>
                </a:solidFill>
                <a:latin typeface="Century Gothic" panose="020B0502020202020204" pitchFamily="34" charset="0"/>
              </a:rPr>
              <a:t> publication sur </a:t>
            </a:r>
            <a:r>
              <a:rPr lang="en-GB" sz="3200" b="1" dirty="0" err="1">
                <a:solidFill>
                  <a:schemeClr val="lt1"/>
                </a:solidFill>
                <a:latin typeface="Century Gothic" panose="020B0502020202020204" pitchFamily="34" charset="0"/>
              </a:rPr>
              <a:t>l’inflation</a:t>
            </a:r>
            <a:endParaRPr lang="en-GB" sz="3200" b="1" dirty="0">
              <a:solidFill>
                <a:schemeClr val="lt1"/>
              </a:solidFill>
              <a:latin typeface="Century Gothic" panose="020B0502020202020204" pitchFamily="34" charset="0"/>
            </a:endParaRPr>
          </a:p>
        </p:txBody>
      </p:sp>
      <p:sp>
        <p:nvSpPr>
          <p:cNvPr id="135" name="Rounded Rectangular Callout 134"/>
          <p:cNvSpPr/>
          <p:nvPr/>
        </p:nvSpPr>
        <p:spPr>
          <a:xfrm>
            <a:off x="3583940" y="5830432"/>
            <a:ext cx="2470880" cy="733330"/>
          </a:xfrm>
          <a:prstGeom prst="wedgeRoundRectCallout">
            <a:avLst>
              <a:gd name="adj1" fmla="val 14168"/>
              <a:gd name="adj2" fmla="val -51081"/>
              <a:gd name="adj3" fmla="val 16667"/>
            </a:avLst>
          </a:prstGeom>
          <a:noFill/>
          <a:ln>
            <a:solidFill>
              <a:srgbClr val="3D59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TextBox 135">
            <a:extLst/>
          </p:cNvPr>
          <p:cNvSpPr txBox="1"/>
          <p:nvPr/>
        </p:nvSpPr>
        <p:spPr>
          <a:xfrm>
            <a:off x="3525514" y="5821627"/>
            <a:ext cx="2587731" cy="785215"/>
          </a:xfrm>
          <a:prstGeom prst="rect">
            <a:avLst/>
          </a:prstGeom>
          <a:noFill/>
        </p:spPr>
        <p:txBody>
          <a:bodyPr wrap="square" rtlCol="0" anchor="ctr">
            <a:spAutoFit/>
          </a:bodyPr>
          <a:lstStyle/>
          <a:p>
            <a:pPr algn="ctr">
              <a:lnSpc>
                <a:spcPts val="1800"/>
              </a:lnSpc>
            </a:pPr>
            <a:r>
              <a:rPr lang="fr-FR" sz="2000" spc="-10" dirty="0">
                <a:solidFill>
                  <a:schemeClr val="accent1">
                    <a:lumMod val="75000"/>
                  </a:schemeClr>
                </a:solidFill>
                <a:latin typeface="Poppins" pitchFamily="2" charset="77"/>
                <a:cs typeface="Poppins" pitchFamily="2" charset="77"/>
              </a:rPr>
              <a:t>Quelles sont les villes les plus chères du pays ?</a:t>
            </a:r>
            <a:endParaRPr lang="en-US" sz="2000" spc="-10" dirty="0">
              <a:solidFill>
                <a:schemeClr val="accent1">
                  <a:lumMod val="75000"/>
                </a:schemeClr>
              </a:solidFill>
              <a:latin typeface="Poppins" pitchFamily="2" charset="77"/>
              <a:cs typeface="Poppins" pitchFamily="2" charset="77"/>
            </a:endParaRPr>
          </a:p>
        </p:txBody>
      </p:sp>
    </p:spTree>
    <p:extLst>
      <p:ext uri="{BB962C8B-B14F-4D97-AF65-F5344CB8AC3E}">
        <p14:creationId xmlns:p14="http://schemas.microsoft.com/office/powerpoint/2010/main" val="107973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ubtitle 2">
            <a:extLst>
              <a:ext uri="{FF2B5EF4-FFF2-40B4-BE49-F238E27FC236}">
                <a16:creationId xmlns:a16="http://schemas.microsoft.com/office/drawing/2014/main" id="{60D4C75C-07CF-5A46-8D0B-3277065922B3}"/>
              </a:ext>
            </a:extLst>
          </p:cNvPr>
          <p:cNvSpPr txBox="1">
            <a:spLocks/>
          </p:cNvSpPr>
          <p:nvPr/>
        </p:nvSpPr>
        <p:spPr>
          <a:xfrm>
            <a:off x="380533" y="1937449"/>
            <a:ext cx="4580765"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fr-FR" sz="1800" b="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Aider les SSN à développer des programmes solides et stratégiques de dialogue avec les utilisateurs.</a:t>
            </a:r>
            <a:endParaRPr lang="en-US" sz="1800" b="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89" name="TextBox 88">
            <a:extLst>
              <a:ext uri="{FF2B5EF4-FFF2-40B4-BE49-F238E27FC236}">
                <a16:creationId xmlns:a16="http://schemas.microsoft.com/office/drawing/2014/main" id="{A5C8B6A7-B822-C54A-88EC-C215000C1FB3}"/>
              </a:ext>
            </a:extLst>
          </p:cNvPr>
          <p:cNvSpPr txBox="1"/>
          <p:nvPr/>
        </p:nvSpPr>
        <p:spPr>
          <a:xfrm>
            <a:off x="380533" y="1545999"/>
            <a:ext cx="1973617" cy="338554"/>
          </a:xfrm>
          <a:prstGeom prst="rect">
            <a:avLst/>
          </a:prstGeom>
          <a:noFill/>
        </p:spPr>
        <p:txBody>
          <a:bodyPr wrap="none" rtlCol="0" anchor="b" anchorCtr="0">
            <a:spAutoFit/>
          </a:bodyPr>
          <a:lstStyle/>
          <a:p>
            <a:pPr lvl="0"/>
            <a:r>
              <a:rPr lang="en-US" sz="1600" b="1" kern="0" dirty="0">
                <a:solidFill>
                  <a:schemeClr val="accent3"/>
                </a:solidFill>
                <a:latin typeface="Poppins" pitchFamily="2" charset="77"/>
                <a:ea typeface="League Spartan" charset="0"/>
                <a:cs typeface="Poppins" pitchFamily="2" charset="77"/>
              </a:rPr>
              <a:t>OBJECTIF ET CIBLE</a:t>
            </a:r>
          </a:p>
        </p:txBody>
      </p:sp>
      <p:sp>
        <p:nvSpPr>
          <p:cNvPr id="93" name="TextBox 92">
            <a:extLst>
              <a:ext uri="{FF2B5EF4-FFF2-40B4-BE49-F238E27FC236}">
                <a16:creationId xmlns:a16="http://schemas.microsoft.com/office/drawing/2014/main" id="{84D47613-959A-5A4A-9783-9DDD0CC22A65}"/>
              </a:ext>
            </a:extLst>
          </p:cNvPr>
          <p:cNvSpPr txBox="1"/>
          <p:nvPr/>
        </p:nvSpPr>
        <p:spPr>
          <a:xfrm>
            <a:off x="380534" y="4026435"/>
            <a:ext cx="2929007" cy="338554"/>
          </a:xfrm>
          <a:prstGeom prst="rect">
            <a:avLst/>
          </a:prstGeom>
          <a:noFill/>
        </p:spPr>
        <p:txBody>
          <a:bodyPr wrap="none" rtlCol="0" anchor="b" anchorCtr="0">
            <a:spAutoFit/>
          </a:bodyPr>
          <a:lstStyle/>
          <a:p>
            <a:pPr lvl="0">
              <a:defRPr/>
            </a:pPr>
            <a:r>
              <a:rPr lang="en-US" sz="1600" b="1" i="1" kern="0" dirty="0">
                <a:solidFill>
                  <a:schemeClr val="accent2"/>
                </a:solidFill>
                <a:latin typeface="Poppins" pitchFamily="2" charset="77"/>
                <a:ea typeface="League Spartan" charset="0"/>
                <a:cs typeface="Poppins" pitchFamily="2" charset="77"/>
              </a:rPr>
              <a:t>STRUCTURE DU DOCUMENT</a:t>
            </a:r>
          </a:p>
        </p:txBody>
      </p:sp>
      <p:sp>
        <p:nvSpPr>
          <p:cNvPr id="36" name="Subtitle 2">
            <a:extLst/>
          </p:cNvPr>
          <p:cNvSpPr txBox="1">
            <a:spLocks/>
          </p:cNvSpPr>
          <p:nvPr/>
        </p:nvSpPr>
        <p:spPr>
          <a:xfrm>
            <a:off x="380534" y="2706440"/>
            <a:ext cx="4662246" cy="7418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fr-FR" sz="1800" b="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Un mélange commode de bonnes et courantes pratiques, d’instructions, de conseils et d’informations de base </a:t>
            </a:r>
            <a:endParaRPr lang="en-US" sz="1800" b="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7" name="Subtitle 2">
            <a:extLst/>
          </p:cNvPr>
          <p:cNvSpPr txBox="1">
            <a:spLocks/>
          </p:cNvSpPr>
          <p:nvPr/>
        </p:nvSpPr>
        <p:spPr>
          <a:xfrm>
            <a:off x="380533" y="4456541"/>
            <a:ext cx="4743917"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42950" indent="-742950" algn="l">
              <a:lnSpc>
                <a:spcPts val="1750"/>
              </a:lnSpc>
            </a:pPr>
            <a:r>
              <a:rPr lang="en-US" sz="1800" i="1" dirty="0" err="1">
                <a:solidFill>
                  <a:srgbClr val="08204C"/>
                </a:solidFill>
                <a:latin typeface="Lato Light" panose="020F0502020204030203" pitchFamily="34" charset="0"/>
                <a:ea typeface="Lato Light" panose="020F0502020204030203" pitchFamily="34" charset="0"/>
                <a:cs typeface="Mukta ExtraLight" panose="020B0000000000000000" pitchFamily="34" charset="77"/>
              </a:rPr>
              <a:t>Partie</a:t>
            </a:r>
            <a:r>
              <a:rPr lang="en-US"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 I: D</a:t>
            </a:r>
            <a:r>
              <a:rPr lang="fr-FR" sz="1800" i="1" dirty="0" err="1">
                <a:solidFill>
                  <a:srgbClr val="08204C"/>
                </a:solidFill>
                <a:latin typeface="Lato Light" panose="020F0502020204030203" pitchFamily="34" charset="0"/>
                <a:ea typeface="Lato Light" panose="020F0502020204030203" pitchFamily="34" charset="0"/>
                <a:cs typeface="Mukta ExtraLight" panose="020B0000000000000000" pitchFamily="34" charset="77"/>
              </a:rPr>
              <a:t>éveloppement</a:t>
            </a:r>
            <a:r>
              <a:rPr lang="fr-FR"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 d’une stratégie de dialogue avec les utilisateurs</a:t>
            </a:r>
            <a:endParaRPr lang="en-US"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8" name="Subtitle 2">
            <a:extLst/>
          </p:cNvPr>
          <p:cNvSpPr txBox="1">
            <a:spLocks/>
          </p:cNvSpPr>
          <p:nvPr/>
        </p:nvSpPr>
        <p:spPr>
          <a:xfrm>
            <a:off x="380534" y="5103335"/>
            <a:ext cx="4662246" cy="73866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42950" indent="-742950" algn="l">
              <a:lnSpc>
                <a:spcPts val="1750"/>
              </a:lnSpc>
            </a:pPr>
            <a:r>
              <a:rPr lang="en-US" sz="1800" i="1" dirty="0" err="1">
                <a:solidFill>
                  <a:srgbClr val="08204C"/>
                </a:solidFill>
                <a:latin typeface="Lato Light" panose="020F0502020204030203" pitchFamily="34" charset="0"/>
                <a:ea typeface="Lato Light" panose="020F0502020204030203" pitchFamily="34" charset="0"/>
                <a:cs typeface="Mukta ExtraLight" panose="020B0000000000000000" pitchFamily="34" charset="77"/>
              </a:rPr>
              <a:t>Partie</a:t>
            </a:r>
            <a:r>
              <a:rPr lang="en-US"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 II: </a:t>
            </a:r>
            <a:r>
              <a:rPr lang="fr-FR"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Approches qui peuvent être employées dans le cadre de la stratégie de dialogue avec les utilisateurs</a:t>
            </a:r>
            <a:endParaRPr lang="en-US"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9" name="Subtitle 2">
            <a:extLst/>
          </p:cNvPr>
          <p:cNvSpPr txBox="1">
            <a:spLocks/>
          </p:cNvSpPr>
          <p:nvPr/>
        </p:nvSpPr>
        <p:spPr>
          <a:xfrm>
            <a:off x="380534" y="5906102"/>
            <a:ext cx="4662246" cy="7418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742950" indent="-742950" algn="l">
              <a:lnSpc>
                <a:spcPts val="1750"/>
              </a:lnSpc>
            </a:pPr>
            <a:r>
              <a:rPr lang="en-US" sz="1800" i="1" dirty="0" err="1">
                <a:solidFill>
                  <a:srgbClr val="08204C"/>
                </a:solidFill>
                <a:latin typeface="Lato Light" panose="020F0502020204030203" pitchFamily="34" charset="0"/>
                <a:ea typeface="Lato Light" panose="020F0502020204030203" pitchFamily="34" charset="0"/>
                <a:cs typeface="Mukta ExtraLight" panose="020B0000000000000000" pitchFamily="34" charset="77"/>
              </a:rPr>
              <a:t>Partie</a:t>
            </a:r>
            <a:r>
              <a:rPr lang="en-US"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 III: </a:t>
            </a:r>
            <a:r>
              <a:rPr lang="fr-FR"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rPr>
              <a:t>Groupes d'utilisateurs courants et détail des caractéristiques pour dialoguer avec eux et répondre à leurs besoins.</a:t>
            </a:r>
            <a:endParaRPr lang="en-US" sz="1800" i="1" dirty="0">
              <a:solidFill>
                <a:srgbClr val="08204C"/>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2" name="TextBox 41"/>
          <p:cNvSpPr txBox="1"/>
          <p:nvPr/>
        </p:nvSpPr>
        <p:spPr>
          <a:xfrm>
            <a:off x="6315814" y="6291869"/>
            <a:ext cx="5551721" cy="307777"/>
          </a:xfrm>
          <a:prstGeom prst="rect">
            <a:avLst/>
          </a:prstGeom>
          <a:noFill/>
        </p:spPr>
        <p:txBody>
          <a:bodyPr wrap="square" rtlCol="0">
            <a:spAutoFit/>
          </a:bodyPr>
          <a:lstStyle/>
          <a:p>
            <a:pPr lvl="0">
              <a:defRPr/>
            </a:pPr>
            <a:r>
              <a:rPr lang="fr-FR" sz="1400" b="1" i="1" kern="0" dirty="0">
                <a:solidFill>
                  <a:prstClr val="black"/>
                </a:solidFill>
              </a:rPr>
              <a:t>Processus d'élaboration d'une stratégie de dialogue avec les utilisateurs</a:t>
            </a:r>
            <a:endParaRPr kumimoji="0" lang="en-US" sz="1400" b="1" i="1" u="none" strike="noStrike" kern="0" cap="none" spc="0" normalizeH="0" baseline="0" noProof="0" dirty="0">
              <a:ln>
                <a:noFill/>
              </a:ln>
              <a:solidFill>
                <a:prstClr val="black"/>
              </a:solidFill>
              <a:effectLst/>
              <a:uLnTx/>
              <a:uFillTx/>
            </a:endParaRPr>
          </a:p>
        </p:txBody>
      </p:sp>
      <p:sp>
        <p:nvSpPr>
          <p:cNvPr id="43" name="Title 1"/>
          <p:cNvSpPr txBox="1">
            <a:spLocks/>
          </p:cNvSpPr>
          <p:nvPr/>
        </p:nvSpPr>
        <p:spPr>
          <a:xfrm>
            <a:off x="838199" y="365126"/>
            <a:ext cx="10680865" cy="560886"/>
          </a:xfrm>
          <a:prstGeom prst="roundRect">
            <a:avLst/>
          </a:prstGeom>
          <a:solidFill>
            <a:srgbClr val="1F4E79"/>
          </a:solidFill>
        </p:spPr>
        <p:txBody>
          <a:bodyPr>
            <a:normAutofit fontScale="85000" lnSpcReduction="10000"/>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en-US" sz="3200" dirty="0" err="1">
                <a:solidFill>
                  <a:schemeClr val="lt1"/>
                </a:solidFill>
                <a:latin typeface="Century Gothic" panose="020B0502020202020204" pitchFamily="34" charset="0"/>
                <a:ea typeface="+mn-ea"/>
                <a:cs typeface="+mn-cs"/>
              </a:rPr>
              <a:t>Recommandations</a:t>
            </a:r>
            <a:r>
              <a:rPr lang="en-US" sz="3200" dirty="0">
                <a:solidFill>
                  <a:schemeClr val="lt1"/>
                </a:solidFill>
                <a:latin typeface="Century Gothic" panose="020B0502020202020204" pitchFamily="34" charset="0"/>
                <a:ea typeface="+mn-ea"/>
                <a:cs typeface="+mn-cs"/>
              </a:rPr>
              <a:t> </a:t>
            </a:r>
            <a:r>
              <a:rPr lang="fr-FR" sz="1400" dirty="0">
                <a:solidFill>
                  <a:schemeClr val="lt1"/>
                </a:solidFill>
                <a:latin typeface="Century Gothic" panose="020B0502020202020204" pitchFamily="34" charset="0"/>
                <a:ea typeface="+mn-ea"/>
                <a:cs typeface="+mn-cs"/>
              </a:rPr>
              <a:t>relatives au développement d’une stratégie intégrée de dialogue avec les utilisateurs</a:t>
            </a:r>
            <a:endParaRPr lang="en-US" sz="1400" dirty="0">
              <a:solidFill>
                <a:schemeClr val="lt1"/>
              </a:solidFill>
              <a:latin typeface="Century Gothic" panose="020B0502020202020204" pitchFamily="34" charset="0"/>
              <a:ea typeface="+mn-ea"/>
              <a:cs typeface="+mn-cs"/>
            </a:endParaRPr>
          </a:p>
        </p:txBody>
      </p:sp>
      <p:sp>
        <p:nvSpPr>
          <p:cNvPr id="12" name="TextBox 11"/>
          <p:cNvSpPr txBox="1"/>
          <p:nvPr/>
        </p:nvSpPr>
        <p:spPr>
          <a:xfrm>
            <a:off x="6462774" y="1345944"/>
            <a:ext cx="5257800" cy="738664"/>
          </a:xfrm>
          <a:prstGeom prst="rect">
            <a:avLst/>
          </a:prstGeom>
          <a:noFill/>
        </p:spPr>
        <p:txBody>
          <a:bodyPr wrap="square" rtlCol="0">
            <a:spAutoFit/>
          </a:bodyPr>
          <a:lstStyle/>
          <a:p>
            <a:pPr>
              <a:defRPr/>
            </a:pPr>
            <a:r>
              <a:rPr lang="en-GB" sz="1400" b="1" i="1" kern="0" dirty="0">
                <a:solidFill>
                  <a:prstClr val="black"/>
                </a:solidFill>
              </a:rPr>
              <a:t>Version </a:t>
            </a:r>
            <a:r>
              <a:rPr lang="en-GB" sz="1400" b="1" i="1" kern="0" dirty="0" err="1">
                <a:solidFill>
                  <a:prstClr val="black"/>
                </a:solidFill>
              </a:rPr>
              <a:t>anglaise</a:t>
            </a:r>
            <a:r>
              <a:rPr lang="en-GB" sz="1400" b="1" i="1" kern="0" dirty="0">
                <a:solidFill>
                  <a:prstClr val="black"/>
                </a:solidFill>
              </a:rPr>
              <a:t>: </a:t>
            </a:r>
            <a:r>
              <a:rPr lang="en-GB" sz="1400" b="1" i="1" kern="0" dirty="0">
                <a:solidFill>
                  <a:prstClr val="black"/>
                </a:solidFill>
                <a:hlinkClick r:id="rId3"/>
              </a:rPr>
              <a:t>https://repository.uneca.org/handle/10855/43833</a:t>
            </a:r>
            <a:endParaRPr lang="en-GB" sz="1400" b="1" i="1" kern="0" dirty="0">
              <a:solidFill>
                <a:prstClr val="black"/>
              </a:solidFill>
            </a:endParaRPr>
          </a:p>
          <a:p>
            <a:pPr lvl="0">
              <a:defRPr/>
            </a:pPr>
            <a:r>
              <a:rPr lang="en-US" sz="1400" b="1" i="1" kern="0" dirty="0">
                <a:solidFill>
                  <a:prstClr val="black"/>
                </a:solidFill>
              </a:rPr>
              <a:t>Version </a:t>
            </a:r>
            <a:r>
              <a:rPr lang="en-US" sz="1400" b="1" i="1" kern="0" dirty="0" err="1">
                <a:solidFill>
                  <a:prstClr val="black"/>
                </a:solidFill>
              </a:rPr>
              <a:t>française</a:t>
            </a:r>
            <a:r>
              <a:rPr lang="en-US" sz="1400" b="1" i="1" kern="0" dirty="0">
                <a:solidFill>
                  <a:prstClr val="black"/>
                </a:solidFill>
              </a:rPr>
              <a:t> </a:t>
            </a:r>
            <a:r>
              <a:rPr lang="en-US" sz="1400" b="1" i="1" kern="0" dirty="0" err="1">
                <a:solidFill>
                  <a:prstClr val="black"/>
                </a:solidFill>
              </a:rPr>
              <a:t>en</a:t>
            </a:r>
            <a:r>
              <a:rPr lang="en-US" sz="1400" b="1" i="1" kern="0" dirty="0">
                <a:solidFill>
                  <a:prstClr val="black"/>
                </a:solidFill>
              </a:rPr>
              <a:t> </a:t>
            </a:r>
            <a:r>
              <a:rPr lang="en-US" sz="1400" b="1" i="1" kern="0" dirty="0" err="1">
                <a:solidFill>
                  <a:prstClr val="black"/>
                </a:solidFill>
              </a:rPr>
              <a:t>cours</a:t>
            </a:r>
            <a:r>
              <a:rPr lang="en-US" sz="1400" b="1" i="1" kern="0" dirty="0">
                <a:solidFill>
                  <a:prstClr val="black"/>
                </a:solidFill>
              </a:rPr>
              <a:t> </a:t>
            </a:r>
            <a:r>
              <a:rPr lang="en-US" sz="1400" b="1" i="1" kern="0" dirty="0" err="1">
                <a:solidFill>
                  <a:prstClr val="black"/>
                </a:solidFill>
              </a:rPr>
              <a:t>d’édition</a:t>
            </a:r>
            <a:endParaRPr lang="en-GB" sz="1400" b="1" i="1" kern="0" dirty="0">
              <a:solidFill>
                <a:prstClr val="black"/>
              </a:solidFill>
            </a:endParaRPr>
          </a:p>
          <a:p>
            <a:pPr lvl="0">
              <a:defRPr/>
            </a:pPr>
            <a:endParaRPr lang="en-GB" sz="1400" b="1" i="1" kern="0" dirty="0">
              <a:solidFill>
                <a:prstClr val="black"/>
              </a:solidFill>
            </a:endParaRPr>
          </a:p>
        </p:txBody>
      </p:sp>
      <p:pic>
        <p:nvPicPr>
          <p:cNvPr id="15" name="Picture 14"/>
          <p:cNvPicPr>
            <a:picLocks noChangeAspect="1"/>
          </p:cNvPicPr>
          <p:nvPr/>
        </p:nvPicPr>
        <p:blipFill>
          <a:blip r:embed="rId4"/>
          <a:stretch>
            <a:fillRect/>
          </a:stretch>
        </p:blipFill>
        <p:spPr>
          <a:xfrm>
            <a:off x="6315814" y="3128730"/>
            <a:ext cx="5368739" cy="3119732"/>
          </a:xfrm>
          <a:prstGeom prst="rect">
            <a:avLst/>
          </a:prstGeom>
        </p:spPr>
      </p:pic>
    </p:spTree>
    <p:extLst>
      <p:ext uri="{BB962C8B-B14F-4D97-AF65-F5344CB8AC3E}">
        <p14:creationId xmlns:p14="http://schemas.microsoft.com/office/powerpoint/2010/main" val="1793453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ubtitle 2">
            <a:extLst>
              <a:ext uri="{FF2B5EF4-FFF2-40B4-BE49-F238E27FC236}">
                <a16:creationId xmlns:a16="http://schemas.microsoft.com/office/drawing/2014/main" id="{0375DD85-FF7C-1742-8B19-1880378E5BEE}"/>
              </a:ext>
            </a:extLst>
          </p:cNvPr>
          <p:cNvSpPr txBox="1">
            <a:spLocks/>
          </p:cNvSpPr>
          <p:nvPr/>
        </p:nvSpPr>
        <p:spPr>
          <a:xfrm>
            <a:off x="5266477" y="1559687"/>
            <a:ext cx="5805911" cy="28700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rPr>
              <a:t>Pour </a:t>
            </a:r>
            <a:r>
              <a:rPr lang="fr-FR"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rPr>
              <a:t>comprendre ce qui distingue un groupe d’un autre</a:t>
            </a:r>
            <a:endParaRPr lang="en-US"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CF9D4156-9C63-574D-880E-6B12A5AF8F44}"/>
              </a:ext>
            </a:extLst>
          </p:cNvPr>
          <p:cNvSpPr txBox="1"/>
          <p:nvPr/>
        </p:nvSpPr>
        <p:spPr>
          <a:xfrm>
            <a:off x="5266477" y="1237944"/>
            <a:ext cx="3709670" cy="323165"/>
          </a:xfrm>
          <a:prstGeom prst="rect">
            <a:avLst/>
          </a:prstGeom>
          <a:noFill/>
        </p:spPr>
        <p:txBody>
          <a:bodyPr wrap="none" rtlCol="0" anchor="b" anchorCtr="0">
            <a:spAutoFit/>
          </a:bodyPr>
          <a:lstStyle/>
          <a:p>
            <a:pPr defTabSz="457200"/>
            <a:r>
              <a:rPr lang="fr-FR" sz="1500" b="1" kern="0" dirty="0">
                <a:solidFill>
                  <a:schemeClr val="tx2"/>
                </a:solidFill>
                <a:latin typeface="Poppins" pitchFamily="2" charset="77"/>
                <a:ea typeface="League Spartan" charset="0"/>
                <a:cs typeface="Poppins" pitchFamily="2" charset="77"/>
              </a:rPr>
              <a:t>Effectuer une segmentation du marché</a:t>
            </a:r>
            <a:endParaRPr lang="en-US" sz="1500" b="1" kern="0" dirty="0">
              <a:solidFill>
                <a:schemeClr val="tx2"/>
              </a:solidFill>
              <a:latin typeface="Poppins" pitchFamily="2" charset="77"/>
              <a:ea typeface="League Spartan" charset="0"/>
              <a:cs typeface="Poppins" pitchFamily="2" charset="77"/>
            </a:endParaRPr>
          </a:p>
        </p:txBody>
      </p:sp>
      <p:sp>
        <p:nvSpPr>
          <p:cNvPr id="32" name="Subtitle 2">
            <a:extLst>
              <a:ext uri="{FF2B5EF4-FFF2-40B4-BE49-F238E27FC236}">
                <a16:creationId xmlns:a16="http://schemas.microsoft.com/office/drawing/2014/main" id="{800E586D-21F5-844D-8439-02EBA3414250}"/>
              </a:ext>
            </a:extLst>
          </p:cNvPr>
          <p:cNvSpPr txBox="1">
            <a:spLocks/>
          </p:cNvSpPr>
          <p:nvPr/>
        </p:nvSpPr>
        <p:spPr>
          <a:xfrm>
            <a:off x="5266477" y="2731286"/>
            <a:ext cx="5235543"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fr-FR"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rPr>
              <a:t>Environnement informel mais structuré permettant aux nouveaux utilisateurs de prendre contact avec les producteurs de données</a:t>
            </a:r>
            <a:endParaRPr lang="en-US"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EB93F19A-8C09-3C4E-8287-4AB42A0FA7C3}"/>
              </a:ext>
            </a:extLst>
          </p:cNvPr>
          <p:cNvSpPr txBox="1"/>
          <p:nvPr/>
        </p:nvSpPr>
        <p:spPr>
          <a:xfrm>
            <a:off x="5266477" y="2409543"/>
            <a:ext cx="4477508" cy="323165"/>
          </a:xfrm>
          <a:prstGeom prst="rect">
            <a:avLst/>
          </a:prstGeom>
          <a:noFill/>
        </p:spPr>
        <p:txBody>
          <a:bodyPr wrap="none" rtlCol="0" anchor="b" anchorCtr="0">
            <a:spAutoFit/>
          </a:bodyPr>
          <a:lstStyle/>
          <a:p>
            <a:pPr defTabSz="457200"/>
            <a:r>
              <a:rPr lang="en-US" sz="1500" b="1" kern="0" dirty="0" err="1">
                <a:solidFill>
                  <a:schemeClr val="tx2"/>
                </a:solidFill>
                <a:latin typeface="Poppins" pitchFamily="2" charset="77"/>
                <a:ea typeface="League Spartan" charset="0"/>
                <a:cs typeface="Poppins" pitchFamily="2" charset="77"/>
              </a:rPr>
              <a:t>Établir</a:t>
            </a:r>
            <a:r>
              <a:rPr lang="en-US" sz="1500" b="1" kern="0" dirty="0">
                <a:solidFill>
                  <a:schemeClr val="tx2"/>
                </a:solidFill>
                <a:latin typeface="Poppins" pitchFamily="2" charset="77"/>
                <a:ea typeface="League Spartan" charset="0"/>
                <a:cs typeface="Poppins" pitchFamily="2" charset="77"/>
              </a:rPr>
              <a:t> un forum pour les medias </a:t>
            </a:r>
            <a:r>
              <a:rPr lang="fr-FR" sz="1500" b="1" kern="0" dirty="0">
                <a:solidFill>
                  <a:schemeClr val="tx2"/>
                </a:solidFill>
                <a:latin typeface="Poppins" pitchFamily="2" charset="77"/>
                <a:ea typeface="League Spartan" charset="0"/>
                <a:cs typeface="Poppins" pitchFamily="2" charset="77"/>
              </a:rPr>
              <a:t>et journalistes</a:t>
            </a:r>
            <a:endParaRPr lang="en-US" sz="1500" b="1" kern="0" dirty="0">
              <a:solidFill>
                <a:schemeClr val="tx2"/>
              </a:solidFill>
              <a:latin typeface="Poppins" pitchFamily="2" charset="77"/>
              <a:ea typeface="League Spartan" charset="0"/>
              <a:cs typeface="Poppins" pitchFamily="2" charset="77"/>
            </a:endParaRPr>
          </a:p>
        </p:txBody>
      </p:sp>
      <p:sp>
        <p:nvSpPr>
          <p:cNvPr id="35" name="Subtitle 2">
            <a:extLst>
              <a:ext uri="{FF2B5EF4-FFF2-40B4-BE49-F238E27FC236}">
                <a16:creationId xmlns:a16="http://schemas.microsoft.com/office/drawing/2014/main" id="{AFCCA66F-1902-BF49-9A8A-DB5331CAFDC0}"/>
              </a:ext>
            </a:extLst>
          </p:cNvPr>
          <p:cNvSpPr txBox="1">
            <a:spLocks/>
          </p:cNvSpPr>
          <p:nvPr/>
        </p:nvSpPr>
        <p:spPr>
          <a:xfrm>
            <a:off x="5266477" y="3902885"/>
            <a:ext cx="5525254"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fr-FR"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rPr>
              <a:t>créer une base de données des journalistes et médias en saisissant les coordonnées à n’importe quelle occasion</a:t>
            </a:r>
            <a:endParaRPr lang="en-US"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6" name="TextBox 35">
            <a:extLst>
              <a:ext uri="{FF2B5EF4-FFF2-40B4-BE49-F238E27FC236}">
                <a16:creationId xmlns:a16="http://schemas.microsoft.com/office/drawing/2014/main" id="{8D0A613E-B59C-BC42-826F-9D4AE0A16364}"/>
              </a:ext>
            </a:extLst>
          </p:cNvPr>
          <p:cNvSpPr txBox="1"/>
          <p:nvPr/>
        </p:nvSpPr>
        <p:spPr>
          <a:xfrm>
            <a:off x="5266477" y="3581142"/>
            <a:ext cx="5001690" cy="323165"/>
          </a:xfrm>
          <a:prstGeom prst="rect">
            <a:avLst/>
          </a:prstGeom>
          <a:noFill/>
        </p:spPr>
        <p:txBody>
          <a:bodyPr wrap="none" rtlCol="0" anchor="b" anchorCtr="0">
            <a:spAutoFit/>
          </a:bodyPr>
          <a:lstStyle/>
          <a:p>
            <a:pPr defTabSz="457200"/>
            <a:r>
              <a:rPr lang="fr-FR" sz="1500" b="1" kern="0" dirty="0">
                <a:solidFill>
                  <a:schemeClr val="tx2"/>
                </a:solidFill>
                <a:latin typeface="Poppins" pitchFamily="2" charset="77"/>
                <a:ea typeface="League Spartan" charset="0"/>
                <a:cs typeface="Poppins" pitchFamily="2" charset="77"/>
              </a:rPr>
              <a:t>Créer une base de données des médias et journalistes</a:t>
            </a:r>
            <a:endParaRPr lang="en-US" sz="1500" b="1" kern="0" dirty="0">
              <a:solidFill>
                <a:schemeClr val="tx2"/>
              </a:solidFill>
              <a:latin typeface="Poppins" pitchFamily="2" charset="77"/>
              <a:ea typeface="League Spartan" charset="0"/>
              <a:cs typeface="Poppins" pitchFamily="2" charset="77"/>
            </a:endParaRPr>
          </a:p>
        </p:txBody>
      </p:sp>
      <p:sp>
        <p:nvSpPr>
          <p:cNvPr id="38" name="Subtitle 2">
            <a:extLst>
              <a:ext uri="{FF2B5EF4-FFF2-40B4-BE49-F238E27FC236}">
                <a16:creationId xmlns:a16="http://schemas.microsoft.com/office/drawing/2014/main" id="{7A4EB932-E007-234F-9384-6E149AAB1492}"/>
              </a:ext>
            </a:extLst>
          </p:cNvPr>
          <p:cNvSpPr txBox="1">
            <a:spLocks/>
          </p:cNvSpPr>
          <p:nvPr/>
        </p:nvSpPr>
        <p:spPr>
          <a:xfrm>
            <a:off x="5266476" y="5074484"/>
            <a:ext cx="6087323" cy="50783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fr-FR"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rPr>
              <a:t>permettent aux organisations de statistique de tirer parti des ressources et des réseaux des partenaires et de mettre en commun les siens avec les leurs</a:t>
            </a:r>
            <a:endParaRPr lang="en-US"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9" name="TextBox 38">
            <a:extLst>
              <a:ext uri="{FF2B5EF4-FFF2-40B4-BE49-F238E27FC236}">
                <a16:creationId xmlns:a16="http://schemas.microsoft.com/office/drawing/2014/main" id="{A9077ADC-9BF9-4442-9ACC-CD6923C4220A}"/>
              </a:ext>
            </a:extLst>
          </p:cNvPr>
          <p:cNvSpPr txBox="1"/>
          <p:nvPr/>
        </p:nvSpPr>
        <p:spPr>
          <a:xfrm>
            <a:off x="5266477" y="4752741"/>
            <a:ext cx="3499676" cy="323165"/>
          </a:xfrm>
          <a:prstGeom prst="rect">
            <a:avLst/>
          </a:prstGeom>
          <a:noFill/>
        </p:spPr>
        <p:txBody>
          <a:bodyPr wrap="none" rtlCol="0" anchor="b" anchorCtr="0">
            <a:spAutoFit/>
          </a:bodyPr>
          <a:lstStyle/>
          <a:p>
            <a:pPr defTabSz="457200"/>
            <a:r>
              <a:rPr lang="fr-FR" sz="1500" b="1" kern="0" dirty="0">
                <a:solidFill>
                  <a:schemeClr val="tx2"/>
                </a:solidFill>
                <a:latin typeface="Poppins" pitchFamily="2" charset="77"/>
                <a:ea typeface="League Spartan" charset="0"/>
                <a:cs typeface="Poppins" pitchFamily="2" charset="77"/>
              </a:rPr>
              <a:t>Établir et maintenir des partenariats </a:t>
            </a:r>
            <a:endParaRPr lang="en-US" sz="1500" b="1" kern="0" dirty="0">
              <a:solidFill>
                <a:schemeClr val="tx2"/>
              </a:solidFill>
              <a:latin typeface="Poppins" pitchFamily="2" charset="77"/>
              <a:ea typeface="League Spartan" charset="0"/>
              <a:cs typeface="Poppins" pitchFamily="2" charset="77"/>
            </a:endParaRPr>
          </a:p>
        </p:txBody>
      </p:sp>
      <p:sp>
        <p:nvSpPr>
          <p:cNvPr id="20"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fr-FR" sz="3200" dirty="0">
                <a:solidFill>
                  <a:schemeClr val="lt1"/>
                </a:solidFill>
                <a:latin typeface="Century Gothic" panose="020B0502020202020204" pitchFamily="34" charset="0"/>
                <a:ea typeface="+mn-ea"/>
                <a:cs typeface="+mn-cs"/>
              </a:rPr>
              <a:t>Établir des contacts avec les médias</a:t>
            </a:r>
            <a:endParaRPr lang="en-GB" sz="3200" dirty="0">
              <a:solidFill>
                <a:schemeClr val="lt1"/>
              </a:solidFill>
              <a:latin typeface="Century Gothic" panose="020B0502020202020204" pitchFamily="34" charset="0"/>
              <a:ea typeface="+mn-ea"/>
              <a:cs typeface="+mn-cs"/>
            </a:endParaRPr>
          </a:p>
        </p:txBody>
      </p:sp>
      <p:sp>
        <p:nvSpPr>
          <p:cNvPr id="27" name="Subtitle 2">
            <a:extLst/>
          </p:cNvPr>
          <p:cNvSpPr txBox="1">
            <a:spLocks/>
          </p:cNvSpPr>
          <p:nvPr/>
        </p:nvSpPr>
        <p:spPr>
          <a:xfrm>
            <a:off x="5265013" y="6039996"/>
            <a:ext cx="5010670" cy="51783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fr-FR"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rPr>
              <a:t>permettent de promouvoir une relation de confiance entre les producteurs et les médias et journalistes</a:t>
            </a:r>
            <a:endParaRPr lang="en-US" sz="1500" b="1" dirty="0">
              <a:solidFill>
                <a:schemeClr val="accent3">
                  <a:lumMod val="60000"/>
                  <a:lumOff val="40000"/>
                </a:schemeClr>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0" name="TextBox 29">
            <a:extLst/>
          </p:cNvPr>
          <p:cNvSpPr txBox="1"/>
          <p:nvPr/>
        </p:nvSpPr>
        <p:spPr>
          <a:xfrm>
            <a:off x="5265013" y="5718253"/>
            <a:ext cx="1853392" cy="323165"/>
          </a:xfrm>
          <a:prstGeom prst="rect">
            <a:avLst/>
          </a:prstGeom>
          <a:noFill/>
        </p:spPr>
        <p:txBody>
          <a:bodyPr wrap="none" rtlCol="0" anchor="b" anchorCtr="0">
            <a:spAutoFit/>
          </a:bodyPr>
          <a:lstStyle/>
          <a:p>
            <a:pPr defTabSz="457200"/>
            <a:r>
              <a:rPr lang="en-US" sz="1500" b="1" kern="0" dirty="0">
                <a:solidFill>
                  <a:schemeClr val="tx2"/>
                </a:solidFill>
                <a:latin typeface="Poppins" pitchFamily="2" charset="77"/>
                <a:ea typeface="League Spartan" charset="0"/>
                <a:cs typeface="Poppins" pitchFamily="2" charset="77"/>
              </a:rPr>
              <a:t>Accords de service</a:t>
            </a:r>
          </a:p>
        </p:txBody>
      </p:sp>
      <p:pic>
        <p:nvPicPr>
          <p:cNvPr id="31" name="Picture 30"/>
          <p:cNvPicPr/>
          <p:nvPr/>
        </p:nvPicPr>
        <p:blipFill>
          <a:blip r:embed="rId3">
            <a:extLst>
              <a:ext uri="{28A0092B-C50C-407E-A947-70E740481C1C}">
                <a14:useLocalDpi xmlns:a14="http://schemas.microsoft.com/office/drawing/2010/main" val="0"/>
              </a:ext>
            </a:extLst>
          </a:blip>
          <a:srcRect/>
          <a:stretch>
            <a:fillRect/>
          </a:stretch>
        </p:blipFill>
        <p:spPr bwMode="auto">
          <a:xfrm>
            <a:off x="717793" y="1754264"/>
            <a:ext cx="2106264" cy="2460306"/>
          </a:xfrm>
          <a:prstGeom prst="rect">
            <a:avLst/>
          </a:prstGeom>
          <a:noFill/>
        </p:spPr>
      </p:pic>
      <p:sp>
        <p:nvSpPr>
          <p:cNvPr id="34" name="Subtitle 2">
            <a:extLst/>
          </p:cNvPr>
          <p:cNvSpPr txBox="1">
            <a:spLocks/>
          </p:cNvSpPr>
          <p:nvPr/>
        </p:nvSpPr>
        <p:spPr>
          <a:xfrm>
            <a:off x="207500" y="4026388"/>
            <a:ext cx="2591493" cy="176048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fr-FR" sz="1500" b="1" dirty="0">
                <a:solidFill>
                  <a:srgbClr val="1F4E79"/>
                </a:solidFill>
                <a:latin typeface="Lato Light" panose="020F0502020204030203" pitchFamily="34" charset="0"/>
                <a:ea typeface="Lato Light" panose="020F0502020204030203" pitchFamily="34" charset="0"/>
                <a:cs typeface="Mukta ExtraLight" panose="020B0000000000000000" pitchFamily="34" charset="77"/>
              </a:rPr>
              <a:t>Pour supprimer toutes les barrières à l'entrée.</a:t>
            </a:r>
          </a:p>
          <a:p>
            <a:pPr algn="l" defTabSz="543818">
              <a:lnSpc>
                <a:spcPts val="1750"/>
              </a:lnSpc>
              <a:spcBef>
                <a:spcPts val="0"/>
              </a:spcBef>
            </a:pPr>
            <a:endParaRPr lang="fr-FR" sz="800" b="1" dirty="0">
              <a:solidFill>
                <a:srgbClr val="1F4E79"/>
              </a:solidFill>
              <a:latin typeface="Lato Light" panose="020F0502020204030203" pitchFamily="34" charset="0"/>
              <a:ea typeface="Lato Light" panose="020F0502020204030203" pitchFamily="34" charset="0"/>
              <a:cs typeface="Mukta ExtraLight" panose="020B0000000000000000" pitchFamily="34" charset="77"/>
            </a:endParaRPr>
          </a:p>
          <a:p>
            <a:pPr algn="l" defTabSz="543818">
              <a:lnSpc>
                <a:spcPts val="1750"/>
              </a:lnSpc>
            </a:pPr>
            <a:r>
              <a:rPr lang="fr-FR" sz="1500" b="1" dirty="0">
                <a:solidFill>
                  <a:srgbClr val="1F4E79"/>
                </a:solidFill>
                <a:latin typeface="Lato Light" panose="020F0502020204030203" pitchFamily="34" charset="0"/>
                <a:ea typeface="Lato Light" panose="020F0502020204030203" pitchFamily="34" charset="0"/>
                <a:cs typeface="Mukta ExtraLight" panose="020B0000000000000000" pitchFamily="34" charset="77"/>
              </a:rPr>
              <a:t>Offrir une première expérience agréable, ouverte et informative qui ouvre la voie à un engagement futur</a:t>
            </a:r>
            <a:endParaRPr lang="en-US" sz="1500" b="1" dirty="0">
              <a:solidFill>
                <a:srgbClr val="1F4E79"/>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6" name="Picture 5"/>
          <p:cNvPicPr>
            <a:picLocks noChangeAspect="1"/>
          </p:cNvPicPr>
          <p:nvPr/>
        </p:nvPicPr>
        <p:blipFill>
          <a:blip r:embed="rId4"/>
          <a:stretch>
            <a:fillRect/>
          </a:stretch>
        </p:blipFill>
        <p:spPr>
          <a:xfrm>
            <a:off x="1563308" y="1060251"/>
            <a:ext cx="3542083" cy="5364945"/>
          </a:xfrm>
          <a:prstGeom prst="rect">
            <a:avLst/>
          </a:prstGeom>
        </p:spPr>
      </p:pic>
    </p:spTree>
    <p:extLst>
      <p:ext uri="{BB962C8B-B14F-4D97-AF65-F5344CB8AC3E}">
        <p14:creationId xmlns:p14="http://schemas.microsoft.com/office/powerpoint/2010/main" val="95939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08EC6AD-B431-8945-AFC3-B0EF573008D7}"/>
              </a:ext>
            </a:extLst>
          </p:cNvPr>
          <p:cNvSpPr txBox="1"/>
          <p:nvPr/>
        </p:nvSpPr>
        <p:spPr>
          <a:xfrm>
            <a:off x="6289712" y="1404461"/>
            <a:ext cx="2949031" cy="292388"/>
          </a:xfrm>
          <a:prstGeom prst="rect">
            <a:avLst/>
          </a:prstGeom>
          <a:noFill/>
        </p:spPr>
        <p:txBody>
          <a:bodyPr wrap="square" rtlCol="0" anchor="b">
            <a:spAutoFit/>
          </a:bodyPr>
          <a:lstStyle/>
          <a:p>
            <a:pPr lvl="0" defTabSz="457200"/>
            <a:r>
              <a:rPr lang="en-US" sz="1300" b="1" kern="0" dirty="0" err="1">
                <a:solidFill>
                  <a:srgbClr val="08204C"/>
                </a:solidFill>
                <a:latin typeface="Poppins" pitchFamily="2" charset="77"/>
                <a:ea typeface="League Spartan" charset="0"/>
                <a:cs typeface="Poppins" pitchFamily="2" charset="77"/>
              </a:rPr>
              <a:t>Changement</a:t>
            </a:r>
            <a:r>
              <a:rPr lang="en-US" sz="1300" b="1" kern="0" dirty="0">
                <a:solidFill>
                  <a:srgbClr val="08204C"/>
                </a:solidFill>
                <a:latin typeface="Poppins" pitchFamily="2" charset="77"/>
                <a:ea typeface="League Spartan" charset="0"/>
                <a:cs typeface="Poppins" pitchFamily="2" charset="77"/>
              </a:rPr>
              <a:t> de culture</a:t>
            </a:r>
          </a:p>
        </p:txBody>
      </p:sp>
      <p:sp>
        <p:nvSpPr>
          <p:cNvPr id="10" name="TextBox 9">
            <a:extLst>
              <a:ext uri="{FF2B5EF4-FFF2-40B4-BE49-F238E27FC236}">
                <a16:creationId xmlns:a16="http://schemas.microsoft.com/office/drawing/2014/main" id="{E046D2C2-72BE-F645-9285-F872021889C6}"/>
              </a:ext>
            </a:extLst>
          </p:cNvPr>
          <p:cNvSpPr txBox="1"/>
          <p:nvPr/>
        </p:nvSpPr>
        <p:spPr>
          <a:xfrm>
            <a:off x="6286066" y="1620216"/>
            <a:ext cx="5959162" cy="553998"/>
          </a:xfrm>
          <a:prstGeom prst="rect">
            <a:avLst/>
          </a:prstGeom>
          <a:noFill/>
        </p:spPr>
        <p:txBody>
          <a:bodyPr wrap="square" rtlCol="0">
            <a:spAutoFit/>
          </a:bodyPr>
          <a:lstStyle>
            <a:defPPr>
              <a:defRPr lang="en-US"/>
            </a:defPPr>
            <a:lvl1pPr defTabSz="457200">
              <a:lnSpc>
                <a:spcPts val="1800"/>
              </a:lnSpc>
              <a:defRPr sz="1200" kern="0" spc="-10">
                <a:solidFill>
                  <a:sysClr val="windowText" lastClr="000000"/>
                </a:solidFill>
                <a:latin typeface="Poppins" pitchFamily="2" charset="77"/>
                <a:cs typeface="Poppins" pitchFamily="2" charset="77"/>
              </a:defRPr>
            </a:lvl1pPr>
          </a:lstStyle>
          <a:p>
            <a:r>
              <a:rPr lang="fr-FR" dirty="0"/>
              <a:t>Comment mieux écouter ou servir les médias ? Etre prêt à apprendre des médias avant de leur fournir des informations grâce à un dialogue continu dans les deux sens.</a:t>
            </a:r>
            <a:endParaRPr lang="en-US" dirty="0"/>
          </a:p>
        </p:txBody>
      </p:sp>
      <p:sp>
        <p:nvSpPr>
          <p:cNvPr id="12" name="TextBox 11">
            <a:extLst>
              <a:ext uri="{FF2B5EF4-FFF2-40B4-BE49-F238E27FC236}">
                <a16:creationId xmlns:a16="http://schemas.microsoft.com/office/drawing/2014/main" id="{7B73DFE0-459B-7D44-A905-E09BD310B065}"/>
              </a:ext>
            </a:extLst>
          </p:cNvPr>
          <p:cNvSpPr txBox="1"/>
          <p:nvPr/>
        </p:nvSpPr>
        <p:spPr>
          <a:xfrm>
            <a:off x="6688800" y="2555080"/>
            <a:ext cx="4512313" cy="292388"/>
          </a:xfrm>
          <a:prstGeom prst="rect">
            <a:avLst/>
          </a:prstGeom>
          <a:noFill/>
        </p:spPr>
        <p:txBody>
          <a:bodyPr wrap="square" rtlCol="0" anchor="b">
            <a:spAutoFit/>
          </a:bodyPr>
          <a:lstStyle/>
          <a:p>
            <a:pPr lvl="0" defTabSz="457200"/>
            <a:r>
              <a:rPr lang="en-US" sz="1300" b="1" kern="0" dirty="0" err="1">
                <a:solidFill>
                  <a:srgbClr val="08204C"/>
                </a:solidFill>
                <a:latin typeface="Poppins" pitchFamily="2" charset="77"/>
                <a:ea typeface="League Spartan" charset="0"/>
                <a:cs typeface="Poppins" pitchFamily="2" charset="77"/>
              </a:rPr>
              <a:t>Enquêtes</a:t>
            </a:r>
            <a:r>
              <a:rPr lang="en-US" sz="1300" b="1" kern="0" dirty="0">
                <a:solidFill>
                  <a:srgbClr val="08204C"/>
                </a:solidFill>
                <a:latin typeface="Poppins" pitchFamily="2" charset="77"/>
                <a:ea typeface="League Spartan" charset="0"/>
                <a:cs typeface="Poppins" pitchFamily="2" charset="77"/>
              </a:rPr>
              <a:t> et </a:t>
            </a:r>
            <a:r>
              <a:rPr lang="en-US" sz="1300" b="1" kern="0" dirty="0" err="1">
                <a:solidFill>
                  <a:srgbClr val="08204C"/>
                </a:solidFill>
                <a:latin typeface="Poppins" pitchFamily="2" charset="77"/>
                <a:ea typeface="League Spartan" charset="0"/>
                <a:cs typeface="Poppins" pitchFamily="2" charset="77"/>
              </a:rPr>
              <a:t>autres</a:t>
            </a:r>
            <a:r>
              <a:rPr lang="en-US" sz="1300" b="1" kern="0" dirty="0">
                <a:solidFill>
                  <a:srgbClr val="08204C"/>
                </a:solidFill>
                <a:latin typeface="Poppins" pitchFamily="2" charset="77"/>
                <a:ea typeface="League Spartan" charset="0"/>
                <a:cs typeface="Poppins" pitchFamily="2" charset="77"/>
              </a:rPr>
              <a:t> instruments</a:t>
            </a:r>
          </a:p>
        </p:txBody>
      </p:sp>
      <p:sp>
        <p:nvSpPr>
          <p:cNvPr id="13" name="TextBox 12">
            <a:extLst>
              <a:ext uri="{FF2B5EF4-FFF2-40B4-BE49-F238E27FC236}">
                <a16:creationId xmlns:a16="http://schemas.microsoft.com/office/drawing/2014/main" id="{95E3EFF1-90D1-2F42-B70E-86266E82C8B5}"/>
              </a:ext>
            </a:extLst>
          </p:cNvPr>
          <p:cNvSpPr txBox="1"/>
          <p:nvPr/>
        </p:nvSpPr>
        <p:spPr>
          <a:xfrm>
            <a:off x="6688800" y="2770094"/>
            <a:ext cx="4369438" cy="323165"/>
          </a:xfrm>
          <a:prstGeom prst="rect">
            <a:avLst/>
          </a:prstGeom>
          <a:noFill/>
        </p:spPr>
        <p:txBody>
          <a:bodyPr wrap="square" rtlCol="0">
            <a:spAutoFit/>
          </a:bodyPr>
          <a:lstStyle/>
          <a:p>
            <a:pPr lvl="0" defTabSz="543818">
              <a:lnSpc>
                <a:spcPts val="1750"/>
              </a:lnSpc>
            </a:pPr>
            <a:r>
              <a:rPr lang="fr-FR" sz="1200" kern="0" spc="-10" dirty="0">
                <a:solidFill>
                  <a:sysClr val="windowText" lastClr="000000"/>
                </a:solidFill>
                <a:latin typeface="Poppins" pitchFamily="2" charset="77"/>
                <a:cs typeface="Poppins" pitchFamily="2" charset="77"/>
              </a:rPr>
              <a:t>Pour évaluer les besoins, la satisfaction et la confiance</a:t>
            </a:r>
            <a:endParaRPr lang="en-US" sz="1200" kern="0" spc="-10" dirty="0">
              <a:solidFill>
                <a:sysClr val="windowText" lastClr="000000"/>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FA16DFB4-E010-A045-B9BB-6E3288847A3F}"/>
              </a:ext>
            </a:extLst>
          </p:cNvPr>
          <p:cNvSpPr txBox="1"/>
          <p:nvPr/>
        </p:nvSpPr>
        <p:spPr>
          <a:xfrm>
            <a:off x="6990870" y="3431263"/>
            <a:ext cx="5026034" cy="292388"/>
          </a:xfrm>
          <a:prstGeom prst="rect">
            <a:avLst/>
          </a:prstGeom>
          <a:noFill/>
        </p:spPr>
        <p:txBody>
          <a:bodyPr wrap="square" rtlCol="0" anchor="b">
            <a:spAutoFit/>
          </a:bodyPr>
          <a:lstStyle/>
          <a:p>
            <a:pPr lvl="0" defTabSz="457200"/>
            <a:r>
              <a:rPr lang="en-US" sz="1300" b="1" kern="0" dirty="0">
                <a:solidFill>
                  <a:srgbClr val="08204C"/>
                </a:solidFill>
                <a:latin typeface="Poppins" pitchFamily="2" charset="77"/>
                <a:ea typeface="League Spartan" charset="0"/>
                <a:cs typeface="Poppins" pitchFamily="2" charset="77"/>
              </a:rPr>
              <a:t>Consultations, </a:t>
            </a:r>
            <a:r>
              <a:rPr lang="en-US" sz="1300" b="1" kern="0" dirty="0" err="1">
                <a:solidFill>
                  <a:srgbClr val="08204C"/>
                </a:solidFill>
                <a:latin typeface="Poppins" pitchFamily="2" charset="77"/>
                <a:ea typeface="League Spartan" charset="0"/>
                <a:cs typeface="Poppins" pitchFamily="2" charset="77"/>
              </a:rPr>
              <a:t>groupes</a:t>
            </a:r>
            <a:r>
              <a:rPr lang="en-US" sz="1300" b="1" kern="0" dirty="0">
                <a:solidFill>
                  <a:srgbClr val="08204C"/>
                </a:solidFill>
                <a:latin typeface="Poppins" pitchFamily="2" charset="77"/>
                <a:ea typeface="League Spartan" charset="0"/>
                <a:cs typeface="Poppins" pitchFamily="2" charset="77"/>
              </a:rPr>
              <a:t> de discussion et discussions de </a:t>
            </a:r>
            <a:r>
              <a:rPr lang="en-US" sz="1300" b="1" kern="0" dirty="0" err="1">
                <a:solidFill>
                  <a:srgbClr val="08204C"/>
                </a:solidFill>
                <a:latin typeface="Poppins" pitchFamily="2" charset="77"/>
                <a:ea typeface="League Spartan" charset="0"/>
                <a:cs typeface="Poppins" pitchFamily="2" charset="77"/>
              </a:rPr>
              <a:t>groupe</a:t>
            </a:r>
            <a:endParaRPr lang="en-US" sz="1300" b="1" kern="0" dirty="0">
              <a:solidFill>
                <a:srgbClr val="08204C"/>
              </a:solidFill>
              <a:latin typeface="Poppins" pitchFamily="2" charset="77"/>
              <a:ea typeface="League Spartan" charset="0"/>
              <a:cs typeface="Poppins" pitchFamily="2" charset="77"/>
            </a:endParaRPr>
          </a:p>
        </p:txBody>
      </p:sp>
      <p:sp>
        <p:nvSpPr>
          <p:cNvPr id="16" name="TextBox 15">
            <a:extLst>
              <a:ext uri="{FF2B5EF4-FFF2-40B4-BE49-F238E27FC236}">
                <a16:creationId xmlns:a16="http://schemas.microsoft.com/office/drawing/2014/main" id="{ED1BAB5D-54BD-8B45-8838-91E3DA1BD2CB}"/>
              </a:ext>
            </a:extLst>
          </p:cNvPr>
          <p:cNvSpPr txBox="1"/>
          <p:nvPr/>
        </p:nvSpPr>
        <p:spPr>
          <a:xfrm>
            <a:off x="6990870" y="3637883"/>
            <a:ext cx="4768581" cy="323165"/>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Utilisés pour évaluer, analyser et explorer un champ d’intérêt restreint</a:t>
            </a:r>
            <a:endParaRPr lang="en-US" sz="1200" kern="0" spc="-10" dirty="0">
              <a:solidFill>
                <a:sysClr val="windowText" lastClr="000000"/>
              </a:solidFill>
              <a:latin typeface="Poppins" pitchFamily="2" charset="77"/>
              <a:cs typeface="Poppins" pitchFamily="2" charset="77"/>
            </a:endParaRPr>
          </a:p>
        </p:txBody>
      </p:sp>
      <p:sp>
        <p:nvSpPr>
          <p:cNvPr id="18" name="TextBox 17">
            <a:extLst>
              <a:ext uri="{FF2B5EF4-FFF2-40B4-BE49-F238E27FC236}">
                <a16:creationId xmlns:a16="http://schemas.microsoft.com/office/drawing/2014/main" id="{5937F179-B61C-4B43-B03C-8B43F276A002}"/>
              </a:ext>
            </a:extLst>
          </p:cNvPr>
          <p:cNvSpPr txBox="1"/>
          <p:nvPr/>
        </p:nvSpPr>
        <p:spPr>
          <a:xfrm>
            <a:off x="6845818" y="4325271"/>
            <a:ext cx="4236088" cy="292388"/>
          </a:xfrm>
          <a:prstGeom prst="rect">
            <a:avLst/>
          </a:prstGeom>
          <a:noFill/>
        </p:spPr>
        <p:txBody>
          <a:bodyPr wrap="square" rtlCol="0" anchor="b">
            <a:spAutoFit/>
          </a:bodyPr>
          <a:lstStyle/>
          <a:p>
            <a:pPr defTabSz="457200"/>
            <a:r>
              <a:rPr lang="fr-FR" sz="1300" b="1" kern="0" spc="-15" dirty="0">
                <a:solidFill>
                  <a:schemeClr val="tx2"/>
                </a:solidFill>
                <a:latin typeface="Poppins" pitchFamily="2" charset="77"/>
                <a:cs typeface="Poppins" pitchFamily="2" charset="77"/>
              </a:rPr>
              <a:t>Portail de réactions en ligne</a:t>
            </a:r>
          </a:p>
        </p:txBody>
      </p:sp>
      <p:sp>
        <p:nvSpPr>
          <p:cNvPr id="19" name="TextBox 18">
            <a:extLst>
              <a:ext uri="{FF2B5EF4-FFF2-40B4-BE49-F238E27FC236}">
                <a16:creationId xmlns:a16="http://schemas.microsoft.com/office/drawing/2014/main" id="{771F05DC-7E5E-454A-84C6-795746B0226E}"/>
              </a:ext>
            </a:extLst>
          </p:cNvPr>
          <p:cNvSpPr txBox="1"/>
          <p:nvPr/>
        </p:nvSpPr>
        <p:spPr>
          <a:xfrm>
            <a:off x="6844584" y="4500132"/>
            <a:ext cx="4578988" cy="531107"/>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Où les visiteurs peuvent donner leurs avis sur des produits statistiques particuliers et exprimer leurs besoins </a:t>
            </a:r>
            <a:endParaRPr lang="en-US" sz="1200" kern="0" spc="-10" dirty="0">
              <a:solidFill>
                <a:sysClr val="windowText" lastClr="000000"/>
              </a:solidFill>
              <a:latin typeface="Poppins" pitchFamily="2" charset="77"/>
              <a:cs typeface="Poppins" pitchFamily="2" charset="77"/>
            </a:endParaRPr>
          </a:p>
        </p:txBody>
      </p:sp>
      <p:sp>
        <p:nvSpPr>
          <p:cNvPr id="21" name="TextBox 20">
            <a:extLst>
              <a:ext uri="{FF2B5EF4-FFF2-40B4-BE49-F238E27FC236}">
                <a16:creationId xmlns:a16="http://schemas.microsoft.com/office/drawing/2014/main" id="{71619994-0702-0E40-90AC-46183185315C}"/>
              </a:ext>
            </a:extLst>
          </p:cNvPr>
          <p:cNvSpPr txBox="1"/>
          <p:nvPr/>
        </p:nvSpPr>
        <p:spPr>
          <a:xfrm>
            <a:off x="6182742" y="5374123"/>
            <a:ext cx="6062486" cy="292388"/>
          </a:xfrm>
          <a:prstGeom prst="rect">
            <a:avLst/>
          </a:prstGeom>
          <a:noFill/>
        </p:spPr>
        <p:txBody>
          <a:bodyPr wrap="square" rtlCol="0" anchor="b">
            <a:spAutoFit/>
          </a:bodyPr>
          <a:lstStyle/>
          <a:p>
            <a:pPr defTabSz="457200"/>
            <a:r>
              <a:rPr lang="fr-FR" sz="1300" b="1" kern="0" spc="-15" dirty="0">
                <a:solidFill>
                  <a:schemeClr val="tx2"/>
                </a:solidFill>
                <a:latin typeface="Poppins" pitchFamily="2" charset="77"/>
                <a:cs typeface="Poppins" pitchFamily="2" charset="77"/>
              </a:rPr>
              <a:t>Google </a:t>
            </a:r>
            <a:r>
              <a:rPr lang="fr-FR" sz="1300" b="1" kern="0" spc="-15" dirty="0" err="1">
                <a:solidFill>
                  <a:schemeClr val="tx2"/>
                </a:solidFill>
                <a:latin typeface="Poppins" pitchFamily="2" charset="77"/>
                <a:cs typeface="Poppins" pitchFamily="2" charset="77"/>
              </a:rPr>
              <a:t>analytics</a:t>
            </a:r>
            <a:r>
              <a:rPr lang="fr-FR" sz="1300" b="1" kern="0" spc="-15" dirty="0">
                <a:solidFill>
                  <a:schemeClr val="tx2"/>
                </a:solidFill>
                <a:latin typeface="Poppins" pitchFamily="2" charset="77"/>
                <a:cs typeface="Poppins" pitchFamily="2" charset="77"/>
              </a:rPr>
              <a:t> et métriques web/ Recherches sur les utilisateurs</a:t>
            </a:r>
          </a:p>
        </p:txBody>
      </p:sp>
      <p:sp>
        <p:nvSpPr>
          <p:cNvPr id="22" name="TextBox 21">
            <a:extLst>
              <a:ext uri="{FF2B5EF4-FFF2-40B4-BE49-F238E27FC236}">
                <a16:creationId xmlns:a16="http://schemas.microsoft.com/office/drawing/2014/main" id="{8E9F4742-18F5-7444-9334-58ACE8951A97}"/>
              </a:ext>
            </a:extLst>
          </p:cNvPr>
          <p:cNvSpPr txBox="1"/>
          <p:nvPr/>
        </p:nvSpPr>
        <p:spPr>
          <a:xfrm>
            <a:off x="6182741" y="5589609"/>
            <a:ext cx="5576711" cy="300275"/>
          </a:xfrm>
          <a:prstGeom prst="rect">
            <a:avLst/>
          </a:prstGeom>
          <a:noFill/>
        </p:spPr>
        <p:txBody>
          <a:bodyPr wrap="square" rtlCol="0">
            <a:spAutoFit/>
          </a:bodyPr>
          <a:lstStyle/>
          <a:p>
            <a:pPr defTabSz="457200">
              <a:lnSpc>
                <a:spcPts val="1800"/>
              </a:lnSpc>
            </a:pPr>
            <a:r>
              <a:rPr lang="en-US" sz="1200" kern="0" spc="-10" dirty="0" err="1">
                <a:solidFill>
                  <a:sysClr val="windowText" lastClr="000000"/>
                </a:solidFill>
                <a:latin typeface="Poppins" pitchFamily="2" charset="77"/>
                <a:cs typeface="Poppins" pitchFamily="2" charset="77"/>
              </a:rPr>
              <a:t>Analyser</a:t>
            </a:r>
            <a:r>
              <a:rPr lang="en-US" sz="1200" kern="0" spc="-10" dirty="0">
                <a:solidFill>
                  <a:sysClr val="windowText" lastClr="000000"/>
                </a:solidFill>
                <a:latin typeface="Poppins" pitchFamily="2" charset="77"/>
                <a:cs typeface="Poppins" pitchFamily="2" charset="77"/>
              </a:rPr>
              <a:t> les </a:t>
            </a:r>
            <a:r>
              <a:rPr lang="en-US" sz="1200" kern="0" spc="-10" dirty="0" err="1">
                <a:solidFill>
                  <a:sysClr val="windowText" lastClr="000000"/>
                </a:solidFill>
                <a:latin typeface="Poppins" pitchFamily="2" charset="77"/>
                <a:cs typeface="Poppins" pitchFamily="2" charset="77"/>
              </a:rPr>
              <a:t>données</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collectées</a:t>
            </a:r>
            <a:r>
              <a:rPr lang="en-US" sz="1200" kern="0" spc="-10" dirty="0">
                <a:solidFill>
                  <a:sysClr val="windowText" lastClr="000000"/>
                </a:solidFill>
                <a:latin typeface="Poppins" pitchFamily="2" charset="77"/>
                <a:cs typeface="Poppins" pitchFamily="2" charset="77"/>
              </a:rPr>
              <a:t> </a:t>
            </a:r>
            <a:r>
              <a:rPr lang="en-US" sz="1200" kern="0" spc="-10" dirty="0" err="1">
                <a:solidFill>
                  <a:sysClr val="windowText" lastClr="000000"/>
                </a:solidFill>
                <a:latin typeface="Poppins" pitchFamily="2" charset="77"/>
                <a:cs typeface="Poppins" pitchFamily="2" charset="77"/>
              </a:rPr>
              <a:t>lors</a:t>
            </a:r>
            <a:r>
              <a:rPr lang="en-US" sz="1200" kern="0" spc="-10" dirty="0">
                <a:solidFill>
                  <a:sysClr val="windowText" lastClr="000000"/>
                </a:solidFill>
                <a:latin typeface="Poppins" pitchFamily="2" charset="77"/>
                <a:cs typeface="Poppins" pitchFamily="2" charset="77"/>
              </a:rPr>
              <a:t> des </a:t>
            </a:r>
            <a:r>
              <a:rPr lang="en-US" sz="1200" kern="0" spc="-10" dirty="0" err="1">
                <a:solidFill>
                  <a:sysClr val="windowText" lastClr="000000"/>
                </a:solidFill>
                <a:latin typeface="Poppins" pitchFamily="2" charset="77"/>
                <a:cs typeface="Poppins" pitchFamily="2" charset="77"/>
              </a:rPr>
              <a:t>visites</a:t>
            </a:r>
            <a:r>
              <a:rPr lang="en-US" sz="1200" kern="0" spc="-10" dirty="0">
                <a:solidFill>
                  <a:sysClr val="windowText" lastClr="000000"/>
                </a:solidFill>
                <a:latin typeface="Poppins" pitchFamily="2" charset="77"/>
                <a:cs typeface="Poppins" pitchFamily="2" charset="77"/>
              </a:rPr>
              <a:t> sur le site web de </a:t>
            </a:r>
            <a:r>
              <a:rPr lang="en-US" sz="1200" kern="0" spc="-10" dirty="0" err="1">
                <a:solidFill>
                  <a:sysClr val="windowText" lastClr="000000"/>
                </a:solidFill>
                <a:latin typeface="Poppins" pitchFamily="2" charset="77"/>
                <a:cs typeface="Poppins" pitchFamily="2" charset="77"/>
              </a:rPr>
              <a:t>l’INS</a:t>
            </a:r>
            <a:endParaRPr lang="en-US" sz="1200" kern="0" spc="-10" dirty="0">
              <a:solidFill>
                <a:sysClr val="windowText" lastClr="000000"/>
              </a:solidFill>
              <a:latin typeface="Poppins" pitchFamily="2" charset="77"/>
              <a:cs typeface="Poppins" pitchFamily="2" charset="77"/>
            </a:endParaRPr>
          </a:p>
        </p:txBody>
      </p:sp>
      <p:sp>
        <p:nvSpPr>
          <p:cNvPr id="44" name="Title 1"/>
          <p:cNvSpPr txBox="1">
            <a:spLocks/>
          </p:cNvSpPr>
          <p:nvPr/>
        </p:nvSpPr>
        <p:spPr>
          <a:xfrm>
            <a:off x="838200" y="365126"/>
            <a:ext cx="10515600" cy="593086"/>
          </a:xfrm>
          <a:prstGeom prst="roundRect">
            <a:avLst/>
          </a:prstGeom>
          <a:solidFill>
            <a:srgbClr val="1F4E79"/>
          </a:solidFill>
        </p:spPr>
        <p:txBody>
          <a:bodyPr>
            <a:normAutofit/>
          </a:bodyPr>
          <a:lstStyle>
            <a:lvl1pPr algn="l" defTabSz="914217" rtl="0" eaLnBrk="1" latinLnBrk="0" hangingPunct="1">
              <a:lnSpc>
                <a:spcPct val="90000"/>
              </a:lnSpc>
              <a:spcBef>
                <a:spcPct val="0"/>
              </a:spcBef>
              <a:buNone/>
              <a:defRPr lang="en-US" sz="3000" b="1" i="0" kern="1200">
                <a:solidFill>
                  <a:schemeClr val="tx2"/>
                </a:solidFill>
                <a:latin typeface="Poppins" pitchFamily="2" charset="77"/>
                <a:ea typeface="Open Sans Light" panose="020B0306030504020204" pitchFamily="34" charset="0"/>
                <a:cs typeface="Poppins" pitchFamily="2" charset="77"/>
              </a:defRPr>
            </a:lvl1pPr>
          </a:lstStyle>
          <a:p>
            <a:r>
              <a:rPr lang="fr-FR" sz="3200" dirty="0">
                <a:solidFill>
                  <a:schemeClr val="lt1"/>
                </a:solidFill>
                <a:latin typeface="Century Gothic" panose="020B0502020202020204" pitchFamily="34" charset="0"/>
                <a:ea typeface="+mn-ea"/>
                <a:cs typeface="+mn-cs"/>
              </a:rPr>
              <a:t> Identifier les besoins des utilisateurs</a:t>
            </a:r>
            <a:endParaRPr lang="en-GB" sz="3200" dirty="0">
              <a:solidFill>
                <a:schemeClr val="lt1"/>
              </a:solidFill>
              <a:latin typeface="Century Gothic" panose="020B0502020202020204" pitchFamily="34" charset="0"/>
              <a:ea typeface="+mn-ea"/>
              <a:cs typeface="+mn-cs"/>
            </a:endParaRPr>
          </a:p>
        </p:txBody>
      </p:sp>
      <p:pic>
        <p:nvPicPr>
          <p:cNvPr id="45" name="Picture 44"/>
          <p:cNvPicPr/>
          <p:nvPr/>
        </p:nvPicPr>
        <p:blipFill>
          <a:blip r:embed="rId3">
            <a:extLst>
              <a:ext uri="{28A0092B-C50C-407E-A947-70E740481C1C}">
                <a14:useLocalDpi xmlns:a14="http://schemas.microsoft.com/office/drawing/2010/main" val="0"/>
              </a:ext>
            </a:extLst>
          </a:blip>
          <a:srcRect/>
          <a:stretch>
            <a:fillRect/>
          </a:stretch>
        </p:blipFill>
        <p:spPr bwMode="auto">
          <a:xfrm>
            <a:off x="1688343" y="3407368"/>
            <a:ext cx="1047740" cy="873502"/>
          </a:xfrm>
          <a:prstGeom prst="rect">
            <a:avLst/>
          </a:prstGeom>
          <a:noFill/>
        </p:spPr>
      </p:pic>
      <p:sp>
        <p:nvSpPr>
          <p:cNvPr id="50" name="TextBox 49">
            <a:extLst/>
          </p:cNvPr>
          <p:cNvSpPr txBox="1"/>
          <p:nvPr/>
        </p:nvSpPr>
        <p:spPr>
          <a:xfrm>
            <a:off x="5368796" y="6155859"/>
            <a:ext cx="4236088" cy="292388"/>
          </a:xfrm>
          <a:prstGeom prst="rect">
            <a:avLst/>
          </a:prstGeom>
          <a:noFill/>
        </p:spPr>
        <p:txBody>
          <a:bodyPr wrap="square" rtlCol="0" anchor="b">
            <a:spAutoFit/>
          </a:bodyPr>
          <a:lstStyle/>
          <a:p>
            <a:pPr defTabSz="457200"/>
            <a:r>
              <a:rPr lang="fr-FR" sz="1300" b="1" kern="0" spc="-15" dirty="0">
                <a:solidFill>
                  <a:schemeClr val="tx2"/>
                </a:solidFill>
                <a:latin typeface="Poppins" pitchFamily="2" charset="77"/>
                <a:cs typeface="Poppins" pitchFamily="2" charset="77"/>
              </a:rPr>
              <a:t>Évaluer les demandes des médias</a:t>
            </a:r>
          </a:p>
        </p:txBody>
      </p:sp>
      <p:sp>
        <p:nvSpPr>
          <p:cNvPr id="53" name="TextBox 52">
            <a:extLst/>
          </p:cNvPr>
          <p:cNvSpPr txBox="1"/>
          <p:nvPr/>
        </p:nvSpPr>
        <p:spPr>
          <a:xfrm>
            <a:off x="5368796" y="6344413"/>
            <a:ext cx="6108829" cy="553998"/>
          </a:xfrm>
          <a:prstGeom prst="rect">
            <a:avLst/>
          </a:prstGeom>
          <a:noFill/>
        </p:spPr>
        <p:txBody>
          <a:bodyPr wrap="square" rtlCol="0">
            <a:spAutoFit/>
          </a:bodyPr>
          <a:lstStyle/>
          <a:p>
            <a:pPr defTabSz="457200">
              <a:lnSpc>
                <a:spcPts val="1800"/>
              </a:lnSpc>
            </a:pPr>
            <a:r>
              <a:rPr lang="fr-FR" sz="1200" kern="0" spc="-10" dirty="0">
                <a:solidFill>
                  <a:sysClr val="windowText" lastClr="000000"/>
                </a:solidFill>
                <a:latin typeface="Poppins" pitchFamily="2" charset="77"/>
                <a:cs typeface="Poppins" pitchFamily="2" charset="77"/>
              </a:rPr>
              <a:t>Aider les médias à comprendre si leurs besoins d’information, tels qu’ils sont formulés, correspondent réellement à ce dont ils ont besoin pour accomplir une tâche</a:t>
            </a:r>
            <a:endParaRPr lang="en-US" sz="1200" kern="0" spc="-10" dirty="0">
              <a:solidFill>
                <a:sysClr val="windowText" lastClr="000000"/>
              </a:solidFill>
              <a:latin typeface="Poppins" pitchFamily="2" charset="77"/>
              <a:cs typeface="Poppins" pitchFamily="2" charset="77"/>
            </a:endParaRPr>
          </a:p>
        </p:txBody>
      </p:sp>
      <p:pic>
        <p:nvPicPr>
          <p:cNvPr id="2" name="Picture 1"/>
          <p:cNvPicPr>
            <a:picLocks noChangeAspect="1"/>
          </p:cNvPicPr>
          <p:nvPr/>
        </p:nvPicPr>
        <p:blipFill>
          <a:blip r:embed="rId4"/>
          <a:stretch>
            <a:fillRect/>
          </a:stretch>
        </p:blipFill>
        <p:spPr>
          <a:xfrm>
            <a:off x="1435534" y="1404461"/>
            <a:ext cx="5297883" cy="5346655"/>
          </a:xfrm>
          <a:prstGeom prst="rect">
            <a:avLst/>
          </a:prstGeom>
        </p:spPr>
      </p:pic>
    </p:spTree>
    <p:extLst>
      <p:ext uri="{BB962C8B-B14F-4D97-AF65-F5344CB8AC3E}">
        <p14:creationId xmlns:p14="http://schemas.microsoft.com/office/powerpoint/2010/main" val="3429819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SM - Theme 19 - Light">
      <a:dk1>
        <a:srgbClr val="AAAAAA"/>
      </a:dk1>
      <a:lt1>
        <a:srgbClr val="FFFFFF"/>
      </a:lt1>
      <a:dk2>
        <a:srgbClr val="08204C"/>
      </a:dk2>
      <a:lt2>
        <a:srgbClr val="FEFFFE"/>
      </a:lt2>
      <a:accent1>
        <a:srgbClr val="35CA78"/>
      </a:accent1>
      <a:accent2>
        <a:srgbClr val="23A4A7"/>
      </a:accent2>
      <a:accent3>
        <a:srgbClr val="1060B1"/>
      </a:accent3>
      <a:accent4>
        <a:srgbClr val="566A7C"/>
      </a:accent4>
      <a:accent5>
        <a:srgbClr val="98A9BC"/>
      </a:accent5>
      <a:accent6>
        <a:srgbClr val="52647F"/>
      </a:accent6>
      <a:hlink>
        <a:srgbClr val="6B9F25"/>
      </a:hlink>
      <a:folHlink>
        <a:srgbClr val="B26B0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AI - Social Media">
      <a:dk1>
        <a:srgbClr val="747993"/>
      </a:dk1>
      <a:lt1>
        <a:srgbClr val="FFFFFF"/>
      </a:lt1>
      <a:dk2>
        <a:srgbClr val="111340"/>
      </a:dk2>
      <a:lt2>
        <a:srgbClr val="FFFFFF"/>
      </a:lt2>
      <a:accent1>
        <a:srgbClr val="24D366"/>
      </a:accent1>
      <a:accent2>
        <a:srgbClr val="1DA1F2"/>
      </a:accent2>
      <a:accent3>
        <a:srgbClr val="4167B2"/>
      </a:accent3>
      <a:accent4>
        <a:srgbClr val="FF0400"/>
      </a:accent4>
      <a:accent5>
        <a:srgbClr val="2F3F53"/>
      </a:accent5>
      <a:accent6>
        <a:srgbClr val="BD081C"/>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SM - Theme 18 - Light">
      <a:dk1>
        <a:srgbClr val="AAAAAA"/>
      </a:dk1>
      <a:lt1>
        <a:srgbClr val="FFFFFF"/>
      </a:lt1>
      <a:dk2>
        <a:srgbClr val="08204C"/>
      </a:dk2>
      <a:lt2>
        <a:srgbClr val="FEFFFE"/>
      </a:lt2>
      <a:accent1>
        <a:srgbClr val="5C9EE6"/>
      </a:accent1>
      <a:accent2>
        <a:srgbClr val="4CCCAC"/>
      </a:accent2>
      <a:accent3>
        <a:srgbClr val="9FD468"/>
      </a:accent3>
      <a:accent4>
        <a:srgbClr val="FCCA5E"/>
      </a:accent4>
      <a:accent5>
        <a:srgbClr val="EA5362"/>
      </a:accent5>
      <a:accent6>
        <a:srgbClr val="52647F"/>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3_Default Theme">
  <a:themeElements>
    <a:clrScheme name="Geometric Infographics - S1">
      <a:dk1>
        <a:srgbClr val="747994"/>
      </a:dk1>
      <a:lt1>
        <a:srgbClr val="FFFFFF"/>
      </a:lt1>
      <a:dk2>
        <a:srgbClr val="111340"/>
      </a:dk2>
      <a:lt2>
        <a:srgbClr val="FFFFFF"/>
      </a:lt2>
      <a:accent1>
        <a:srgbClr val="4D69F9"/>
      </a:accent1>
      <a:accent2>
        <a:srgbClr val="66B3FF"/>
      </a:accent2>
      <a:accent3>
        <a:srgbClr val="7881AA"/>
      </a:accent3>
      <a:accent4>
        <a:srgbClr val="4DC0B7"/>
      </a:accent4>
      <a:accent5>
        <a:srgbClr val="03D990"/>
      </a:accent5>
      <a:accent6>
        <a:srgbClr val="C3C8CE"/>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6D194BCE4BA4A92B2A852D517E666" ma:contentTypeVersion="14" ma:contentTypeDescription="Create a new document." ma:contentTypeScope="" ma:versionID="1fcc915a60c92f9d465fd518cb9e3672">
  <xsd:schema xmlns:xsd="http://www.w3.org/2001/XMLSchema" xmlns:xs="http://www.w3.org/2001/XMLSchema" xmlns:p="http://schemas.microsoft.com/office/2006/metadata/properties" xmlns:ns3="8dc1d2c1-2c17-48d1-98f5-1d9c4aad5262" xmlns:ns4="5ee44128-3d50-4b9c-aa09-37e8fa8fd955" targetNamespace="http://schemas.microsoft.com/office/2006/metadata/properties" ma:root="true" ma:fieldsID="2160418af70284316094e992d9d7d5fa" ns3:_="" ns4:_="">
    <xsd:import namespace="8dc1d2c1-2c17-48d1-98f5-1d9c4aad5262"/>
    <xsd:import namespace="5ee44128-3d50-4b9c-aa09-37e8fa8fd9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1d2c1-2c17-48d1-98f5-1d9c4aad526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e44128-3d50-4b9c-aa09-37e8fa8fd9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9B9ACF-31D8-4AFB-A242-CE3138DBF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1d2c1-2c17-48d1-98f5-1d9c4aad5262"/>
    <ds:schemaRef ds:uri="5ee44128-3d50-4b9c-aa09-37e8fa8f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023944-5C12-45ED-B86C-FA5152E9E759}">
  <ds:schemaRefs>
    <ds:schemaRef ds:uri="http://purl.org/dc/terms/"/>
    <ds:schemaRef ds:uri="http://schemas.openxmlformats.org/package/2006/metadata/core-properties"/>
    <ds:schemaRef ds:uri="http://purl.org/dc/dcmitype/"/>
    <ds:schemaRef ds:uri="8dc1d2c1-2c17-48d1-98f5-1d9c4aad5262"/>
    <ds:schemaRef ds:uri="http://schemas.microsoft.com/office/2006/documentManagement/types"/>
    <ds:schemaRef ds:uri="http://purl.org/dc/elements/1.1/"/>
    <ds:schemaRef ds:uri="http://schemas.microsoft.com/office/2006/metadata/properties"/>
    <ds:schemaRef ds:uri="http://schemas.microsoft.com/office/infopath/2007/PartnerControls"/>
    <ds:schemaRef ds:uri="5ee44128-3d50-4b9c-aa09-37e8fa8fd955"/>
    <ds:schemaRef ds:uri="http://www.w3.org/XML/1998/namespace"/>
  </ds:schemaRefs>
</ds:datastoreItem>
</file>

<file path=customXml/itemProps3.xml><?xml version="1.0" encoding="utf-8"?>
<ds:datastoreItem xmlns:ds="http://schemas.openxmlformats.org/officeDocument/2006/customXml" ds:itemID="{A28C16F9-663A-458F-8CBB-D0C56D7562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16554</TotalTime>
  <Words>1697</Words>
  <Application>Microsoft Office PowerPoint</Application>
  <PresentationFormat>Widescreen</PresentationFormat>
  <Paragraphs>172</Paragraphs>
  <Slides>16</Slides>
  <Notes>11</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16</vt:i4>
      </vt:variant>
    </vt:vector>
  </HeadingPairs>
  <TitlesOfParts>
    <vt:vector size="37" baseType="lpstr">
      <vt:lpstr>DM Sans</vt:lpstr>
      <vt:lpstr>Lato</vt:lpstr>
      <vt:lpstr>Lato Light</vt:lpstr>
      <vt:lpstr>League Spartan</vt:lpstr>
      <vt:lpstr>MS PGothic</vt:lpstr>
      <vt:lpstr>Mukta ExtraLight</vt:lpstr>
      <vt:lpstr>Open Sans</vt:lpstr>
      <vt:lpstr>Open Sans Light</vt:lpstr>
      <vt:lpstr>Poppins</vt:lpstr>
      <vt:lpstr>Poppins Light</vt:lpstr>
      <vt:lpstr>Arial</vt:lpstr>
      <vt:lpstr>Calibri</vt:lpstr>
      <vt:lpstr>Calibri Light</vt:lpstr>
      <vt:lpstr>Century Gothic</vt:lpstr>
      <vt:lpstr>Lucida Sans</vt:lpstr>
      <vt:lpstr>Office Theme</vt:lpstr>
      <vt:lpstr>Default Theme</vt:lpstr>
      <vt:lpstr>1_Default Theme</vt:lpstr>
      <vt:lpstr>2_Default Theme</vt:lpstr>
      <vt:lpstr>1_Office Theme</vt:lpstr>
      <vt:lpstr>3_Default Theme</vt:lpstr>
      <vt:lpstr>Tactiques et stratégies pour établir et maintenir une interaction permanente entre les INS et les médias et journalistes  Un extrait des recommandations pour l'élaboration d'une stratégie intégrée de dialogue avec utilisateurs pour les SSN   Léandre Ngogang Wandji Centre Africain pour le Statistique Commission économique pour l’Afrique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Strategy of the Secretary-General for Action by Everyone, Everywhere:</dc:title>
  <dc:creator>Leandre Foster Ngogang Wandji</dc:creator>
  <cp:lastModifiedBy>Leandre Foster Ngogang Wandji</cp:lastModifiedBy>
  <cp:revision>324</cp:revision>
  <dcterms:created xsi:type="dcterms:W3CDTF">2020-05-31T10:06:46Z</dcterms:created>
  <dcterms:modified xsi:type="dcterms:W3CDTF">2021-06-08T09:19:53Z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0x0101000CD6D194BCE4BA4A92B2A852D517E666</vt:lpwstr>
  </property>
</Properties>
</file>