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32" r:id="rId1"/>
  </p:sldMasterIdLst>
  <p:notesMasterIdLst>
    <p:notesMasterId r:id="rId23"/>
  </p:notesMasterIdLst>
  <p:sldIdLst>
    <p:sldId id="256" r:id="rId2"/>
    <p:sldId id="298" r:id="rId3"/>
    <p:sldId id="273" r:id="rId4"/>
    <p:sldId id="266" r:id="rId5"/>
    <p:sldId id="268" r:id="rId6"/>
    <p:sldId id="269" r:id="rId7"/>
    <p:sldId id="279" r:id="rId8"/>
    <p:sldId id="280" r:id="rId9"/>
    <p:sldId id="281" r:id="rId10"/>
    <p:sldId id="294" r:id="rId11"/>
    <p:sldId id="295" r:id="rId12"/>
    <p:sldId id="296" r:id="rId13"/>
    <p:sldId id="297" r:id="rId14"/>
    <p:sldId id="282" r:id="rId15"/>
    <p:sldId id="284" r:id="rId16"/>
    <p:sldId id="285" r:id="rId17"/>
    <p:sldId id="286" r:id="rId18"/>
    <p:sldId id="291" r:id="rId19"/>
    <p:sldId id="292" r:id="rId20"/>
    <p:sldId id="293" r:id="rId21"/>
    <p:sldId id="26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971" autoAdjust="0"/>
  </p:normalViewPr>
  <p:slideViewPr>
    <p:cSldViewPr>
      <p:cViewPr varScale="1">
        <p:scale>
          <a:sx n="65" d="100"/>
          <a:sy n="65" d="100"/>
        </p:scale>
        <p:origin x="1320" y="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6C5A16-FDCF-48B7-A300-FC66D5BA3868}" type="datetimeFigureOut">
              <a:rPr lang="en-US" smtClean="0"/>
              <a:t>12/11/2020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58D0A6-96D1-4365-86BB-3ADDCD8031FC}" type="slidenum">
              <a:rPr lang="en-US" smtClean="0"/>
              <a:t>‹#›</a:t>
            </a:fld>
            <a:endParaRPr lang="en-US"/>
          </a:p>
        </p:txBody>
      </p:sp>
    </p:spTree>
    <p:extLst>
      <p:ext uri="{BB962C8B-B14F-4D97-AF65-F5344CB8AC3E}">
        <p14:creationId xmlns:p14="http://schemas.microsoft.com/office/powerpoint/2010/main" val="709306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0053779C-E4D9-4FEA-A3DE-CB4A4ACF1937}" type="datetimeFigureOut">
              <a:rPr lang="en-US" smtClean="0"/>
              <a:t>12/11/2020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FB5FC37E-1937-419C-9E37-28A49DB78E9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53779C-E4D9-4FEA-A3DE-CB4A4ACF1937}" type="datetimeFigureOut">
              <a:rPr lang="en-US" smtClean="0"/>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FC37E-1937-419C-9E37-28A49DB78E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53779C-E4D9-4FEA-A3DE-CB4A4ACF1937}" type="datetimeFigureOut">
              <a:rPr lang="en-US" smtClean="0"/>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FC37E-1937-419C-9E37-28A49DB78E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053779C-E4D9-4FEA-A3DE-CB4A4ACF1937}" type="datetimeFigureOut">
              <a:rPr lang="en-US" smtClean="0"/>
              <a:t>12/11/2020</a:t>
            </a:fld>
            <a:endParaRPr lang="en-US"/>
          </a:p>
        </p:txBody>
      </p:sp>
      <p:sp>
        <p:nvSpPr>
          <p:cNvPr id="9" name="Slide Number Placeholder 8"/>
          <p:cNvSpPr>
            <a:spLocks noGrp="1"/>
          </p:cNvSpPr>
          <p:nvPr>
            <p:ph type="sldNum" sz="quarter" idx="15"/>
          </p:nvPr>
        </p:nvSpPr>
        <p:spPr/>
        <p:txBody>
          <a:bodyPr rtlCol="0"/>
          <a:lstStyle/>
          <a:p>
            <a:fld id="{FB5FC37E-1937-419C-9E37-28A49DB78E90}"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053779C-E4D9-4FEA-A3DE-CB4A4ACF1937}" type="datetimeFigureOut">
              <a:rPr lang="en-US" smtClean="0"/>
              <a:t>12/11/2020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FB5FC37E-1937-419C-9E37-28A49DB78E9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053779C-E4D9-4FEA-A3DE-CB4A4ACF1937}" type="datetimeFigureOut">
              <a:rPr lang="en-US" smtClean="0"/>
              <a:t>12/11/2020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5FC37E-1937-419C-9E37-28A49DB78E90}"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053779C-E4D9-4FEA-A3DE-CB4A4ACF1937}" type="datetimeFigureOut">
              <a:rPr lang="en-US" smtClean="0"/>
              <a:t>12/11/2020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5FC37E-1937-419C-9E37-28A49DB78E90}"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0053779C-E4D9-4FEA-A3DE-CB4A4ACF1937}" type="datetimeFigureOut">
              <a:rPr lang="en-US" smtClean="0"/>
              <a:t>12/11/2020</a:t>
            </a:fld>
            <a:endParaRPr lang="en-US"/>
          </a:p>
        </p:txBody>
      </p:sp>
      <p:sp>
        <p:nvSpPr>
          <p:cNvPr id="7" name="Slide Number Placeholder 6"/>
          <p:cNvSpPr>
            <a:spLocks noGrp="1"/>
          </p:cNvSpPr>
          <p:nvPr>
            <p:ph type="sldNum" sz="quarter" idx="11"/>
          </p:nvPr>
        </p:nvSpPr>
        <p:spPr/>
        <p:txBody>
          <a:bodyPr rtlCol="0"/>
          <a:lstStyle/>
          <a:p>
            <a:fld id="{FB5FC37E-1937-419C-9E37-28A49DB78E90}"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53779C-E4D9-4FEA-A3DE-CB4A4ACF1937}" type="datetimeFigureOut">
              <a:rPr lang="en-US" smtClean="0"/>
              <a:t>12/11/2020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5FC37E-1937-419C-9E37-28A49DB78E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0053779C-E4D9-4FEA-A3DE-CB4A4ACF1937}" type="datetimeFigureOut">
              <a:rPr lang="en-US" smtClean="0"/>
              <a:t>12/11/2020</a:t>
            </a:fld>
            <a:endParaRPr lang="en-US"/>
          </a:p>
        </p:txBody>
      </p:sp>
      <p:sp>
        <p:nvSpPr>
          <p:cNvPr id="22" name="Slide Number Placeholder 21"/>
          <p:cNvSpPr>
            <a:spLocks noGrp="1"/>
          </p:cNvSpPr>
          <p:nvPr>
            <p:ph type="sldNum" sz="quarter" idx="15"/>
          </p:nvPr>
        </p:nvSpPr>
        <p:spPr/>
        <p:txBody>
          <a:bodyPr rtlCol="0"/>
          <a:lstStyle/>
          <a:p>
            <a:fld id="{FB5FC37E-1937-419C-9E37-28A49DB78E90}"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053779C-E4D9-4FEA-A3DE-CB4A4ACF1937}" type="datetimeFigureOut">
              <a:rPr lang="en-US" smtClean="0"/>
              <a:t>12/11/2020</a:t>
            </a:fld>
            <a:endParaRPr lang="en-US"/>
          </a:p>
        </p:txBody>
      </p:sp>
      <p:sp>
        <p:nvSpPr>
          <p:cNvPr id="18" name="Slide Number Placeholder 17"/>
          <p:cNvSpPr>
            <a:spLocks noGrp="1"/>
          </p:cNvSpPr>
          <p:nvPr>
            <p:ph type="sldNum" sz="quarter" idx="11"/>
          </p:nvPr>
        </p:nvSpPr>
        <p:spPr/>
        <p:txBody>
          <a:bodyPr rtlCol="0"/>
          <a:lstStyle/>
          <a:p>
            <a:fld id="{FB5FC37E-1937-419C-9E37-28A49DB78E90}"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053779C-E4D9-4FEA-A3DE-CB4A4ACF1937}" type="datetimeFigureOut">
              <a:rPr lang="en-US" smtClean="0"/>
              <a:t>12/11/2020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B5FC37E-1937-419C-9E37-28A49DB78E9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333" r:id="rId1"/>
    <p:sldLayoutId id="2147484334" r:id="rId2"/>
    <p:sldLayoutId id="2147484335" r:id="rId3"/>
    <p:sldLayoutId id="2147484336" r:id="rId4"/>
    <p:sldLayoutId id="2147484337" r:id="rId5"/>
    <p:sldLayoutId id="2147484338" r:id="rId6"/>
    <p:sldLayoutId id="2147484339" r:id="rId7"/>
    <p:sldLayoutId id="2147484340" r:id="rId8"/>
    <p:sldLayoutId id="2147484341" r:id="rId9"/>
    <p:sldLayoutId id="2147484342" r:id="rId10"/>
    <p:sldLayoutId id="21474843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au.int/en/e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144673"/>
            <a:ext cx="7543800" cy="1979527"/>
          </a:xfrm>
        </p:spPr>
        <p:txBody>
          <a:bodyPr>
            <a:normAutofit/>
          </a:bodyPr>
          <a:lstStyle/>
          <a:p>
            <a:pPr algn="ctr"/>
            <a:r>
              <a:rPr lang="en-GB" dirty="0">
                <a:latin typeface="Arial Black" panose="020B0A04020102020204" pitchFamily="34" charset="0"/>
              </a:rPr>
              <a:t>Forum on African Statistical </a:t>
            </a:r>
            <a:r>
              <a:rPr lang="en-GB" dirty="0" smtClean="0">
                <a:latin typeface="Arial Black" panose="020B0A04020102020204" pitchFamily="34" charset="0"/>
              </a:rPr>
              <a:t>Development</a:t>
            </a:r>
            <a:br>
              <a:rPr lang="en-GB" dirty="0" smtClean="0">
                <a:latin typeface="Arial Black" panose="020B0A04020102020204" pitchFamily="34" charset="0"/>
              </a:rPr>
            </a:br>
            <a:r>
              <a:rPr lang="en-US" dirty="0">
                <a:latin typeface="Arial Black" panose="020B0A04020102020204" pitchFamily="34" charset="0"/>
              </a:rPr>
              <a:t/>
            </a:r>
            <a:br>
              <a:rPr lang="en-US" dirty="0">
                <a:latin typeface="Arial Black" panose="020B0A04020102020204" pitchFamily="34" charset="0"/>
              </a:rPr>
            </a:br>
            <a:r>
              <a:rPr lang="en-GB" sz="1600" dirty="0" smtClean="0"/>
              <a:t>Ninth meeting</a:t>
            </a:r>
            <a:r>
              <a:rPr lang="en-US" sz="1600" dirty="0" smtClean="0"/>
              <a:t>, </a:t>
            </a:r>
            <a:r>
              <a:rPr lang="en-US" sz="1600" dirty="0"/>
              <a:t>14 </a:t>
            </a:r>
            <a:r>
              <a:rPr lang="en-US" sz="1600" dirty="0" err="1" smtClean="0"/>
              <a:t>decem</a:t>
            </a:r>
            <a:r>
              <a:rPr lang="en-US" sz="1600" dirty="0" err="1" smtClean="0"/>
              <a:t>ber</a:t>
            </a:r>
            <a:r>
              <a:rPr lang="en-US" sz="1600" dirty="0" smtClean="0"/>
              <a:t> </a:t>
            </a:r>
            <a:r>
              <a:rPr lang="en-US" sz="1600" dirty="0"/>
              <a:t>2020</a:t>
            </a:r>
          </a:p>
        </p:txBody>
      </p:sp>
      <p:sp>
        <p:nvSpPr>
          <p:cNvPr id="3" name="Subtitle 2"/>
          <p:cNvSpPr>
            <a:spLocks noGrp="1"/>
          </p:cNvSpPr>
          <p:nvPr>
            <p:ph type="subTitle" idx="1"/>
          </p:nvPr>
        </p:nvSpPr>
        <p:spPr>
          <a:xfrm>
            <a:off x="5867400" y="5562600"/>
            <a:ext cx="3200400" cy="609600"/>
          </a:xfrm>
        </p:spPr>
        <p:txBody>
          <a:bodyPr/>
          <a:lstStyle/>
          <a:p>
            <a:r>
              <a:rPr lang="en-US" dirty="0" smtClean="0"/>
              <a:t>Statistics Division: AUC</a:t>
            </a:r>
            <a:endParaRPr lang="en-US" dirty="0"/>
          </a:p>
        </p:txBody>
      </p:sp>
      <p:pic>
        <p:nvPicPr>
          <p:cNvPr id="2050"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65562"/>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34720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629400" cy="944562"/>
          </a:xfrm>
        </p:spPr>
        <p:txBody>
          <a:bodyPr/>
          <a:lstStyle/>
          <a:p>
            <a:r>
              <a:rPr lang="en-US" b="1" dirty="0" smtClean="0">
                <a:latin typeface="Arial Black" panose="020B0A04020102020204" pitchFamily="34" charset="0"/>
              </a:rPr>
              <a:t>COVID-19: CHALLENGES</a:t>
            </a:r>
            <a:endParaRPr lang="en-US" b="1" dirty="0">
              <a:latin typeface="Arial Black" panose="020B0A04020102020204" pitchFamily="34" charset="0"/>
            </a:endParaRPr>
          </a:p>
        </p:txBody>
      </p:sp>
      <p:sp>
        <p:nvSpPr>
          <p:cNvPr id="3" name="Content Placeholder 2"/>
          <p:cNvSpPr>
            <a:spLocks noGrp="1"/>
          </p:cNvSpPr>
          <p:nvPr>
            <p:ph sz="quarter" idx="1"/>
          </p:nvPr>
        </p:nvSpPr>
        <p:spPr>
          <a:xfrm>
            <a:off x="457200" y="1371600"/>
            <a:ext cx="8153400" cy="5257800"/>
          </a:xfrm>
        </p:spPr>
        <p:txBody>
          <a:bodyPr>
            <a:normAutofit fontScale="92500" lnSpcReduction="10000"/>
          </a:bodyPr>
          <a:lstStyle/>
          <a:p>
            <a:pPr algn="just">
              <a:buFont typeface="Wingdings" panose="05000000000000000000" pitchFamily="2" charset="2"/>
              <a:buChar char="v"/>
            </a:pPr>
            <a:r>
              <a:rPr lang="en-US" dirty="0"/>
              <a:t>There is no doubt that the spread of COVID-19 has significantly hampered the implementation of Agenda 2063. </a:t>
            </a:r>
          </a:p>
          <a:p>
            <a:pPr algn="just"/>
            <a:endParaRPr lang="en-US" dirty="0"/>
          </a:p>
          <a:p>
            <a:pPr algn="just">
              <a:buFont typeface="Wingdings" panose="05000000000000000000" pitchFamily="2" charset="2"/>
              <a:buChar char="v"/>
            </a:pPr>
            <a:r>
              <a:rPr lang="en-US" dirty="0"/>
              <a:t>A high standard of living, quality of life and wellbeing for all citizens</a:t>
            </a:r>
            <a:r>
              <a:rPr lang="en-US" dirty="0" smtClean="0"/>
              <a:t>:</a:t>
            </a:r>
          </a:p>
          <a:p>
            <a:pPr algn="just">
              <a:buFont typeface="Wingdings" panose="05000000000000000000" pitchFamily="2" charset="2"/>
              <a:buChar char="v"/>
            </a:pPr>
            <a:endParaRPr lang="en-US" dirty="0"/>
          </a:p>
          <a:p>
            <a:pPr lvl="1" algn="just">
              <a:buFont typeface="Wingdings" panose="05000000000000000000" pitchFamily="2" charset="2"/>
              <a:buChar char="ü"/>
            </a:pPr>
            <a:r>
              <a:rPr lang="en-US" dirty="0"/>
              <a:t>A number of countries are now under lockdown, and as a result many people have lost their jobs, especially in the informal Sector. This </a:t>
            </a:r>
            <a:r>
              <a:rPr lang="en-US" dirty="0" smtClean="0"/>
              <a:t>is </a:t>
            </a:r>
            <a:r>
              <a:rPr lang="en-US" dirty="0"/>
              <a:t>lead to loss of income, Inequality, hunger leading vulnerable segments of society and families to fall below the poverty line. </a:t>
            </a:r>
            <a:endParaRPr lang="en-US" dirty="0" smtClean="0"/>
          </a:p>
          <a:p>
            <a:pPr lvl="1" algn="just">
              <a:buFont typeface="Wingdings" panose="05000000000000000000" pitchFamily="2" charset="2"/>
              <a:buChar char="ü"/>
            </a:pPr>
            <a:endParaRPr lang="en-US" dirty="0"/>
          </a:p>
          <a:p>
            <a:pPr lvl="1" algn="just">
              <a:buFont typeface="Wingdings" panose="05000000000000000000" pitchFamily="2" charset="2"/>
              <a:buChar char="ü"/>
            </a:pPr>
            <a:r>
              <a:rPr lang="en-US" dirty="0"/>
              <a:t>Population living in slums face a higher risk of exposure to COVID 19 due to high population density and poor sanitation conditions</a:t>
            </a:r>
          </a:p>
          <a:p>
            <a:endParaRPr lang="en-US" dirty="0"/>
          </a:p>
        </p:txBody>
      </p:sp>
      <p:pic>
        <p:nvPicPr>
          <p:cNvPr id="4"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95573"/>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1098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65497"/>
          </a:xfrm>
        </p:spPr>
        <p:txBody>
          <a:bodyPr/>
          <a:lstStyle/>
          <a:p>
            <a:r>
              <a:rPr lang="en-US" b="1" dirty="0" smtClean="0">
                <a:latin typeface="Arial Black" panose="020B0A04020102020204" pitchFamily="34" charset="0"/>
              </a:rPr>
              <a:t>COVID-19: CHALLENGES (Cont’d)</a:t>
            </a:r>
            <a:endParaRPr lang="en-US" b="1" dirty="0">
              <a:latin typeface="Arial Black" panose="020B0A04020102020204" pitchFamily="34" charset="0"/>
            </a:endParaRPr>
          </a:p>
        </p:txBody>
      </p:sp>
      <p:sp>
        <p:nvSpPr>
          <p:cNvPr id="3" name="Content Placeholder 2"/>
          <p:cNvSpPr>
            <a:spLocks noGrp="1"/>
          </p:cNvSpPr>
          <p:nvPr>
            <p:ph sz="quarter" idx="1"/>
          </p:nvPr>
        </p:nvSpPr>
        <p:spPr>
          <a:xfrm>
            <a:off x="457200" y="1219200"/>
            <a:ext cx="8001000" cy="5334000"/>
          </a:xfrm>
        </p:spPr>
        <p:txBody>
          <a:bodyPr>
            <a:normAutofit/>
          </a:bodyPr>
          <a:lstStyle/>
          <a:p>
            <a:pPr algn="just"/>
            <a:r>
              <a:rPr lang="en-US" b="1" dirty="0"/>
              <a:t>Education, science, technology and innovation</a:t>
            </a:r>
            <a:r>
              <a:rPr lang="en-US" dirty="0"/>
              <a:t> </a:t>
            </a:r>
          </a:p>
          <a:p>
            <a:pPr marL="0" indent="0" algn="just">
              <a:buNone/>
            </a:pPr>
            <a:r>
              <a:rPr lang="en-US" sz="1900" i="1" dirty="0"/>
              <a:t>School for many countries are closed, remote learning less effective and not accessible for some. </a:t>
            </a:r>
            <a:endParaRPr lang="en-US" sz="1900" i="1" dirty="0" smtClean="0"/>
          </a:p>
          <a:p>
            <a:pPr marL="0" indent="0" algn="just">
              <a:buNone/>
            </a:pPr>
            <a:endParaRPr lang="en-US" sz="1900" i="1" dirty="0"/>
          </a:p>
          <a:p>
            <a:pPr marL="0" indent="0" algn="just">
              <a:buNone/>
            </a:pPr>
            <a:r>
              <a:rPr lang="en-US" sz="1900" i="1" dirty="0" smtClean="0"/>
              <a:t>There </a:t>
            </a:r>
            <a:r>
              <a:rPr lang="en-US" sz="1900" i="1" dirty="0"/>
              <a:t>is therefore a need to use ICT effectively for instructional delivery, professional communication to develop, acquire, produce and distribute knowledge, skills and competencies. </a:t>
            </a:r>
          </a:p>
          <a:p>
            <a:pPr algn="just"/>
            <a:endParaRPr lang="en-US" b="1" dirty="0" smtClean="0"/>
          </a:p>
          <a:p>
            <a:pPr algn="just"/>
            <a:r>
              <a:rPr lang="en-US" b="1" dirty="0" smtClean="0"/>
              <a:t>Healthy </a:t>
            </a:r>
            <a:r>
              <a:rPr lang="en-US" b="1" dirty="0"/>
              <a:t>and well-nourished citizens</a:t>
            </a:r>
            <a:r>
              <a:rPr lang="en-US" dirty="0"/>
              <a:t> </a:t>
            </a:r>
          </a:p>
          <a:p>
            <a:pPr marL="0" indent="0" algn="just">
              <a:buNone/>
            </a:pPr>
            <a:r>
              <a:rPr lang="en-US" sz="1900" i="1" dirty="0"/>
              <a:t>COVID-19 has stretched Africa’s health care systems and this is likely to undo the gains that have been realized in the health sector. </a:t>
            </a:r>
            <a:endParaRPr lang="en-US" sz="1900" i="1" dirty="0" smtClean="0"/>
          </a:p>
          <a:p>
            <a:pPr marL="0" indent="0" algn="just">
              <a:buNone/>
            </a:pPr>
            <a:endParaRPr lang="en-US" sz="1900" i="1" dirty="0"/>
          </a:p>
          <a:p>
            <a:pPr marL="0" indent="0" algn="just">
              <a:buNone/>
            </a:pPr>
            <a:r>
              <a:rPr lang="en-US" sz="1900" i="1" dirty="0" smtClean="0"/>
              <a:t>Although </a:t>
            </a:r>
            <a:r>
              <a:rPr lang="en-US" sz="1900" i="1" dirty="0"/>
              <a:t>African countries have signed the Abuja declaration committing them to allocate 15% of their budget to the health sector, most have not met this goal. </a:t>
            </a:r>
          </a:p>
          <a:p>
            <a:endParaRPr lang="en-US" dirty="0"/>
          </a:p>
        </p:txBody>
      </p:sp>
      <p:pic>
        <p:nvPicPr>
          <p:cNvPr id="4"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95573"/>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9441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62800" cy="765497"/>
          </a:xfrm>
        </p:spPr>
        <p:txBody>
          <a:bodyPr/>
          <a:lstStyle/>
          <a:p>
            <a:r>
              <a:rPr lang="en-US" b="1" dirty="0" smtClean="0">
                <a:latin typeface="Arial Black" panose="020B0A04020102020204" pitchFamily="34" charset="0"/>
              </a:rPr>
              <a:t>COVID-19: CHALLENGES (Cont’d)</a:t>
            </a:r>
            <a:endParaRPr lang="en-US" b="1" dirty="0">
              <a:latin typeface="Arial Black" panose="020B0A04020102020204" pitchFamily="34" charset="0"/>
            </a:endParaRPr>
          </a:p>
        </p:txBody>
      </p:sp>
      <p:sp>
        <p:nvSpPr>
          <p:cNvPr id="3" name="Content Placeholder 2"/>
          <p:cNvSpPr>
            <a:spLocks noGrp="1"/>
          </p:cNvSpPr>
          <p:nvPr>
            <p:ph sz="quarter" idx="1"/>
          </p:nvPr>
        </p:nvSpPr>
        <p:spPr>
          <a:xfrm>
            <a:off x="457200" y="1143000"/>
            <a:ext cx="8153400" cy="5257800"/>
          </a:xfrm>
        </p:spPr>
        <p:txBody>
          <a:bodyPr>
            <a:normAutofit/>
          </a:bodyPr>
          <a:lstStyle/>
          <a:p>
            <a:pPr algn="just"/>
            <a:r>
              <a:rPr lang="en-US" b="1" dirty="0"/>
              <a:t>Transformed economies</a:t>
            </a:r>
            <a:r>
              <a:rPr lang="en-US" dirty="0"/>
              <a:t> </a:t>
            </a:r>
          </a:p>
          <a:p>
            <a:pPr marL="0" indent="0" algn="just">
              <a:buNone/>
            </a:pPr>
            <a:r>
              <a:rPr lang="en-US" sz="1900" i="1" dirty="0"/>
              <a:t>A number of Economic activities have been suspended, Africa has a large and growing informal segment which is also a dominant source of employment for women. </a:t>
            </a:r>
            <a:endParaRPr lang="en-US" sz="1900" i="1" dirty="0" smtClean="0"/>
          </a:p>
          <a:p>
            <a:pPr marL="0" indent="0" algn="just">
              <a:buNone/>
            </a:pPr>
            <a:endParaRPr lang="en-US" sz="1900" i="1" dirty="0"/>
          </a:p>
          <a:p>
            <a:pPr marL="0" indent="0" algn="just">
              <a:buNone/>
            </a:pPr>
            <a:r>
              <a:rPr lang="en-US" sz="1900" i="1" dirty="0" smtClean="0"/>
              <a:t>This </a:t>
            </a:r>
            <a:r>
              <a:rPr lang="en-US" sz="1900" i="1" dirty="0"/>
              <a:t>Sector is grossly affected leading to lower-incomes, and, unemployment. Gains made in Economic growth, trade and investment is also be affected negatively by the Covid-19 outbreak. </a:t>
            </a:r>
            <a:endParaRPr lang="en-US" sz="1900" i="1" dirty="0" smtClean="0"/>
          </a:p>
          <a:p>
            <a:pPr marL="0" indent="0" algn="just">
              <a:buNone/>
            </a:pPr>
            <a:endParaRPr lang="en-US" sz="1900" i="1" dirty="0"/>
          </a:p>
          <a:p>
            <a:pPr algn="just"/>
            <a:r>
              <a:rPr lang="en-US" b="1" dirty="0"/>
              <a:t>Modern agriculture for increased productivity and production </a:t>
            </a:r>
          </a:p>
          <a:p>
            <a:pPr marL="0" indent="0" algn="just">
              <a:buNone/>
            </a:pPr>
            <a:r>
              <a:rPr lang="en-US" sz="1800" i="1" dirty="0"/>
              <a:t>The outbreak of Covid-19 </a:t>
            </a:r>
            <a:r>
              <a:rPr lang="en-US" sz="1800" i="1" dirty="0" smtClean="0"/>
              <a:t>is </a:t>
            </a:r>
            <a:r>
              <a:rPr lang="en-US" sz="1800" i="1" dirty="0"/>
              <a:t>worsen Africa’s problem of food insecurity and malnutrition. Africa has turned into a net importer of food currently importing nearly a quarter of her food needs. This position is likely to worsen. </a:t>
            </a:r>
          </a:p>
          <a:p>
            <a:endParaRPr lang="en-US" dirty="0"/>
          </a:p>
        </p:txBody>
      </p:sp>
      <p:pic>
        <p:nvPicPr>
          <p:cNvPr id="4"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95573"/>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0252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86600" cy="765497"/>
          </a:xfrm>
        </p:spPr>
        <p:txBody>
          <a:bodyPr/>
          <a:lstStyle/>
          <a:p>
            <a:r>
              <a:rPr lang="en-US" b="1" dirty="0" smtClean="0">
                <a:latin typeface="Arial Black" panose="020B0A04020102020204" pitchFamily="34" charset="0"/>
              </a:rPr>
              <a:t>COVID-19: CHALLENGES (Cont’d)</a:t>
            </a:r>
            <a:endParaRPr lang="en-US" b="1" dirty="0">
              <a:latin typeface="Arial Black" panose="020B0A04020102020204" pitchFamily="34" charset="0"/>
            </a:endParaRPr>
          </a:p>
        </p:txBody>
      </p:sp>
      <p:sp>
        <p:nvSpPr>
          <p:cNvPr id="3" name="Content Placeholder 2"/>
          <p:cNvSpPr>
            <a:spLocks noGrp="1"/>
          </p:cNvSpPr>
          <p:nvPr>
            <p:ph sz="quarter" idx="1"/>
          </p:nvPr>
        </p:nvSpPr>
        <p:spPr>
          <a:xfrm>
            <a:off x="457200" y="1143000"/>
            <a:ext cx="8153400" cy="5486400"/>
          </a:xfrm>
        </p:spPr>
        <p:txBody>
          <a:bodyPr>
            <a:normAutofit fontScale="92500" lnSpcReduction="10000"/>
          </a:bodyPr>
          <a:lstStyle/>
          <a:p>
            <a:pPr algn="just"/>
            <a:r>
              <a:rPr lang="en-US" b="1" dirty="0"/>
              <a:t>Continental financial and monetary institutions established and functional </a:t>
            </a:r>
          </a:p>
          <a:p>
            <a:pPr marL="0" indent="0" algn="just">
              <a:buNone/>
            </a:pPr>
            <a:r>
              <a:rPr lang="en-US" sz="2100" i="1" dirty="0"/>
              <a:t>The lack of financial resources is a major constraint to curb the spread of Civid-19. </a:t>
            </a:r>
            <a:endParaRPr lang="en-US" sz="2100" i="1" dirty="0" smtClean="0"/>
          </a:p>
          <a:p>
            <a:pPr marL="0" indent="0" algn="just">
              <a:buNone/>
            </a:pPr>
            <a:r>
              <a:rPr lang="en-US" sz="2100" i="1" dirty="0" smtClean="0"/>
              <a:t>The </a:t>
            </a:r>
            <a:r>
              <a:rPr lang="en-US" sz="2100" i="1" dirty="0"/>
              <a:t>establishment of African Monetary Union by 2023 may not be attainable as countries struggle with the outbreak of the Pandemic. </a:t>
            </a:r>
            <a:endParaRPr lang="en-US" sz="2100" i="1" dirty="0" smtClean="0"/>
          </a:p>
          <a:p>
            <a:pPr marL="0" indent="0" algn="just">
              <a:buNone/>
            </a:pPr>
            <a:r>
              <a:rPr lang="en-US" sz="2100" i="1" dirty="0" smtClean="0"/>
              <a:t>In </a:t>
            </a:r>
            <a:r>
              <a:rPr lang="en-US" sz="2100" i="1" dirty="0"/>
              <a:t>Addition, many African countries are Cash economies which presents another ground for the spread of the Virus. However, some countries are undertaking some measures to enhance the banking system by adopting the mobile banking system</a:t>
            </a:r>
            <a:r>
              <a:rPr lang="en-US" sz="2100" i="1" dirty="0" smtClean="0"/>
              <a:t>.</a:t>
            </a:r>
          </a:p>
          <a:p>
            <a:pPr marL="0" indent="0" algn="just">
              <a:buNone/>
            </a:pPr>
            <a:endParaRPr lang="en-US" sz="2100" i="1" dirty="0"/>
          </a:p>
          <a:p>
            <a:pPr algn="just"/>
            <a:r>
              <a:rPr lang="en-US" b="1" dirty="0"/>
              <a:t>Peace, security and stability is preserved</a:t>
            </a:r>
            <a:r>
              <a:rPr lang="en-US" dirty="0"/>
              <a:t> </a:t>
            </a:r>
          </a:p>
          <a:p>
            <a:pPr marL="0" indent="0" algn="just">
              <a:buNone/>
            </a:pPr>
            <a:r>
              <a:rPr lang="en-US" sz="1900" i="1" dirty="0"/>
              <a:t>With people out of work, without food and increased levels of domestic violence, Agenda 2063 targets of eliminating conflicts emanating from all forms of exclusion, religious and political differences will not be met.  </a:t>
            </a:r>
            <a:endParaRPr lang="en-US" sz="1900" i="1" dirty="0" smtClean="0"/>
          </a:p>
          <a:p>
            <a:pPr marL="0" indent="0" algn="just">
              <a:buNone/>
            </a:pPr>
            <a:endParaRPr lang="en-US" sz="1900" i="1" dirty="0"/>
          </a:p>
          <a:p>
            <a:pPr marL="0" indent="0" algn="just">
              <a:buNone/>
            </a:pPr>
            <a:r>
              <a:rPr lang="en-US" sz="1900" i="1" dirty="0" smtClean="0"/>
              <a:t>So </a:t>
            </a:r>
            <a:r>
              <a:rPr lang="en-US" sz="1900" i="1" dirty="0"/>
              <a:t>conflicts countries are most at risk of suffering devastating loss from COVID 19.  ETC. ETC.</a:t>
            </a:r>
          </a:p>
          <a:p>
            <a:endParaRPr lang="en-US" dirty="0"/>
          </a:p>
        </p:txBody>
      </p:sp>
      <p:pic>
        <p:nvPicPr>
          <p:cNvPr id="4"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95573"/>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647423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00800" cy="765497"/>
          </a:xfrm>
        </p:spPr>
        <p:txBody>
          <a:bodyPr/>
          <a:lstStyle/>
          <a:p>
            <a:r>
              <a:rPr lang="en-US" b="1" dirty="0" smtClean="0">
                <a:latin typeface="Arial Black" panose="020B0A04020102020204" pitchFamily="34" charset="0"/>
              </a:rPr>
              <a:t>COVID-19: ASS RESPONSE</a:t>
            </a:r>
            <a:endParaRPr lang="en-US" b="1" dirty="0">
              <a:latin typeface="Arial Black" panose="020B0A04020102020204" pitchFamily="34" charset="0"/>
            </a:endParaRPr>
          </a:p>
        </p:txBody>
      </p:sp>
      <p:sp>
        <p:nvSpPr>
          <p:cNvPr id="3" name="Content Placeholder 2"/>
          <p:cNvSpPr>
            <a:spLocks noGrp="1"/>
          </p:cNvSpPr>
          <p:nvPr>
            <p:ph sz="quarter" idx="1"/>
          </p:nvPr>
        </p:nvSpPr>
        <p:spPr>
          <a:xfrm>
            <a:off x="437534" y="1219200"/>
            <a:ext cx="8173065" cy="5181600"/>
          </a:xfrm>
        </p:spPr>
        <p:txBody>
          <a:bodyPr>
            <a:normAutofit fontScale="92500"/>
          </a:bodyPr>
          <a:lstStyle/>
          <a:p>
            <a:pPr algn="just">
              <a:buFont typeface="Wingdings" panose="05000000000000000000" pitchFamily="2" charset="2"/>
              <a:buChar char="ü"/>
            </a:pPr>
            <a:r>
              <a:rPr lang="en-US" dirty="0" smtClean="0"/>
              <a:t>So, the COVID-19 </a:t>
            </a:r>
            <a:r>
              <a:rPr lang="en-US" dirty="0"/>
              <a:t>has affected almost every country in the world, some of which were already experiencing humanitarian crises. </a:t>
            </a:r>
            <a:endParaRPr lang="en-US" dirty="0" smtClean="0"/>
          </a:p>
          <a:p>
            <a:pPr algn="just">
              <a:buFont typeface="Wingdings" panose="05000000000000000000" pitchFamily="2" charset="2"/>
              <a:buChar char="ü"/>
            </a:pPr>
            <a:endParaRPr lang="en-US" dirty="0"/>
          </a:p>
          <a:p>
            <a:pPr algn="just">
              <a:buFont typeface="Wingdings" panose="05000000000000000000" pitchFamily="2" charset="2"/>
              <a:buChar char="ü"/>
            </a:pPr>
            <a:r>
              <a:rPr lang="en-US" dirty="0" smtClean="0"/>
              <a:t>Data </a:t>
            </a:r>
            <a:r>
              <a:rPr lang="en-US" dirty="0"/>
              <a:t>about the scale, severity and duration of the outbreak is in demand as decision makers and responders seek to mitigate the impact of the virus in developing countries. </a:t>
            </a:r>
            <a:endParaRPr lang="en-US" dirty="0" smtClean="0"/>
          </a:p>
          <a:p>
            <a:pPr algn="just">
              <a:buFont typeface="Wingdings" panose="05000000000000000000" pitchFamily="2" charset="2"/>
              <a:buChar char="ü"/>
            </a:pPr>
            <a:endParaRPr lang="en-US" dirty="0"/>
          </a:p>
          <a:p>
            <a:pPr algn="just">
              <a:buFont typeface="Wingdings" panose="05000000000000000000" pitchFamily="2" charset="2"/>
              <a:buChar char="ü"/>
            </a:pPr>
            <a:r>
              <a:rPr lang="en-US" dirty="0" smtClean="0"/>
              <a:t>To </a:t>
            </a:r>
            <a:r>
              <a:rPr lang="en-US" dirty="0"/>
              <a:t>make it easy to find relevant data, the United Nations Office for the Coordination of Humanitarian Affairs (OCHA) </a:t>
            </a:r>
            <a:r>
              <a:rPr lang="en-US" dirty="0" smtClean="0"/>
              <a:t>and Africa-CDC created </a:t>
            </a:r>
            <a:r>
              <a:rPr lang="en-US" dirty="0"/>
              <a:t>a dedicated page for COVID-19 data on their Humanitarian Data Exchange (HDX) platform which brings together data from hundreds of partners.</a:t>
            </a:r>
          </a:p>
        </p:txBody>
      </p:sp>
      <p:pic>
        <p:nvPicPr>
          <p:cNvPr id="4"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95573"/>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71375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0400" cy="765497"/>
          </a:xfrm>
        </p:spPr>
        <p:txBody>
          <a:bodyPr>
            <a:normAutofit fontScale="90000"/>
          </a:bodyPr>
          <a:lstStyle/>
          <a:p>
            <a:r>
              <a:rPr lang="en-US" b="1" dirty="0" smtClean="0">
                <a:latin typeface="Arial Black" panose="020B0A04020102020204" pitchFamily="34" charset="0"/>
              </a:rPr>
              <a:t>COVID-19: ASS RESPONSE (Cont’d)</a:t>
            </a:r>
            <a:endParaRPr lang="en-US" b="1" dirty="0">
              <a:latin typeface="Arial Black" panose="020B0A04020102020204" pitchFamily="34" charset="0"/>
            </a:endParaRPr>
          </a:p>
        </p:txBody>
      </p:sp>
      <p:sp>
        <p:nvSpPr>
          <p:cNvPr id="3" name="Content Placeholder 2"/>
          <p:cNvSpPr>
            <a:spLocks noGrp="1"/>
          </p:cNvSpPr>
          <p:nvPr>
            <p:ph sz="quarter" idx="1"/>
          </p:nvPr>
        </p:nvSpPr>
        <p:spPr>
          <a:xfrm>
            <a:off x="425244" y="1219200"/>
            <a:ext cx="8185355" cy="5257800"/>
          </a:xfrm>
        </p:spPr>
        <p:txBody>
          <a:bodyPr>
            <a:normAutofit fontScale="92500"/>
          </a:bodyPr>
          <a:lstStyle/>
          <a:p>
            <a:pPr algn="just">
              <a:buFont typeface="Wingdings" panose="05000000000000000000" pitchFamily="2" charset="2"/>
              <a:buChar char="ü"/>
            </a:pPr>
            <a:r>
              <a:rPr lang="en-US" dirty="0" smtClean="0"/>
              <a:t>The </a:t>
            </a:r>
            <a:r>
              <a:rPr lang="en-US" dirty="0"/>
              <a:t>statistical community has faced new modalities for data collection to replace or complement direct, face-to-face measurements and to improve the efficiency and timeliness of statistical processes and products</a:t>
            </a:r>
            <a:r>
              <a:rPr lang="en-US" dirty="0" smtClean="0"/>
              <a:t>.</a:t>
            </a:r>
          </a:p>
          <a:p>
            <a:pPr algn="just">
              <a:buFont typeface="Wingdings" panose="05000000000000000000" pitchFamily="2" charset="2"/>
              <a:buChar char="ü"/>
            </a:pPr>
            <a:endParaRPr lang="en-US" dirty="0"/>
          </a:p>
          <a:p>
            <a:pPr algn="just">
              <a:buFont typeface="Wingdings" panose="05000000000000000000" pitchFamily="2" charset="2"/>
              <a:buChar char="ü"/>
            </a:pPr>
            <a:r>
              <a:rPr lang="en-US" dirty="0" smtClean="0"/>
              <a:t> </a:t>
            </a:r>
            <a:r>
              <a:rPr lang="en-US" dirty="0"/>
              <a:t>Nevertheless, the practice of innovative data collection methods for major, nationwide operations are sparse, with face-to-face interviews remaining the primary modality in most statistical systems for censuses and large household surveys. </a:t>
            </a:r>
            <a:endParaRPr lang="en-US" dirty="0" smtClean="0"/>
          </a:p>
          <a:p>
            <a:pPr algn="just">
              <a:buFont typeface="Wingdings" panose="05000000000000000000" pitchFamily="2" charset="2"/>
              <a:buChar char="ü"/>
            </a:pPr>
            <a:endParaRPr lang="en-US" dirty="0"/>
          </a:p>
          <a:p>
            <a:pPr algn="just">
              <a:buFont typeface="Wingdings" panose="05000000000000000000" pitchFamily="2" charset="2"/>
              <a:buChar char="ü"/>
            </a:pPr>
            <a:r>
              <a:rPr lang="en-US" dirty="0" smtClean="0"/>
              <a:t>We </a:t>
            </a:r>
            <a:r>
              <a:rPr lang="en-US" dirty="0"/>
              <a:t>now have an unprecedented opportunity to think differently and make decisions that can transform our statistical operations for the future.</a:t>
            </a:r>
          </a:p>
        </p:txBody>
      </p:sp>
      <p:pic>
        <p:nvPicPr>
          <p:cNvPr id="4"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95573"/>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4614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765497"/>
          </a:xfrm>
        </p:spPr>
        <p:txBody>
          <a:bodyPr>
            <a:normAutofit/>
          </a:bodyPr>
          <a:lstStyle/>
          <a:p>
            <a:r>
              <a:rPr lang="en-US" b="1" dirty="0" smtClean="0">
                <a:latin typeface="Arial Black" panose="020B0A04020102020204" pitchFamily="34" charset="0"/>
              </a:rPr>
              <a:t>COVID-19: ASS RESPONSE (Cont’d)</a:t>
            </a:r>
            <a:endParaRPr lang="en-US" b="1" dirty="0">
              <a:latin typeface="Arial Black" panose="020B0A04020102020204" pitchFamily="34" charset="0"/>
            </a:endParaRPr>
          </a:p>
        </p:txBody>
      </p:sp>
      <p:sp>
        <p:nvSpPr>
          <p:cNvPr id="3" name="Content Placeholder 2"/>
          <p:cNvSpPr>
            <a:spLocks noGrp="1"/>
          </p:cNvSpPr>
          <p:nvPr>
            <p:ph sz="quarter" idx="1"/>
          </p:nvPr>
        </p:nvSpPr>
        <p:spPr>
          <a:xfrm>
            <a:off x="457200" y="1388223"/>
            <a:ext cx="8077200" cy="4873752"/>
          </a:xfrm>
        </p:spPr>
        <p:txBody>
          <a:bodyPr/>
          <a:lstStyle/>
          <a:p>
            <a:pPr algn="just">
              <a:buFont typeface="Wingdings" panose="05000000000000000000" pitchFamily="2" charset="2"/>
              <a:buChar char="ü"/>
            </a:pPr>
            <a:r>
              <a:rPr lang="en-US" dirty="0"/>
              <a:t>We should propose ideas for introducing rapid change in survey design due to crisis and taking necessary actions to mitigate possible quality impacts. </a:t>
            </a:r>
            <a:endParaRPr lang="en-US" dirty="0" smtClean="0"/>
          </a:p>
          <a:p>
            <a:pPr algn="just">
              <a:buFont typeface="Wingdings" panose="05000000000000000000" pitchFamily="2" charset="2"/>
              <a:buChar char="ü"/>
            </a:pPr>
            <a:endParaRPr lang="en-US" dirty="0"/>
          </a:p>
          <a:p>
            <a:pPr algn="just">
              <a:buFont typeface="Wingdings" panose="05000000000000000000" pitchFamily="2" charset="2"/>
              <a:buChar char="ü"/>
            </a:pPr>
            <a:r>
              <a:rPr lang="en-US" dirty="0" smtClean="0"/>
              <a:t>The </a:t>
            </a:r>
            <a:r>
              <a:rPr lang="en-US" dirty="0"/>
              <a:t>goal is to adopt an approach which may be inferior to the original survey but fills data gap with reasonable accuracy. </a:t>
            </a:r>
            <a:endParaRPr lang="en-US" dirty="0" smtClean="0"/>
          </a:p>
          <a:p>
            <a:pPr algn="just"/>
            <a:endParaRPr lang="en-US" dirty="0" smtClean="0"/>
          </a:p>
          <a:p>
            <a:pPr algn="just">
              <a:buFont typeface="Wingdings" panose="05000000000000000000" pitchFamily="2" charset="2"/>
              <a:buChar char="ü"/>
            </a:pPr>
            <a:r>
              <a:rPr lang="en-US" dirty="0"/>
              <a:t>The lockdown situation impacts data collection procedures differently and each requires a different response.</a:t>
            </a:r>
          </a:p>
        </p:txBody>
      </p:sp>
      <p:pic>
        <p:nvPicPr>
          <p:cNvPr id="4"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95573"/>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220864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639762"/>
          </a:xfrm>
        </p:spPr>
        <p:txBody>
          <a:bodyPr>
            <a:normAutofit/>
          </a:bodyPr>
          <a:lstStyle/>
          <a:p>
            <a:r>
              <a:rPr lang="en-US" b="1" dirty="0" smtClean="0">
                <a:latin typeface="Arial Black" panose="020B0A04020102020204" pitchFamily="34" charset="0"/>
              </a:rPr>
              <a:t>COVID-19: ASS RESPONSE (Cont’d)</a:t>
            </a:r>
            <a:endParaRPr lang="en-US" b="1" dirty="0">
              <a:latin typeface="Arial Black" panose="020B0A04020102020204" pitchFamily="34"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073501754"/>
              </p:ext>
            </p:extLst>
          </p:nvPr>
        </p:nvGraphicFramePr>
        <p:xfrm>
          <a:off x="990600" y="1981200"/>
          <a:ext cx="7166998" cy="3048000"/>
        </p:xfrm>
        <a:graphic>
          <a:graphicData uri="http://schemas.openxmlformats.org/drawingml/2006/table">
            <a:tbl>
              <a:tblPr firstRow="1" firstCol="1" bandRow="1"/>
              <a:tblGrid>
                <a:gridCol w="2388488">
                  <a:extLst>
                    <a:ext uri="{9D8B030D-6E8A-4147-A177-3AD203B41FA5}">
                      <a16:colId xmlns:a16="http://schemas.microsoft.com/office/drawing/2014/main" val="1224148312"/>
                    </a:ext>
                  </a:extLst>
                </a:gridCol>
                <a:gridCol w="2389255">
                  <a:extLst>
                    <a:ext uri="{9D8B030D-6E8A-4147-A177-3AD203B41FA5}">
                      <a16:colId xmlns:a16="http://schemas.microsoft.com/office/drawing/2014/main" val="2506042880"/>
                    </a:ext>
                  </a:extLst>
                </a:gridCol>
                <a:gridCol w="2389255">
                  <a:extLst>
                    <a:ext uri="{9D8B030D-6E8A-4147-A177-3AD203B41FA5}">
                      <a16:colId xmlns:a16="http://schemas.microsoft.com/office/drawing/2014/main" val="315263076"/>
                    </a:ext>
                  </a:extLst>
                </a:gridCol>
              </a:tblGrid>
              <a:tr h="609600">
                <a:tc>
                  <a:txBody>
                    <a:bodyPr/>
                    <a:lstStyle/>
                    <a:p>
                      <a:pPr marL="0" marR="0" algn="just">
                        <a:spcBef>
                          <a:spcPts val="0"/>
                        </a:spcBef>
                        <a:spcAft>
                          <a:spcPts val="0"/>
                        </a:spcAft>
                      </a:pPr>
                      <a:r>
                        <a:rPr lang="en-US" sz="2000" b="1" dirty="0">
                          <a:effectLst/>
                          <a:latin typeface="Arial Unicode MS" panose="020B0604020202020204" pitchFamily="34" charset="-128"/>
                          <a:ea typeface="Times New Roman" panose="02020603050405020304" pitchFamily="18" charset="0"/>
                          <a:cs typeface="Times New Roman" panose="02020603050405020304" pitchFamily="18" charset="0"/>
                        </a:rPr>
                        <a:t>Source</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just">
                        <a:spcBef>
                          <a:spcPts val="0"/>
                        </a:spcBef>
                        <a:spcAft>
                          <a:spcPts val="0"/>
                        </a:spcAft>
                      </a:pPr>
                      <a:r>
                        <a:rPr lang="en-US" sz="2000" b="1" dirty="0">
                          <a:effectLst/>
                          <a:latin typeface="Arial Unicode MS" panose="020B0604020202020204" pitchFamily="34" charset="-128"/>
                          <a:ea typeface="Times New Roman" panose="02020603050405020304" pitchFamily="18" charset="0"/>
                          <a:cs typeface="Times New Roman" panose="02020603050405020304" pitchFamily="18" charset="0"/>
                        </a:rPr>
                        <a:t>Maxime-Impact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just">
                        <a:spcBef>
                          <a:spcPts val="0"/>
                        </a:spcBef>
                        <a:spcAft>
                          <a:spcPts val="0"/>
                        </a:spcAft>
                      </a:pPr>
                      <a:r>
                        <a:rPr lang="en-US" sz="2000" b="1" dirty="0">
                          <a:effectLst/>
                          <a:latin typeface="Arial Unicode MS" panose="020B0604020202020204" pitchFamily="34" charset="-128"/>
                          <a:ea typeface="Times New Roman" panose="02020603050405020304" pitchFamily="18" charset="0"/>
                          <a:cs typeface="Times New Roman" panose="02020603050405020304" pitchFamily="18" charset="0"/>
                        </a:rPr>
                        <a:t>Response</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265910262"/>
                  </a:ext>
                </a:extLst>
              </a:tr>
              <a:tr h="609600">
                <a:tc>
                  <a:txBody>
                    <a:bodyPr/>
                    <a:lstStyle/>
                    <a:p>
                      <a:pPr marL="0" marR="0" algn="just">
                        <a:spcBef>
                          <a:spcPts val="0"/>
                        </a:spcBef>
                        <a:spcAft>
                          <a:spcPts val="0"/>
                        </a:spcAft>
                      </a:pPr>
                      <a:r>
                        <a:rPr lang="en-US" sz="1600" dirty="0">
                          <a:effectLst/>
                          <a:latin typeface="Arial Unicode MS" panose="020B0604020202020204" pitchFamily="34" charset="-128"/>
                          <a:ea typeface="Times New Roman" panose="02020603050405020304" pitchFamily="18" charset="0"/>
                          <a:cs typeface="Times New Roman" panose="02020603050405020304" pitchFamily="18" charset="0"/>
                        </a:rPr>
                        <a:t>Surveys</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600" dirty="0">
                          <a:effectLst/>
                          <a:latin typeface="Arial Unicode MS" panose="020B0604020202020204" pitchFamily="34" charset="-128"/>
                          <a:ea typeface="Times New Roman" panose="02020603050405020304" pitchFamily="18" charset="0"/>
                          <a:cs typeface="Times New Roman" panose="02020603050405020304" pitchFamily="18" charset="0"/>
                        </a:rPr>
                        <a:t>Shutdown</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600">
                          <a:effectLst/>
                          <a:latin typeface="Arial Unicode MS" panose="020B0604020202020204" pitchFamily="34" charset="-128"/>
                          <a:ea typeface="Times New Roman" panose="02020603050405020304" pitchFamily="18" charset="0"/>
                          <a:cs typeface="Times New Roman" panose="02020603050405020304" pitchFamily="18" charset="0"/>
                        </a:rPr>
                        <a:t>Re-design</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9458686"/>
                  </a:ext>
                </a:extLst>
              </a:tr>
              <a:tr h="609600">
                <a:tc>
                  <a:txBody>
                    <a:bodyPr/>
                    <a:lstStyle/>
                    <a:p>
                      <a:pPr marL="0" marR="0" algn="just">
                        <a:spcBef>
                          <a:spcPts val="0"/>
                        </a:spcBef>
                        <a:spcAft>
                          <a:spcPts val="0"/>
                        </a:spcAft>
                      </a:pPr>
                      <a:r>
                        <a:rPr lang="en-US" sz="1600" dirty="0">
                          <a:effectLst/>
                          <a:latin typeface="Arial Unicode MS" panose="020B0604020202020204" pitchFamily="34" charset="-128"/>
                          <a:ea typeface="Times New Roman" panose="02020603050405020304" pitchFamily="18" charset="0"/>
                          <a:cs typeface="Times New Roman" panose="02020603050405020304" pitchFamily="18" charset="0"/>
                        </a:rPr>
                        <a:t>Census</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600">
                          <a:effectLst/>
                          <a:latin typeface="Arial Unicode MS" panose="020B0604020202020204" pitchFamily="34" charset="-128"/>
                          <a:ea typeface="Times New Roman" panose="02020603050405020304" pitchFamily="18" charset="0"/>
                          <a:cs typeface="Times New Roman" panose="02020603050405020304" pitchFamily="18" charset="0"/>
                        </a:rPr>
                        <a:t>Shutdown</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600">
                          <a:effectLst/>
                          <a:latin typeface="Arial Unicode MS" panose="020B0604020202020204" pitchFamily="34" charset="-128"/>
                          <a:ea typeface="Times New Roman" panose="02020603050405020304" pitchFamily="18" charset="0"/>
                          <a:cs typeface="Times New Roman" panose="02020603050405020304" pitchFamily="18" charset="0"/>
                        </a:rPr>
                        <a:t>Postpone/Re-design</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0633780"/>
                  </a:ext>
                </a:extLst>
              </a:tr>
              <a:tr h="609600">
                <a:tc>
                  <a:txBody>
                    <a:bodyPr/>
                    <a:lstStyle/>
                    <a:p>
                      <a:pPr marL="0" marR="0" algn="just">
                        <a:spcBef>
                          <a:spcPts val="0"/>
                        </a:spcBef>
                        <a:spcAft>
                          <a:spcPts val="0"/>
                        </a:spcAft>
                      </a:pPr>
                      <a:r>
                        <a:rPr lang="en-US" sz="1600" dirty="0">
                          <a:effectLst/>
                          <a:latin typeface="Arial Unicode MS" panose="020B0604020202020204" pitchFamily="34" charset="-128"/>
                          <a:ea typeface="Times New Roman" panose="02020603050405020304" pitchFamily="18" charset="0"/>
                          <a:cs typeface="Times New Roman" panose="02020603050405020304" pitchFamily="18" charset="0"/>
                        </a:rPr>
                        <a:t>Administrative data</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600">
                          <a:effectLst/>
                          <a:latin typeface="Arial Unicode MS" panose="020B0604020202020204" pitchFamily="34" charset="-128"/>
                          <a:ea typeface="Times New Roman" panose="02020603050405020304" pitchFamily="18" charset="0"/>
                          <a:cs typeface="Times New Roman" panose="02020603050405020304" pitchFamily="18" charset="0"/>
                        </a:rPr>
                        <a:t>Increased errors</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600">
                          <a:effectLst/>
                          <a:latin typeface="Arial Unicode MS" panose="020B0604020202020204" pitchFamily="34" charset="-128"/>
                          <a:ea typeface="Times New Roman" panose="02020603050405020304" pitchFamily="18" charset="0"/>
                          <a:cs typeface="Times New Roman" panose="02020603050405020304" pitchFamily="18" charset="0"/>
                        </a:rPr>
                        <a:t>Evaluate and Improve</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2480625"/>
                  </a:ext>
                </a:extLst>
              </a:tr>
              <a:tr h="609600">
                <a:tc>
                  <a:txBody>
                    <a:bodyPr/>
                    <a:lstStyle/>
                    <a:p>
                      <a:pPr marL="0" marR="0" algn="just">
                        <a:spcBef>
                          <a:spcPts val="0"/>
                        </a:spcBef>
                        <a:spcAft>
                          <a:spcPts val="0"/>
                        </a:spcAft>
                      </a:pPr>
                      <a:r>
                        <a:rPr lang="en-US" sz="1600" dirty="0">
                          <a:effectLst/>
                          <a:latin typeface="Arial Unicode MS" panose="020B0604020202020204" pitchFamily="34" charset="-128"/>
                          <a:ea typeface="Times New Roman" panose="02020603050405020304" pitchFamily="18" charset="0"/>
                          <a:cs typeface="Times New Roman" panose="02020603050405020304" pitchFamily="18" charset="0"/>
                        </a:rPr>
                        <a:t>Big data</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600" dirty="0">
                          <a:effectLst/>
                          <a:latin typeface="Arial Unicode MS" panose="020B0604020202020204" pitchFamily="34" charset="-128"/>
                          <a:ea typeface="Times New Roman" panose="02020603050405020304" pitchFamily="18" charset="0"/>
                          <a:cs typeface="Times New Roman" panose="02020603050405020304" pitchFamily="18" charset="0"/>
                        </a:rPr>
                        <a:t>Increased relevant</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600" dirty="0">
                          <a:effectLst/>
                          <a:latin typeface="Arial Unicode MS" panose="020B0604020202020204" pitchFamily="34" charset="-128"/>
                          <a:ea typeface="Times New Roman" panose="02020603050405020304" pitchFamily="18" charset="0"/>
                          <a:cs typeface="Times New Roman" panose="02020603050405020304" pitchFamily="18" charset="0"/>
                        </a:rPr>
                        <a:t>Harness and Integrated</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0368500"/>
                  </a:ext>
                </a:extLst>
              </a:tr>
            </a:tbl>
          </a:graphicData>
        </a:graphic>
      </p:graphicFrame>
      <p:pic>
        <p:nvPicPr>
          <p:cNvPr id="5"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95573"/>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195179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162800" cy="765497"/>
          </a:xfrm>
        </p:spPr>
        <p:txBody>
          <a:bodyPr/>
          <a:lstStyle/>
          <a:p>
            <a:r>
              <a:rPr lang="en-US" b="1" dirty="0" smtClean="0">
                <a:latin typeface="Arial Black" panose="020B0A04020102020204" pitchFamily="34" charset="0"/>
              </a:rPr>
              <a:t>RECOMMENDATIONS</a:t>
            </a:r>
            <a:endParaRPr lang="en-US" b="1" dirty="0">
              <a:latin typeface="Arial Black" panose="020B0A04020102020204" pitchFamily="34" charset="0"/>
            </a:endParaRPr>
          </a:p>
        </p:txBody>
      </p:sp>
      <p:sp>
        <p:nvSpPr>
          <p:cNvPr id="3" name="Content Placeholder 2"/>
          <p:cNvSpPr>
            <a:spLocks noGrp="1"/>
          </p:cNvSpPr>
          <p:nvPr>
            <p:ph sz="quarter" idx="1"/>
          </p:nvPr>
        </p:nvSpPr>
        <p:spPr>
          <a:xfrm>
            <a:off x="762000" y="1219200"/>
            <a:ext cx="7772400" cy="5178552"/>
          </a:xfrm>
        </p:spPr>
        <p:txBody>
          <a:bodyPr/>
          <a:lstStyle/>
          <a:p>
            <a:pPr marL="0" indent="0" algn="just">
              <a:buNone/>
            </a:pPr>
            <a:r>
              <a:rPr lang="en-US" dirty="0"/>
              <a:t>This is an opportunity to refocus Africa’s socio-economic and political position as the world is reshaping in its every sphere. This Pandemic has also shown us that our survival on this planet depends on how much we keep investing in science, technology, and innovation</a:t>
            </a:r>
            <a:r>
              <a:rPr lang="en-US" dirty="0" smtClean="0"/>
              <a:t>.</a:t>
            </a:r>
          </a:p>
          <a:p>
            <a:pPr marL="0" indent="0" algn="just">
              <a:buNone/>
            </a:pPr>
            <a:r>
              <a:rPr lang="en-US" dirty="0" smtClean="0"/>
              <a:t> </a:t>
            </a:r>
          </a:p>
          <a:p>
            <a:pPr algn="just">
              <a:buFont typeface="Wingdings" panose="05000000000000000000" pitchFamily="2" charset="2"/>
              <a:buChar char="Ø"/>
            </a:pPr>
            <a:r>
              <a:rPr lang="en-US" dirty="0"/>
              <a:t>African leaders should support all these efforts, especially around scientific research and development, and re-evaluate what threats deserve more of our individual and collective action. </a:t>
            </a:r>
          </a:p>
        </p:txBody>
      </p:sp>
      <p:pic>
        <p:nvPicPr>
          <p:cNvPr id="4"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95573"/>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4178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b="1" dirty="0" smtClean="0">
                <a:latin typeface="Arial Black" panose="020B0A04020102020204" pitchFamily="34" charset="0"/>
              </a:rPr>
              <a:t>RECOMMENDATIONS (Cont’d)</a:t>
            </a:r>
            <a:endParaRPr lang="en-US" b="1" dirty="0">
              <a:latin typeface="Arial Black" panose="020B0A04020102020204" pitchFamily="34" charset="0"/>
            </a:endParaRPr>
          </a:p>
        </p:txBody>
      </p:sp>
      <p:sp>
        <p:nvSpPr>
          <p:cNvPr id="3" name="Content Placeholder 2"/>
          <p:cNvSpPr>
            <a:spLocks noGrp="1"/>
          </p:cNvSpPr>
          <p:nvPr>
            <p:ph sz="quarter" idx="1"/>
          </p:nvPr>
        </p:nvSpPr>
        <p:spPr>
          <a:xfrm>
            <a:off x="342900" y="1040134"/>
            <a:ext cx="8267700" cy="5436865"/>
          </a:xfrm>
        </p:spPr>
        <p:txBody>
          <a:bodyPr>
            <a:normAutofit/>
          </a:bodyPr>
          <a:lstStyle/>
          <a:p>
            <a:pPr marL="0" indent="0" algn="just">
              <a:buNone/>
            </a:pPr>
            <a:r>
              <a:rPr lang="en-US" dirty="0" smtClean="0"/>
              <a:t>Some areas </a:t>
            </a:r>
            <a:r>
              <a:rPr lang="en-US" dirty="0"/>
              <a:t>where countries need the following additional supports as a result of these </a:t>
            </a:r>
            <a:r>
              <a:rPr lang="en-US" dirty="0" smtClean="0"/>
              <a:t>impacts:</a:t>
            </a:r>
          </a:p>
          <a:p>
            <a:pPr algn="just">
              <a:buFont typeface="Wingdings" panose="05000000000000000000" pitchFamily="2" charset="2"/>
              <a:buChar char="Ø"/>
            </a:pPr>
            <a:r>
              <a:rPr lang="en-US" sz="1800" b="1" dirty="0"/>
              <a:t>Technical assistance and capacity building</a:t>
            </a:r>
            <a:r>
              <a:rPr lang="en-US" sz="1800" dirty="0"/>
              <a:t>. </a:t>
            </a:r>
            <a:r>
              <a:rPr lang="en-US" sz="1800" i="1" dirty="0"/>
              <a:t>NSOs will need to rapidly adjust their skills and methods to adapt new challenges such as new data collection methods, higher non-response rates and maintaining time series. </a:t>
            </a:r>
            <a:endParaRPr lang="en-US" sz="1800" i="1" dirty="0" smtClean="0"/>
          </a:p>
          <a:p>
            <a:pPr marL="0" indent="0" algn="just">
              <a:buNone/>
            </a:pPr>
            <a:endParaRPr lang="en-US" sz="1800" dirty="0" smtClean="0"/>
          </a:p>
          <a:p>
            <a:pPr algn="just">
              <a:buFont typeface="Wingdings" panose="05000000000000000000" pitchFamily="2" charset="2"/>
              <a:buChar char="Ø"/>
            </a:pPr>
            <a:r>
              <a:rPr lang="en-US" sz="1800" b="1" dirty="0" smtClean="0"/>
              <a:t>Financial </a:t>
            </a:r>
            <a:r>
              <a:rPr lang="en-US" sz="1800" b="1" dirty="0"/>
              <a:t>support</a:t>
            </a:r>
            <a:r>
              <a:rPr lang="en-US" sz="1800" dirty="0"/>
              <a:t>. </a:t>
            </a:r>
            <a:r>
              <a:rPr lang="en-US" sz="1800" i="1" dirty="0"/>
              <a:t>Increased demands, the halting of activities, disruptions to planned activities, and foreseen Government reallocations of budget to address COVID-19 responses mean that NSOs expect significant budget pressures</a:t>
            </a:r>
            <a:r>
              <a:rPr lang="en-US" sz="1800" i="1" dirty="0" smtClean="0"/>
              <a:t>.</a:t>
            </a:r>
          </a:p>
          <a:p>
            <a:pPr marL="0" indent="0" algn="just">
              <a:buNone/>
            </a:pPr>
            <a:endParaRPr lang="en-US" sz="1800" dirty="0" smtClean="0"/>
          </a:p>
          <a:p>
            <a:pPr algn="just">
              <a:buFont typeface="Wingdings" panose="05000000000000000000" pitchFamily="2" charset="2"/>
              <a:buChar char="Ø"/>
            </a:pPr>
            <a:r>
              <a:rPr lang="en-US" sz="1800" b="1" dirty="0" smtClean="0"/>
              <a:t>Support </a:t>
            </a:r>
            <a:r>
              <a:rPr lang="en-US" sz="1800" b="1" dirty="0"/>
              <a:t>for provisions of collaborative solutions</a:t>
            </a:r>
            <a:r>
              <a:rPr lang="en-US" sz="1800" dirty="0"/>
              <a:t>. </a:t>
            </a:r>
            <a:r>
              <a:rPr lang="en-US" sz="1800" i="1" dirty="0"/>
              <a:t>Countries’ challenges </a:t>
            </a:r>
            <a:r>
              <a:rPr lang="en-US" sz="1800" i="1" dirty="0" smtClean="0"/>
              <a:t>should </a:t>
            </a:r>
            <a:r>
              <a:rPr lang="en-US" sz="1800" i="1" dirty="0"/>
              <a:t>diverge due to local circumstances, but there are commonalities that require collaborative solutions that are relevant, methodologically robust and adaptable and fulfil the opportunity to </a:t>
            </a:r>
            <a:r>
              <a:rPr lang="en-US" sz="1800" i="1" dirty="0" err="1"/>
              <a:t>modernise</a:t>
            </a:r>
            <a:r>
              <a:rPr lang="en-US" sz="1800" i="1" dirty="0"/>
              <a:t> </a:t>
            </a:r>
            <a:r>
              <a:rPr lang="en-US" sz="1800" i="1" dirty="0" smtClean="0"/>
              <a:t>NSS, </a:t>
            </a:r>
            <a:r>
              <a:rPr lang="en-US" sz="1800" i="1" dirty="0"/>
              <a:t>leveraging on modern technologies. </a:t>
            </a:r>
          </a:p>
        </p:txBody>
      </p:sp>
      <p:pic>
        <p:nvPicPr>
          <p:cNvPr id="4"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95573"/>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2589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Black" panose="020B0A04020102020204" pitchFamily="34" charset="0"/>
              </a:rPr>
              <a:t>Outline</a:t>
            </a:r>
            <a:endParaRPr lang="en-US" b="1" dirty="0">
              <a:latin typeface="Arial Black" panose="020B0A04020102020204" pitchFamily="34" charset="0"/>
            </a:endParaRPr>
          </a:p>
        </p:txBody>
      </p:sp>
      <p:sp>
        <p:nvSpPr>
          <p:cNvPr id="3" name="Content Placeholder 2"/>
          <p:cNvSpPr>
            <a:spLocks noGrp="1"/>
          </p:cNvSpPr>
          <p:nvPr>
            <p:ph sz="quarter" idx="1"/>
          </p:nvPr>
        </p:nvSpPr>
        <p:spPr/>
        <p:txBody>
          <a:bodyPr/>
          <a:lstStyle/>
          <a:p>
            <a:pPr marL="457200" indent="-457200">
              <a:buFont typeface="+mj-lt"/>
              <a:buAutoNum type="arabicPeriod"/>
            </a:pPr>
            <a:endParaRPr lang="en-US" dirty="0" smtClean="0"/>
          </a:p>
          <a:p>
            <a:pPr marL="457200" indent="-457200">
              <a:buFont typeface="+mj-lt"/>
              <a:buAutoNum type="arabicPeriod"/>
            </a:pPr>
            <a:r>
              <a:rPr lang="en-US" dirty="0" smtClean="0"/>
              <a:t>Introduction</a:t>
            </a:r>
          </a:p>
          <a:p>
            <a:pPr marL="457200" indent="-457200">
              <a:buFont typeface="+mj-lt"/>
              <a:buAutoNum type="arabicPeriod"/>
            </a:pPr>
            <a:r>
              <a:rPr lang="en-US" dirty="0" err="1" smtClean="0"/>
              <a:t>StatAfric</a:t>
            </a:r>
            <a:endParaRPr lang="en-US" dirty="0" smtClean="0"/>
          </a:p>
          <a:p>
            <a:pPr marL="457200" indent="-457200">
              <a:buFont typeface="+mj-lt"/>
              <a:buAutoNum type="arabicPeriod"/>
            </a:pPr>
            <a:r>
              <a:rPr lang="en-US" dirty="0" err="1" smtClean="0"/>
              <a:t>PanaStat</a:t>
            </a:r>
            <a:endParaRPr lang="en-US" dirty="0" smtClean="0"/>
          </a:p>
          <a:p>
            <a:pPr marL="457200" indent="-457200">
              <a:buFont typeface="+mj-lt"/>
              <a:buAutoNum type="arabicPeriod"/>
            </a:pPr>
            <a:r>
              <a:rPr lang="en-US" dirty="0" smtClean="0"/>
              <a:t>Covid-19 Impacts on ASS</a:t>
            </a:r>
          </a:p>
          <a:p>
            <a:pPr marL="457200" indent="-457200">
              <a:buFont typeface="+mj-lt"/>
              <a:buAutoNum type="arabicPeriod"/>
            </a:pPr>
            <a:r>
              <a:rPr lang="en-US" dirty="0" smtClean="0"/>
              <a:t>Covid-19 Challenges in Agenda2063</a:t>
            </a:r>
          </a:p>
          <a:p>
            <a:pPr marL="457200" indent="-457200">
              <a:buFont typeface="+mj-lt"/>
              <a:buAutoNum type="arabicPeriod"/>
            </a:pPr>
            <a:r>
              <a:rPr lang="en-US" dirty="0" smtClean="0"/>
              <a:t>Covid-19 ASS Response</a:t>
            </a:r>
          </a:p>
          <a:p>
            <a:pPr marL="457200" indent="-457200">
              <a:buFont typeface="+mj-lt"/>
              <a:buAutoNum type="arabicPeriod"/>
            </a:pPr>
            <a:r>
              <a:rPr lang="en-US" dirty="0" smtClean="0"/>
              <a:t>Key recommendations</a:t>
            </a:r>
            <a:endParaRPr lang="en-US" dirty="0"/>
          </a:p>
        </p:txBody>
      </p:sp>
      <p:pic>
        <p:nvPicPr>
          <p:cNvPr id="4"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0"/>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5147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239000" cy="1143000"/>
          </a:xfrm>
        </p:spPr>
        <p:txBody>
          <a:bodyPr/>
          <a:lstStyle/>
          <a:p>
            <a:r>
              <a:rPr lang="en-US" b="1" dirty="0" smtClean="0">
                <a:latin typeface="Arial Black" panose="020B0A04020102020204" pitchFamily="34" charset="0"/>
              </a:rPr>
              <a:t>RECOMMENDATIONS (Cont’d.)</a:t>
            </a:r>
            <a:endParaRPr lang="en-US" b="1" dirty="0">
              <a:latin typeface="Arial Black" panose="020B0A04020102020204" pitchFamily="34" charset="0"/>
            </a:endParaRPr>
          </a:p>
        </p:txBody>
      </p:sp>
      <p:sp>
        <p:nvSpPr>
          <p:cNvPr id="3" name="Content Placeholder 2"/>
          <p:cNvSpPr>
            <a:spLocks noGrp="1"/>
          </p:cNvSpPr>
          <p:nvPr>
            <p:ph sz="quarter" idx="1"/>
          </p:nvPr>
        </p:nvSpPr>
        <p:spPr>
          <a:xfrm>
            <a:off x="457200" y="1600200"/>
            <a:ext cx="8153400" cy="4873752"/>
          </a:xfrm>
        </p:spPr>
        <p:txBody>
          <a:bodyPr/>
          <a:lstStyle/>
          <a:p>
            <a:endParaRPr lang="en-US" dirty="0" smtClean="0"/>
          </a:p>
          <a:p>
            <a:pPr>
              <a:buFont typeface="Wingdings" panose="05000000000000000000" pitchFamily="2" charset="2"/>
              <a:buChar char="Ø"/>
            </a:pPr>
            <a:r>
              <a:rPr lang="en-US" dirty="0" smtClean="0"/>
              <a:t>Pan </a:t>
            </a:r>
            <a:r>
              <a:rPr lang="en-US" dirty="0"/>
              <a:t>African organizations and partners will need to work together to deliver the rapid and wide-ranging support </a:t>
            </a:r>
            <a:r>
              <a:rPr lang="en-US" dirty="0" smtClean="0"/>
              <a:t>required by NSOs.</a:t>
            </a:r>
            <a:endParaRPr lang="en-US" dirty="0"/>
          </a:p>
        </p:txBody>
      </p:sp>
      <p:pic>
        <p:nvPicPr>
          <p:cNvPr id="4"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95573"/>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07030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24687" y="555810"/>
            <a:ext cx="7467600" cy="5921190"/>
          </a:xfrm>
        </p:spPr>
        <p:txBody>
          <a:bodyPr>
            <a:normAutofit/>
          </a:bodyPr>
          <a:lstStyle/>
          <a:p>
            <a:pPr marL="0" indent="0">
              <a:buNone/>
            </a:pPr>
            <a:r>
              <a:rPr lang="en-US" dirty="0" smtClean="0"/>
              <a:t>				Thank you!</a:t>
            </a:r>
          </a:p>
          <a:p>
            <a:pPr marL="0" indent="0">
              <a:buNone/>
            </a:pPr>
            <a:endParaRPr lang="en-US" dirty="0" smtClean="0"/>
          </a:p>
          <a:p>
            <a:pPr marL="0" indent="0">
              <a:buNone/>
            </a:pPr>
            <a:r>
              <a:rPr lang="en-US" dirty="0" smtClean="0"/>
              <a:t>Merci!</a:t>
            </a:r>
          </a:p>
          <a:p>
            <a:pPr marL="0" indent="0">
              <a:buNone/>
            </a:pPr>
            <a:r>
              <a:rPr lang="en-US" dirty="0" smtClean="0"/>
              <a:t>									Obrigado!</a:t>
            </a:r>
          </a:p>
          <a:p>
            <a:pPr marL="0" indent="0">
              <a:buNone/>
            </a:pPr>
            <a:r>
              <a:rPr lang="en-US" dirty="0" smtClean="0"/>
              <a:t>													Shukran!</a:t>
            </a:r>
          </a:p>
          <a:p>
            <a:pPr marL="0" indent="0">
              <a:buNone/>
            </a:pPr>
            <a:r>
              <a:rPr lang="en-US" dirty="0" smtClean="0"/>
              <a:t>													</a:t>
            </a:r>
          </a:p>
          <a:p>
            <a:pPr marL="0" indent="0">
              <a:buNone/>
            </a:pPr>
            <a:r>
              <a:rPr lang="en-US" dirty="0" smtClean="0"/>
              <a:t>	</a:t>
            </a:r>
          </a:p>
          <a:p>
            <a:pPr algn="ctr"/>
            <a:r>
              <a:rPr lang="en-US" sz="4000" dirty="0">
                <a:latin typeface="Eras Bold ITC" pitchFamily="34" charset="0"/>
              </a:rPr>
              <a:t>Visit us: </a:t>
            </a:r>
            <a:r>
              <a:rPr lang="en-US" sz="4000" dirty="0">
                <a:latin typeface="Eras Bold ITC" pitchFamily="34" charset="0"/>
                <a:hlinkClick r:id="rId2"/>
              </a:rPr>
              <a:t>http://</a:t>
            </a:r>
            <a:r>
              <a:rPr lang="en-US" sz="4000" dirty="0" smtClean="0">
                <a:latin typeface="Eras Bold ITC" pitchFamily="34" charset="0"/>
                <a:hlinkClick r:id="rId2"/>
              </a:rPr>
              <a:t>www.au.int/en/ea</a:t>
            </a:r>
            <a:r>
              <a:rPr lang="en-US" sz="4000" dirty="0" smtClean="0">
                <a:latin typeface="Eras Bold ITC" pitchFamily="34" charset="0"/>
              </a:rPr>
              <a:t> </a:t>
            </a:r>
            <a:endParaRPr lang="en-US" sz="4000" dirty="0">
              <a:latin typeface="Eras Bold ITC" pitchFamily="34" charset="0"/>
            </a:endParaRPr>
          </a:p>
        </p:txBody>
      </p:sp>
      <p:pic>
        <p:nvPicPr>
          <p:cNvPr id="5" name="Picture 1"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95573"/>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47516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4687" y="228600"/>
            <a:ext cx="6814313" cy="487362"/>
          </a:xfrm>
        </p:spPr>
        <p:txBody>
          <a:bodyPr>
            <a:noAutofit/>
          </a:bodyPr>
          <a:lstStyle/>
          <a:p>
            <a:r>
              <a:rPr lang="en-US" sz="3200" b="1" dirty="0" smtClean="0">
                <a:latin typeface="Arial Black" panose="020B0A04020102020204" pitchFamily="34" charset="0"/>
              </a:rPr>
              <a:t>Introduction</a:t>
            </a:r>
            <a:endParaRPr lang="en-US" sz="3200" b="1" dirty="0">
              <a:latin typeface="Arial Black" panose="020B0A04020102020204" pitchFamily="34" charset="0"/>
            </a:endParaRPr>
          </a:p>
        </p:txBody>
      </p:sp>
      <p:sp>
        <p:nvSpPr>
          <p:cNvPr id="2" name="Content Placeholder 1"/>
          <p:cNvSpPr>
            <a:spLocks noGrp="1"/>
          </p:cNvSpPr>
          <p:nvPr>
            <p:ph sz="quarter" idx="1"/>
          </p:nvPr>
        </p:nvSpPr>
        <p:spPr>
          <a:xfrm>
            <a:off x="398808" y="914400"/>
            <a:ext cx="8059392" cy="4873752"/>
          </a:xfrm>
        </p:spPr>
        <p:txBody>
          <a:bodyPr/>
          <a:lstStyle/>
          <a:p>
            <a:pPr lvl="0" algn="just">
              <a:buFont typeface="Wingdings" panose="05000000000000000000" pitchFamily="2" charset="2"/>
              <a:buChar char="§"/>
            </a:pPr>
            <a:r>
              <a:rPr lang="en-GB" dirty="0" smtClean="0"/>
              <a:t>The </a:t>
            </a:r>
            <a:r>
              <a:rPr lang="en-GB" dirty="0"/>
              <a:t>African integration agenda of the Continent, which the </a:t>
            </a:r>
            <a:r>
              <a:rPr lang="en-GB" dirty="0" smtClean="0"/>
              <a:t>AUC </a:t>
            </a:r>
            <a:r>
              <a:rPr lang="en-GB" dirty="0"/>
              <a:t>has embarked upon for some years now, calls for the use of harmonized and reliable statistical data in all areas in order to ensure its effective implementation.  </a:t>
            </a:r>
            <a:endParaRPr lang="en-GB" dirty="0" smtClean="0"/>
          </a:p>
          <a:p>
            <a:pPr marL="0" lvl="0" indent="0" algn="just">
              <a:buNone/>
            </a:pPr>
            <a:endParaRPr lang="en-GB" dirty="0"/>
          </a:p>
          <a:p>
            <a:pPr algn="just">
              <a:buFont typeface="Wingdings" panose="05000000000000000000" pitchFamily="2" charset="2"/>
              <a:buChar char="§"/>
            </a:pPr>
            <a:r>
              <a:rPr lang="en-GB" dirty="0" smtClean="0"/>
              <a:t>To </a:t>
            </a:r>
            <a:r>
              <a:rPr lang="en-GB" dirty="0"/>
              <a:t>this end, the </a:t>
            </a:r>
            <a:r>
              <a:rPr lang="en-GB" dirty="0" smtClean="0"/>
              <a:t>AUC </a:t>
            </a:r>
            <a:r>
              <a:rPr lang="en-GB" dirty="0"/>
              <a:t>committed itself to playing an active and catalyst role in the area of statistics in order to produce harmonized and comparable statistics in time and in space so as to backstop the realization of the African Economic Community.  </a:t>
            </a:r>
            <a:endParaRPr lang="en-US" dirty="0"/>
          </a:p>
          <a:p>
            <a:pPr marL="0" indent="0">
              <a:buNone/>
            </a:pPr>
            <a:endParaRPr lang="en-GB" sz="4000" b="1" i="1" dirty="0" smtClean="0">
              <a:latin typeface="French Script MT" pitchFamily="66" charset="0"/>
            </a:endParaRPr>
          </a:p>
          <a:p>
            <a:pPr marL="0" indent="0">
              <a:buNone/>
            </a:pPr>
            <a:endParaRPr lang="en-GB" sz="4000" b="1" i="1" dirty="0">
              <a:latin typeface="French Script MT" pitchFamily="66" charset="0"/>
            </a:endParaRPr>
          </a:p>
        </p:txBody>
      </p:sp>
      <p:pic>
        <p:nvPicPr>
          <p:cNvPr id="5"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95573"/>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6422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39000" cy="487362"/>
          </a:xfrm>
        </p:spPr>
        <p:txBody>
          <a:bodyPr>
            <a:noAutofit/>
          </a:bodyPr>
          <a:lstStyle/>
          <a:p>
            <a:r>
              <a:rPr lang="en-US" sz="3200" b="1" dirty="0" smtClean="0">
                <a:latin typeface="Arial Black" panose="020B0A04020102020204" pitchFamily="34" charset="0"/>
              </a:rPr>
              <a:t>INTRODUCTION (Cont’d.)</a:t>
            </a:r>
            <a:endParaRPr lang="en-US" sz="3200" b="1" dirty="0">
              <a:latin typeface="Arial Black" panose="020B0A04020102020204" pitchFamily="34" charset="0"/>
            </a:endParaRPr>
          </a:p>
        </p:txBody>
      </p:sp>
      <p:sp>
        <p:nvSpPr>
          <p:cNvPr id="3" name="Content Placeholder 2"/>
          <p:cNvSpPr>
            <a:spLocks noGrp="1"/>
          </p:cNvSpPr>
          <p:nvPr>
            <p:ph sz="quarter" idx="1"/>
          </p:nvPr>
        </p:nvSpPr>
        <p:spPr>
          <a:xfrm>
            <a:off x="457200" y="1132211"/>
            <a:ext cx="7848600" cy="5410200"/>
          </a:xfrm>
        </p:spPr>
        <p:txBody>
          <a:bodyPr>
            <a:normAutofit lnSpcReduction="10000"/>
          </a:bodyPr>
          <a:lstStyle/>
          <a:p>
            <a:pPr algn="just">
              <a:spcBef>
                <a:spcPts val="0"/>
              </a:spcBef>
              <a:buFont typeface="Wingdings" panose="05000000000000000000" pitchFamily="2" charset="2"/>
              <a:buChar char="§"/>
            </a:pPr>
            <a:r>
              <a:rPr lang="en-US" dirty="0" smtClean="0"/>
              <a:t>However</a:t>
            </a:r>
            <a:r>
              <a:rPr lang="en-US" dirty="0"/>
              <a:t>, on the continent, there are a number of challenges facing the statistical development and dissemination. This is due to a number of impediments </a:t>
            </a:r>
            <a:r>
              <a:rPr lang="en-US" dirty="0" smtClean="0"/>
              <a:t>including: </a:t>
            </a:r>
            <a:r>
              <a:rPr lang="en-US" dirty="0"/>
              <a:t>inadequate resources, lack of institutional framework, inadequate coordination of statistical activities and dissemination tools. </a:t>
            </a:r>
            <a:endParaRPr lang="en-US" dirty="0" smtClean="0"/>
          </a:p>
          <a:p>
            <a:pPr marL="0" indent="0" algn="just">
              <a:spcBef>
                <a:spcPts val="0"/>
              </a:spcBef>
              <a:buNone/>
            </a:pPr>
            <a:endParaRPr lang="en-US" dirty="0"/>
          </a:p>
          <a:p>
            <a:pPr algn="just">
              <a:spcBef>
                <a:spcPts val="0"/>
              </a:spcBef>
              <a:buFont typeface="Wingdings" panose="05000000000000000000" pitchFamily="2" charset="2"/>
              <a:buChar char="§"/>
            </a:pPr>
            <a:r>
              <a:rPr lang="en-US" dirty="0" smtClean="0"/>
              <a:t>Definitely</a:t>
            </a:r>
            <a:r>
              <a:rPr lang="en-US" dirty="0"/>
              <a:t>, the production and </a:t>
            </a:r>
            <a:r>
              <a:rPr lang="en-US" dirty="0" err="1"/>
              <a:t>utilisation</a:t>
            </a:r>
            <a:r>
              <a:rPr lang="en-US" dirty="0"/>
              <a:t> of African statistics calls not only for the adoption of harmonized and standardized definitions and concepts; but also the </a:t>
            </a:r>
            <a:r>
              <a:rPr lang="en-US" dirty="0" err="1"/>
              <a:t>utilisation</a:t>
            </a:r>
            <a:r>
              <a:rPr lang="en-US" dirty="0"/>
              <a:t> of a common methodology for statistical production and appropriate technological solutions for the management and dissemination of statistical data and information.</a:t>
            </a:r>
          </a:p>
          <a:p>
            <a:endParaRPr lang="en-GB" dirty="0" smtClean="0"/>
          </a:p>
          <a:p>
            <a:endParaRPr lang="en-US" dirty="0"/>
          </a:p>
          <a:p>
            <a:endParaRPr lang="en-US" dirty="0"/>
          </a:p>
        </p:txBody>
      </p:sp>
      <p:pic>
        <p:nvPicPr>
          <p:cNvPr id="5"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95573"/>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76398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40326"/>
            <a:ext cx="6781800" cy="715962"/>
          </a:xfrm>
        </p:spPr>
        <p:txBody>
          <a:bodyPr>
            <a:normAutofit/>
          </a:bodyPr>
          <a:lstStyle/>
          <a:p>
            <a:r>
              <a:rPr lang="en-US" b="1" dirty="0" smtClean="0">
                <a:latin typeface="Arial Black" panose="020B0A04020102020204" pitchFamily="34" charset="0"/>
              </a:rPr>
              <a:t>INTRODUCTION (Cont’d.)</a:t>
            </a:r>
            <a:endParaRPr lang="en-US" b="1" dirty="0">
              <a:latin typeface="Arial Black" panose="020B0A04020102020204" pitchFamily="34" charset="0"/>
            </a:endParaRPr>
          </a:p>
        </p:txBody>
      </p:sp>
      <p:sp>
        <p:nvSpPr>
          <p:cNvPr id="3" name="Content Placeholder 2"/>
          <p:cNvSpPr>
            <a:spLocks noGrp="1"/>
          </p:cNvSpPr>
          <p:nvPr>
            <p:ph sz="quarter" idx="1"/>
          </p:nvPr>
        </p:nvSpPr>
        <p:spPr>
          <a:xfrm>
            <a:off x="457200" y="1447800"/>
            <a:ext cx="8229600" cy="5105400"/>
          </a:xfrm>
        </p:spPr>
        <p:txBody>
          <a:bodyPr>
            <a:normAutofit/>
          </a:bodyPr>
          <a:lstStyle/>
          <a:p>
            <a:pPr algn="just">
              <a:buFont typeface="Wingdings" panose="05000000000000000000" pitchFamily="2" charset="2"/>
              <a:buChar char="§"/>
            </a:pPr>
            <a:r>
              <a:rPr lang="en-US" dirty="0" smtClean="0"/>
              <a:t>For </a:t>
            </a:r>
            <a:r>
              <a:rPr lang="en-US" dirty="0"/>
              <a:t>these reasons, many initiatives were carried out by the </a:t>
            </a:r>
            <a:r>
              <a:rPr lang="en-US" dirty="0" smtClean="0"/>
              <a:t>Commission </a:t>
            </a:r>
            <a:r>
              <a:rPr lang="en-US" dirty="0"/>
              <a:t>which include: </a:t>
            </a:r>
            <a:endParaRPr lang="en-US" dirty="0" smtClean="0"/>
          </a:p>
          <a:p>
            <a:pPr marL="365760" lvl="1" indent="0" algn="just">
              <a:buNone/>
            </a:pPr>
            <a:r>
              <a:rPr lang="en-US" b="1" dirty="0" smtClean="0"/>
              <a:t>(</a:t>
            </a:r>
            <a:r>
              <a:rPr lang="en-US" b="1" dirty="0" err="1" smtClean="0"/>
              <a:t>i</a:t>
            </a:r>
            <a:r>
              <a:rPr lang="en-US" b="1" dirty="0" smtClean="0"/>
              <a:t>)</a:t>
            </a:r>
            <a:r>
              <a:rPr lang="en-US" dirty="0" smtClean="0"/>
              <a:t> </a:t>
            </a:r>
            <a:r>
              <a:rPr lang="en-US" dirty="0"/>
              <a:t>the adoption and implementation of an African Charter on </a:t>
            </a:r>
            <a:r>
              <a:rPr lang="en-US" dirty="0" smtClean="0"/>
              <a:t>Statistics (</a:t>
            </a:r>
            <a:r>
              <a:rPr lang="en-US" sz="1600" i="1" dirty="0" smtClean="0"/>
              <a:t>legal instrument and its purpose is to regulate statistical activities on the continent and serve as an advocacy tool for the development of statistics in Africa</a:t>
            </a:r>
            <a:r>
              <a:rPr lang="en-US" dirty="0" smtClean="0"/>
              <a:t>). </a:t>
            </a:r>
          </a:p>
          <a:p>
            <a:pPr lvl="1" algn="just">
              <a:buFont typeface="Wingdings" panose="05000000000000000000" pitchFamily="2" charset="2"/>
              <a:buChar char="§"/>
            </a:pPr>
            <a:endParaRPr lang="en-US" dirty="0"/>
          </a:p>
          <a:p>
            <a:pPr marL="365760" lvl="1" indent="0" algn="just">
              <a:buNone/>
            </a:pPr>
            <a:r>
              <a:rPr lang="en-US" b="1" dirty="0" smtClean="0"/>
              <a:t>(ii) </a:t>
            </a:r>
            <a:r>
              <a:rPr lang="en-US" dirty="0"/>
              <a:t>the adoption and implementation </a:t>
            </a:r>
            <a:r>
              <a:rPr lang="en-US" dirty="0" smtClean="0"/>
              <a:t>of the </a:t>
            </a:r>
            <a:r>
              <a:rPr lang="en-US" dirty="0"/>
              <a:t>Strategy for the Harmonization of Statistics in Africa (</a:t>
            </a:r>
            <a:r>
              <a:rPr lang="en-US" dirty="0" err="1"/>
              <a:t>SHaSA</a:t>
            </a:r>
            <a:r>
              <a:rPr lang="en-US" dirty="0" smtClean="0"/>
              <a:t>) (</a:t>
            </a:r>
            <a:r>
              <a:rPr lang="en-US" sz="1700" i="1" dirty="0" smtClean="0"/>
              <a:t>designated to build quality harmonized statistical data available </a:t>
            </a:r>
            <a:r>
              <a:rPr lang="en-US" sz="1700" i="1" dirty="0" err="1" smtClean="0"/>
              <a:t>tto</a:t>
            </a:r>
            <a:r>
              <a:rPr lang="en-US" sz="1700" i="1" dirty="0" smtClean="0"/>
              <a:t> users in all domains, to provide for better formulation and effective monitoring in line with the timetable of the African integration process</a:t>
            </a:r>
            <a:r>
              <a:rPr lang="en-US" dirty="0" smtClean="0"/>
              <a:t>); </a:t>
            </a:r>
          </a:p>
          <a:p>
            <a:pPr lvl="1" algn="just">
              <a:buFont typeface="Wingdings" panose="05000000000000000000" pitchFamily="2" charset="2"/>
              <a:buChar char="§"/>
            </a:pPr>
            <a:endParaRPr lang="en-US" dirty="0"/>
          </a:p>
          <a:p>
            <a:pPr marL="365760" lvl="1" indent="0" algn="just">
              <a:buNone/>
            </a:pPr>
            <a:r>
              <a:rPr lang="en-US" b="1" dirty="0" smtClean="0"/>
              <a:t>(iii) </a:t>
            </a:r>
            <a:r>
              <a:rPr lang="en-US" dirty="0"/>
              <a:t>the </a:t>
            </a:r>
            <a:r>
              <a:rPr lang="en-US" dirty="0" smtClean="0"/>
              <a:t>creation and establishment </a:t>
            </a:r>
            <a:r>
              <a:rPr lang="en-US" dirty="0"/>
              <a:t>of </a:t>
            </a:r>
            <a:r>
              <a:rPr lang="en-US" dirty="0" smtClean="0"/>
              <a:t>the STATAFRIC and PANASTAT  </a:t>
            </a:r>
            <a:endParaRPr lang="en-US" dirty="0"/>
          </a:p>
        </p:txBody>
      </p:sp>
      <p:pic>
        <p:nvPicPr>
          <p:cNvPr id="6"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95573"/>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27490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6934200" cy="715962"/>
          </a:xfrm>
        </p:spPr>
        <p:txBody>
          <a:bodyPr>
            <a:normAutofit/>
          </a:bodyPr>
          <a:lstStyle/>
          <a:p>
            <a:r>
              <a:rPr lang="en-US" sz="3200" b="1" dirty="0" smtClean="0">
                <a:solidFill>
                  <a:srgbClr val="575F6D"/>
                </a:solidFill>
                <a:latin typeface="Arial Black" panose="020B0A04020102020204" pitchFamily="34" charset="0"/>
              </a:rPr>
              <a:t>STATAFRIC: OBJECTIVES</a:t>
            </a:r>
            <a:endParaRPr lang="en-US" sz="3200" dirty="0">
              <a:latin typeface="Arial Black" panose="020B0A04020102020204" pitchFamily="34" charset="0"/>
            </a:endParaRPr>
          </a:p>
        </p:txBody>
      </p:sp>
      <p:sp>
        <p:nvSpPr>
          <p:cNvPr id="3" name="Content Placeholder 2"/>
          <p:cNvSpPr>
            <a:spLocks noGrp="1"/>
          </p:cNvSpPr>
          <p:nvPr>
            <p:ph sz="quarter" idx="1"/>
          </p:nvPr>
        </p:nvSpPr>
        <p:spPr>
          <a:xfrm>
            <a:off x="228600" y="990600"/>
            <a:ext cx="8534400" cy="5791200"/>
          </a:xfrm>
        </p:spPr>
        <p:txBody>
          <a:bodyPr>
            <a:normAutofit fontScale="92500" lnSpcReduction="10000"/>
          </a:bodyPr>
          <a:lstStyle/>
          <a:p>
            <a:pPr algn="just">
              <a:buFont typeface="Wingdings" panose="05000000000000000000" pitchFamily="2" charset="2"/>
              <a:buChar char="Ø"/>
            </a:pPr>
            <a:r>
              <a:rPr lang="en-US" dirty="0" smtClean="0"/>
              <a:t>Provide </a:t>
            </a:r>
            <a:r>
              <a:rPr lang="en-US" dirty="0"/>
              <a:t>the statistical information needed to design, implement, monitor and evaluate African policies</a:t>
            </a:r>
            <a:r>
              <a:rPr lang="en-US" dirty="0" smtClean="0"/>
              <a:t>;</a:t>
            </a:r>
          </a:p>
          <a:p>
            <a:pPr algn="just">
              <a:buFont typeface="Wingdings" panose="05000000000000000000" pitchFamily="2" charset="2"/>
              <a:buChar char="Ø"/>
            </a:pPr>
            <a:endParaRPr lang="en-US" dirty="0" smtClean="0"/>
          </a:p>
          <a:p>
            <a:pPr algn="just">
              <a:buFont typeface="Wingdings" panose="05000000000000000000" pitchFamily="2" charset="2"/>
              <a:buChar char="Ø"/>
            </a:pPr>
            <a:r>
              <a:rPr lang="en-US" dirty="0" smtClean="0"/>
              <a:t>Develop </a:t>
            </a:r>
            <a:r>
              <a:rPr lang="en-US" dirty="0"/>
              <a:t>and promote standards, methods and procedures that allow the cost effective production and dissemination of harmonized, comparable and reliable statistics throughout the AU and beyond</a:t>
            </a:r>
            <a:r>
              <a:rPr lang="en-US" dirty="0" smtClean="0"/>
              <a:t>;</a:t>
            </a:r>
          </a:p>
          <a:p>
            <a:pPr algn="just">
              <a:buFont typeface="Wingdings" panose="05000000000000000000" pitchFamily="2" charset="2"/>
              <a:buChar char="Ø"/>
            </a:pPr>
            <a:endParaRPr lang="en-US" dirty="0" smtClean="0"/>
          </a:p>
          <a:p>
            <a:pPr algn="just">
              <a:buFont typeface="Wingdings" panose="05000000000000000000" pitchFamily="2" charset="2"/>
              <a:buChar char="Ø"/>
            </a:pPr>
            <a:r>
              <a:rPr lang="en-US" dirty="0" smtClean="0"/>
              <a:t>Promote </a:t>
            </a:r>
            <a:r>
              <a:rPr lang="en-US" dirty="0"/>
              <a:t>the production of official statistics of the </a:t>
            </a:r>
            <a:r>
              <a:rPr lang="en-US" dirty="0" smtClean="0"/>
              <a:t>AU </a:t>
            </a:r>
            <a:r>
              <a:rPr lang="en-US" dirty="0"/>
              <a:t>mainly by collecting, gathering, </a:t>
            </a:r>
            <a:r>
              <a:rPr lang="en-US" dirty="0" err="1"/>
              <a:t>harmonising</a:t>
            </a:r>
            <a:r>
              <a:rPr lang="en-US" dirty="0"/>
              <a:t> and aggregating data published by the </a:t>
            </a:r>
            <a:r>
              <a:rPr lang="en-US" dirty="0" smtClean="0"/>
              <a:t>NSO </a:t>
            </a:r>
            <a:r>
              <a:rPr lang="en-US" dirty="0"/>
              <a:t>of AU </a:t>
            </a:r>
            <a:r>
              <a:rPr lang="en-US" dirty="0" smtClean="0"/>
              <a:t>MS </a:t>
            </a:r>
            <a:r>
              <a:rPr lang="en-US" dirty="0"/>
              <a:t>for a better knowledge of Africa’s social, financial, economic and demographic situation</a:t>
            </a:r>
            <a:r>
              <a:rPr lang="en-US" dirty="0" smtClean="0"/>
              <a:t>;</a:t>
            </a:r>
          </a:p>
          <a:p>
            <a:pPr algn="just">
              <a:buFont typeface="Wingdings" panose="05000000000000000000" pitchFamily="2" charset="2"/>
              <a:buChar char="Ø"/>
            </a:pPr>
            <a:endParaRPr lang="en-US" dirty="0" smtClean="0"/>
          </a:p>
          <a:p>
            <a:pPr algn="just">
              <a:buFont typeface="Wingdings" panose="05000000000000000000" pitchFamily="2" charset="2"/>
              <a:buChar char="Ø"/>
            </a:pPr>
            <a:r>
              <a:rPr lang="en-US" dirty="0" smtClean="0"/>
              <a:t>Steer </a:t>
            </a:r>
            <a:r>
              <a:rPr lang="en-US" dirty="0"/>
              <a:t>the </a:t>
            </a:r>
            <a:r>
              <a:rPr lang="en-US" dirty="0" smtClean="0"/>
              <a:t>ASS, </a:t>
            </a:r>
            <a:r>
              <a:rPr lang="en-US" dirty="0"/>
              <a:t>develop standards and procedures, strengthen cooperation among its partners, build capacity and ensure its leading role in official statistics world-wide</a:t>
            </a:r>
          </a:p>
        </p:txBody>
      </p:sp>
      <p:pic>
        <p:nvPicPr>
          <p:cNvPr id="5"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95573"/>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75124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Black" panose="020B0A04020102020204" pitchFamily="34" charset="0"/>
              </a:rPr>
              <a:t>PANASTAT: MANDATE, MISSION &amp; ROLE</a:t>
            </a:r>
            <a:endParaRPr lang="en-US" b="1" dirty="0">
              <a:latin typeface="Arial Black" panose="020B0A04020102020204" pitchFamily="34" charset="0"/>
            </a:endParaRPr>
          </a:p>
        </p:txBody>
      </p:sp>
      <p:sp>
        <p:nvSpPr>
          <p:cNvPr id="3" name="Content Placeholder 2"/>
          <p:cNvSpPr>
            <a:spLocks noGrp="1"/>
          </p:cNvSpPr>
          <p:nvPr>
            <p:ph sz="quarter" idx="1"/>
          </p:nvPr>
        </p:nvSpPr>
        <p:spPr>
          <a:xfrm>
            <a:off x="457200" y="1600200"/>
            <a:ext cx="7848600" cy="5105400"/>
          </a:xfrm>
        </p:spPr>
        <p:txBody>
          <a:bodyPr>
            <a:normAutofit fontScale="92500" lnSpcReduction="20000"/>
          </a:bodyPr>
          <a:lstStyle/>
          <a:p>
            <a:pPr marL="0" indent="0" algn="just">
              <a:buNone/>
            </a:pPr>
            <a:r>
              <a:rPr lang="en-US" dirty="0"/>
              <a:t>Complementing existing African schools and universities that offer courses in statistics and </a:t>
            </a:r>
            <a:r>
              <a:rPr lang="en-US" dirty="0" smtClean="0"/>
              <a:t>demography:</a:t>
            </a:r>
          </a:p>
          <a:p>
            <a:pPr algn="just">
              <a:buFont typeface="Wingdings" panose="05000000000000000000" pitchFamily="2" charset="2"/>
              <a:buChar char="ü"/>
            </a:pPr>
            <a:r>
              <a:rPr lang="en-US" dirty="0" smtClean="0"/>
              <a:t>Coordination </a:t>
            </a:r>
            <a:r>
              <a:rPr lang="en-US" dirty="0"/>
              <a:t>and harmonization of training in statistics and demographic studies in Africa</a:t>
            </a:r>
            <a:r>
              <a:rPr lang="en-US" dirty="0" smtClean="0"/>
              <a:t>;</a:t>
            </a:r>
          </a:p>
          <a:p>
            <a:pPr algn="just">
              <a:buFont typeface="Wingdings" panose="05000000000000000000" pitchFamily="2" charset="2"/>
              <a:buChar char="ü"/>
            </a:pPr>
            <a:endParaRPr lang="en-US" dirty="0"/>
          </a:p>
          <a:p>
            <a:pPr algn="just">
              <a:buFont typeface="Wingdings" panose="05000000000000000000" pitchFamily="2" charset="2"/>
              <a:buChar char="ü"/>
            </a:pPr>
            <a:r>
              <a:rPr lang="en-US" dirty="0" smtClean="0"/>
              <a:t>Accreditation </a:t>
            </a:r>
            <a:r>
              <a:rPr lang="en-US" dirty="0"/>
              <a:t>body for schools and training </a:t>
            </a:r>
            <a:r>
              <a:rPr lang="en-US" dirty="0" smtClean="0"/>
              <a:t>centers;</a:t>
            </a:r>
          </a:p>
          <a:p>
            <a:pPr algn="just">
              <a:buFont typeface="Wingdings" panose="05000000000000000000" pitchFamily="2" charset="2"/>
              <a:buChar char="ü"/>
            </a:pPr>
            <a:endParaRPr lang="en-US" dirty="0"/>
          </a:p>
          <a:p>
            <a:pPr algn="just">
              <a:buFont typeface="Wingdings" panose="05000000000000000000" pitchFamily="2" charset="2"/>
              <a:buChar char="ü"/>
            </a:pPr>
            <a:r>
              <a:rPr lang="en-US" dirty="0" smtClean="0"/>
              <a:t>Capacity </a:t>
            </a:r>
            <a:r>
              <a:rPr lang="en-US" dirty="0"/>
              <a:t>building, training and research in statistics and demography</a:t>
            </a:r>
            <a:r>
              <a:rPr lang="en-US" dirty="0" smtClean="0"/>
              <a:t>;</a:t>
            </a:r>
          </a:p>
          <a:p>
            <a:pPr algn="just">
              <a:buFont typeface="Wingdings" panose="05000000000000000000" pitchFamily="2" charset="2"/>
              <a:buChar char="ü"/>
            </a:pPr>
            <a:endParaRPr lang="en-US" dirty="0"/>
          </a:p>
          <a:p>
            <a:pPr algn="just">
              <a:buFont typeface="Wingdings" panose="05000000000000000000" pitchFamily="2" charset="2"/>
              <a:buChar char="ü"/>
            </a:pPr>
            <a:r>
              <a:rPr lang="en-US" dirty="0" smtClean="0"/>
              <a:t>Supervision </a:t>
            </a:r>
            <a:r>
              <a:rPr lang="en-US" dirty="0"/>
              <a:t>of Certification: the center will supervise the certification of qualifications in statistics issued by schools and universities and undertake regular evaluations of training centers and schools in order to adapt training programs to the needs and requirements of the labor market;</a:t>
            </a:r>
          </a:p>
          <a:p>
            <a:endParaRPr lang="en-US" dirty="0"/>
          </a:p>
        </p:txBody>
      </p:sp>
      <p:pic>
        <p:nvPicPr>
          <p:cNvPr id="4"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95573"/>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8735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934200" cy="944562"/>
          </a:xfrm>
        </p:spPr>
        <p:txBody>
          <a:bodyPr>
            <a:normAutofit fontScale="90000"/>
          </a:bodyPr>
          <a:lstStyle/>
          <a:p>
            <a:r>
              <a:rPr lang="en-US" b="1" dirty="0">
                <a:latin typeface="Arial Black" panose="020B0A04020102020204" pitchFamily="34" charset="0"/>
              </a:rPr>
              <a:t>COVID-19 </a:t>
            </a:r>
            <a:r>
              <a:rPr lang="en-US" b="1" dirty="0" smtClean="0">
                <a:latin typeface="Arial Black" panose="020B0A04020102020204" pitchFamily="34" charset="0"/>
              </a:rPr>
              <a:t>IMPACT ON ASS</a:t>
            </a:r>
            <a:r>
              <a:rPr lang="en-US" dirty="0"/>
              <a:t/>
            </a:r>
            <a:br>
              <a:rPr lang="en-US" dirty="0"/>
            </a:br>
            <a:endParaRPr lang="en-US" dirty="0"/>
          </a:p>
        </p:txBody>
      </p:sp>
      <p:sp>
        <p:nvSpPr>
          <p:cNvPr id="3" name="Content Placeholder 2"/>
          <p:cNvSpPr>
            <a:spLocks noGrp="1"/>
          </p:cNvSpPr>
          <p:nvPr>
            <p:ph sz="quarter" idx="1"/>
          </p:nvPr>
        </p:nvSpPr>
        <p:spPr>
          <a:xfrm>
            <a:off x="533400" y="1040134"/>
            <a:ext cx="7848600" cy="5436865"/>
          </a:xfrm>
        </p:spPr>
        <p:txBody>
          <a:bodyPr>
            <a:normAutofit/>
          </a:bodyPr>
          <a:lstStyle/>
          <a:p>
            <a:pPr algn="just">
              <a:buFont typeface="Wingdings" panose="05000000000000000000" pitchFamily="2" charset="2"/>
              <a:buChar char="q"/>
            </a:pPr>
            <a:r>
              <a:rPr lang="en-US" dirty="0"/>
              <a:t>Everything has been impacted. </a:t>
            </a:r>
            <a:endParaRPr lang="en-US" dirty="0" smtClean="0"/>
          </a:p>
          <a:p>
            <a:pPr marL="365760" lvl="1" indent="0" algn="just">
              <a:buNone/>
            </a:pPr>
            <a:r>
              <a:rPr lang="en-US" dirty="0" smtClean="0"/>
              <a:t>How </a:t>
            </a:r>
            <a:r>
              <a:rPr lang="en-US" dirty="0"/>
              <a:t>we live and interact with each other, </a:t>
            </a:r>
            <a:endParaRPr lang="en-US" dirty="0" smtClean="0"/>
          </a:p>
          <a:p>
            <a:pPr marL="365760" lvl="1" indent="0" algn="just">
              <a:buNone/>
            </a:pPr>
            <a:r>
              <a:rPr lang="en-US" dirty="0" smtClean="0"/>
              <a:t>How </a:t>
            </a:r>
            <a:r>
              <a:rPr lang="en-US" dirty="0"/>
              <a:t>we work and communicate, </a:t>
            </a:r>
            <a:r>
              <a:rPr lang="en-US" dirty="0" smtClean="0"/>
              <a:t>and </a:t>
            </a:r>
          </a:p>
          <a:p>
            <a:pPr marL="365760" lvl="1" indent="0" algn="just">
              <a:buNone/>
            </a:pPr>
            <a:r>
              <a:rPr lang="en-US" dirty="0" smtClean="0"/>
              <a:t>How </a:t>
            </a:r>
            <a:r>
              <a:rPr lang="en-US" dirty="0"/>
              <a:t>we move around and travel. </a:t>
            </a:r>
            <a:endParaRPr lang="en-US" dirty="0" smtClean="0"/>
          </a:p>
          <a:p>
            <a:pPr marL="0" indent="0" algn="just">
              <a:buNone/>
            </a:pPr>
            <a:endParaRPr lang="en-US" dirty="0"/>
          </a:p>
          <a:p>
            <a:pPr algn="just">
              <a:buFont typeface="Wingdings" panose="05000000000000000000" pitchFamily="2" charset="2"/>
              <a:buChar char="q"/>
            </a:pPr>
            <a:r>
              <a:rPr lang="en-US" dirty="0" smtClean="0"/>
              <a:t>Every </a:t>
            </a:r>
            <a:r>
              <a:rPr lang="en-US" dirty="0"/>
              <a:t>aspect of our lives has been affected. </a:t>
            </a:r>
            <a:endParaRPr lang="en-US" dirty="0" smtClean="0"/>
          </a:p>
          <a:p>
            <a:pPr marL="0" indent="0" algn="just">
              <a:buNone/>
            </a:pPr>
            <a:endParaRPr lang="en-US" dirty="0" smtClean="0"/>
          </a:p>
          <a:p>
            <a:pPr algn="just">
              <a:buFont typeface="Wingdings" panose="05000000000000000000" pitchFamily="2" charset="2"/>
              <a:buChar char="q"/>
            </a:pPr>
            <a:r>
              <a:rPr lang="en-US" dirty="0" smtClean="0"/>
              <a:t>Although </a:t>
            </a:r>
            <a:r>
              <a:rPr lang="en-US" dirty="0"/>
              <a:t>the world is in lockdown, governments, epidemiologists, </a:t>
            </a:r>
            <a:r>
              <a:rPr lang="en-US" dirty="0" smtClean="0"/>
              <a:t>schools, </a:t>
            </a:r>
            <a:r>
              <a:rPr lang="en-US" dirty="0"/>
              <a:t>entrepreneurs and families around the world are already planning the next steps: </a:t>
            </a:r>
            <a:r>
              <a:rPr lang="en-US" i="1" dirty="0"/>
              <a:t>how to safely reopen schools and businesses, how to commute and travel without transmitting or contracting </a:t>
            </a:r>
            <a:r>
              <a:rPr lang="en-US" i="1" dirty="0" smtClean="0"/>
              <a:t>infection</a:t>
            </a:r>
            <a:r>
              <a:rPr lang="en-US" dirty="0" smtClean="0"/>
              <a:t>.</a:t>
            </a:r>
            <a:endParaRPr lang="en-US" dirty="0"/>
          </a:p>
        </p:txBody>
      </p:sp>
      <p:pic>
        <p:nvPicPr>
          <p:cNvPr id="4"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95573"/>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6565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39000" cy="868362"/>
          </a:xfrm>
        </p:spPr>
        <p:txBody>
          <a:bodyPr>
            <a:normAutofit fontScale="90000"/>
          </a:bodyPr>
          <a:lstStyle/>
          <a:p>
            <a:r>
              <a:rPr lang="en-US" dirty="0" smtClean="0">
                <a:latin typeface="Arial Black" panose="020B0A04020102020204" pitchFamily="34" charset="0"/>
              </a:rPr>
              <a:t>COVID -19 IMPACT ON ASS (Cont’d)</a:t>
            </a:r>
            <a:endParaRPr lang="en-US" dirty="0">
              <a:latin typeface="Arial Black" panose="020B0A04020102020204" pitchFamily="34" charset="0"/>
            </a:endParaRPr>
          </a:p>
        </p:txBody>
      </p:sp>
      <p:sp>
        <p:nvSpPr>
          <p:cNvPr id="3" name="Content Placeholder 2"/>
          <p:cNvSpPr>
            <a:spLocks noGrp="1"/>
          </p:cNvSpPr>
          <p:nvPr>
            <p:ph sz="quarter" idx="1"/>
          </p:nvPr>
        </p:nvSpPr>
        <p:spPr>
          <a:xfrm>
            <a:off x="457200" y="1600200"/>
            <a:ext cx="8153400" cy="4873752"/>
          </a:xfrm>
        </p:spPr>
        <p:txBody>
          <a:bodyPr>
            <a:normAutofit fontScale="92500"/>
          </a:bodyPr>
          <a:lstStyle/>
          <a:p>
            <a:pPr algn="just">
              <a:buFont typeface="Wingdings" panose="05000000000000000000" pitchFamily="2" charset="2"/>
              <a:buChar char="q"/>
            </a:pPr>
            <a:r>
              <a:rPr lang="en-US" dirty="0"/>
              <a:t>Decisions made now and in the coming months will be some of the most important made in generations. </a:t>
            </a:r>
            <a:endParaRPr lang="en-US" dirty="0" smtClean="0"/>
          </a:p>
          <a:p>
            <a:pPr algn="just">
              <a:buFont typeface="Wingdings" panose="05000000000000000000" pitchFamily="2" charset="2"/>
              <a:buChar char="q"/>
            </a:pPr>
            <a:endParaRPr lang="en-US" dirty="0"/>
          </a:p>
          <a:p>
            <a:pPr algn="just">
              <a:buFont typeface="Wingdings" panose="05000000000000000000" pitchFamily="2" charset="2"/>
              <a:buChar char="q"/>
            </a:pPr>
            <a:r>
              <a:rPr lang="en-US" dirty="0" smtClean="0"/>
              <a:t>They </a:t>
            </a:r>
            <a:r>
              <a:rPr lang="en-US" dirty="0"/>
              <a:t>will affect people all around the world for years to come. It is imperative that governments making those decisions have access to the best information available. </a:t>
            </a:r>
            <a:endParaRPr lang="en-US" dirty="0" smtClean="0"/>
          </a:p>
          <a:p>
            <a:pPr algn="just">
              <a:buFont typeface="Wingdings" panose="05000000000000000000" pitchFamily="2" charset="2"/>
              <a:buChar char="q"/>
            </a:pPr>
            <a:endParaRPr lang="en-US" dirty="0"/>
          </a:p>
          <a:p>
            <a:pPr algn="just">
              <a:buFont typeface="Wingdings" panose="05000000000000000000" pitchFamily="2" charset="2"/>
              <a:buChar char="q"/>
            </a:pPr>
            <a:r>
              <a:rPr lang="en-US" dirty="0" smtClean="0"/>
              <a:t>Throughout </a:t>
            </a:r>
            <a:r>
              <a:rPr lang="en-US" dirty="0"/>
              <a:t>this crisis, the international statistics community has continued to work together, in partnership with </a:t>
            </a:r>
            <a:r>
              <a:rPr lang="en-US" dirty="0" smtClean="0"/>
              <a:t>NSOs </a:t>
            </a:r>
            <a:r>
              <a:rPr lang="en-US" dirty="0"/>
              <a:t>and systems around the world to ensure that the best quality data and statistics are available to support decision making during and after the </a:t>
            </a:r>
            <a:r>
              <a:rPr lang="en-US" dirty="0" smtClean="0"/>
              <a:t>crisis.</a:t>
            </a:r>
            <a:endParaRPr lang="en-US" dirty="0"/>
          </a:p>
        </p:txBody>
      </p:sp>
      <p:pic>
        <p:nvPicPr>
          <p:cNvPr id="4"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95573"/>
            <a:ext cx="1295400" cy="113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19093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ustom 1">
      <a:dk1>
        <a:sysClr val="windowText" lastClr="000000"/>
      </a:dk1>
      <a:lt1>
        <a:sysClr val="window" lastClr="FFFFFF"/>
      </a:lt1>
      <a:dk2>
        <a:srgbClr val="575F6D"/>
      </a:dk2>
      <a:lt2>
        <a:srgbClr val="FFF39D"/>
      </a:lt2>
      <a:accent1>
        <a:srgbClr val="92D050"/>
      </a:accent1>
      <a:accent2>
        <a:srgbClr val="7598D9"/>
      </a:accent2>
      <a:accent3>
        <a:srgbClr val="FEB687"/>
      </a:accent3>
      <a:accent4>
        <a:srgbClr val="F5CD2D"/>
      </a:accent4>
      <a:accent5>
        <a:srgbClr val="AEBAD5"/>
      </a:accent5>
      <a:accent6>
        <a:srgbClr val="777C84"/>
      </a:accent6>
      <a:hlink>
        <a:srgbClr val="EB9E6F"/>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1128</TotalTime>
  <Words>1770</Words>
  <Application>Microsoft Office PowerPoint</Application>
  <PresentationFormat>On-screen Show (4:3)</PresentationFormat>
  <Paragraphs>151</Paragraphs>
  <Slides>21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 Unicode MS</vt:lpstr>
      <vt:lpstr>Arial Black</vt:lpstr>
      <vt:lpstr>Calibri</vt:lpstr>
      <vt:lpstr>Century Schoolbook</vt:lpstr>
      <vt:lpstr>Eras Bold ITC</vt:lpstr>
      <vt:lpstr>French Script MT</vt:lpstr>
      <vt:lpstr>Times New Roman</vt:lpstr>
      <vt:lpstr>Wingdings</vt:lpstr>
      <vt:lpstr>Wingdings 2</vt:lpstr>
      <vt:lpstr>Oriel</vt:lpstr>
      <vt:lpstr>Forum on African Statistical Development  Ninth meeting, 14 december 2020</vt:lpstr>
      <vt:lpstr>Outline</vt:lpstr>
      <vt:lpstr>Introduction</vt:lpstr>
      <vt:lpstr>INTRODUCTION (Cont’d.)</vt:lpstr>
      <vt:lpstr>INTRODUCTION (Cont’d.)</vt:lpstr>
      <vt:lpstr>STATAFRIC: OBJECTIVES</vt:lpstr>
      <vt:lpstr>PANASTAT: MANDATE, MISSION &amp; ROLE</vt:lpstr>
      <vt:lpstr>COVID-19 IMPACT ON ASS </vt:lpstr>
      <vt:lpstr>COVID -19 IMPACT ON ASS (Cont’d)</vt:lpstr>
      <vt:lpstr>COVID-19: CHALLENGES</vt:lpstr>
      <vt:lpstr>COVID-19: CHALLENGES (Cont’d)</vt:lpstr>
      <vt:lpstr>COVID-19: CHALLENGES (Cont’d)</vt:lpstr>
      <vt:lpstr>COVID-19: CHALLENGES (Cont’d)</vt:lpstr>
      <vt:lpstr>COVID-19: ASS RESPONSE</vt:lpstr>
      <vt:lpstr>COVID-19: ASS RESPONSE (Cont’d)</vt:lpstr>
      <vt:lpstr>COVID-19: ASS RESPONSE (Cont’d)</vt:lpstr>
      <vt:lpstr>COVID-19: ASS RESPONSE (Cont’d)</vt:lpstr>
      <vt:lpstr>RECOMMENDATIONS</vt:lpstr>
      <vt:lpstr>RECOMMENDATIONS (Cont’d)</vt:lpstr>
      <vt:lpstr>RECOMMENDATIONS (Cont’d.)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Theresa Watwii Ndavi</dc:creator>
  <cp:lastModifiedBy>Dr. Jose Awong ALENE (PhD)</cp:lastModifiedBy>
  <cp:revision>122</cp:revision>
  <dcterms:created xsi:type="dcterms:W3CDTF">2016-02-19T05:47:31Z</dcterms:created>
  <dcterms:modified xsi:type="dcterms:W3CDTF">2020-12-11T05:34:26Z</dcterms:modified>
</cp:coreProperties>
</file>