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FE16D-FDF7-4752-9CBE-9CDA8C19A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7E124D-EDC8-412D-A3F9-547CE0366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590F2-5694-4FFB-9762-C829A0D81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39D7C-58D4-4227-B30E-10F7CC84B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83EAD-2006-494A-83D4-2859DD662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6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753F-7269-41DC-93E5-72B7DB953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A8058-8DA3-4567-A8E4-CADBFD9D0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9864A-E575-4C09-8C4C-1BB84A90F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A77AF-C9A4-45F0-B386-E33C5212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2E34-F758-409B-A742-78836842B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7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9C3C3C-38AA-4110-8CF9-62CFC9C023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67621F-1560-483B-BA34-A2758EFA8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01AFD-A816-4FBD-B8B8-20F67BB2B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7F69E-8617-47F1-9ADC-C9C9659C8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4AF8B-532E-4769-9CBD-89E9BA6EE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3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90E27-8082-4E07-9AAD-2143E912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7E03D-6B40-4F49-A39C-3BCDCF4A2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1703F-F38E-4451-9A05-42C406A5C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76BA8-953A-4327-8C5F-9A9616699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982A3-900F-4E14-9625-39D215581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9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F93B6-90B2-4B69-9893-A6CE417F0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3906C-C8FA-495E-9F6E-40A3E513E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79033-4A2B-4DD4-B9AE-2C640130D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F1720-D14F-4574-82AE-6AAA47ED1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AAF37-23F9-42F6-9BA4-CE38CEFB1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2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F90AD-627D-4474-9120-DBBBE13B5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DCD48-FC25-49B6-AE17-241295D09A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6A702E-F5BB-49FD-9AAD-B1409CED7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83006-BA31-4777-997B-9D74D3F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6782CB-4571-40CB-B04F-47321C173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64849-0691-46D8-AB72-1650FE8FB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7A1B5-506E-4000-A840-990BDE92E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A6537-6BB4-4BB1-AB09-2B26D5BE7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2C2A3-3286-47F5-933B-F8211D9B2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76C6DB-2E51-4F71-88D7-3D0E00C4B2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DC027-4190-4921-A2BF-42ACA428C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BC0D9A-202A-4468-AB71-B899E0F28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3FED3B-DC6B-4D28-B95B-26B90677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300D7-8B74-4A08-8348-CD75F256E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15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A8672-9FDD-44B9-A00E-B68DB0B1C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AD9373-3882-49E6-8CDE-B1F44B6C7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F10824-6960-4919-B015-FC1D09C4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5A1A44-D382-4FBB-B0B3-498E345E5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7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CAB37F-0F66-4EA9-AF1B-AEC1E5E4A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90498F-F5C0-49D9-BFD3-46A8E3CFD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7D7A5-E47E-4721-B3DA-6C39C414A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7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111A2-C168-4D03-A44F-5D607AFF3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6D4B6-BDC7-4276-A12F-2972E1563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1AF95-B2A7-4263-B102-AA0744FD9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94F64-8937-4219-9BB2-FF8912234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2A690-FAE5-4BD7-8B4D-17FB5014B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2C322-6F55-4A10-BA45-1C5B4F5FE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5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2A92-D67C-4624-B209-B80C355FA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CBA9A0-5347-4301-B2B3-CC2FFE0AA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98D4A-522B-4D5C-859D-288FB1BDF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764139-5AC0-4078-8E01-16CD519B4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829E3-E382-4A2D-B0A2-8A8DCA364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FA0EA-6289-4D3F-906A-17A99D8AC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1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7641-7AE8-4D35-B70A-7C11366F4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75AF8-38A4-42F9-B766-C3B68C756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9FDE0-5219-4E1D-A6E5-46DEA2BA73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5181-DE6B-4691-BAFA-5E12FD58464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A9DF2-E175-42EA-9E38-31FF6E022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2455E-CF21-44F7-A2FD-5B6BD8E0F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EF05F-0474-444C-ABEF-AB7E79AC8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6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hefa.kdbs.ng/analytic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E3EC635-8332-412B-AF6D-B3A1705939FE}"/>
              </a:ext>
            </a:extLst>
          </p:cNvPr>
          <p:cNvSpPr/>
          <p:nvPr/>
        </p:nvSpPr>
        <p:spPr>
          <a:xfrm>
            <a:off x="1" y="0"/>
            <a:ext cx="13524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5223CA3-06D0-42B5-8A23-87E2268A243E}"/>
              </a:ext>
            </a:extLst>
          </p:cNvPr>
          <p:cNvSpPr/>
          <p:nvPr/>
        </p:nvSpPr>
        <p:spPr>
          <a:xfrm>
            <a:off x="148008" y="2423605"/>
            <a:ext cx="2193894" cy="2317072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Africa with solid fill">
            <a:extLst>
              <a:ext uri="{FF2B5EF4-FFF2-40B4-BE49-F238E27FC236}">
                <a16:creationId xmlns:a16="http://schemas.microsoft.com/office/drawing/2014/main" id="{45ADD438-F68A-4F92-8C05-E82FBEEAE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632" y="2676979"/>
            <a:ext cx="1502546" cy="15025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FFC2741-25BF-469D-8B20-98E6E5E846D1}"/>
              </a:ext>
            </a:extLst>
          </p:cNvPr>
          <p:cNvSpPr txBox="1"/>
          <p:nvPr/>
        </p:nvSpPr>
        <p:spPr>
          <a:xfrm>
            <a:off x="488113" y="4179525"/>
            <a:ext cx="1513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Africa Focus Areas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D49D82-22C9-439C-9A63-115740BECF04}"/>
              </a:ext>
            </a:extLst>
          </p:cNvPr>
          <p:cNvSpPr txBox="1"/>
          <p:nvPr/>
        </p:nvSpPr>
        <p:spPr>
          <a:xfrm>
            <a:off x="1352401" y="711003"/>
            <a:ext cx="7995256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Improve Partnership &amp; Direct Funding To NSOs through </a:t>
            </a:r>
            <a:r>
              <a:rPr lang="en-US" u="sng" dirty="0"/>
              <a:t>Coordinated </a:t>
            </a:r>
            <a:r>
              <a:rPr lang="en-US" dirty="0"/>
              <a:t>Funding Through Pan-African Partners (SASHA)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D1A510-D3A7-444C-8D91-C4E7E86897E9}"/>
              </a:ext>
            </a:extLst>
          </p:cNvPr>
          <p:cNvSpPr txBox="1"/>
          <p:nvPr/>
        </p:nvSpPr>
        <p:spPr>
          <a:xfrm>
            <a:off x="1698247" y="1702143"/>
            <a:ext cx="7351601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Invest In Local, African Led Data Ecosystems Especially Public-Edu-Private Partnerships Incorporating More Youth Across The Data Value Chain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676704-3874-4090-9326-C3A227B4D804}"/>
              </a:ext>
            </a:extLst>
          </p:cNvPr>
          <p:cNvSpPr txBox="1"/>
          <p:nvPr/>
        </p:nvSpPr>
        <p:spPr>
          <a:xfrm>
            <a:off x="2489910" y="2781921"/>
            <a:ext cx="6760621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Innovate and Experiment On Improving Data Quality, Flow, Openness, Analytics &amp; Actionable Use Especially At Sub-National Level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2E416A-C3BA-41FA-B4BB-ABF6F879A661}"/>
              </a:ext>
            </a:extLst>
          </p:cNvPr>
          <p:cNvSpPr txBox="1"/>
          <p:nvPr/>
        </p:nvSpPr>
        <p:spPr>
          <a:xfrm>
            <a:off x="1921156" y="4764967"/>
            <a:ext cx="7128692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Evidence Generation and Lesson Learning, Especially To Distinguish Between Technological “Hype” and Reality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4345A3-6585-4BDE-9117-2E91ADFBE4F9}"/>
              </a:ext>
            </a:extLst>
          </p:cNvPr>
          <p:cNvSpPr txBox="1"/>
          <p:nvPr/>
        </p:nvSpPr>
        <p:spPr>
          <a:xfrm>
            <a:off x="2486298" y="3798118"/>
            <a:ext cx="655994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Co-Invest in Shared Public Good Infrastructure Where Efficiency Gains Possible While Ensuring Country Sovereignty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CFE2B2-228C-4B77-AC7D-3283B28D9E3C}"/>
              </a:ext>
            </a:extLst>
          </p:cNvPr>
          <p:cNvSpPr txBox="1"/>
          <p:nvPr/>
        </p:nvSpPr>
        <p:spPr>
          <a:xfrm>
            <a:off x="1352401" y="5731817"/>
            <a:ext cx="7995256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Do Less Harm (Less Fragmentation / Duplication of Efforts/Institutional By-pass) And Coordinate Internal Data Investments Better On The Continent</a:t>
            </a:r>
          </a:p>
        </p:txBody>
      </p:sp>
      <p:pic>
        <p:nvPicPr>
          <p:cNvPr id="21" name="Picture 20">
            <a:hlinkClick r:id="rId4"/>
            <a:extLst>
              <a:ext uri="{FF2B5EF4-FFF2-40B4-BE49-F238E27FC236}">
                <a16:creationId xmlns:a16="http://schemas.microsoft.com/office/drawing/2014/main" id="{BF698CD6-F4D3-4A0D-B977-CCE6737E9A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9850" y="1702143"/>
            <a:ext cx="3142150" cy="373058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3116F54-5F79-43C5-9274-60C30CC20CE6}"/>
              </a:ext>
            </a:extLst>
          </p:cNvPr>
          <p:cNvSpPr txBox="1"/>
          <p:nvPr/>
        </p:nvSpPr>
        <p:spPr>
          <a:xfrm>
            <a:off x="9729916" y="6542540"/>
            <a:ext cx="2462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ash.shah@gatesfoundation.org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3232F-E7E4-40BE-A88F-CB367FC3BFE3}"/>
              </a:ext>
            </a:extLst>
          </p:cNvPr>
          <p:cNvSpPr txBox="1"/>
          <p:nvPr/>
        </p:nvSpPr>
        <p:spPr>
          <a:xfrm>
            <a:off x="10971794" y="7683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Dec | 2020</a:t>
            </a:r>
          </a:p>
        </p:txBody>
      </p:sp>
    </p:spTree>
    <p:extLst>
      <p:ext uri="{BB962C8B-B14F-4D97-AF65-F5344CB8AC3E}">
        <p14:creationId xmlns:p14="http://schemas.microsoft.com/office/powerpoint/2010/main" val="215627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E3EC635-8332-412B-AF6D-B3A1705939FE}"/>
              </a:ext>
            </a:extLst>
          </p:cNvPr>
          <p:cNvSpPr/>
          <p:nvPr/>
        </p:nvSpPr>
        <p:spPr>
          <a:xfrm>
            <a:off x="1" y="0"/>
            <a:ext cx="13524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5223CA3-06D0-42B5-8A23-87E2268A243E}"/>
              </a:ext>
            </a:extLst>
          </p:cNvPr>
          <p:cNvSpPr/>
          <p:nvPr/>
        </p:nvSpPr>
        <p:spPr>
          <a:xfrm>
            <a:off x="148008" y="2423605"/>
            <a:ext cx="2193894" cy="2317072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Africa with solid fill">
            <a:extLst>
              <a:ext uri="{FF2B5EF4-FFF2-40B4-BE49-F238E27FC236}">
                <a16:creationId xmlns:a16="http://schemas.microsoft.com/office/drawing/2014/main" id="{45ADD438-F68A-4F92-8C05-E82FBEEAE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632" y="2676979"/>
            <a:ext cx="1502546" cy="15025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FFC2741-25BF-469D-8B20-98E6E5E846D1}"/>
              </a:ext>
            </a:extLst>
          </p:cNvPr>
          <p:cNvSpPr txBox="1"/>
          <p:nvPr/>
        </p:nvSpPr>
        <p:spPr>
          <a:xfrm>
            <a:off x="488113" y="4179525"/>
            <a:ext cx="1513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Africa Focus Areas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3116F54-5F79-43C5-9274-60C30CC20CE6}"/>
              </a:ext>
            </a:extLst>
          </p:cNvPr>
          <p:cNvSpPr txBox="1"/>
          <p:nvPr/>
        </p:nvSpPr>
        <p:spPr>
          <a:xfrm>
            <a:off x="9729916" y="6542540"/>
            <a:ext cx="2462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ash.shah@gatesfoundation.org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3232F-E7E4-40BE-A88F-CB367FC3BFE3}"/>
              </a:ext>
            </a:extLst>
          </p:cNvPr>
          <p:cNvSpPr txBox="1"/>
          <p:nvPr/>
        </p:nvSpPr>
        <p:spPr>
          <a:xfrm>
            <a:off x="10971794" y="7683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Dec | 2020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7BA54D-9D1D-4159-B976-0EBA4BCA0589}"/>
              </a:ext>
            </a:extLst>
          </p:cNvPr>
          <p:cNvSpPr txBox="1"/>
          <p:nvPr/>
        </p:nvSpPr>
        <p:spPr>
          <a:xfrm>
            <a:off x="6307584" y="320423"/>
            <a:ext cx="239253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https://hefa.kdbs.ng/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44EA91-F93D-49D1-BFFE-48419E69B7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0383" y="377015"/>
            <a:ext cx="9791616" cy="621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574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142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 Shah</dc:creator>
  <cp:lastModifiedBy>Ash Shah</cp:lastModifiedBy>
  <cp:revision>8</cp:revision>
  <dcterms:created xsi:type="dcterms:W3CDTF">2020-12-10T20:01:54Z</dcterms:created>
  <dcterms:modified xsi:type="dcterms:W3CDTF">2020-12-10T20:59:00Z</dcterms:modified>
</cp:coreProperties>
</file>