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9" r:id="rId2"/>
    <p:sldId id="257" r:id="rId3"/>
    <p:sldId id="260" r:id="rId4"/>
    <p:sldId id="261" r:id="rId5"/>
    <p:sldId id="258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801" autoAdjust="0"/>
  </p:normalViewPr>
  <p:slideViewPr>
    <p:cSldViewPr snapToGrid="0" snapToObjects="1">
      <p:cViewPr varScale="1">
        <p:scale>
          <a:sx n="38" d="100"/>
          <a:sy n="38" d="100"/>
        </p:scale>
        <p:origin x="88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0" d="100"/>
          <a:sy n="130" d="100"/>
        </p:scale>
        <p:origin x="345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31797808164402E-2"/>
          <c:y val="1.98165924953108E-2"/>
          <c:w val="0.915180345833151"/>
          <c:h val="0.886378043111491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Office is closed to ALL staff</c:v>
                </c:pt>
              </c:strCache>
            </c:strRef>
          </c:tx>
          <c:spPr>
            <a:solidFill>
              <a:srgbClr val="FD624D"/>
            </a:solidFill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36-4F3E-8F20-305877C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March</c:v>
                </c:pt>
                <c:pt idx="1">
                  <c:v>May</c:v>
                </c:pt>
                <c:pt idx="2">
                  <c:v>July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0.09</c:v>
                </c:pt>
                <c:pt idx="1">
                  <c:v>6.6666666666666693E-2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8-4C41-9E10-B8821B8743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Office is closed only to non-essential staff (essential staff allowed to work from the office)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March</c:v>
                </c:pt>
                <c:pt idx="1">
                  <c:v>May</c:v>
                </c:pt>
                <c:pt idx="2">
                  <c:v>July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0.44</c:v>
                </c:pt>
                <c:pt idx="1">
                  <c:v>0.53333333333333299</c:v>
                </c:pt>
                <c:pt idx="2">
                  <c:v>0.18181818181818199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18-4C41-9E10-B8821B8743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Office is not closed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March</c:v>
                </c:pt>
                <c:pt idx="1">
                  <c:v>May</c:v>
                </c:pt>
                <c:pt idx="2">
                  <c:v>July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0.47</c:v>
                </c:pt>
                <c:pt idx="1">
                  <c:v>0.4</c:v>
                </c:pt>
                <c:pt idx="2">
                  <c:v>0.81818181818181801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18-4C41-9E10-B8821B874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897520"/>
        <c:axId val="-2086543264"/>
      </c:barChart>
      <c:catAx>
        <c:axId val="-207089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-2086543264"/>
        <c:crosses val="autoZero"/>
        <c:auto val="1"/>
        <c:lblAlgn val="ctr"/>
        <c:lblOffset val="100"/>
        <c:noMultiLvlLbl val="0"/>
      </c:catAx>
      <c:valAx>
        <c:axId val="-20865432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2070897520"/>
        <c:crosses val="autoZero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400" b="1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31797808164402E-2"/>
          <c:y val="1.98165924953108E-2"/>
          <c:w val="0.915180345833151"/>
          <c:h val="0.886378043111491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fully</c:v>
                </c:pt>
              </c:strCache>
            </c:strRef>
          </c:tx>
          <c:spPr>
            <a:solidFill>
              <a:srgbClr val="FD62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Stopped in May</c:v>
                </c:pt>
                <c:pt idx="1">
                  <c:v>Still stopped in July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0.66666666666666696</c:v>
                </c:pt>
                <c:pt idx="1">
                  <c:v>0.54545454545454497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F-4E8C-8C52-9B16A86377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Yes, partly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Stopped in May</c:v>
                </c:pt>
                <c:pt idx="1">
                  <c:v>Still stopped in July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</c:v>
                </c:pt>
                <c:pt idx="1">
                  <c:v>0.36363636363636398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4F-4E8C-8C52-9B16A86377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Stopped in May</c:v>
                </c:pt>
                <c:pt idx="1">
                  <c:v>Still stopped in July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3.3333333333333298E-2</c:v>
                </c:pt>
                <c:pt idx="1">
                  <c:v>9.0909090909090898E-2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4F-4E8C-8C52-9B16A8637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897520"/>
        <c:axId val="-2086543264"/>
      </c:barChart>
      <c:catAx>
        <c:axId val="-207089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-2086543264"/>
        <c:crosses val="autoZero"/>
        <c:auto val="1"/>
        <c:lblAlgn val="ctr"/>
        <c:lblOffset val="100"/>
        <c:noMultiLvlLbl val="0"/>
      </c:catAx>
      <c:valAx>
        <c:axId val="-20865432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2070897520"/>
        <c:crosses val="autoZero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400" b="1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Staff working from home have  adequate computers to perform their work</c:v>
                </c:pt>
                <c:pt idx="1">
                  <c:v>Staff are provided with adequate  platforms to perform collaborative work remotely</c:v>
                </c:pt>
                <c:pt idx="2">
                  <c:v>Adequate ICT facilities for remote training of staff and enumerators</c:v>
                </c:pt>
                <c:pt idx="3">
                  <c:v>Provisions in for staff to securely access data remotely</c:v>
                </c:pt>
                <c:pt idx="4">
                  <c:v>Adequate ICT facilities and software for remote data collection</c:v>
                </c:pt>
                <c:pt idx="5">
                  <c:v>Staff have adequate internet  access at home to work remotely</c:v>
                </c:pt>
                <c:pt idx="6">
                  <c:v>Adequate facilities to conduct video conferences</c:v>
                </c:pt>
                <c:pt idx="7">
                  <c:v>Adequate cloud computing services for remote data storage and data exchange</c:v>
                </c:pt>
              </c:strCache>
            </c:strRef>
          </c:cat>
          <c:val>
            <c:numRef>
              <c:f>'[Chart in Microsoft PowerPoint]Sheet1'!$B$2:$B$9</c:f>
              <c:numCache>
                <c:formatCode>0%</c:formatCode>
                <c:ptCount val="8"/>
                <c:pt idx="0">
                  <c:v>0.59090909090909094</c:v>
                </c:pt>
                <c:pt idx="1">
                  <c:v>0.54545454545454541</c:v>
                </c:pt>
                <c:pt idx="2">
                  <c:v>0.54545454545454541</c:v>
                </c:pt>
                <c:pt idx="3">
                  <c:v>0.5</c:v>
                </c:pt>
                <c:pt idx="4">
                  <c:v>0.45454545454545453</c:v>
                </c:pt>
                <c:pt idx="5">
                  <c:v>0.40909090909090906</c:v>
                </c:pt>
                <c:pt idx="6">
                  <c:v>0.40909090909090906</c:v>
                </c:pt>
                <c:pt idx="7">
                  <c:v>0.36363636363636359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1-4DBB-BCC3-F7B83EEF2E95}"/>
            </c:ext>
          </c:extLst>
        </c:ser>
        <c:ser>
          <c:idx val="1"/>
          <c:order val="1"/>
          <c:tx>
            <c:strRef>
              <c:f>'[Chart in Microsoft PowerPoint]Sheet1'!$C$1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Staff working from home have  adequate computers to perform their work</c:v>
                </c:pt>
                <c:pt idx="1">
                  <c:v>Staff are provided with adequate  platforms to perform collaborative work remotely</c:v>
                </c:pt>
                <c:pt idx="2">
                  <c:v>Adequate ICT facilities for remote training of staff and enumerators</c:v>
                </c:pt>
                <c:pt idx="3">
                  <c:v>Provisions in for staff to securely access data remotely</c:v>
                </c:pt>
                <c:pt idx="4">
                  <c:v>Adequate ICT facilities and software for remote data collection</c:v>
                </c:pt>
                <c:pt idx="5">
                  <c:v>Staff have adequate internet  access at home to work remotely</c:v>
                </c:pt>
                <c:pt idx="6">
                  <c:v>Adequate facilities to conduct video conferences</c:v>
                </c:pt>
                <c:pt idx="7">
                  <c:v>Adequate cloud computing services for remote data storage and data exchange</c:v>
                </c:pt>
              </c:strCache>
            </c:strRef>
          </c:cat>
          <c:val>
            <c:numRef>
              <c:f>'[Chart in Microsoft PowerPoint]Sheet1'!$C$2:$C$9</c:f>
              <c:numCache>
                <c:formatCode>0%</c:formatCode>
                <c:ptCount val="8"/>
                <c:pt idx="0">
                  <c:v>4.5454545454545456E-2</c:v>
                </c:pt>
                <c:pt idx="1">
                  <c:v>9.0909090909090912E-2</c:v>
                </c:pt>
                <c:pt idx="2">
                  <c:v>9.0909090909090912E-2</c:v>
                </c:pt>
                <c:pt idx="3">
                  <c:v>0.27272727272727271</c:v>
                </c:pt>
                <c:pt idx="4">
                  <c:v>9.0909090909090912E-2</c:v>
                </c:pt>
                <c:pt idx="5">
                  <c:v>0.13636363636363635</c:v>
                </c:pt>
                <c:pt idx="6">
                  <c:v>9.0909090909090912E-2</c:v>
                </c:pt>
                <c:pt idx="7">
                  <c:v>0.31818181818181818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1-4DBB-BCC3-F7B83EEF2E95}"/>
            </c:ext>
          </c:extLst>
        </c:ser>
        <c:ser>
          <c:idx val="2"/>
          <c:order val="2"/>
          <c:tx>
            <c:strRef>
              <c:f>'[Chart in Microsoft PowerPoint]Sheet1'!$D$1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Staff working from home have  adequate computers to perform their work</c:v>
                </c:pt>
                <c:pt idx="1">
                  <c:v>Staff are provided with adequate  platforms to perform collaborative work remotely</c:v>
                </c:pt>
                <c:pt idx="2">
                  <c:v>Adequate ICT facilities for remote training of staff and enumerators</c:v>
                </c:pt>
                <c:pt idx="3">
                  <c:v>Provisions in for staff to securely access data remotely</c:v>
                </c:pt>
                <c:pt idx="4">
                  <c:v>Adequate ICT facilities and software for remote data collection</c:v>
                </c:pt>
                <c:pt idx="5">
                  <c:v>Staff have adequate internet  access at home to work remotely</c:v>
                </c:pt>
                <c:pt idx="6">
                  <c:v>Adequate facilities to conduct video conferences</c:v>
                </c:pt>
                <c:pt idx="7">
                  <c:v>Adequate cloud computing services for remote data storage and data exchange</c:v>
                </c:pt>
              </c:strCache>
            </c:strRef>
          </c:cat>
          <c:val>
            <c:numRef>
              <c:f>'[Chart in Microsoft PowerPoint]Sheet1'!$D$2:$D$9</c:f>
              <c:numCache>
                <c:formatCode>0%</c:formatCode>
                <c:ptCount val="8"/>
                <c:pt idx="0">
                  <c:v>0.18181818181818182</c:v>
                </c:pt>
                <c:pt idx="1">
                  <c:v>0.36363636363636359</c:v>
                </c:pt>
                <c:pt idx="2">
                  <c:v>0.36363636363636359</c:v>
                </c:pt>
                <c:pt idx="3">
                  <c:v>0.22727272727272729</c:v>
                </c:pt>
                <c:pt idx="4">
                  <c:v>0.45454545454545459</c:v>
                </c:pt>
                <c:pt idx="5">
                  <c:v>0.27272727272727271</c:v>
                </c:pt>
                <c:pt idx="6">
                  <c:v>0.5</c:v>
                </c:pt>
                <c:pt idx="7">
                  <c:v>0.31818181818181818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E1-4DBB-BCC3-F7B83EEF2E95}"/>
            </c:ext>
          </c:extLst>
        </c:ser>
        <c:ser>
          <c:idx val="3"/>
          <c:order val="3"/>
          <c:tx>
            <c:strRef>
              <c:f>'[Chart in Microsoft PowerPoint]Sheet1'!$E$1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Staff working from home have  adequate computers to perform their work</c:v>
                </c:pt>
                <c:pt idx="1">
                  <c:v>Staff are provided with adequate  platforms to perform collaborative work remotely</c:v>
                </c:pt>
                <c:pt idx="2">
                  <c:v>Adequate ICT facilities for remote training of staff and enumerators</c:v>
                </c:pt>
                <c:pt idx="3">
                  <c:v>Provisions in for staff to securely access data remotely</c:v>
                </c:pt>
                <c:pt idx="4">
                  <c:v>Adequate ICT facilities and software for remote data collection</c:v>
                </c:pt>
                <c:pt idx="5">
                  <c:v>Staff have adequate internet  access at home to work remotely</c:v>
                </c:pt>
                <c:pt idx="6">
                  <c:v>Adequate facilities to conduct video conferences</c:v>
                </c:pt>
                <c:pt idx="7">
                  <c:v>Adequate cloud computing services for remote data storage and data exchange</c:v>
                </c:pt>
              </c:strCache>
            </c:strRef>
          </c:cat>
          <c:val>
            <c:numRef>
              <c:f>'[Chart in Microsoft PowerPoint]Sheet1'!$E$2:$E$9</c:f>
              <c:numCache>
                <c:formatCode>0%</c:formatCode>
                <c:ptCount val="8"/>
                <c:pt idx="0">
                  <c:v>0.18181818181818182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0.18181818181818182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1-4DBB-BCC3-F7B83EEF2E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470343680"/>
        <c:axId val="470343024"/>
      </c:barChart>
      <c:catAx>
        <c:axId val="47034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343024"/>
        <c:crosses val="autoZero"/>
        <c:auto val="1"/>
        <c:lblAlgn val="ctr"/>
        <c:lblOffset val="100"/>
        <c:noMultiLvlLbl val="0"/>
      </c:catAx>
      <c:valAx>
        <c:axId val="4703430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7034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609554139638667"/>
          <c:y val="1.2510538968052119E-2"/>
          <c:w val="0.46716059428610013"/>
          <c:h val="0.8595588110539279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 WORTH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5CC-4EE8-B94A-B0A5EB77AC5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5CC-4EE8-B94A-B0A5EB77AC52}"/>
              </c:ext>
            </c:extLst>
          </c:dPt>
          <c:dPt>
            <c:idx val="2"/>
            <c:invertIfNegative val="0"/>
            <c:bubble3D val="0"/>
            <c:spPr>
              <a:solidFill>
                <a:srgbClr val="A5E34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5CC-4EE8-B94A-B0A5EB77AC52}"/>
              </c:ext>
            </c:extLst>
          </c:dPt>
          <c:dPt>
            <c:idx val="3"/>
            <c:invertIfNegative val="0"/>
            <c:bubble3D val="0"/>
            <c:spPr>
              <a:solidFill>
                <a:srgbClr val="8ED75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5CC-4EE8-B94A-B0A5EB77AC52}"/>
              </c:ext>
            </c:extLst>
          </c:dPt>
          <c:dPt>
            <c:idx val="4"/>
            <c:invertIfNegative val="0"/>
            <c:bubble3D val="0"/>
            <c:spPr>
              <a:solidFill>
                <a:srgbClr val="63C08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5CC-4EE8-B94A-B0A5EB77AC5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5CC-4EE8-B94A-B0A5EB77AC5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5CC-4EE8-B94A-B0A5EB77AC5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5CC-4EE8-B94A-B0A5EB77AC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Other</c:v>
                </c:pt>
                <c:pt idx="1">
                  <c:v>Data processing</c:v>
                </c:pt>
                <c:pt idx="2">
                  <c:v>Data dissemination / communication</c:v>
                </c:pt>
                <c:pt idx="3">
                  <c:v>Data analysis</c:v>
                </c:pt>
                <c:pt idx="4">
                  <c:v>Data collection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0.23529411764705882</c:v>
                </c:pt>
                <c:pt idx="1">
                  <c:v>0.35294117647058826</c:v>
                </c:pt>
                <c:pt idx="2">
                  <c:v>0.35294117647058826</c:v>
                </c:pt>
                <c:pt idx="3">
                  <c:v>0.47058823529411764</c:v>
                </c:pt>
                <c:pt idx="4">
                  <c:v>0.52941176470588236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CC-4EE8-B94A-B0A5EB77A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axId val="780560352"/>
        <c:axId val="768661936"/>
      </c:barChart>
      <c:catAx>
        <c:axId val="780560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8661936"/>
        <c:crosses val="autoZero"/>
        <c:auto val="1"/>
        <c:lblAlgn val="ctr"/>
        <c:lblOffset val="100"/>
        <c:noMultiLvlLbl val="0"/>
      </c:catAx>
      <c:valAx>
        <c:axId val="768661936"/>
        <c:scaling>
          <c:orientation val="minMax"/>
          <c:max val="0.55000000000000004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78056035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Sheet2!$B$1:$C$1</c:f>
              <c:strCache>
                <c:ptCount val="2"/>
                <c:pt idx="0">
                  <c:v>March (foreseen impact)</c:v>
                </c:pt>
                <c:pt idx="1">
                  <c:v>May (actual impact)</c:v>
                </c:pt>
              </c:strCache>
            </c:strRef>
          </c:cat>
          <c:val>
            <c:numRef>
              <c:f>Sheet2!$B$2:$C$2</c:f>
              <c:numCache>
                <c:formatCode>0%</c:formatCode>
                <c:ptCount val="2"/>
                <c:pt idx="0">
                  <c:v>0.05</c:v>
                </c:pt>
                <c:pt idx="1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90-44C1-A3BC-E907A247C4AA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Budget increase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Sheet2!$B$1:$C$1</c:f>
              <c:strCache>
                <c:ptCount val="2"/>
                <c:pt idx="0">
                  <c:v>March (foreseen impact)</c:v>
                </c:pt>
                <c:pt idx="1">
                  <c:v>May (actual impact)</c:v>
                </c:pt>
              </c:strCache>
            </c:strRef>
          </c:cat>
          <c:val>
            <c:numRef>
              <c:f>Sheet2!$B$3:$C$3</c:f>
              <c:numCache>
                <c:formatCode>0%</c:formatCode>
                <c:ptCount val="2"/>
                <c:pt idx="0">
                  <c:v>0.16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90-44C1-A3BC-E907A247C4AA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Budget decrease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Sheet2!$B$1:$C$1</c:f>
              <c:strCache>
                <c:ptCount val="2"/>
                <c:pt idx="0">
                  <c:v>March (foreseen impact)</c:v>
                </c:pt>
                <c:pt idx="1">
                  <c:v>May (actual impact)</c:v>
                </c:pt>
              </c:strCache>
            </c:strRef>
          </c:cat>
          <c:val>
            <c:numRef>
              <c:f>Sheet2!$B$4:$C$4</c:f>
              <c:numCache>
                <c:formatCode>0%</c:formatCode>
                <c:ptCount val="2"/>
                <c:pt idx="0">
                  <c:v>0.7</c:v>
                </c:pt>
                <c:pt idx="1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90-44C1-A3BC-E907A247C4AA}"/>
            </c:ext>
          </c:extLst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Sheet2!$B$1:$C$1</c:f>
              <c:strCache>
                <c:ptCount val="2"/>
                <c:pt idx="0">
                  <c:v>March (foreseen impact)</c:v>
                </c:pt>
                <c:pt idx="1">
                  <c:v>May (actual impact)</c:v>
                </c:pt>
              </c:strCache>
            </c:strRef>
          </c:cat>
          <c:val>
            <c:numRef>
              <c:f>Sheet2!$B$5:$C$5</c:f>
              <c:numCache>
                <c:formatCode>0%</c:formatCode>
                <c:ptCount val="2"/>
                <c:pt idx="0">
                  <c:v>0.08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90-44C1-A3BC-E907A247C4A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70339416"/>
        <c:axId val="470333840"/>
      </c:barChart>
      <c:catAx>
        <c:axId val="47033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333840"/>
        <c:crosses val="autoZero"/>
        <c:auto val="1"/>
        <c:lblAlgn val="ctr"/>
        <c:lblOffset val="100"/>
        <c:noMultiLvlLbl val="0"/>
      </c:catAx>
      <c:valAx>
        <c:axId val="4703338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703394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992090986921048"/>
          <c:y val="3.4633661986551927E-2"/>
          <c:w val="0.54896028623142068"/>
          <c:h val="0.8529218200188133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 WORTH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34-41F3-9BB2-125C865915E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34-41F3-9BB2-125C865915E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34-41F3-9BB2-125C865915E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34-41F3-9BB2-125C865915E5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34-41F3-9BB2-125C865915E5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34-41F3-9BB2-125C865915E5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B34-41F3-9BB2-125C865915E5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B34-41F3-9BB2-125C865915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Other support</c:v>
                </c:pt>
                <c:pt idx="1">
                  <c:v>Training</c:v>
                </c:pt>
                <c:pt idx="2">
                  <c:v>Equipment / infrastructure</c:v>
                </c:pt>
                <c:pt idx="3">
                  <c:v>Technical assistance</c:v>
                </c:pt>
                <c:pt idx="4">
                  <c:v>Financial support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9.0909090909090912E-2</c:v>
                </c:pt>
                <c:pt idx="1">
                  <c:v>0.22727272727272727</c:v>
                </c:pt>
                <c:pt idx="2">
                  <c:v>0.22727272727272727</c:v>
                </c:pt>
                <c:pt idx="3">
                  <c:v>0.45454545454545453</c:v>
                </c:pt>
                <c:pt idx="4">
                  <c:v>0.54545454545454541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B34-41F3-9BB2-125C865915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axId val="780560352"/>
        <c:axId val="768661936"/>
      </c:barChart>
      <c:catAx>
        <c:axId val="780560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ctr"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8661936"/>
        <c:crosses val="autoZero"/>
        <c:auto val="1"/>
        <c:lblAlgn val="ctr"/>
        <c:lblOffset val="0"/>
        <c:noMultiLvlLbl val="0"/>
      </c:catAx>
      <c:valAx>
        <c:axId val="768661936"/>
        <c:scaling>
          <c:orientation val="minMax"/>
          <c:max val="0.55000000000000004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78056035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51B593-BDC6-FA48-A420-BBD9D7579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885BF-D4B5-C143-82C3-670AE055F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49CD1-9B06-E547-A223-4BBCC648BBA1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5F0F1-DCF3-364F-9BFD-A3CE067DD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69EC-AB48-B343-B777-56FE7821D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DCBF4-7FC2-8748-86FA-D425BDBED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6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C831-CC49-4182-82BD-3A1A9EC01547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6705A-0BC3-45EB-A4A5-89E06C7C5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 normality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6705A-0BC3-45EB-A4A5-89E06C7C50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41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ASD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6705A-0BC3-45EB-A4A5-89E06C7C50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force of the war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6705A-0BC3-45EB-A4A5-89E06C7C50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8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2334218"/>
            <a:ext cx="1117140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711901" y="5222368"/>
            <a:ext cx="2638951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1" y="433951"/>
            <a:ext cx="4376100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4201132" y="277232"/>
            <a:ext cx="3789737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0A60-F5C6-B949-93F9-8123B827A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725" y="2414046"/>
            <a:ext cx="8378550" cy="2339383"/>
          </a:xfrm>
        </p:spPr>
        <p:txBody>
          <a:bodyPr anchor="t" anchorCtr="0">
            <a:normAutofit fontScale="90000"/>
          </a:bodyPr>
          <a:lstStyle/>
          <a:p>
            <a:r>
              <a:rPr lang="en-GB" dirty="0"/>
              <a:t>Challenges faced by African NSS in responding to data demands amidst the COVID-19 pandemic</a:t>
            </a:r>
            <a:br>
              <a:rPr lang="en-US" dirty="0"/>
            </a:br>
            <a:br>
              <a:rPr lang="en-US" sz="2000" dirty="0"/>
            </a:br>
            <a:r>
              <a:rPr lang="en-US" sz="1800" dirty="0"/>
              <a:t>Edem Kossi Kludza</a:t>
            </a:r>
            <a:br>
              <a:rPr lang="en-US" sz="1800" dirty="0"/>
            </a:br>
            <a:r>
              <a:rPr lang="en-US" sz="1800" dirty="0"/>
              <a:t>Associate Statistician, African Centre for Statistics</a:t>
            </a:r>
            <a:br>
              <a:rPr lang="en-US" sz="1800" dirty="0"/>
            </a:br>
            <a:r>
              <a:rPr lang="en-US" sz="1800" dirty="0"/>
              <a:t>Economic Commission for Africa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907463-66D6-634F-8999-ECE9EAA94504}"/>
              </a:ext>
            </a:extLst>
          </p:cNvPr>
          <p:cNvSpPr txBox="1">
            <a:spLocks/>
          </p:cNvSpPr>
          <p:nvPr/>
        </p:nvSpPr>
        <p:spPr>
          <a:xfrm>
            <a:off x="6872514" y="5106218"/>
            <a:ext cx="3412760" cy="136658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Lucida Sans" panose="020B0602030504020204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14 December 2020 </a:t>
            </a:r>
          </a:p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Addis Ababa, Ethiopia</a:t>
            </a:r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78857" y="233896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marL="357188"/>
            <a:r>
              <a:rPr lang="en-US" sz="3200" b="1" dirty="0">
                <a:latin typeface="Century Gothic" panose="020B0502020202020204" pitchFamily="34" charset="0"/>
              </a:rPr>
              <a:t>Operational challenges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Chart 306">
            <a:extLst/>
          </p:cNvPr>
          <p:cNvGraphicFramePr/>
          <p:nvPr>
            <p:extLst>
              <p:ext uri="{D42A27DB-BD31-4B8C-83A1-F6EECF244321}">
                <p14:modId xmlns:p14="http://schemas.microsoft.com/office/powerpoint/2010/main" val="3868569529"/>
              </p:ext>
            </p:extLst>
          </p:nvPr>
        </p:nvGraphicFramePr>
        <p:xfrm>
          <a:off x="752404" y="1582981"/>
          <a:ext cx="2421079" cy="3497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2871" y="4244073"/>
            <a:ext cx="2149105" cy="512955"/>
          </a:xfrm>
          <a:prstGeom prst="rect">
            <a:avLst/>
          </a:prstGeom>
        </p:spPr>
      </p:pic>
      <p:sp>
        <p:nvSpPr>
          <p:cNvPr id="9" name="TextBox 8">
            <a:extLst/>
          </p:cNvPr>
          <p:cNvSpPr txBox="1"/>
          <p:nvPr/>
        </p:nvSpPr>
        <p:spPr>
          <a:xfrm>
            <a:off x="364049" y="1130489"/>
            <a:ext cx="4140303" cy="36933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Is your main office currently closed?</a:t>
            </a:r>
          </a:p>
        </p:txBody>
      </p:sp>
      <p:pic>
        <p:nvPicPr>
          <p:cNvPr id="21" name="Picture 20"/>
          <p:cNvPicPr/>
          <p:nvPr/>
        </p:nvPicPr>
        <p:blipFill>
          <a:blip r:embed="rId5"/>
          <a:stretch>
            <a:fillRect/>
          </a:stretch>
        </p:blipFill>
        <p:spPr>
          <a:xfrm>
            <a:off x="5119173" y="3134369"/>
            <a:ext cx="3959424" cy="194631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504352" y="1457218"/>
            <a:ext cx="6090006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Compared to March and May, the situation has considerably improved in July with 8 NSOs out of 10 opened to all staff, and the remaining closed only to non-essential staff. 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4580082" y="2459256"/>
            <a:ext cx="402865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Status of surveys planned for 2020 as a consequence of COVID-19 – March 2020</a:t>
            </a:r>
            <a:endParaRPr lang="en-GB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25" name="Chart 306">
            <a:extLst/>
          </p:cNvPr>
          <p:cNvGraphicFramePr/>
          <p:nvPr>
            <p:extLst>
              <p:ext uri="{D42A27DB-BD31-4B8C-83A1-F6EECF244321}">
                <p14:modId xmlns:p14="http://schemas.microsoft.com/office/powerpoint/2010/main" val="421718370"/>
              </p:ext>
            </p:extLst>
          </p:nvPr>
        </p:nvGraphicFramePr>
        <p:xfrm>
          <a:off x="9569640" y="3281820"/>
          <a:ext cx="2099316" cy="2969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4676" y="6251102"/>
            <a:ext cx="2215450" cy="22263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2404" y="5512438"/>
            <a:ext cx="6090006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In March 2020, 66% of planned surveys were affected by the pandemic.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Face-to-face data collection is still severely disrupted despite a gradually relaunch/recovery in few NSOs.</a:t>
            </a:r>
          </a:p>
        </p:txBody>
      </p:sp>
      <p:sp>
        <p:nvSpPr>
          <p:cNvPr id="29" name="TextBox 28">
            <a:extLst/>
          </p:cNvPr>
          <p:cNvSpPr txBox="1"/>
          <p:nvPr/>
        </p:nvSpPr>
        <p:spPr>
          <a:xfrm>
            <a:off x="402891" y="7895736"/>
            <a:ext cx="7491050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defTabSz="1828434"/>
            <a:r>
              <a:rPr lang="en-US" sz="2400" b="1" dirty="0">
                <a:solidFill>
                  <a:srgbClr val="445469"/>
                </a:solidFill>
                <a:latin typeface="Open Sans Light"/>
                <a:cs typeface="Open Sans Light"/>
              </a:rPr>
              <a:t>Stopped face-to-face data collection?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9064530" y="2580534"/>
            <a:ext cx="305965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Stopped face-to-face data collection?</a:t>
            </a:r>
          </a:p>
        </p:txBody>
      </p:sp>
      <p:sp>
        <p:nvSpPr>
          <p:cNvPr id="3" name="Rectangle 2"/>
          <p:cNvSpPr/>
          <p:nvPr/>
        </p:nvSpPr>
        <p:spPr>
          <a:xfrm>
            <a:off x="1414656" y="1655374"/>
            <a:ext cx="432000" cy="12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 rot="5400000">
            <a:off x="1509955" y="2774062"/>
            <a:ext cx="216000" cy="424800"/>
          </a:xfrm>
          <a:prstGeom prst="triangle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65273" y="1655374"/>
            <a:ext cx="424800" cy="123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 rot="10800000">
            <a:off x="2171705" y="2902573"/>
            <a:ext cx="424800" cy="1210678"/>
          </a:xfrm>
          <a:prstGeom prst="triangle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07840" y="3098780"/>
            <a:ext cx="431615" cy="136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Isosceles Triangle 21"/>
          <p:cNvSpPr/>
          <p:nvPr/>
        </p:nvSpPr>
        <p:spPr>
          <a:xfrm rot="16200000">
            <a:off x="1521885" y="2777928"/>
            <a:ext cx="216000" cy="424800"/>
          </a:xfrm>
          <a:prstGeom prst="triangle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2155596" y="2946659"/>
            <a:ext cx="432000" cy="1210678"/>
          </a:xfrm>
          <a:prstGeom prst="triangle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55596" y="4125951"/>
            <a:ext cx="428209" cy="41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407455" y="4549896"/>
            <a:ext cx="442800" cy="216000"/>
          </a:xfrm>
          <a:prstGeom prst="rect">
            <a:avLst/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ight Triangle 32"/>
          <p:cNvSpPr/>
          <p:nvPr/>
        </p:nvSpPr>
        <p:spPr>
          <a:xfrm>
            <a:off x="2155245" y="4549559"/>
            <a:ext cx="442800" cy="216000"/>
          </a:xfrm>
          <a:prstGeom prst="rtTriangle">
            <a:avLst/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Isosceles Triangle 33"/>
          <p:cNvSpPr/>
          <p:nvPr/>
        </p:nvSpPr>
        <p:spPr>
          <a:xfrm>
            <a:off x="1414720" y="4478332"/>
            <a:ext cx="424800" cy="72000"/>
          </a:xfrm>
          <a:prstGeom prst="triangle">
            <a:avLst>
              <a:gd name="adj" fmla="val 0"/>
            </a:avLst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/>
          <p:nvPr/>
        </p:nvSpPr>
        <p:spPr>
          <a:xfrm rot="10800000">
            <a:off x="1447955" y="4478114"/>
            <a:ext cx="424800" cy="72000"/>
          </a:xfrm>
          <a:prstGeom prst="triangle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ight Triangle 35"/>
          <p:cNvSpPr/>
          <p:nvPr/>
        </p:nvSpPr>
        <p:spPr>
          <a:xfrm rot="10800000">
            <a:off x="2155947" y="4541028"/>
            <a:ext cx="442800" cy="216000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0301943" y="4388722"/>
            <a:ext cx="630000" cy="1296000"/>
          </a:xfrm>
          <a:prstGeom prst="rect">
            <a:avLst/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ight Triangle 38"/>
          <p:cNvSpPr/>
          <p:nvPr/>
        </p:nvSpPr>
        <p:spPr>
          <a:xfrm>
            <a:off x="10301943" y="4116966"/>
            <a:ext cx="648000" cy="288000"/>
          </a:xfrm>
          <a:prstGeom prst="rtTriangle">
            <a:avLst/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0301943" y="3550587"/>
            <a:ext cx="612000" cy="5501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ight Triangle 40"/>
          <p:cNvSpPr/>
          <p:nvPr/>
        </p:nvSpPr>
        <p:spPr>
          <a:xfrm rot="10800000">
            <a:off x="10279268" y="4115322"/>
            <a:ext cx="648000" cy="273400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Isosceles Triangle 41"/>
          <p:cNvSpPr/>
          <p:nvPr/>
        </p:nvSpPr>
        <p:spPr>
          <a:xfrm>
            <a:off x="10301943" y="3423424"/>
            <a:ext cx="612000" cy="127280"/>
          </a:xfrm>
          <a:prstGeom prst="triangle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0307518" y="3336646"/>
            <a:ext cx="612000" cy="578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/>
          <p:cNvSpPr/>
          <p:nvPr/>
        </p:nvSpPr>
        <p:spPr>
          <a:xfrm rot="10800000">
            <a:off x="10318316" y="3405460"/>
            <a:ext cx="601199" cy="132544"/>
          </a:xfrm>
          <a:prstGeom prst="triangle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117491" y="4358181"/>
            <a:ext cx="792477" cy="5289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042110" y="3024220"/>
            <a:ext cx="792477" cy="5289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072610" y="4734638"/>
            <a:ext cx="792477" cy="52896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5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82020" y="3665484"/>
            <a:ext cx="5218771" cy="4255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82020" y="2151965"/>
            <a:ext cx="5218771" cy="35068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82381" y="2472111"/>
            <a:ext cx="5218771" cy="35068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82380" y="1864271"/>
            <a:ext cx="5218771" cy="35068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78857" y="233896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marL="357188"/>
            <a:r>
              <a:rPr lang="en-US" sz="3200" b="1" dirty="0">
                <a:latin typeface="Century Gothic" panose="020B0502020202020204" pitchFamily="34" charset="0"/>
              </a:rPr>
              <a:t>Operational challenges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800031"/>
              </p:ext>
            </p:extLst>
          </p:nvPr>
        </p:nvGraphicFramePr>
        <p:xfrm>
          <a:off x="992458" y="1428382"/>
          <a:ext cx="10922418" cy="3085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/>
          </p:cNvPr>
          <p:cNvSpPr txBox="1"/>
          <p:nvPr/>
        </p:nvSpPr>
        <p:spPr>
          <a:xfrm>
            <a:off x="365585" y="1075370"/>
            <a:ext cx="5781215" cy="36933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ICT readiness during the COVID-19 pandemic (July 2020)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406" y="4744998"/>
            <a:ext cx="4451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Remote trainings amidst the COVID-19 crisis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23824" y="4929664"/>
            <a:ext cx="4777993" cy="11695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ICT equipment and infrastructure still an important constraint in Africa.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Despite constraints in ICT infrastructure and equipment, NSOs have nevertheless managed to remotely strengthen their staff capacities in several areas.</a:t>
            </a:r>
          </a:p>
        </p:txBody>
      </p:sp>
      <p:graphicFrame>
        <p:nvGraphicFramePr>
          <p:cNvPr id="13" name="Chart 12">
            <a:extLst/>
          </p:cNvPr>
          <p:cNvGraphicFramePr/>
          <p:nvPr>
            <p:extLst>
              <p:ext uri="{D42A27DB-BD31-4B8C-83A1-F6EECF244321}">
                <p14:modId xmlns:p14="http://schemas.microsoft.com/office/powerpoint/2010/main" val="968242999"/>
              </p:ext>
            </p:extLst>
          </p:nvPr>
        </p:nvGraphicFramePr>
        <p:xfrm>
          <a:off x="-153285" y="5204222"/>
          <a:ext cx="5213112" cy="1252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625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78857" y="233896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marL="357188"/>
            <a:r>
              <a:rPr lang="en-US" sz="3200" b="1" dirty="0">
                <a:latin typeface="Century Gothic" panose="020B0502020202020204" pitchFamily="34" charset="0"/>
              </a:rPr>
              <a:t>Funding challenges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33619" y="1230714"/>
            <a:ext cx="4189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Foreseen change in budget allocation due to COVID-19 vs actual impact in May 2020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644443"/>
              </p:ext>
            </p:extLst>
          </p:nvPr>
        </p:nvGraphicFramePr>
        <p:xfrm>
          <a:off x="4703882" y="2015544"/>
          <a:ext cx="4185425" cy="3344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Picture 12" descr="C:\Users\lwandji\OneDrive - United Nations\SDS\COVID-19\Questionnaires\NSO Budget_3a - Copy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3" t="13327" r="1575" b="2455"/>
          <a:stretch/>
        </p:blipFill>
        <p:spPr bwMode="auto">
          <a:xfrm>
            <a:off x="378812" y="1877046"/>
            <a:ext cx="3801110" cy="4679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78812" y="1230715"/>
            <a:ext cx="3801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Foreseen change in budget allocation due to COVID-19 in March 2020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864750" y="2016391"/>
            <a:ext cx="3211552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Funding of NSOs in Africa has been severely affected nonetheless it was less than foreseen at the onset on the pandemic.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77% of offices reported changes in funding, which mainly consist of a decrease.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International organizations and partners are actively supporting NSOs to face the challenges posed by the COVID-19 pandemic.</a:t>
            </a:r>
            <a:endParaRPr lang="en-US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0" name="TextBox 9">
            <a:extLst/>
          </p:cNvPr>
          <p:cNvSpPr txBox="1"/>
          <p:nvPr/>
        </p:nvSpPr>
        <p:spPr>
          <a:xfrm>
            <a:off x="4774405" y="5635639"/>
            <a:ext cx="2053785" cy="64633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b="1" i="1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Support received (July 2020)</a:t>
            </a:r>
          </a:p>
        </p:txBody>
      </p:sp>
      <p:graphicFrame>
        <p:nvGraphicFramePr>
          <p:cNvPr id="11" name="Chart 10">
            <a:extLst/>
          </p:cNvPr>
          <p:cNvGraphicFramePr/>
          <p:nvPr>
            <p:extLst>
              <p:ext uri="{D42A27DB-BD31-4B8C-83A1-F6EECF244321}">
                <p14:modId xmlns:p14="http://schemas.microsoft.com/office/powerpoint/2010/main" val="3885694258"/>
              </p:ext>
            </p:extLst>
          </p:nvPr>
        </p:nvGraphicFramePr>
        <p:xfrm>
          <a:off x="6234780" y="5348876"/>
          <a:ext cx="5816964" cy="130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Rectangle 15"/>
          <p:cNvSpPr/>
          <p:nvPr/>
        </p:nvSpPr>
        <p:spPr>
          <a:xfrm>
            <a:off x="6212476" y="2351812"/>
            <a:ext cx="1170000" cy="1260000"/>
          </a:xfrm>
          <a:prstGeom prst="rect">
            <a:avLst/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/>
          <p:cNvSpPr/>
          <p:nvPr/>
        </p:nvSpPr>
        <p:spPr>
          <a:xfrm rot="5400000">
            <a:off x="6544862" y="3277188"/>
            <a:ext cx="505227" cy="1170000"/>
          </a:xfrm>
          <a:prstGeom prst="rtTriangle">
            <a:avLst/>
          </a:prstGeom>
          <a:solidFill>
            <a:srgbClr val="F87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10926" y="4527073"/>
            <a:ext cx="1149290" cy="117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sosceles Triangle 18"/>
          <p:cNvSpPr/>
          <p:nvPr/>
        </p:nvSpPr>
        <p:spPr>
          <a:xfrm rot="16200000">
            <a:off x="6580192" y="3724786"/>
            <a:ext cx="412270" cy="1169999"/>
          </a:xfrm>
          <a:prstGeom prst="triangle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6200000">
            <a:off x="6552676" y="3284649"/>
            <a:ext cx="478800" cy="1159200"/>
          </a:xfrm>
          <a:prstGeom prst="triangle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5400000">
            <a:off x="6578389" y="3744938"/>
            <a:ext cx="412271" cy="1152000"/>
          </a:xfrm>
          <a:prstGeom prst="triangle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12478" y="2153473"/>
            <a:ext cx="1155600" cy="14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Isosceles Triangle 25"/>
          <p:cNvSpPr/>
          <p:nvPr/>
        </p:nvSpPr>
        <p:spPr>
          <a:xfrm rot="16200000">
            <a:off x="6778803" y="1774793"/>
            <a:ext cx="64652" cy="1116000"/>
          </a:xfrm>
          <a:prstGeom prst="triangle">
            <a:avLst>
              <a:gd name="adj" fmla="val 0"/>
            </a:avLst>
          </a:prstGeom>
          <a:solidFill>
            <a:srgbClr val="F27E9C"/>
          </a:solidFill>
          <a:ln>
            <a:solidFill>
              <a:srgbClr val="F888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 rot="5400000">
            <a:off x="6750420" y="1767452"/>
            <a:ext cx="64652" cy="1134278"/>
          </a:xfrm>
          <a:prstGeom prst="triangle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7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3884613" y="3082636"/>
            <a:ext cx="4422775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469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A_template_eng" id="{21C215F9-3DF1-7645-873B-0452BD189409}" vid="{FA40084B-1D7F-804F-9559-26E4B97E62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ECA_template_eng</Template>
  <TotalTime>644</TotalTime>
  <Words>272</Words>
  <Application>Microsoft Office PowerPoint</Application>
  <PresentationFormat>Widescreen</PresentationFormat>
  <Paragraphs>30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DengXian</vt:lpstr>
      <vt:lpstr>Lato</vt:lpstr>
      <vt:lpstr>MS PGothic</vt:lpstr>
      <vt:lpstr>Open Sans Light</vt:lpstr>
      <vt:lpstr>Arial</vt:lpstr>
      <vt:lpstr>Calibri</vt:lpstr>
      <vt:lpstr>Calibri Light</vt:lpstr>
      <vt:lpstr>Century Gothic</vt:lpstr>
      <vt:lpstr>Lucida Sans</vt:lpstr>
      <vt:lpstr>Office Theme</vt:lpstr>
      <vt:lpstr>Challenges faced by African NSS in responding to data demands amidst the COVID-19 pandemic  Edem Kossi Kludza Associate Statistician, African Centre for Statistics Economic Commission for Africa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faced by African NSS in responding to data demands amidst the COVID-19 pandemic  Edem Kossi Kludza Associate Statistician, African Centre for Statistics Economic Commission for Africa</dc:title>
  <dc:creator>Edem Kossi Kludza</dc:creator>
  <cp:lastModifiedBy>Edem Kossi Kludza</cp:lastModifiedBy>
  <cp:revision>33</cp:revision>
  <cp:lastPrinted>2019-09-16T07:34:27Z</cp:lastPrinted>
  <dcterms:created xsi:type="dcterms:W3CDTF">2020-12-10T11:03:11Z</dcterms:created>
  <dcterms:modified xsi:type="dcterms:W3CDTF">2020-12-11T09:28:20Z</dcterms:modified>
</cp:coreProperties>
</file>