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9" r:id="rId5"/>
    <p:sldId id="263" r:id="rId6"/>
    <p:sldId id="266" r:id="rId7"/>
    <p:sldId id="258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747" autoAdjust="0"/>
  </p:normalViewPr>
  <p:slideViewPr>
    <p:cSldViewPr snapToGrid="0" snapToObjects="1">
      <p:cViewPr varScale="1">
        <p:scale>
          <a:sx n="53" d="100"/>
          <a:sy n="53" d="100"/>
        </p:scale>
        <p:origin x="11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0" d="100"/>
          <a:sy n="130" d="100"/>
        </p:scale>
        <p:origin x="345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51B593-BDC6-FA48-A420-BBD9D7579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885BF-D4B5-C143-82C3-670AE055F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49CD1-9B06-E547-A223-4BBCC648BBA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5F0F1-DCF3-364F-9BFD-A3CE067DD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69EC-AB48-B343-B777-56FE7821D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DCBF4-7FC2-8748-86FA-D425BDBED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6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C831-CC49-4182-82BD-3A1A9EC01547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6705A-0BC3-45EB-A4A5-89E06C7C5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6705A-0BC3-45EB-A4A5-89E06C7C50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3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2334218"/>
            <a:ext cx="1117140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711901" y="5222368"/>
            <a:ext cx="2638951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1" y="433951"/>
            <a:ext cx="4376100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4201132" y="277232"/>
            <a:ext cx="3789737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0A60-F5C6-B949-93F9-8123B827A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725" y="2414046"/>
            <a:ext cx="8378550" cy="2339383"/>
          </a:xfrm>
        </p:spPr>
        <p:txBody>
          <a:bodyPr anchor="t" anchorCtr="0">
            <a:normAutofit/>
          </a:bodyPr>
          <a:lstStyle/>
          <a:p>
            <a:r>
              <a:rPr lang="en-GB" dirty="0" err="1"/>
              <a:t>AfricaStatistical</a:t>
            </a:r>
            <a:r>
              <a:rPr lang="en-GB" dirty="0"/>
              <a:t> </a:t>
            </a:r>
            <a:r>
              <a:rPr lang="en-GB"/>
              <a:t>System in </a:t>
            </a:r>
            <a:r>
              <a:rPr lang="en-GB" dirty="0"/>
              <a:t>2021</a:t>
            </a:r>
            <a:br>
              <a:rPr lang="en-GB" dirty="0"/>
            </a:b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An ACS perspective</a:t>
            </a:r>
            <a:br>
              <a:rPr lang="en-US" dirty="0"/>
            </a:br>
            <a:br>
              <a:rPr lang="en-US" sz="2000" dirty="0"/>
            </a:br>
            <a:r>
              <a:rPr lang="en-US" sz="1800" dirty="0"/>
              <a:t>Léandre Ngogang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907463-66D6-634F-8999-ECE9EAA94504}"/>
              </a:ext>
            </a:extLst>
          </p:cNvPr>
          <p:cNvSpPr txBox="1">
            <a:spLocks/>
          </p:cNvSpPr>
          <p:nvPr/>
        </p:nvSpPr>
        <p:spPr>
          <a:xfrm>
            <a:off x="6872514" y="5106218"/>
            <a:ext cx="3412760" cy="136658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Lucida Sans" panose="020B0602030504020204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14 December 2020 </a:t>
            </a:r>
          </a:p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Addis Ababa, Ethiopia</a:t>
            </a:r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/>
          </p:cNvPr>
          <p:cNvGrpSpPr/>
          <p:nvPr/>
        </p:nvGrpSpPr>
        <p:grpSpPr>
          <a:xfrm>
            <a:off x="1378857" y="1544725"/>
            <a:ext cx="2976162" cy="2499413"/>
            <a:chOff x="7481431" y="3282018"/>
            <a:chExt cx="5568694" cy="4676649"/>
          </a:xfrm>
        </p:grpSpPr>
        <p:sp>
          <p:nvSpPr>
            <p:cNvPr id="14" name="Freeform 9">
              <a:extLst/>
            </p:cNvPr>
            <p:cNvSpPr>
              <a:spLocks noChangeArrowheads="1"/>
            </p:cNvSpPr>
            <p:nvPr/>
          </p:nvSpPr>
          <p:spPr bwMode="auto">
            <a:xfrm>
              <a:off x="7481431" y="3282018"/>
              <a:ext cx="5568694" cy="4676649"/>
            </a:xfrm>
            <a:custGeom>
              <a:avLst/>
              <a:gdLst>
                <a:gd name="T0" fmla="*/ 5540 w 8395"/>
                <a:gd name="T1" fmla="*/ 0 h 7053"/>
                <a:gd name="T2" fmla="*/ 2854 w 8395"/>
                <a:gd name="T3" fmla="*/ 0 h 7053"/>
                <a:gd name="T4" fmla="*/ 2854 w 8395"/>
                <a:gd name="T5" fmla="*/ 0 h 7053"/>
                <a:gd name="T6" fmla="*/ 0 w 8395"/>
                <a:gd name="T7" fmla="*/ 2854 h 7053"/>
                <a:gd name="T8" fmla="*/ 0 w 8395"/>
                <a:gd name="T9" fmla="*/ 2854 h 7053"/>
                <a:gd name="T10" fmla="*/ 2854 w 8395"/>
                <a:gd name="T11" fmla="*/ 5708 h 7053"/>
                <a:gd name="T12" fmla="*/ 5540 w 8395"/>
                <a:gd name="T13" fmla="*/ 5708 h 7053"/>
                <a:gd name="T14" fmla="*/ 5540 w 8395"/>
                <a:gd name="T15" fmla="*/ 5708 h 7053"/>
                <a:gd name="T16" fmla="*/ 8216 w 8395"/>
                <a:gd name="T17" fmla="*/ 6964 h 7053"/>
                <a:gd name="T18" fmla="*/ 8216 w 8395"/>
                <a:gd name="T19" fmla="*/ 6964 h 7053"/>
                <a:gd name="T20" fmla="*/ 8394 w 8395"/>
                <a:gd name="T21" fmla="*/ 6920 h 7053"/>
                <a:gd name="T22" fmla="*/ 8394 w 8395"/>
                <a:gd name="T23" fmla="*/ 2854 h 7053"/>
                <a:gd name="T24" fmla="*/ 8394 w 8395"/>
                <a:gd name="T25" fmla="*/ 2854 h 7053"/>
                <a:gd name="T26" fmla="*/ 5540 w 8395"/>
                <a:gd name="T27" fmla="*/ 0 h 7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95" h="7053">
                  <a:moveTo>
                    <a:pt x="5540" y="0"/>
                  </a:moveTo>
                  <a:lnTo>
                    <a:pt x="2854" y="0"/>
                  </a:lnTo>
                  <a:lnTo>
                    <a:pt x="2854" y="0"/>
                  </a:lnTo>
                  <a:cubicBezTo>
                    <a:pt x="1278" y="0"/>
                    <a:pt x="0" y="1278"/>
                    <a:pt x="0" y="2854"/>
                  </a:cubicBezTo>
                  <a:lnTo>
                    <a:pt x="0" y="2854"/>
                  </a:lnTo>
                  <a:cubicBezTo>
                    <a:pt x="0" y="4430"/>
                    <a:pt x="1278" y="5708"/>
                    <a:pt x="2854" y="5708"/>
                  </a:cubicBezTo>
                  <a:lnTo>
                    <a:pt x="5540" y="5708"/>
                  </a:lnTo>
                  <a:lnTo>
                    <a:pt x="5540" y="5708"/>
                  </a:lnTo>
                  <a:cubicBezTo>
                    <a:pt x="7252" y="5708"/>
                    <a:pt x="7941" y="6436"/>
                    <a:pt x="8216" y="6964"/>
                  </a:cubicBezTo>
                  <a:lnTo>
                    <a:pt x="8216" y="6964"/>
                  </a:lnTo>
                  <a:cubicBezTo>
                    <a:pt x="8262" y="7052"/>
                    <a:pt x="8394" y="7019"/>
                    <a:pt x="8394" y="6920"/>
                  </a:cubicBezTo>
                  <a:lnTo>
                    <a:pt x="8394" y="2854"/>
                  </a:lnTo>
                  <a:lnTo>
                    <a:pt x="8394" y="2854"/>
                  </a:lnTo>
                  <a:cubicBezTo>
                    <a:pt x="8394" y="1278"/>
                    <a:pt x="7117" y="0"/>
                    <a:pt x="5540" y="0"/>
                  </a:cubicBezTo>
                </a:path>
              </a:pathLst>
            </a:custGeom>
            <a:solidFill>
              <a:srgbClr val="119CF4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66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 useBgFill="1">
          <p:nvSpPr>
            <p:cNvPr id="15" name="Freeform 10">
              <a:extLst/>
            </p:cNvPr>
            <p:cNvSpPr>
              <a:spLocks noChangeArrowheads="1"/>
            </p:cNvSpPr>
            <p:nvPr/>
          </p:nvSpPr>
          <p:spPr bwMode="auto">
            <a:xfrm>
              <a:off x="8019583" y="3872814"/>
              <a:ext cx="1845506" cy="2605937"/>
            </a:xfrm>
            <a:custGeom>
              <a:avLst/>
              <a:gdLst>
                <a:gd name="T0" fmla="*/ 2782 w 2783"/>
                <a:gd name="T1" fmla="*/ 3929 h 3930"/>
                <a:gd name="T2" fmla="*/ 1965 w 2783"/>
                <a:gd name="T3" fmla="*/ 3929 h 3930"/>
                <a:gd name="T4" fmla="*/ 1965 w 2783"/>
                <a:gd name="T5" fmla="*/ 3929 h 3930"/>
                <a:gd name="T6" fmla="*/ 0 w 2783"/>
                <a:gd name="T7" fmla="*/ 1965 h 3930"/>
                <a:gd name="T8" fmla="*/ 0 w 2783"/>
                <a:gd name="T9" fmla="*/ 1965 h 3930"/>
                <a:gd name="T10" fmla="*/ 1965 w 2783"/>
                <a:gd name="T11" fmla="*/ 0 h 3930"/>
                <a:gd name="T12" fmla="*/ 2782 w 2783"/>
                <a:gd name="T13" fmla="*/ 0 h 3930"/>
                <a:gd name="T14" fmla="*/ 2782 w 2783"/>
                <a:gd name="T15" fmla="*/ 3929 h 3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3" h="3930">
                  <a:moveTo>
                    <a:pt x="2782" y="3929"/>
                  </a:moveTo>
                  <a:lnTo>
                    <a:pt x="1965" y="3929"/>
                  </a:lnTo>
                  <a:lnTo>
                    <a:pt x="1965" y="3929"/>
                  </a:lnTo>
                  <a:cubicBezTo>
                    <a:pt x="880" y="3929"/>
                    <a:pt x="0" y="3050"/>
                    <a:pt x="0" y="1965"/>
                  </a:cubicBezTo>
                  <a:lnTo>
                    <a:pt x="0" y="1965"/>
                  </a:lnTo>
                  <a:cubicBezTo>
                    <a:pt x="0" y="880"/>
                    <a:pt x="880" y="0"/>
                    <a:pt x="1965" y="0"/>
                  </a:cubicBezTo>
                  <a:lnTo>
                    <a:pt x="2782" y="0"/>
                  </a:lnTo>
                  <a:lnTo>
                    <a:pt x="2782" y="3929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66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</p:grpSp>
      <p:sp>
        <p:nvSpPr>
          <p:cNvPr id="16" name="Freeform 1004">
            <a:extLst/>
          </p:cNvPr>
          <p:cNvSpPr>
            <a:spLocks noChangeAspect="1" noChangeArrowheads="1"/>
          </p:cNvSpPr>
          <p:nvPr/>
        </p:nvSpPr>
        <p:spPr bwMode="auto">
          <a:xfrm>
            <a:off x="1919670" y="2272895"/>
            <a:ext cx="567887" cy="567887"/>
          </a:xfrm>
          <a:custGeom>
            <a:avLst/>
            <a:gdLst>
              <a:gd name="T0" fmla="*/ 27113387 w 286976"/>
              <a:gd name="T1" fmla="*/ 32202509 h 286978"/>
              <a:gd name="T2" fmla="*/ 27113387 w 286976"/>
              <a:gd name="T3" fmla="*/ 27120173 h 286978"/>
              <a:gd name="T4" fmla="*/ 10117877 w 286976"/>
              <a:gd name="T5" fmla="*/ 28477831 h 286978"/>
              <a:gd name="T6" fmla="*/ 11353690 w 286976"/>
              <a:gd name="T7" fmla="*/ 24174369 h 286978"/>
              <a:gd name="T8" fmla="*/ 13953066 w 286976"/>
              <a:gd name="T9" fmla="*/ 25324800 h 286978"/>
              <a:gd name="T10" fmla="*/ 30699991 w 286976"/>
              <a:gd name="T11" fmla="*/ 11391325 h 286978"/>
              <a:gd name="T12" fmla="*/ 4608292 w 286976"/>
              <a:gd name="T13" fmla="*/ 8838947 h 286978"/>
              <a:gd name="T14" fmla="*/ 22149921 w 286976"/>
              <a:gd name="T15" fmla="*/ 9350217 h 286978"/>
              <a:gd name="T16" fmla="*/ 5121765 w 286976"/>
              <a:gd name="T17" fmla="*/ 9861410 h 286978"/>
              <a:gd name="T18" fmla="*/ 15133321 w 286976"/>
              <a:gd name="T19" fmla="*/ 15356925 h 286978"/>
              <a:gd name="T20" fmla="*/ 15133321 w 286976"/>
              <a:gd name="T21" fmla="*/ 16379348 h 286978"/>
              <a:gd name="T22" fmla="*/ 5121765 w 286976"/>
              <a:gd name="T23" fmla="*/ 28648565 h 286978"/>
              <a:gd name="T24" fmla="*/ 7945467 w 286976"/>
              <a:gd name="T25" fmla="*/ 29202329 h 286978"/>
              <a:gd name="T26" fmla="*/ 4608292 w 286976"/>
              <a:gd name="T27" fmla="*/ 29670991 h 286978"/>
              <a:gd name="T28" fmla="*/ 4137607 w 286976"/>
              <a:gd name="T29" fmla="*/ 9350217 h 286978"/>
              <a:gd name="T30" fmla="*/ 27163123 w 286976"/>
              <a:gd name="T31" fmla="*/ 7812055 h 286978"/>
              <a:gd name="T32" fmla="*/ 13228503 w 286976"/>
              <a:gd name="T33" fmla="*/ 24600430 h 286978"/>
              <a:gd name="T34" fmla="*/ 27163123 w 286976"/>
              <a:gd name="T35" fmla="*/ 7812055 h 286978"/>
              <a:gd name="T36" fmla="*/ 28995476 w 286976"/>
              <a:gd name="T37" fmla="*/ 6022435 h 286978"/>
              <a:gd name="T38" fmla="*/ 31424505 w 286976"/>
              <a:gd name="T39" fmla="*/ 10666965 h 286978"/>
              <a:gd name="T40" fmla="*/ 32788022 w 286976"/>
              <a:gd name="T41" fmla="*/ 9005217 h 286978"/>
              <a:gd name="T42" fmla="*/ 30188692 w 286976"/>
              <a:gd name="T43" fmla="*/ 6022435 h 286978"/>
              <a:gd name="T44" fmla="*/ 29549564 w 286976"/>
              <a:gd name="T45" fmla="*/ 4701619 h 286978"/>
              <a:gd name="T46" fmla="*/ 33256848 w 286976"/>
              <a:gd name="T47" fmla="*/ 7641463 h 286978"/>
              <a:gd name="T48" fmla="*/ 33256848 w 286976"/>
              <a:gd name="T49" fmla="*/ 10283360 h 286978"/>
              <a:gd name="T50" fmla="*/ 32319224 w 286976"/>
              <a:gd name="T51" fmla="*/ 11519130 h 286978"/>
              <a:gd name="T52" fmla="*/ 31978460 w 286976"/>
              <a:gd name="T53" fmla="*/ 12413972 h 286978"/>
              <a:gd name="T54" fmla="*/ 31424505 w 286976"/>
              <a:gd name="T55" fmla="*/ 12115704 h 286978"/>
              <a:gd name="T56" fmla="*/ 15529801 w 286976"/>
              <a:gd name="T57" fmla="*/ 28009198 h 286978"/>
              <a:gd name="T58" fmla="*/ 9350916 w 286976"/>
              <a:gd name="T59" fmla="*/ 29670855 h 286978"/>
              <a:gd name="T60" fmla="*/ 8882123 w 286976"/>
              <a:gd name="T61" fmla="*/ 29074406 h 286978"/>
              <a:gd name="T62" fmla="*/ 10714424 w 286976"/>
              <a:gd name="T63" fmla="*/ 22853415 h 286978"/>
              <a:gd name="T64" fmla="*/ 26310800 w 286976"/>
              <a:gd name="T65" fmla="*/ 6959890 h 286978"/>
              <a:gd name="T66" fmla="*/ 27035319 w 286976"/>
              <a:gd name="T67" fmla="*/ 6235391 h 286978"/>
              <a:gd name="T68" fmla="*/ 28271075 w 286976"/>
              <a:gd name="T69" fmla="*/ 5297937 h 286978"/>
              <a:gd name="T70" fmla="*/ 27364818 w 286976"/>
              <a:gd name="T71" fmla="*/ 2444843 h 286978"/>
              <a:gd name="T72" fmla="*/ 27364818 w 286976"/>
              <a:gd name="T73" fmla="*/ 3345970 h 286978"/>
              <a:gd name="T74" fmla="*/ 27364818 w 286976"/>
              <a:gd name="T75" fmla="*/ 2444843 h 286978"/>
              <a:gd name="T76" fmla="*/ 30430373 w 286976"/>
              <a:gd name="T77" fmla="*/ 2437317 h 286978"/>
              <a:gd name="T78" fmla="*/ 30430373 w 286976"/>
              <a:gd name="T79" fmla="*/ 3204481 h 286978"/>
              <a:gd name="T80" fmla="*/ 29708076 w 286976"/>
              <a:gd name="T81" fmla="*/ 3204481 h 286978"/>
              <a:gd name="T82" fmla="*/ 29708076 w 286976"/>
              <a:gd name="T83" fmla="*/ 2437317 h 286978"/>
              <a:gd name="T84" fmla="*/ 24941535 w 286976"/>
              <a:gd name="T85" fmla="*/ 2437317 h 286978"/>
              <a:gd name="T86" fmla="*/ 24941535 w 286976"/>
              <a:gd name="T87" fmla="*/ 3204481 h 286978"/>
              <a:gd name="T88" fmla="*/ 24290616 w 286976"/>
              <a:gd name="T89" fmla="*/ 3204481 h 286978"/>
              <a:gd name="T90" fmla="*/ 24290616 w 286976"/>
              <a:gd name="T91" fmla="*/ 2437317 h 286978"/>
              <a:gd name="T92" fmla="*/ 33528157 w 286976"/>
              <a:gd name="T93" fmla="*/ 0 h 286978"/>
              <a:gd name="T94" fmla="*/ 33998524 w 286976"/>
              <a:gd name="T95" fmla="*/ 5338718 h 286978"/>
              <a:gd name="T96" fmla="*/ 32972213 w 286976"/>
              <a:gd name="T97" fmla="*/ 5338718 h 286978"/>
              <a:gd name="T98" fmla="*/ 1026347 w 286976"/>
              <a:gd name="T99" fmla="*/ 1025043 h 286978"/>
              <a:gd name="T100" fmla="*/ 25231718 w 286976"/>
              <a:gd name="T101" fmla="*/ 4783577 h 286978"/>
              <a:gd name="T102" fmla="*/ 25231718 w 286976"/>
              <a:gd name="T103" fmla="*/ 5808598 h 286978"/>
              <a:gd name="T104" fmla="*/ 1026347 w 286976"/>
              <a:gd name="T105" fmla="*/ 32971259 h 286978"/>
              <a:gd name="T106" fmla="*/ 26087040 w 286976"/>
              <a:gd name="T107" fmla="*/ 26564917 h 286978"/>
              <a:gd name="T108" fmla="*/ 32972213 w 286976"/>
              <a:gd name="T109" fmla="*/ 26052464 h 286978"/>
              <a:gd name="T110" fmla="*/ 33528157 w 286976"/>
              <a:gd name="T111" fmla="*/ 13068988 h 286978"/>
              <a:gd name="T112" fmla="*/ 33998524 w 286976"/>
              <a:gd name="T113" fmla="*/ 26564917 h 286978"/>
              <a:gd name="T114" fmla="*/ 26985072 w 286976"/>
              <a:gd name="T115" fmla="*/ 33825565 h 286978"/>
              <a:gd name="T116" fmla="*/ 512900 w 286976"/>
              <a:gd name="T117" fmla="*/ 33996302 h 286978"/>
              <a:gd name="T118" fmla="*/ 0 w 286976"/>
              <a:gd name="T119" fmla="*/ 555334 h 28697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86976" h="286978">
                <a:moveTo>
                  <a:pt x="228859" y="228933"/>
                </a:moveTo>
                <a:lnTo>
                  <a:pt x="228859" y="271836"/>
                </a:lnTo>
                <a:lnTo>
                  <a:pt x="272176" y="228933"/>
                </a:lnTo>
                <a:lnTo>
                  <a:pt x="228859" y="228933"/>
                </a:lnTo>
                <a:close/>
                <a:moveTo>
                  <a:pt x="95834" y="204066"/>
                </a:moveTo>
                <a:lnTo>
                  <a:pt x="85403" y="240394"/>
                </a:lnTo>
                <a:lnTo>
                  <a:pt x="121372" y="229963"/>
                </a:lnTo>
                <a:lnTo>
                  <a:pt x="95834" y="204066"/>
                </a:lnTo>
                <a:close/>
                <a:moveTo>
                  <a:pt x="247623" y="83930"/>
                </a:moveTo>
                <a:lnTo>
                  <a:pt x="117775" y="213777"/>
                </a:lnTo>
                <a:lnTo>
                  <a:pt x="130005" y="226007"/>
                </a:lnTo>
                <a:lnTo>
                  <a:pt x="259133" y="96159"/>
                </a:lnTo>
                <a:lnTo>
                  <a:pt x="247623" y="83930"/>
                </a:lnTo>
                <a:close/>
                <a:moveTo>
                  <a:pt x="38898" y="74613"/>
                </a:moveTo>
                <a:lnTo>
                  <a:pt x="182269" y="74613"/>
                </a:lnTo>
                <a:cubicBezTo>
                  <a:pt x="184797" y="74613"/>
                  <a:pt x="186964" y="76411"/>
                  <a:pt x="186964" y="78929"/>
                </a:cubicBezTo>
                <a:cubicBezTo>
                  <a:pt x="186964" y="81446"/>
                  <a:pt x="184797" y="83244"/>
                  <a:pt x="182269" y="83244"/>
                </a:cubicBezTo>
                <a:lnTo>
                  <a:pt x="43231" y="83244"/>
                </a:lnTo>
                <a:lnTo>
                  <a:pt x="43231" y="129634"/>
                </a:lnTo>
                <a:lnTo>
                  <a:pt x="127738" y="129634"/>
                </a:lnTo>
                <a:cubicBezTo>
                  <a:pt x="129543" y="129634"/>
                  <a:pt x="131710" y="131433"/>
                  <a:pt x="131710" y="133590"/>
                </a:cubicBezTo>
                <a:cubicBezTo>
                  <a:pt x="131710" y="136108"/>
                  <a:pt x="129543" y="138265"/>
                  <a:pt x="127738" y="138265"/>
                </a:cubicBezTo>
                <a:lnTo>
                  <a:pt x="43231" y="138265"/>
                </a:lnTo>
                <a:lnTo>
                  <a:pt x="43231" y="241835"/>
                </a:lnTo>
                <a:lnTo>
                  <a:pt x="62733" y="241835"/>
                </a:lnTo>
                <a:cubicBezTo>
                  <a:pt x="64900" y="241835"/>
                  <a:pt x="67066" y="243992"/>
                  <a:pt x="67066" y="246510"/>
                </a:cubicBezTo>
                <a:cubicBezTo>
                  <a:pt x="67066" y="249027"/>
                  <a:pt x="64900" y="250466"/>
                  <a:pt x="62733" y="250466"/>
                </a:cubicBezTo>
                <a:lnTo>
                  <a:pt x="38898" y="250466"/>
                </a:lnTo>
                <a:cubicBezTo>
                  <a:pt x="36731" y="250466"/>
                  <a:pt x="34925" y="249027"/>
                  <a:pt x="34925" y="246510"/>
                </a:cubicBezTo>
                <a:lnTo>
                  <a:pt x="34925" y="78929"/>
                </a:lnTo>
                <a:cubicBezTo>
                  <a:pt x="34925" y="76411"/>
                  <a:pt x="36731" y="74613"/>
                  <a:pt x="38898" y="74613"/>
                </a:cubicBezTo>
                <a:close/>
                <a:moveTo>
                  <a:pt x="229279" y="65945"/>
                </a:moveTo>
                <a:lnTo>
                  <a:pt x="99431" y="195433"/>
                </a:lnTo>
                <a:lnTo>
                  <a:pt x="111660" y="207663"/>
                </a:lnTo>
                <a:lnTo>
                  <a:pt x="241508" y="77815"/>
                </a:lnTo>
                <a:lnTo>
                  <a:pt x="229279" y="65945"/>
                </a:lnTo>
                <a:close/>
                <a:moveTo>
                  <a:pt x="249422" y="48320"/>
                </a:moveTo>
                <a:cubicBezTo>
                  <a:pt x="247623" y="48320"/>
                  <a:pt x="245825" y="49399"/>
                  <a:pt x="244746" y="50838"/>
                </a:cubicBezTo>
                <a:lnTo>
                  <a:pt x="235394" y="59830"/>
                </a:lnTo>
                <a:lnTo>
                  <a:pt x="265248" y="90044"/>
                </a:lnTo>
                <a:lnTo>
                  <a:pt x="274600" y="80693"/>
                </a:lnTo>
                <a:cubicBezTo>
                  <a:pt x="276039" y="79614"/>
                  <a:pt x="276758" y="77455"/>
                  <a:pt x="276758" y="76017"/>
                </a:cubicBezTo>
                <a:cubicBezTo>
                  <a:pt x="276758" y="73858"/>
                  <a:pt x="276039" y="72420"/>
                  <a:pt x="274600" y="70621"/>
                </a:cubicBezTo>
                <a:lnTo>
                  <a:pt x="254817" y="50838"/>
                </a:lnTo>
                <a:cubicBezTo>
                  <a:pt x="253018" y="49399"/>
                  <a:pt x="251580" y="48320"/>
                  <a:pt x="249422" y="48320"/>
                </a:cubicBezTo>
                <a:close/>
                <a:moveTo>
                  <a:pt x="249422" y="39688"/>
                </a:moveTo>
                <a:cubicBezTo>
                  <a:pt x="253738" y="39688"/>
                  <a:pt x="257694" y="41846"/>
                  <a:pt x="260572" y="44724"/>
                </a:cubicBezTo>
                <a:lnTo>
                  <a:pt x="280715" y="64506"/>
                </a:lnTo>
                <a:cubicBezTo>
                  <a:pt x="283592" y="67744"/>
                  <a:pt x="285391" y="71700"/>
                  <a:pt x="285391" y="76017"/>
                </a:cubicBezTo>
                <a:cubicBezTo>
                  <a:pt x="285391" y="79973"/>
                  <a:pt x="283592" y="83930"/>
                  <a:pt x="280715" y="86807"/>
                </a:cubicBezTo>
                <a:lnTo>
                  <a:pt x="271722" y="96159"/>
                </a:lnTo>
                <a:lnTo>
                  <a:pt x="272801" y="97238"/>
                </a:lnTo>
                <a:cubicBezTo>
                  <a:pt x="274600" y="98677"/>
                  <a:pt x="274600" y="101555"/>
                  <a:pt x="272801" y="103713"/>
                </a:cubicBezTo>
                <a:cubicBezTo>
                  <a:pt x="271722" y="104432"/>
                  <a:pt x="271003" y="104792"/>
                  <a:pt x="269924" y="104792"/>
                </a:cubicBezTo>
                <a:cubicBezTo>
                  <a:pt x="268485" y="104792"/>
                  <a:pt x="267406" y="104432"/>
                  <a:pt x="267046" y="103713"/>
                </a:cubicBezTo>
                <a:lnTo>
                  <a:pt x="265248" y="102274"/>
                </a:lnTo>
                <a:lnTo>
                  <a:pt x="132522" y="234999"/>
                </a:lnTo>
                <a:cubicBezTo>
                  <a:pt x="132163" y="236078"/>
                  <a:pt x="131803" y="236438"/>
                  <a:pt x="131084" y="236438"/>
                </a:cubicBezTo>
                <a:lnTo>
                  <a:pt x="80367" y="250465"/>
                </a:lnTo>
                <a:cubicBezTo>
                  <a:pt x="79648" y="250465"/>
                  <a:pt x="79288" y="250465"/>
                  <a:pt x="78929" y="250465"/>
                </a:cubicBezTo>
                <a:cubicBezTo>
                  <a:pt x="77849" y="250465"/>
                  <a:pt x="76770" y="250106"/>
                  <a:pt x="76051" y="249746"/>
                </a:cubicBezTo>
                <a:cubicBezTo>
                  <a:pt x="74972" y="248667"/>
                  <a:pt x="74612" y="246869"/>
                  <a:pt x="74972" y="245430"/>
                </a:cubicBezTo>
                <a:lnTo>
                  <a:pt x="89000" y="194714"/>
                </a:lnTo>
                <a:cubicBezTo>
                  <a:pt x="89719" y="193994"/>
                  <a:pt x="90079" y="193275"/>
                  <a:pt x="90439" y="192915"/>
                </a:cubicBezTo>
                <a:lnTo>
                  <a:pt x="223164" y="59830"/>
                </a:lnTo>
                <a:lnTo>
                  <a:pt x="222085" y="58751"/>
                </a:lnTo>
                <a:cubicBezTo>
                  <a:pt x="220287" y="57313"/>
                  <a:pt x="220287" y="54435"/>
                  <a:pt x="222085" y="52637"/>
                </a:cubicBezTo>
                <a:cubicBezTo>
                  <a:pt x="223884" y="51198"/>
                  <a:pt x="226761" y="51198"/>
                  <a:pt x="228200" y="52637"/>
                </a:cubicBezTo>
                <a:lnTo>
                  <a:pt x="229279" y="53716"/>
                </a:lnTo>
                <a:lnTo>
                  <a:pt x="238631" y="44724"/>
                </a:lnTo>
                <a:cubicBezTo>
                  <a:pt x="241508" y="41846"/>
                  <a:pt x="245465" y="39688"/>
                  <a:pt x="249422" y="39688"/>
                </a:cubicBezTo>
                <a:close/>
                <a:moveTo>
                  <a:pt x="230981" y="20638"/>
                </a:moveTo>
                <a:cubicBezTo>
                  <a:pt x="232966" y="20638"/>
                  <a:pt x="234619" y="22291"/>
                  <a:pt x="234619" y="24606"/>
                </a:cubicBezTo>
                <a:cubicBezTo>
                  <a:pt x="234619" y="26921"/>
                  <a:pt x="232966" y="28244"/>
                  <a:pt x="230981" y="28244"/>
                </a:cubicBezTo>
                <a:cubicBezTo>
                  <a:pt x="228666" y="28244"/>
                  <a:pt x="227012" y="26921"/>
                  <a:pt x="227012" y="24606"/>
                </a:cubicBezTo>
                <a:cubicBezTo>
                  <a:pt x="227012" y="22291"/>
                  <a:pt x="228666" y="20638"/>
                  <a:pt x="230981" y="20638"/>
                </a:cubicBezTo>
                <a:close/>
                <a:moveTo>
                  <a:pt x="250761" y="20574"/>
                </a:moveTo>
                <a:cubicBezTo>
                  <a:pt x="252285" y="19050"/>
                  <a:pt x="255333" y="19050"/>
                  <a:pt x="256857" y="20574"/>
                </a:cubicBezTo>
                <a:cubicBezTo>
                  <a:pt x="258000" y="21336"/>
                  <a:pt x="258381" y="22860"/>
                  <a:pt x="258381" y="24003"/>
                </a:cubicBezTo>
                <a:cubicBezTo>
                  <a:pt x="258381" y="25146"/>
                  <a:pt x="258000" y="26289"/>
                  <a:pt x="256857" y="27051"/>
                </a:cubicBezTo>
                <a:cubicBezTo>
                  <a:pt x="256095" y="27813"/>
                  <a:pt x="255333" y="28194"/>
                  <a:pt x="254190" y="28194"/>
                </a:cubicBezTo>
                <a:cubicBezTo>
                  <a:pt x="252285" y="28194"/>
                  <a:pt x="251523" y="27813"/>
                  <a:pt x="250761" y="27051"/>
                </a:cubicBezTo>
                <a:cubicBezTo>
                  <a:pt x="249618" y="26289"/>
                  <a:pt x="249237" y="24765"/>
                  <a:pt x="249237" y="24003"/>
                </a:cubicBezTo>
                <a:cubicBezTo>
                  <a:pt x="249237" y="22860"/>
                  <a:pt x="249618" y="21336"/>
                  <a:pt x="250761" y="20574"/>
                </a:cubicBezTo>
                <a:close/>
                <a:moveTo>
                  <a:pt x="205032" y="20574"/>
                </a:moveTo>
                <a:cubicBezTo>
                  <a:pt x="206497" y="19050"/>
                  <a:pt x="209428" y="19050"/>
                  <a:pt x="210527" y="20574"/>
                </a:cubicBezTo>
                <a:cubicBezTo>
                  <a:pt x="211626" y="21336"/>
                  <a:pt x="212359" y="22860"/>
                  <a:pt x="212359" y="24003"/>
                </a:cubicBezTo>
                <a:cubicBezTo>
                  <a:pt x="212359" y="25146"/>
                  <a:pt x="211626" y="26289"/>
                  <a:pt x="210527" y="27051"/>
                </a:cubicBezTo>
                <a:cubicBezTo>
                  <a:pt x="210161" y="27813"/>
                  <a:pt x="209062" y="28194"/>
                  <a:pt x="207230" y="28194"/>
                </a:cubicBezTo>
                <a:cubicBezTo>
                  <a:pt x="206497" y="28194"/>
                  <a:pt x="205398" y="27813"/>
                  <a:pt x="205032" y="27051"/>
                </a:cubicBezTo>
                <a:cubicBezTo>
                  <a:pt x="203567" y="26289"/>
                  <a:pt x="203200" y="25146"/>
                  <a:pt x="203200" y="24003"/>
                </a:cubicBezTo>
                <a:cubicBezTo>
                  <a:pt x="203200" y="22860"/>
                  <a:pt x="203567" y="21336"/>
                  <a:pt x="205032" y="20574"/>
                </a:cubicBezTo>
                <a:close/>
                <a:moveTo>
                  <a:pt x="4332" y="0"/>
                </a:moveTo>
                <a:lnTo>
                  <a:pt x="283006" y="0"/>
                </a:lnTo>
                <a:cubicBezTo>
                  <a:pt x="285171" y="0"/>
                  <a:pt x="286976" y="2163"/>
                  <a:pt x="286976" y="4687"/>
                </a:cubicBezTo>
                <a:lnTo>
                  <a:pt x="286976" y="45065"/>
                </a:lnTo>
                <a:cubicBezTo>
                  <a:pt x="286976" y="47229"/>
                  <a:pt x="285171" y="49031"/>
                  <a:pt x="283006" y="49031"/>
                </a:cubicBezTo>
                <a:cubicBezTo>
                  <a:pt x="280479" y="49031"/>
                  <a:pt x="278313" y="47229"/>
                  <a:pt x="278313" y="45065"/>
                </a:cubicBezTo>
                <a:lnTo>
                  <a:pt x="278313" y="8652"/>
                </a:lnTo>
                <a:lnTo>
                  <a:pt x="8663" y="8652"/>
                </a:lnTo>
                <a:lnTo>
                  <a:pt x="8663" y="40379"/>
                </a:lnTo>
                <a:lnTo>
                  <a:pt x="212976" y="40379"/>
                </a:lnTo>
                <a:cubicBezTo>
                  <a:pt x="215503" y="40379"/>
                  <a:pt x="217308" y="42542"/>
                  <a:pt x="217308" y="45065"/>
                </a:cubicBezTo>
                <a:cubicBezTo>
                  <a:pt x="217308" y="47229"/>
                  <a:pt x="215503" y="49031"/>
                  <a:pt x="212976" y="49031"/>
                </a:cubicBezTo>
                <a:lnTo>
                  <a:pt x="8663" y="49031"/>
                </a:lnTo>
                <a:lnTo>
                  <a:pt x="8663" y="278325"/>
                </a:lnTo>
                <a:lnTo>
                  <a:pt x="220196" y="278325"/>
                </a:lnTo>
                <a:lnTo>
                  <a:pt x="220196" y="224246"/>
                </a:lnTo>
                <a:cubicBezTo>
                  <a:pt x="220196" y="222083"/>
                  <a:pt x="222362" y="219920"/>
                  <a:pt x="224527" y="219920"/>
                </a:cubicBezTo>
                <a:lnTo>
                  <a:pt x="278313" y="219920"/>
                </a:lnTo>
                <a:lnTo>
                  <a:pt x="278313" y="114286"/>
                </a:lnTo>
                <a:cubicBezTo>
                  <a:pt x="278313" y="111763"/>
                  <a:pt x="280479" y="110321"/>
                  <a:pt x="283006" y="110321"/>
                </a:cubicBezTo>
                <a:cubicBezTo>
                  <a:pt x="285171" y="110321"/>
                  <a:pt x="286976" y="111763"/>
                  <a:pt x="286976" y="114286"/>
                </a:cubicBezTo>
                <a:lnTo>
                  <a:pt x="286976" y="224246"/>
                </a:lnTo>
                <a:cubicBezTo>
                  <a:pt x="286976" y="225688"/>
                  <a:pt x="286615" y="226770"/>
                  <a:pt x="285532" y="227131"/>
                </a:cubicBezTo>
                <a:lnTo>
                  <a:pt x="227776" y="285536"/>
                </a:lnTo>
                <a:cubicBezTo>
                  <a:pt x="227415" y="285896"/>
                  <a:pt x="225610" y="286978"/>
                  <a:pt x="224527" y="286978"/>
                </a:cubicBezTo>
                <a:lnTo>
                  <a:pt x="4332" y="286978"/>
                </a:lnTo>
                <a:cubicBezTo>
                  <a:pt x="1805" y="286978"/>
                  <a:pt x="0" y="284814"/>
                  <a:pt x="0" y="282291"/>
                </a:cubicBezTo>
                <a:lnTo>
                  <a:pt x="0" y="4687"/>
                </a:lnTo>
                <a:cubicBezTo>
                  <a:pt x="0" y="2163"/>
                  <a:pt x="1805" y="0"/>
                  <a:pt x="4332" y="0"/>
                </a:cubicBezTo>
                <a:close/>
              </a:path>
            </a:pathLst>
          </a:custGeom>
          <a:solidFill>
            <a:srgbClr val="445469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17" name="Subtitle 2">
            <a:extLst/>
          </p:cNvPr>
          <p:cNvSpPr txBox="1">
            <a:spLocks/>
          </p:cNvSpPr>
          <p:nvPr/>
        </p:nvSpPr>
        <p:spPr>
          <a:xfrm>
            <a:off x="2799282" y="2052310"/>
            <a:ext cx="1290018" cy="1009059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43818">
              <a:lnSpc>
                <a:spcPts val="2500"/>
              </a:lnSpc>
              <a:spcBef>
                <a:spcPts val="0"/>
              </a:spcBef>
            </a:pPr>
            <a:r>
              <a:rPr lang="en-US" b="1" dirty="0">
                <a:solidFill>
                  <a:prstClr val="whit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National Statistical Systems</a:t>
            </a:r>
          </a:p>
        </p:txBody>
      </p:sp>
      <p:grpSp>
        <p:nvGrpSpPr>
          <p:cNvPr id="23" name="Group 22">
            <a:extLst/>
          </p:cNvPr>
          <p:cNvGrpSpPr/>
          <p:nvPr/>
        </p:nvGrpSpPr>
        <p:grpSpPr>
          <a:xfrm flipH="1">
            <a:off x="6783918" y="1596556"/>
            <a:ext cx="2976372" cy="2499413"/>
            <a:chOff x="7481431" y="3282018"/>
            <a:chExt cx="5568694" cy="4676649"/>
          </a:xfrm>
        </p:grpSpPr>
        <p:sp>
          <p:nvSpPr>
            <p:cNvPr id="24" name="Freeform 9">
              <a:extLst/>
            </p:cNvPr>
            <p:cNvSpPr>
              <a:spLocks noChangeArrowheads="1"/>
            </p:cNvSpPr>
            <p:nvPr/>
          </p:nvSpPr>
          <p:spPr bwMode="auto">
            <a:xfrm>
              <a:off x="7481431" y="3282018"/>
              <a:ext cx="5568694" cy="4676649"/>
            </a:xfrm>
            <a:custGeom>
              <a:avLst/>
              <a:gdLst>
                <a:gd name="T0" fmla="*/ 5540 w 8395"/>
                <a:gd name="T1" fmla="*/ 0 h 7053"/>
                <a:gd name="T2" fmla="*/ 2854 w 8395"/>
                <a:gd name="T3" fmla="*/ 0 h 7053"/>
                <a:gd name="T4" fmla="*/ 2854 w 8395"/>
                <a:gd name="T5" fmla="*/ 0 h 7053"/>
                <a:gd name="T6" fmla="*/ 0 w 8395"/>
                <a:gd name="T7" fmla="*/ 2854 h 7053"/>
                <a:gd name="T8" fmla="*/ 0 w 8395"/>
                <a:gd name="T9" fmla="*/ 2854 h 7053"/>
                <a:gd name="T10" fmla="*/ 2854 w 8395"/>
                <a:gd name="T11" fmla="*/ 5708 h 7053"/>
                <a:gd name="T12" fmla="*/ 5540 w 8395"/>
                <a:gd name="T13" fmla="*/ 5708 h 7053"/>
                <a:gd name="T14" fmla="*/ 5540 w 8395"/>
                <a:gd name="T15" fmla="*/ 5708 h 7053"/>
                <a:gd name="T16" fmla="*/ 8216 w 8395"/>
                <a:gd name="T17" fmla="*/ 6964 h 7053"/>
                <a:gd name="T18" fmla="*/ 8216 w 8395"/>
                <a:gd name="T19" fmla="*/ 6964 h 7053"/>
                <a:gd name="T20" fmla="*/ 8394 w 8395"/>
                <a:gd name="T21" fmla="*/ 6920 h 7053"/>
                <a:gd name="T22" fmla="*/ 8394 w 8395"/>
                <a:gd name="T23" fmla="*/ 2854 h 7053"/>
                <a:gd name="T24" fmla="*/ 8394 w 8395"/>
                <a:gd name="T25" fmla="*/ 2854 h 7053"/>
                <a:gd name="T26" fmla="*/ 5540 w 8395"/>
                <a:gd name="T27" fmla="*/ 0 h 7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95" h="7053">
                  <a:moveTo>
                    <a:pt x="5540" y="0"/>
                  </a:moveTo>
                  <a:lnTo>
                    <a:pt x="2854" y="0"/>
                  </a:lnTo>
                  <a:lnTo>
                    <a:pt x="2854" y="0"/>
                  </a:lnTo>
                  <a:cubicBezTo>
                    <a:pt x="1278" y="0"/>
                    <a:pt x="0" y="1278"/>
                    <a:pt x="0" y="2854"/>
                  </a:cubicBezTo>
                  <a:lnTo>
                    <a:pt x="0" y="2854"/>
                  </a:lnTo>
                  <a:cubicBezTo>
                    <a:pt x="0" y="4430"/>
                    <a:pt x="1278" y="5708"/>
                    <a:pt x="2854" y="5708"/>
                  </a:cubicBezTo>
                  <a:lnTo>
                    <a:pt x="5540" y="5708"/>
                  </a:lnTo>
                  <a:lnTo>
                    <a:pt x="5540" y="5708"/>
                  </a:lnTo>
                  <a:cubicBezTo>
                    <a:pt x="7252" y="5708"/>
                    <a:pt x="7941" y="6436"/>
                    <a:pt x="8216" y="6964"/>
                  </a:cubicBezTo>
                  <a:lnTo>
                    <a:pt x="8216" y="6964"/>
                  </a:lnTo>
                  <a:cubicBezTo>
                    <a:pt x="8262" y="7052"/>
                    <a:pt x="8394" y="7019"/>
                    <a:pt x="8394" y="6920"/>
                  </a:cubicBezTo>
                  <a:lnTo>
                    <a:pt x="8394" y="2854"/>
                  </a:lnTo>
                  <a:lnTo>
                    <a:pt x="8394" y="2854"/>
                  </a:lnTo>
                  <a:cubicBezTo>
                    <a:pt x="8394" y="1278"/>
                    <a:pt x="7117" y="0"/>
                    <a:pt x="5540" y="0"/>
                  </a:cubicBezTo>
                </a:path>
              </a:pathLst>
            </a:custGeom>
            <a:solidFill>
              <a:srgbClr val="445469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66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 useBgFill="1">
          <p:nvSpPr>
            <p:cNvPr id="25" name="Freeform 10">
              <a:extLst/>
            </p:cNvPr>
            <p:cNvSpPr>
              <a:spLocks noChangeArrowheads="1"/>
            </p:cNvSpPr>
            <p:nvPr/>
          </p:nvSpPr>
          <p:spPr bwMode="auto">
            <a:xfrm>
              <a:off x="7857508" y="3872814"/>
              <a:ext cx="1845505" cy="2605937"/>
            </a:xfrm>
            <a:custGeom>
              <a:avLst/>
              <a:gdLst>
                <a:gd name="T0" fmla="*/ 2782 w 2783"/>
                <a:gd name="T1" fmla="*/ 3929 h 3930"/>
                <a:gd name="T2" fmla="*/ 1965 w 2783"/>
                <a:gd name="T3" fmla="*/ 3929 h 3930"/>
                <a:gd name="T4" fmla="*/ 1965 w 2783"/>
                <a:gd name="T5" fmla="*/ 3929 h 3930"/>
                <a:gd name="T6" fmla="*/ 0 w 2783"/>
                <a:gd name="T7" fmla="*/ 1965 h 3930"/>
                <a:gd name="T8" fmla="*/ 0 w 2783"/>
                <a:gd name="T9" fmla="*/ 1965 h 3930"/>
                <a:gd name="T10" fmla="*/ 1965 w 2783"/>
                <a:gd name="T11" fmla="*/ 0 h 3930"/>
                <a:gd name="T12" fmla="*/ 2782 w 2783"/>
                <a:gd name="T13" fmla="*/ 0 h 3930"/>
                <a:gd name="T14" fmla="*/ 2782 w 2783"/>
                <a:gd name="T15" fmla="*/ 3929 h 3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3" h="3930">
                  <a:moveTo>
                    <a:pt x="2782" y="3929"/>
                  </a:moveTo>
                  <a:lnTo>
                    <a:pt x="1965" y="3929"/>
                  </a:lnTo>
                  <a:lnTo>
                    <a:pt x="1965" y="3929"/>
                  </a:lnTo>
                  <a:cubicBezTo>
                    <a:pt x="880" y="3929"/>
                    <a:pt x="0" y="3050"/>
                    <a:pt x="0" y="1965"/>
                  </a:cubicBezTo>
                  <a:lnTo>
                    <a:pt x="0" y="1965"/>
                  </a:lnTo>
                  <a:cubicBezTo>
                    <a:pt x="0" y="880"/>
                    <a:pt x="880" y="0"/>
                    <a:pt x="1965" y="0"/>
                  </a:cubicBezTo>
                  <a:lnTo>
                    <a:pt x="2782" y="0"/>
                  </a:lnTo>
                  <a:lnTo>
                    <a:pt x="2782" y="3929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66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</p:grpSp>
      <p:sp>
        <p:nvSpPr>
          <p:cNvPr id="26" name="Freeform 1066">
            <a:extLst/>
          </p:cNvPr>
          <p:cNvSpPr>
            <a:spLocks noChangeAspect="1" noChangeArrowheads="1"/>
          </p:cNvSpPr>
          <p:nvPr/>
        </p:nvSpPr>
        <p:spPr bwMode="auto">
          <a:xfrm>
            <a:off x="8764212" y="2326458"/>
            <a:ext cx="567887" cy="566155"/>
          </a:xfrm>
          <a:custGeom>
            <a:avLst/>
            <a:gdLst>
              <a:gd name="T0" fmla="*/ 26965827 w 286978"/>
              <a:gd name="T1" fmla="*/ 30702655 h 285394"/>
              <a:gd name="T2" fmla="*/ 32752427 w 286978"/>
              <a:gd name="T3" fmla="*/ 30702655 h 285394"/>
              <a:gd name="T4" fmla="*/ 33090247 w 286978"/>
              <a:gd name="T5" fmla="*/ 28725308 h 285394"/>
              <a:gd name="T6" fmla="*/ 33259150 w 286978"/>
              <a:gd name="T7" fmla="*/ 34399134 h 285394"/>
              <a:gd name="T8" fmla="*/ 25952135 w 286978"/>
              <a:gd name="T9" fmla="*/ 30702655 h 285394"/>
              <a:gd name="T10" fmla="*/ 11228194 w 286978"/>
              <a:gd name="T11" fmla="*/ 28510520 h 285394"/>
              <a:gd name="T12" fmla="*/ 14535827 w 286978"/>
              <a:gd name="T13" fmla="*/ 29612552 h 285394"/>
              <a:gd name="T14" fmla="*/ 11228194 w 286978"/>
              <a:gd name="T15" fmla="*/ 28510520 h 285394"/>
              <a:gd name="T16" fmla="*/ 8232606 w 286978"/>
              <a:gd name="T17" fmla="*/ 29061621 h 285394"/>
              <a:gd name="T18" fmla="*/ 3761210 w 286978"/>
              <a:gd name="T19" fmla="*/ 29061621 h 285394"/>
              <a:gd name="T20" fmla="*/ 28821303 w 286978"/>
              <a:gd name="T21" fmla="*/ 26766356 h 285394"/>
              <a:gd name="T22" fmla="*/ 30067907 w 286978"/>
              <a:gd name="T23" fmla="*/ 25585453 h 285394"/>
              <a:gd name="T24" fmla="*/ 30067907 w 286978"/>
              <a:gd name="T25" fmla="*/ 29040709 h 285394"/>
              <a:gd name="T26" fmla="*/ 13859859 w 286978"/>
              <a:gd name="T27" fmla="*/ 23726804 h 285394"/>
              <a:gd name="T28" fmla="*/ 17921876 w 286978"/>
              <a:gd name="T29" fmla="*/ 24829014 h 285394"/>
              <a:gd name="T30" fmla="*/ 13859859 w 286978"/>
              <a:gd name="T31" fmla="*/ 23726804 h 285394"/>
              <a:gd name="T32" fmla="*/ 10864854 w 286978"/>
              <a:gd name="T33" fmla="*/ 24231843 h 285394"/>
              <a:gd name="T34" fmla="*/ 3761210 w 286978"/>
              <a:gd name="T35" fmla="*/ 24231843 h 285394"/>
              <a:gd name="T36" fmla="*/ 1022677 w 286978"/>
              <a:gd name="T37" fmla="*/ 33358575 h 285394"/>
              <a:gd name="T38" fmla="*/ 20026561 w 286978"/>
              <a:gd name="T39" fmla="*/ 19835428 h 285394"/>
              <a:gd name="T40" fmla="*/ 20324740 w 286978"/>
              <a:gd name="T41" fmla="*/ 18751827 h 285394"/>
              <a:gd name="T42" fmla="*/ 24884069 w 286978"/>
              <a:gd name="T43" fmla="*/ 26900218 h 285394"/>
              <a:gd name="T44" fmla="*/ 554044 w 286978"/>
              <a:gd name="T45" fmla="*/ 34398750 h 285394"/>
              <a:gd name="T46" fmla="*/ 554044 w 286978"/>
              <a:gd name="T47" fmla="*/ 18751827 h 285394"/>
              <a:gd name="T48" fmla="*/ 26661907 w 286978"/>
              <a:gd name="T49" fmla="*/ 10309714 h 285394"/>
              <a:gd name="T50" fmla="*/ 16173039 w 286978"/>
              <a:gd name="T51" fmla="*/ 10309714 h 285394"/>
              <a:gd name="T52" fmla="*/ 29584503 w 286978"/>
              <a:gd name="T53" fmla="*/ 4975142 h 285394"/>
              <a:gd name="T54" fmla="*/ 24200132 w 286978"/>
              <a:gd name="T55" fmla="*/ 5891761 h 285394"/>
              <a:gd name="T56" fmla="*/ 16676645 w 286978"/>
              <a:gd name="T57" fmla="*/ 4975142 h 285394"/>
              <a:gd name="T58" fmla="*/ 20747029 w 286978"/>
              <a:gd name="T59" fmla="*/ 5891761 h 285394"/>
              <a:gd name="T60" fmla="*/ 16676645 w 286978"/>
              <a:gd name="T61" fmla="*/ 4975142 h 285394"/>
              <a:gd name="T62" fmla="*/ 1019255 w 286978"/>
              <a:gd name="T63" fmla="*/ 6412187 h 285394"/>
              <a:gd name="T64" fmla="*/ 6836871 w 286978"/>
              <a:gd name="T65" fmla="*/ 6412187 h 285394"/>
              <a:gd name="T66" fmla="*/ 7134355 w 286978"/>
              <a:gd name="T67" fmla="*/ 4429834 h 285394"/>
              <a:gd name="T68" fmla="*/ 7304094 w 286978"/>
              <a:gd name="T69" fmla="*/ 10288523 h 285394"/>
              <a:gd name="T70" fmla="*/ 0 w 286978"/>
              <a:gd name="T71" fmla="*/ 6412187 h 285394"/>
              <a:gd name="T72" fmla="*/ 15286739 w 286978"/>
              <a:gd name="T73" fmla="*/ 1040341 h 285394"/>
              <a:gd name="T74" fmla="*/ 32930553 w 286978"/>
              <a:gd name="T75" fmla="*/ 14650029 h 285394"/>
              <a:gd name="T76" fmla="*/ 4072667 w 286978"/>
              <a:gd name="T77" fmla="*/ 1039901 h 285394"/>
              <a:gd name="T78" fmla="*/ 5276420 w 286978"/>
              <a:gd name="T79" fmla="*/ 2296235 h 285394"/>
              <a:gd name="T80" fmla="*/ 33441916 w 286978"/>
              <a:gd name="T81" fmla="*/ 0 h 285394"/>
              <a:gd name="T82" fmla="*/ 33441916 w 286978"/>
              <a:gd name="T83" fmla="*/ 15646970 h 285394"/>
              <a:gd name="T84" fmla="*/ 10428668 w 286978"/>
              <a:gd name="T85" fmla="*/ 8105042 h 285394"/>
              <a:gd name="T86" fmla="*/ 14988611 w 286978"/>
              <a:gd name="T87" fmla="*/ 0 h 285394"/>
              <a:gd name="T88" fmla="*/ 4072667 w 286978"/>
              <a:gd name="T89" fmla="*/ 4548741 h 2853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6978" h="285394">
                <a:moveTo>
                  <a:pt x="231198" y="237608"/>
                </a:moveTo>
                <a:cubicBezTo>
                  <a:pt x="232624" y="239391"/>
                  <a:pt x="233337" y="242244"/>
                  <a:pt x="231554" y="244027"/>
                </a:cubicBezTo>
                <a:cubicBezTo>
                  <a:pt x="229058" y="246880"/>
                  <a:pt x="227632" y="250446"/>
                  <a:pt x="227632" y="254725"/>
                </a:cubicBezTo>
                <a:lnTo>
                  <a:pt x="227632" y="276835"/>
                </a:lnTo>
                <a:lnTo>
                  <a:pt x="276480" y="276835"/>
                </a:lnTo>
                <a:lnTo>
                  <a:pt x="276480" y="254725"/>
                </a:lnTo>
                <a:cubicBezTo>
                  <a:pt x="276480" y="250446"/>
                  <a:pt x="275054" y="246880"/>
                  <a:pt x="272201" y="244027"/>
                </a:cubicBezTo>
                <a:cubicBezTo>
                  <a:pt x="271131" y="242244"/>
                  <a:pt x="271131" y="239391"/>
                  <a:pt x="273271" y="237608"/>
                </a:cubicBezTo>
                <a:cubicBezTo>
                  <a:pt x="275054" y="236538"/>
                  <a:pt x="277549" y="236538"/>
                  <a:pt x="279332" y="238321"/>
                </a:cubicBezTo>
                <a:cubicBezTo>
                  <a:pt x="282898" y="242957"/>
                  <a:pt x="285394" y="248663"/>
                  <a:pt x="285394" y="254725"/>
                </a:cubicBezTo>
                <a:lnTo>
                  <a:pt x="285394" y="281114"/>
                </a:lnTo>
                <a:cubicBezTo>
                  <a:pt x="285394" y="283611"/>
                  <a:pt x="283254" y="285394"/>
                  <a:pt x="280758" y="285394"/>
                </a:cubicBezTo>
                <a:lnTo>
                  <a:pt x="223354" y="285394"/>
                </a:lnTo>
                <a:cubicBezTo>
                  <a:pt x="221214" y="285394"/>
                  <a:pt x="219075" y="283611"/>
                  <a:pt x="219075" y="281114"/>
                </a:cubicBezTo>
                <a:lnTo>
                  <a:pt x="219075" y="254725"/>
                </a:lnTo>
                <a:cubicBezTo>
                  <a:pt x="219075" y="248663"/>
                  <a:pt x="221214" y="242957"/>
                  <a:pt x="225136" y="238321"/>
                </a:cubicBezTo>
                <a:cubicBezTo>
                  <a:pt x="226206" y="236538"/>
                  <a:pt x="229058" y="236538"/>
                  <a:pt x="231198" y="237608"/>
                </a:cubicBezTo>
                <a:close/>
                <a:moveTo>
                  <a:pt x="94784" y="236538"/>
                </a:moveTo>
                <a:lnTo>
                  <a:pt x="122705" y="236538"/>
                </a:lnTo>
                <a:cubicBezTo>
                  <a:pt x="125210" y="236538"/>
                  <a:pt x="126642" y="238824"/>
                  <a:pt x="126642" y="241110"/>
                </a:cubicBezTo>
                <a:cubicBezTo>
                  <a:pt x="126642" y="243396"/>
                  <a:pt x="125210" y="245682"/>
                  <a:pt x="122705" y="245682"/>
                </a:cubicBezTo>
                <a:lnTo>
                  <a:pt x="94784" y="245682"/>
                </a:lnTo>
                <a:cubicBezTo>
                  <a:pt x="92278" y="245682"/>
                  <a:pt x="90488" y="243396"/>
                  <a:pt x="90488" y="241110"/>
                </a:cubicBezTo>
                <a:cubicBezTo>
                  <a:pt x="90488" y="238824"/>
                  <a:pt x="92278" y="236538"/>
                  <a:pt x="94784" y="236538"/>
                </a:cubicBezTo>
                <a:close/>
                <a:moveTo>
                  <a:pt x="35983" y="236538"/>
                </a:moveTo>
                <a:lnTo>
                  <a:pt x="64911" y="236538"/>
                </a:lnTo>
                <a:cubicBezTo>
                  <a:pt x="67381" y="236538"/>
                  <a:pt x="69497" y="238824"/>
                  <a:pt x="69497" y="241110"/>
                </a:cubicBezTo>
                <a:cubicBezTo>
                  <a:pt x="69497" y="243396"/>
                  <a:pt x="67381" y="245682"/>
                  <a:pt x="64911" y="245682"/>
                </a:cubicBezTo>
                <a:lnTo>
                  <a:pt x="35983" y="245682"/>
                </a:lnTo>
                <a:cubicBezTo>
                  <a:pt x="33514" y="245682"/>
                  <a:pt x="31750" y="243396"/>
                  <a:pt x="31750" y="241110"/>
                </a:cubicBezTo>
                <a:cubicBezTo>
                  <a:pt x="31750" y="238824"/>
                  <a:pt x="33514" y="236538"/>
                  <a:pt x="35983" y="236538"/>
                </a:cubicBezTo>
                <a:close/>
                <a:moveTo>
                  <a:pt x="253819" y="212271"/>
                </a:moveTo>
                <a:cubicBezTo>
                  <a:pt x="248013" y="212271"/>
                  <a:pt x="243296" y="216625"/>
                  <a:pt x="243296" y="222068"/>
                </a:cubicBezTo>
                <a:cubicBezTo>
                  <a:pt x="243296" y="227874"/>
                  <a:pt x="248013" y="232228"/>
                  <a:pt x="253819" y="232228"/>
                </a:cubicBezTo>
                <a:cubicBezTo>
                  <a:pt x="258899" y="232228"/>
                  <a:pt x="263616" y="227874"/>
                  <a:pt x="263616" y="222068"/>
                </a:cubicBezTo>
                <a:cubicBezTo>
                  <a:pt x="263616" y="216625"/>
                  <a:pt x="258899" y="212271"/>
                  <a:pt x="253819" y="212271"/>
                </a:cubicBezTo>
                <a:close/>
                <a:moveTo>
                  <a:pt x="253819" y="203200"/>
                </a:moveTo>
                <a:cubicBezTo>
                  <a:pt x="263979" y="203200"/>
                  <a:pt x="272687" y="211545"/>
                  <a:pt x="272687" y="222068"/>
                </a:cubicBezTo>
                <a:cubicBezTo>
                  <a:pt x="272687" y="232228"/>
                  <a:pt x="263979" y="240937"/>
                  <a:pt x="253819" y="240937"/>
                </a:cubicBezTo>
                <a:cubicBezTo>
                  <a:pt x="243296" y="240937"/>
                  <a:pt x="234950" y="232228"/>
                  <a:pt x="234950" y="222068"/>
                </a:cubicBezTo>
                <a:cubicBezTo>
                  <a:pt x="234950" y="211545"/>
                  <a:pt x="243296" y="203200"/>
                  <a:pt x="253819" y="203200"/>
                </a:cubicBezTo>
                <a:close/>
                <a:moveTo>
                  <a:pt x="116999" y="196850"/>
                </a:moveTo>
                <a:lnTo>
                  <a:pt x="151289" y="196850"/>
                </a:lnTo>
                <a:cubicBezTo>
                  <a:pt x="153789" y="196850"/>
                  <a:pt x="155218" y="198374"/>
                  <a:pt x="155218" y="201041"/>
                </a:cubicBezTo>
                <a:cubicBezTo>
                  <a:pt x="155218" y="203708"/>
                  <a:pt x="153789" y="205994"/>
                  <a:pt x="151289" y="205994"/>
                </a:cubicBezTo>
                <a:lnTo>
                  <a:pt x="116999" y="205994"/>
                </a:lnTo>
                <a:cubicBezTo>
                  <a:pt x="114499" y="205994"/>
                  <a:pt x="112713" y="203708"/>
                  <a:pt x="112713" y="201041"/>
                </a:cubicBezTo>
                <a:cubicBezTo>
                  <a:pt x="112713" y="198374"/>
                  <a:pt x="114499" y="196850"/>
                  <a:pt x="116999" y="196850"/>
                </a:cubicBezTo>
                <a:close/>
                <a:moveTo>
                  <a:pt x="36033" y="196850"/>
                </a:moveTo>
                <a:lnTo>
                  <a:pt x="87792" y="196850"/>
                </a:lnTo>
                <a:cubicBezTo>
                  <a:pt x="89933" y="196850"/>
                  <a:pt x="91718" y="198374"/>
                  <a:pt x="91718" y="201041"/>
                </a:cubicBezTo>
                <a:cubicBezTo>
                  <a:pt x="91718" y="203708"/>
                  <a:pt x="89933" y="205994"/>
                  <a:pt x="87792" y="205994"/>
                </a:cubicBezTo>
                <a:lnTo>
                  <a:pt x="36033" y="205994"/>
                </a:lnTo>
                <a:cubicBezTo>
                  <a:pt x="33535" y="205994"/>
                  <a:pt x="31750" y="203708"/>
                  <a:pt x="31750" y="201041"/>
                </a:cubicBezTo>
                <a:cubicBezTo>
                  <a:pt x="31750" y="198374"/>
                  <a:pt x="33535" y="196850"/>
                  <a:pt x="36033" y="196850"/>
                </a:cubicBezTo>
                <a:close/>
                <a:moveTo>
                  <a:pt x="8632" y="164565"/>
                </a:moveTo>
                <a:lnTo>
                  <a:pt x="8632" y="276760"/>
                </a:lnTo>
                <a:lnTo>
                  <a:pt x="169054" y="276760"/>
                </a:lnTo>
                <a:lnTo>
                  <a:pt x="201067" y="220662"/>
                </a:lnTo>
                <a:lnTo>
                  <a:pt x="169054" y="164565"/>
                </a:lnTo>
                <a:lnTo>
                  <a:pt x="8632" y="164565"/>
                </a:lnTo>
                <a:close/>
                <a:moveTo>
                  <a:pt x="4676" y="155575"/>
                </a:moveTo>
                <a:lnTo>
                  <a:pt x="171572" y="155575"/>
                </a:lnTo>
                <a:cubicBezTo>
                  <a:pt x="173011" y="155575"/>
                  <a:pt x="174809" y="156654"/>
                  <a:pt x="175529" y="158092"/>
                </a:cubicBezTo>
                <a:lnTo>
                  <a:pt x="210059" y="218505"/>
                </a:lnTo>
                <a:cubicBezTo>
                  <a:pt x="210778" y="219943"/>
                  <a:pt x="210778" y="221381"/>
                  <a:pt x="210059" y="223179"/>
                </a:cubicBezTo>
                <a:lnTo>
                  <a:pt x="175529" y="283233"/>
                </a:lnTo>
                <a:cubicBezTo>
                  <a:pt x="174809" y="285031"/>
                  <a:pt x="173011" y="285391"/>
                  <a:pt x="171572" y="285391"/>
                </a:cubicBezTo>
                <a:lnTo>
                  <a:pt x="4676" y="285391"/>
                </a:lnTo>
                <a:cubicBezTo>
                  <a:pt x="2158" y="285391"/>
                  <a:pt x="0" y="283593"/>
                  <a:pt x="0" y="281075"/>
                </a:cubicBezTo>
                <a:lnTo>
                  <a:pt x="0" y="159890"/>
                </a:lnTo>
                <a:cubicBezTo>
                  <a:pt x="0" y="157373"/>
                  <a:pt x="2158" y="155575"/>
                  <a:pt x="4676" y="155575"/>
                </a:cubicBezTo>
                <a:close/>
                <a:moveTo>
                  <a:pt x="140809" y="80963"/>
                </a:moveTo>
                <a:lnTo>
                  <a:pt x="221141" y="80963"/>
                </a:lnTo>
                <a:cubicBezTo>
                  <a:pt x="223283" y="80963"/>
                  <a:pt x="225068" y="82868"/>
                  <a:pt x="225068" y="85535"/>
                </a:cubicBezTo>
                <a:cubicBezTo>
                  <a:pt x="225068" y="88202"/>
                  <a:pt x="223283" y="90107"/>
                  <a:pt x="221141" y="90107"/>
                </a:cubicBezTo>
                <a:lnTo>
                  <a:pt x="140809" y="90107"/>
                </a:lnTo>
                <a:cubicBezTo>
                  <a:pt x="138667" y="90107"/>
                  <a:pt x="136525" y="88202"/>
                  <a:pt x="136525" y="85535"/>
                </a:cubicBezTo>
                <a:cubicBezTo>
                  <a:pt x="136525" y="82868"/>
                  <a:pt x="138667" y="80963"/>
                  <a:pt x="140809" y="80963"/>
                </a:cubicBezTo>
                <a:close/>
                <a:moveTo>
                  <a:pt x="204286" y="41275"/>
                </a:moveTo>
                <a:lnTo>
                  <a:pt x="249739" y="41275"/>
                </a:lnTo>
                <a:cubicBezTo>
                  <a:pt x="252225" y="41275"/>
                  <a:pt x="253645" y="42929"/>
                  <a:pt x="253645" y="45244"/>
                </a:cubicBezTo>
                <a:cubicBezTo>
                  <a:pt x="253645" y="47559"/>
                  <a:pt x="252225" y="48882"/>
                  <a:pt x="249739" y="48882"/>
                </a:cubicBezTo>
                <a:lnTo>
                  <a:pt x="204286" y="48882"/>
                </a:lnTo>
                <a:cubicBezTo>
                  <a:pt x="201445" y="48882"/>
                  <a:pt x="200025" y="47559"/>
                  <a:pt x="200025" y="45244"/>
                </a:cubicBezTo>
                <a:cubicBezTo>
                  <a:pt x="200025" y="42929"/>
                  <a:pt x="201445" y="41275"/>
                  <a:pt x="204286" y="41275"/>
                </a:cubicBezTo>
                <a:close/>
                <a:moveTo>
                  <a:pt x="140776" y="41275"/>
                </a:moveTo>
                <a:lnTo>
                  <a:pt x="175137" y="41275"/>
                </a:lnTo>
                <a:cubicBezTo>
                  <a:pt x="176908" y="41275"/>
                  <a:pt x="179034" y="42929"/>
                  <a:pt x="179034" y="45244"/>
                </a:cubicBezTo>
                <a:cubicBezTo>
                  <a:pt x="179034" y="47559"/>
                  <a:pt x="176908" y="48882"/>
                  <a:pt x="175137" y="48882"/>
                </a:cubicBezTo>
                <a:lnTo>
                  <a:pt x="140776" y="48882"/>
                </a:lnTo>
                <a:cubicBezTo>
                  <a:pt x="138651" y="48882"/>
                  <a:pt x="136525" y="47559"/>
                  <a:pt x="136525" y="45244"/>
                </a:cubicBezTo>
                <a:cubicBezTo>
                  <a:pt x="136525" y="42929"/>
                  <a:pt x="138651" y="41275"/>
                  <a:pt x="140776" y="41275"/>
                </a:cubicBezTo>
                <a:close/>
                <a:moveTo>
                  <a:pt x="11829" y="36021"/>
                </a:moveTo>
                <a:cubicBezTo>
                  <a:pt x="13980" y="37483"/>
                  <a:pt x="13980" y="40041"/>
                  <a:pt x="12546" y="42234"/>
                </a:cubicBezTo>
                <a:cubicBezTo>
                  <a:pt x="9679" y="45523"/>
                  <a:pt x="8603" y="49178"/>
                  <a:pt x="8603" y="53198"/>
                </a:cubicBezTo>
                <a:lnTo>
                  <a:pt x="8603" y="76588"/>
                </a:lnTo>
                <a:lnTo>
                  <a:pt x="57713" y="76588"/>
                </a:lnTo>
                <a:lnTo>
                  <a:pt x="57713" y="53198"/>
                </a:lnTo>
                <a:cubicBezTo>
                  <a:pt x="57713" y="49178"/>
                  <a:pt x="55921" y="45523"/>
                  <a:pt x="53770" y="42234"/>
                </a:cubicBezTo>
                <a:cubicBezTo>
                  <a:pt x="51978" y="40041"/>
                  <a:pt x="52336" y="37483"/>
                  <a:pt x="54487" y="36021"/>
                </a:cubicBezTo>
                <a:cubicBezTo>
                  <a:pt x="55921" y="34925"/>
                  <a:pt x="58789" y="35290"/>
                  <a:pt x="60223" y="36752"/>
                </a:cubicBezTo>
                <a:cubicBezTo>
                  <a:pt x="64166" y="41503"/>
                  <a:pt x="66317" y="47716"/>
                  <a:pt x="66317" y="53198"/>
                </a:cubicBezTo>
                <a:lnTo>
                  <a:pt x="66317" y="80608"/>
                </a:lnTo>
                <a:cubicBezTo>
                  <a:pt x="66317" y="83166"/>
                  <a:pt x="64166" y="85359"/>
                  <a:pt x="61657" y="85359"/>
                </a:cubicBezTo>
                <a:lnTo>
                  <a:pt x="4660" y="85359"/>
                </a:lnTo>
                <a:cubicBezTo>
                  <a:pt x="2151" y="85359"/>
                  <a:pt x="0" y="83166"/>
                  <a:pt x="0" y="80608"/>
                </a:cubicBezTo>
                <a:lnTo>
                  <a:pt x="0" y="53198"/>
                </a:lnTo>
                <a:cubicBezTo>
                  <a:pt x="0" y="47716"/>
                  <a:pt x="2151" y="41503"/>
                  <a:pt x="5735" y="36752"/>
                </a:cubicBezTo>
                <a:cubicBezTo>
                  <a:pt x="7528" y="35290"/>
                  <a:pt x="10037" y="34925"/>
                  <a:pt x="11829" y="36021"/>
                </a:cubicBezTo>
                <a:close/>
                <a:moveTo>
                  <a:pt x="129045" y="8630"/>
                </a:moveTo>
                <a:lnTo>
                  <a:pt x="96667" y="64728"/>
                </a:lnTo>
                <a:lnTo>
                  <a:pt x="129045" y="121544"/>
                </a:lnTo>
                <a:lnTo>
                  <a:pt x="277984" y="121544"/>
                </a:lnTo>
                <a:lnTo>
                  <a:pt x="277984" y="8630"/>
                </a:lnTo>
                <a:lnTo>
                  <a:pt x="129045" y="8630"/>
                </a:lnTo>
                <a:close/>
                <a:moveTo>
                  <a:pt x="34381" y="8626"/>
                </a:moveTo>
                <a:cubicBezTo>
                  <a:pt x="28938" y="8626"/>
                  <a:pt x="24584" y="13299"/>
                  <a:pt x="24584" y="19050"/>
                </a:cubicBezTo>
                <a:cubicBezTo>
                  <a:pt x="24584" y="24441"/>
                  <a:pt x="28938" y="29114"/>
                  <a:pt x="34381" y="29114"/>
                </a:cubicBezTo>
                <a:cubicBezTo>
                  <a:pt x="40186" y="29114"/>
                  <a:pt x="44541" y="24441"/>
                  <a:pt x="44541" y="19050"/>
                </a:cubicBezTo>
                <a:cubicBezTo>
                  <a:pt x="44541" y="13299"/>
                  <a:pt x="40186" y="8626"/>
                  <a:pt x="34381" y="8626"/>
                </a:cubicBezTo>
                <a:close/>
                <a:moveTo>
                  <a:pt x="126527" y="0"/>
                </a:moveTo>
                <a:lnTo>
                  <a:pt x="282301" y="0"/>
                </a:lnTo>
                <a:cubicBezTo>
                  <a:pt x="284820" y="0"/>
                  <a:pt x="286978" y="2157"/>
                  <a:pt x="286978" y="4675"/>
                </a:cubicBezTo>
                <a:lnTo>
                  <a:pt x="286978" y="125500"/>
                </a:lnTo>
                <a:cubicBezTo>
                  <a:pt x="286978" y="128017"/>
                  <a:pt x="284820" y="129815"/>
                  <a:pt x="282301" y="129815"/>
                </a:cubicBezTo>
                <a:lnTo>
                  <a:pt x="126527" y="129815"/>
                </a:lnTo>
                <a:cubicBezTo>
                  <a:pt x="124728" y="129815"/>
                  <a:pt x="123649" y="129096"/>
                  <a:pt x="122929" y="128017"/>
                </a:cubicBezTo>
                <a:lnTo>
                  <a:pt x="88033" y="67245"/>
                </a:lnTo>
                <a:cubicBezTo>
                  <a:pt x="87313" y="66166"/>
                  <a:pt x="87313" y="64008"/>
                  <a:pt x="88033" y="62930"/>
                </a:cubicBezTo>
                <a:lnTo>
                  <a:pt x="122929" y="2157"/>
                </a:lnTo>
                <a:cubicBezTo>
                  <a:pt x="123649" y="1079"/>
                  <a:pt x="124728" y="0"/>
                  <a:pt x="126527" y="0"/>
                </a:cubicBezTo>
                <a:close/>
                <a:moveTo>
                  <a:pt x="34381" y="0"/>
                </a:moveTo>
                <a:cubicBezTo>
                  <a:pt x="44904" y="0"/>
                  <a:pt x="53612" y="8626"/>
                  <a:pt x="53612" y="19050"/>
                </a:cubicBezTo>
                <a:cubicBezTo>
                  <a:pt x="53612" y="29473"/>
                  <a:pt x="44904" y="37740"/>
                  <a:pt x="34381" y="37740"/>
                </a:cubicBezTo>
                <a:cubicBezTo>
                  <a:pt x="24221" y="37740"/>
                  <a:pt x="15875" y="29473"/>
                  <a:pt x="15875" y="19050"/>
                </a:cubicBezTo>
                <a:cubicBezTo>
                  <a:pt x="15875" y="8626"/>
                  <a:pt x="24221" y="0"/>
                  <a:pt x="34381" y="0"/>
                </a:cubicBezTo>
                <a:close/>
              </a:path>
            </a:pathLst>
          </a:custGeom>
          <a:solidFill>
            <a:srgbClr val="445469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27" name="Subtitle 2">
            <a:extLst/>
          </p:cNvPr>
          <p:cNvSpPr txBox="1">
            <a:spLocks/>
          </p:cNvSpPr>
          <p:nvPr/>
        </p:nvSpPr>
        <p:spPr>
          <a:xfrm>
            <a:off x="6872438" y="2200865"/>
            <a:ext cx="1613827" cy="815608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543818">
              <a:lnSpc>
                <a:spcPts val="2000"/>
              </a:lnSpc>
              <a:spcBef>
                <a:spcPts val="0"/>
              </a:spcBef>
            </a:pPr>
            <a:r>
              <a:rPr lang="en-US" sz="2200" b="1" dirty="0">
                <a:solidFill>
                  <a:prstClr val="whit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Pan African organizations </a:t>
            </a:r>
          </a:p>
          <a:p>
            <a:pPr algn="r" defTabSz="543818">
              <a:lnSpc>
                <a:spcPts val="2000"/>
              </a:lnSpc>
              <a:spcBef>
                <a:spcPts val="0"/>
              </a:spcBef>
            </a:pPr>
            <a:r>
              <a:rPr lang="en-US" sz="2200" b="1" dirty="0">
                <a:solidFill>
                  <a:prstClr val="whit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Partners</a:t>
            </a:r>
          </a:p>
        </p:txBody>
      </p:sp>
      <p:sp>
        <p:nvSpPr>
          <p:cNvPr id="31" name="Freeform 2">
            <a:extLst/>
          </p:cNvPr>
          <p:cNvSpPr>
            <a:spLocks noChangeArrowheads="1"/>
          </p:cNvSpPr>
          <p:nvPr/>
        </p:nvSpPr>
        <p:spPr bwMode="auto">
          <a:xfrm>
            <a:off x="2794643" y="4510123"/>
            <a:ext cx="832408" cy="1067153"/>
          </a:xfrm>
          <a:custGeom>
            <a:avLst/>
            <a:gdLst>
              <a:gd name="T0" fmla="*/ 2547 w 2548"/>
              <a:gd name="T1" fmla="*/ 3268 h 3269"/>
              <a:gd name="T2" fmla="*/ 1633 w 2548"/>
              <a:gd name="T3" fmla="*/ 3268 h 3269"/>
              <a:gd name="T4" fmla="*/ 1633 w 2548"/>
              <a:gd name="T5" fmla="*/ 3268 h 3269"/>
              <a:gd name="T6" fmla="*/ 0 w 2548"/>
              <a:gd name="T7" fmla="*/ 1634 h 3269"/>
              <a:gd name="T8" fmla="*/ 0 w 2548"/>
              <a:gd name="T9" fmla="*/ 1634 h 3269"/>
              <a:gd name="T10" fmla="*/ 1633 w 2548"/>
              <a:gd name="T11" fmla="*/ 0 h 3269"/>
              <a:gd name="T12" fmla="*/ 2547 w 2548"/>
              <a:gd name="T13" fmla="*/ 0 h 3269"/>
              <a:gd name="T14" fmla="*/ 1236 w 2548"/>
              <a:gd name="T15" fmla="*/ 1634 h 3269"/>
              <a:gd name="T16" fmla="*/ 2547 w 2548"/>
              <a:gd name="T17" fmla="*/ 3268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48" h="3269">
                <a:moveTo>
                  <a:pt x="2547" y="3268"/>
                </a:moveTo>
                <a:lnTo>
                  <a:pt x="1633" y="3268"/>
                </a:lnTo>
                <a:lnTo>
                  <a:pt x="1633" y="3268"/>
                </a:lnTo>
                <a:cubicBezTo>
                  <a:pt x="731" y="3268"/>
                  <a:pt x="0" y="2536"/>
                  <a:pt x="0" y="1634"/>
                </a:cubicBezTo>
                <a:lnTo>
                  <a:pt x="0" y="1634"/>
                </a:lnTo>
                <a:cubicBezTo>
                  <a:pt x="0" y="731"/>
                  <a:pt x="731" y="0"/>
                  <a:pt x="1633" y="0"/>
                </a:cubicBezTo>
                <a:lnTo>
                  <a:pt x="2547" y="0"/>
                </a:lnTo>
                <a:lnTo>
                  <a:pt x="1236" y="1634"/>
                </a:lnTo>
                <a:lnTo>
                  <a:pt x="2547" y="32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 dirty="0">
              <a:latin typeface="Lato Light" panose="020F0502020204030203" pitchFamily="34" charset="0"/>
            </a:endParaRPr>
          </a:p>
        </p:txBody>
      </p:sp>
      <p:sp>
        <p:nvSpPr>
          <p:cNvPr id="32" name="Freeform 3">
            <a:extLst/>
          </p:cNvPr>
          <p:cNvSpPr>
            <a:spLocks noChangeArrowheads="1"/>
          </p:cNvSpPr>
          <p:nvPr/>
        </p:nvSpPr>
        <p:spPr bwMode="auto">
          <a:xfrm>
            <a:off x="7797050" y="4510123"/>
            <a:ext cx="832408" cy="1067153"/>
          </a:xfrm>
          <a:custGeom>
            <a:avLst/>
            <a:gdLst>
              <a:gd name="T0" fmla="*/ 0 w 2547"/>
              <a:gd name="T1" fmla="*/ 0 h 3269"/>
              <a:gd name="T2" fmla="*/ 912 w 2547"/>
              <a:gd name="T3" fmla="*/ 0 h 3269"/>
              <a:gd name="T4" fmla="*/ 912 w 2547"/>
              <a:gd name="T5" fmla="*/ 0 h 3269"/>
              <a:gd name="T6" fmla="*/ 2546 w 2547"/>
              <a:gd name="T7" fmla="*/ 1634 h 3269"/>
              <a:gd name="T8" fmla="*/ 2546 w 2547"/>
              <a:gd name="T9" fmla="*/ 1634 h 3269"/>
              <a:gd name="T10" fmla="*/ 912 w 2547"/>
              <a:gd name="T11" fmla="*/ 3268 h 3269"/>
              <a:gd name="T12" fmla="*/ 0 w 2547"/>
              <a:gd name="T13" fmla="*/ 3268 h 3269"/>
              <a:gd name="T14" fmla="*/ 1310 w 2547"/>
              <a:gd name="T15" fmla="*/ 1634 h 3269"/>
              <a:gd name="T16" fmla="*/ 0 w 2547"/>
              <a:gd name="T17" fmla="*/ 0 h 3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47" h="3269">
                <a:moveTo>
                  <a:pt x="0" y="0"/>
                </a:moveTo>
                <a:lnTo>
                  <a:pt x="912" y="0"/>
                </a:lnTo>
                <a:lnTo>
                  <a:pt x="912" y="0"/>
                </a:lnTo>
                <a:cubicBezTo>
                  <a:pt x="1815" y="0"/>
                  <a:pt x="2546" y="731"/>
                  <a:pt x="2546" y="1634"/>
                </a:cubicBezTo>
                <a:lnTo>
                  <a:pt x="2546" y="1634"/>
                </a:lnTo>
                <a:cubicBezTo>
                  <a:pt x="2546" y="2536"/>
                  <a:pt x="1815" y="3268"/>
                  <a:pt x="912" y="3268"/>
                </a:cubicBezTo>
                <a:lnTo>
                  <a:pt x="0" y="3268"/>
                </a:lnTo>
                <a:lnTo>
                  <a:pt x="1310" y="1634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 dirty="0">
              <a:latin typeface="Lato Light" panose="020F0502020204030203" pitchFamily="34" charset="0"/>
            </a:endParaRPr>
          </a:p>
        </p:txBody>
      </p:sp>
      <p:sp>
        <p:nvSpPr>
          <p:cNvPr id="33" name="Subtitle 2">
            <a:extLst/>
          </p:cNvPr>
          <p:cNvSpPr txBox="1">
            <a:spLocks/>
          </p:cNvSpPr>
          <p:nvPr/>
        </p:nvSpPr>
        <p:spPr>
          <a:xfrm>
            <a:off x="3627049" y="4739194"/>
            <a:ext cx="4170001" cy="60901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50"/>
              </a:lnSpc>
              <a:spcBef>
                <a:spcPts val="0"/>
              </a:spcBef>
            </a:pPr>
            <a:r>
              <a:rPr lang="en-US" sz="1600" b="1" dirty="0">
                <a:latin typeface="Poppins" pitchFamily="2" charset="77"/>
                <a:ea typeface="Lato" panose="020F0502020204030203" pitchFamily="34" charset="0"/>
                <a:cs typeface="Poppins" pitchFamily="2" charset="77"/>
              </a:rPr>
              <a:t>Sustainable solutions to address weakness of NSSs</a:t>
            </a:r>
          </a:p>
        </p:txBody>
      </p:sp>
      <p:sp>
        <p:nvSpPr>
          <p:cNvPr id="34" name="Rectângulo arredondado 8">
            <a:extLst/>
          </p:cNvPr>
          <p:cNvSpPr/>
          <p:nvPr/>
        </p:nvSpPr>
        <p:spPr>
          <a:xfrm>
            <a:off x="1378857" y="233896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marL="357188"/>
            <a:r>
              <a:rPr lang="en-US" sz="3200" b="1" dirty="0">
                <a:latin typeface="Century Gothic" panose="020B0502020202020204" pitchFamily="34" charset="0"/>
              </a:rPr>
              <a:t>The COVID-19 crisis!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8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/>
          </p:cNvPr>
          <p:cNvSpPr/>
          <p:nvPr/>
        </p:nvSpPr>
        <p:spPr>
          <a:xfrm>
            <a:off x="927295" y="2192541"/>
            <a:ext cx="2060988" cy="3415836"/>
          </a:xfrm>
          <a:prstGeom prst="roundRect">
            <a:avLst>
              <a:gd name="adj" fmla="val 6980"/>
            </a:avLst>
          </a:prstGeom>
          <a:solidFill>
            <a:schemeClr val="bg2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" name="Rectangle 3">
            <a:extLst/>
          </p:cNvPr>
          <p:cNvSpPr/>
          <p:nvPr/>
        </p:nvSpPr>
        <p:spPr>
          <a:xfrm>
            <a:off x="927295" y="1173302"/>
            <a:ext cx="2103120" cy="656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5" name="TextBox 4">
            <a:extLst/>
          </p:cNvPr>
          <p:cNvSpPr txBox="1"/>
          <p:nvPr/>
        </p:nvSpPr>
        <p:spPr>
          <a:xfrm>
            <a:off x="927295" y="1209168"/>
            <a:ext cx="21031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Cape Town Global Action Plan</a:t>
            </a:r>
          </a:p>
        </p:txBody>
      </p:sp>
      <p:sp>
        <p:nvSpPr>
          <p:cNvPr id="6" name="Triangle 18">
            <a:extLst/>
          </p:cNvPr>
          <p:cNvSpPr/>
          <p:nvPr/>
        </p:nvSpPr>
        <p:spPr>
          <a:xfrm rot="10800000">
            <a:off x="1429116" y="1871867"/>
            <a:ext cx="1099478" cy="23383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24" y="2206609"/>
            <a:ext cx="17725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lnSpc>
                <a:spcPts val="1750"/>
              </a:lnSpc>
              <a:buFont typeface="+mj-lt"/>
              <a:buAutoNum type="arabicPeriod"/>
            </a:pPr>
            <a:r>
              <a:rPr lang="en-US" sz="1400" dirty="0">
                <a:latin typeface="Lato Light" panose="020F0502020204030203"/>
                <a:ea typeface="Lato Light" panose="020F0502020204030203" pitchFamily="34" charset="0"/>
                <a:cs typeface="Mukta ExtraLight" panose="020B0000000000000000" pitchFamily="34" charset="77"/>
              </a:rPr>
              <a:t>Coordination and strategic leadership on data</a:t>
            </a:r>
          </a:p>
          <a:p>
            <a:pPr marL="168275" indent="-168275">
              <a:lnSpc>
                <a:spcPts val="1750"/>
              </a:lnSpc>
              <a:buFont typeface="+mj-lt"/>
              <a:buAutoNum type="arabicPeriod"/>
            </a:pPr>
            <a:r>
              <a:rPr lang="en-US" sz="1400" dirty="0">
                <a:latin typeface="Lato Light" panose="020F0502020204030203"/>
                <a:ea typeface="Lato Light" panose="020F0502020204030203" pitchFamily="34" charset="0"/>
                <a:cs typeface="Mukta ExtraLight" panose="020B0000000000000000" pitchFamily="34" charset="77"/>
              </a:rPr>
              <a:t>Innovation and modernization of NSSs</a:t>
            </a:r>
          </a:p>
          <a:p>
            <a:pPr marL="168275" indent="-168275">
              <a:lnSpc>
                <a:spcPts val="1750"/>
              </a:lnSpc>
              <a:buFont typeface="+mj-lt"/>
              <a:buAutoNum type="arabicPeriod"/>
            </a:pPr>
            <a:r>
              <a:rPr lang="en-US" sz="1400" dirty="0">
                <a:latin typeface="Lato Light" panose="020F0502020204030203"/>
                <a:ea typeface="Lato Light" panose="020F0502020204030203" pitchFamily="34" charset="0"/>
                <a:cs typeface="Mukta ExtraLight" panose="020B0000000000000000" pitchFamily="34" charset="77"/>
              </a:rPr>
              <a:t>Strengthening of basic statistical activities and </a:t>
            </a:r>
            <a:r>
              <a:rPr lang="en-US" sz="1400" dirty="0" err="1">
                <a:latin typeface="Lato Light" panose="020F0502020204030203"/>
                <a:ea typeface="Lato Light" panose="020F0502020204030203" pitchFamily="34" charset="0"/>
                <a:cs typeface="Mukta ExtraLight" panose="020B0000000000000000" pitchFamily="34" charset="77"/>
              </a:rPr>
              <a:t>programmes</a:t>
            </a:r>
            <a:endParaRPr lang="en-US" sz="1400" dirty="0">
              <a:latin typeface="Lato Light" panose="020F0502020204030203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68275" indent="-168275">
              <a:lnSpc>
                <a:spcPts val="1750"/>
              </a:lnSpc>
              <a:buFont typeface="+mj-lt"/>
              <a:buAutoNum type="arabicPeriod"/>
            </a:pPr>
            <a:r>
              <a:rPr lang="en-US" sz="1400" dirty="0">
                <a:latin typeface="Lato Light" panose="020F0502020204030203"/>
                <a:ea typeface="Lato Light" panose="020F0502020204030203" pitchFamily="34" charset="0"/>
                <a:cs typeface="Mukta ExtraLight" panose="020B0000000000000000" pitchFamily="34" charset="77"/>
              </a:rPr>
              <a:t>Dissemination and use of data</a:t>
            </a:r>
          </a:p>
          <a:p>
            <a:pPr marL="168275" indent="-168275">
              <a:lnSpc>
                <a:spcPts val="1750"/>
              </a:lnSpc>
              <a:buFont typeface="+mj-lt"/>
              <a:buAutoNum type="arabicPeriod"/>
            </a:pPr>
            <a:r>
              <a:rPr lang="en-US" sz="1400" dirty="0">
                <a:latin typeface="Lato Light" panose="020F0502020204030203"/>
                <a:ea typeface="Lato Light" panose="020F0502020204030203" pitchFamily="34" charset="0"/>
                <a:cs typeface="Mukta ExtraLight" panose="020B0000000000000000" pitchFamily="34" charset="77"/>
              </a:rPr>
              <a:t>Multi-stakeholder partnerships</a:t>
            </a:r>
            <a:endParaRPr lang="en-GB" sz="1400" dirty="0">
              <a:latin typeface="Lato Light" panose="020F0502020204030203"/>
            </a:endParaRPr>
          </a:p>
        </p:txBody>
      </p:sp>
      <p:sp>
        <p:nvSpPr>
          <p:cNvPr id="10" name="Rounded Rectangle 9">
            <a:extLst/>
          </p:cNvPr>
          <p:cNvSpPr/>
          <p:nvPr/>
        </p:nvSpPr>
        <p:spPr>
          <a:xfrm>
            <a:off x="9838592" y="2891848"/>
            <a:ext cx="2060988" cy="1742520"/>
          </a:xfrm>
          <a:prstGeom prst="roundRect">
            <a:avLst>
              <a:gd name="adj" fmla="val 6980"/>
            </a:avLst>
          </a:prstGeom>
          <a:solidFill>
            <a:schemeClr val="bg2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1" name="Rectangle 10">
            <a:extLst/>
          </p:cNvPr>
          <p:cNvSpPr/>
          <p:nvPr/>
        </p:nvSpPr>
        <p:spPr>
          <a:xfrm>
            <a:off x="9838592" y="1310169"/>
            <a:ext cx="2103120" cy="10994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/>
          </p:cNvPr>
          <p:cNvSpPr txBox="1"/>
          <p:nvPr/>
        </p:nvSpPr>
        <p:spPr>
          <a:xfrm>
            <a:off x="9838592" y="1301775"/>
            <a:ext cx="2103121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African group on transformation and modernization of official statistics</a:t>
            </a:r>
          </a:p>
        </p:txBody>
      </p:sp>
      <p:sp>
        <p:nvSpPr>
          <p:cNvPr id="13" name="Triangle 19">
            <a:extLst/>
          </p:cNvPr>
          <p:cNvSpPr/>
          <p:nvPr/>
        </p:nvSpPr>
        <p:spPr>
          <a:xfrm rot="10800000">
            <a:off x="10340413" y="2528284"/>
            <a:ext cx="1099478" cy="23383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5" name="Subtitle 2">
            <a:extLst/>
          </p:cNvPr>
          <p:cNvSpPr txBox="1">
            <a:spLocks/>
          </p:cNvSpPr>
          <p:nvPr/>
        </p:nvSpPr>
        <p:spPr>
          <a:xfrm>
            <a:off x="9947462" y="3052689"/>
            <a:ext cx="1840599" cy="1420838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4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Strategically guide and coordinate the work on modernization and transformation of national statistical systems in Africa</a:t>
            </a:r>
          </a:p>
        </p:txBody>
      </p:sp>
      <p:sp>
        <p:nvSpPr>
          <p:cNvPr id="16" name="Rectângulo arredondado 8">
            <a:extLst/>
          </p:cNvPr>
          <p:cNvSpPr/>
          <p:nvPr/>
        </p:nvSpPr>
        <p:spPr>
          <a:xfrm>
            <a:off x="1378857" y="233896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marL="357188"/>
            <a:r>
              <a:rPr lang="en-US" sz="3200" b="1" dirty="0">
                <a:latin typeface="Century Gothic" panose="020B0502020202020204" pitchFamily="34" charset="0"/>
              </a:rPr>
              <a:t>Where to go in 2021?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  <p:sp>
        <p:nvSpPr>
          <p:cNvPr id="80" name="Freeform 6">
            <a:extLst/>
          </p:cNvPr>
          <p:cNvSpPr>
            <a:spLocks/>
          </p:cNvSpPr>
          <p:nvPr/>
        </p:nvSpPr>
        <p:spPr bwMode="auto">
          <a:xfrm rot="8100000" flipV="1">
            <a:off x="4584964" y="1790736"/>
            <a:ext cx="2094698" cy="785511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1088" y="408"/>
              </a:cxn>
              <a:cxn ang="0">
                <a:pos x="1088" y="0"/>
              </a:cxn>
              <a:cxn ang="0">
                <a:pos x="408" y="0"/>
              </a:cxn>
              <a:cxn ang="0">
                <a:pos x="0" y="408"/>
              </a:cxn>
            </a:cxnLst>
            <a:rect l="0" t="0" r="r" b="b"/>
            <a:pathLst>
              <a:path w="1088" h="408">
                <a:moveTo>
                  <a:pt x="0" y="408"/>
                </a:moveTo>
                <a:lnTo>
                  <a:pt x="1088" y="408"/>
                </a:lnTo>
                <a:lnTo>
                  <a:pt x="1088" y="0"/>
                </a:lnTo>
                <a:lnTo>
                  <a:pt x="408" y="0"/>
                </a:lnTo>
                <a:lnTo>
                  <a:pt x="0" y="408"/>
                </a:lnTo>
                <a:close/>
              </a:path>
            </a:pathLst>
          </a:custGeom>
          <a:solidFill>
            <a:srgbClr val="4A63A2">
              <a:lumMod val="7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81" name="Freeform 5">
            <a:extLst/>
          </p:cNvPr>
          <p:cNvSpPr>
            <a:spLocks/>
          </p:cNvSpPr>
          <p:nvPr/>
        </p:nvSpPr>
        <p:spPr bwMode="auto">
          <a:xfrm rot="8100000" flipV="1">
            <a:off x="7349685" y="2320537"/>
            <a:ext cx="785511" cy="2094697"/>
          </a:xfrm>
          <a:custGeom>
            <a:avLst/>
            <a:gdLst/>
            <a:ahLst/>
            <a:cxnLst>
              <a:cxn ang="0">
                <a:pos x="408" y="1088"/>
              </a:cxn>
              <a:cxn ang="0">
                <a:pos x="408" y="0"/>
              </a:cxn>
              <a:cxn ang="0">
                <a:pos x="0" y="0"/>
              </a:cxn>
              <a:cxn ang="0">
                <a:pos x="0" y="680"/>
              </a:cxn>
              <a:cxn ang="0">
                <a:pos x="408" y="1088"/>
              </a:cxn>
            </a:cxnLst>
            <a:rect l="0" t="0" r="r" b="b"/>
            <a:pathLst>
              <a:path w="408" h="1088">
                <a:moveTo>
                  <a:pt x="408" y="1088"/>
                </a:moveTo>
                <a:lnTo>
                  <a:pt x="408" y="0"/>
                </a:lnTo>
                <a:lnTo>
                  <a:pt x="0" y="0"/>
                </a:lnTo>
                <a:lnTo>
                  <a:pt x="0" y="680"/>
                </a:lnTo>
                <a:lnTo>
                  <a:pt x="408" y="1088"/>
                </a:lnTo>
                <a:close/>
              </a:path>
            </a:pathLst>
          </a:custGeom>
          <a:solidFill>
            <a:srgbClr val="437DB2">
              <a:lumMod val="7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82" name="Freeform 7">
            <a:extLst/>
          </p:cNvPr>
          <p:cNvSpPr>
            <a:spLocks/>
          </p:cNvSpPr>
          <p:nvPr/>
        </p:nvSpPr>
        <p:spPr bwMode="auto">
          <a:xfrm rot="8100000" flipV="1">
            <a:off x="6015098" y="1073150"/>
            <a:ext cx="1388123" cy="2520183"/>
          </a:xfrm>
          <a:custGeom>
            <a:avLst/>
            <a:gdLst/>
            <a:ahLst/>
            <a:cxnLst>
              <a:cxn ang="0">
                <a:pos x="565" y="0"/>
              </a:cxn>
              <a:cxn ang="0">
                <a:pos x="157" y="408"/>
              </a:cxn>
              <a:cxn ang="0">
                <a:pos x="157" y="870"/>
              </a:cxn>
              <a:cxn ang="0">
                <a:pos x="0" y="870"/>
              </a:cxn>
              <a:cxn ang="0">
                <a:pos x="361" y="1309"/>
              </a:cxn>
              <a:cxn ang="0">
                <a:pos x="721" y="870"/>
              </a:cxn>
              <a:cxn ang="0">
                <a:pos x="565" y="870"/>
              </a:cxn>
              <a:cxn ang="0">
                <a:pos x="565" y="0"/>
              </a:cxn>
            </a:cxnLst>
            <a:rect l="0" t="0" r="r" b="b"/>
            <a:pathLst>
              <a:path w="721" h="1309">
                <a:moveTo>
                  <a:pt x="565" y="0"/>
                </a:moveTo>
                <a:lnTo>
                  <a:pt x="157" y="408"/>
                </a:lnTo>
                <a:lnTo>
                  <a:pt x="157" y="870"/>
                </a:lnTo>
                <a:lnTo>
                  <a:pt x="0" y="870"/>
                </a:lnTo>
                <a:lnTo>
                  <a:pt x="361" y="1309"/>
                </a:lnTo>
                <a:lnTo>
                  <a:pt x="721" y="870"/>
                </a:lnTo>
                <a:lnTo>
                  <a:pt x="565" y="870"/>
                </a:lnTo>
                <a:lnTo>
                  <a:pt x="565" y="0"/>
                </a:lnTo>
                <a:close/>
              </a:path>
            </a:pathLst>
          </a:custGeom>
          <a:solidFill>
            <a:srgbClr val="4A63A2"/>
          </a:solidFill>
          <a:ln w="9525">
            <a:noFill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85" name="Freeform 8">
            <a:extLst/>
          </p:cNvPr>
          <p:cNvSpPr>
            <a:spLocks/>
          </p:cNvSpPr>
          <p:nvPr/>
        </p:nvSpPr>
        <p:spPr bwMode="auto">
          <a:xfrm rot="8100000" flipV="1">
            <a:off x="4055161" y="3246271"/>
            <a:ext cx="785511" cy="209469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88"/>
              </a:cxn>
              <a:cxn ang="0">
                <a:pos x="408" y="1088"/>
              </a:cxn>
              <a:cxn ang="0">
                <a:pos x="408" y="408"/>
              </a:cxn>
              <a:cxn ang="0">
                <a:pos x="0" y="0"/>
              </a:cxn>
            </a:cxnLst>
            <a:rect l="0" t="0" r="r" b="b"/>
            <a:pathLst>
              <a:path w="408" h="1088">
                <a:moveTo>
                  <a:pt x="0" y="0"/>
                </a:moveTo>
                <a:lnTo>
                  <a:pt x="0" y="1088"/>
                </a:lnTo>
                <a:lnTo>
                  <a:pt x="408" y="1088"/>
                </a:lnTo>
                <a:lnTo>
                  <a:pt x="408" y="408"/>
                </a:lnTo>
                <a:lnTo>
                  <a:pt x="0" y="0"/>
                </a:lnTo>
                <a:close/>
              </a:path>
            </a:pathLst>
          </a:custGeom>
          <a:solidFill>
            <a:srgbClr val="3E8E99">
              <a:lumMod val="7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88" name="Freeform 9">
            <a:extLst/>
          </p:cNvPr>
          <p:cNvSpPr>
            <a:spLocks/>
          </p:cNvSpPr>
          <p:nvPr/>
        </p:nvSpPr>
        <p:spPr bwMode="auto">
          <a:xfrm rot="8100000" flipV="1">
            <a:off x="3338538" y="2526961"/>
            <a:ext cx="2518258" cy="1382346"/>
          </a:xfrm>
          <a:custGeom>
            <a:avLst/>
            <a:gdLst/>
            <a:ahLst/>
            <a:cxnLst>
              <a:cxn ang="0">
                <a:pos x="1308" y="563"/>
              </a:cxn>
              <a:cxn ang="0">
                <a:pos x="900" y="155"/>
              </a:cxn>
              <a:cxn ang="0">
                <a:pos x="438" y="155"/>
              </a:cxn>
              <a:cxn ang="0">
                <a:pos x="438" y="0"/>
              </a:cxn>
              <a:cxn ang="0">
                <a:pos x="0" y="359"/>
              </a:cxn>
              <a:cxn ang="0">
                <a:pos x="438" y="718"/>
              </a:cxn>
              <a:cxn ang="0">
                <a:pos x="438" y="563"/>
              </a:cxn>
              <a:cxn ang="0">
                <a:pos x="1308" y="563"/>
              </a:cxn>
            </a:cxnLst>
            <a:rect l="0" t="0" r="r" b="b"/>
            <a:pathLst>
              <a:path w="1308" h="718">
                <a:moveTo>
                  <a:pt x="1308" y="563"/>
                </a:moveTo>
                <a:lnTo>
                  <a:pt x="900" y="155"/>
                </a:lnTo>
                <a:lnTo>
                  <a:pt x="438" y="155"/>
                </a:lnTo>
                <a:lnTo>
                  <a:pt x="438" y="0"/>
                </a:lnTo>
                <a:lnTo>
                  <a:pt x="0" y="359"/>
                </a:lnTo>
                <a:lnTo>
                  <a:pt x="438" y="718"/>
                </a:lnTo>
                <a:lnTo>
                  <a:pt x="438" y="563"/>
                </a:lnTo>
                <a:lnTo>
                  <a:pt x="1308" y="563"/>
                </a:lnTo>
                <a:close/>
              </a:path>
            </a:pathLst>
          </a:custGeom>
          <a:solidFill>
            <a:srgbClr val="3E8E99"/>
          </a:solidFill>
          <a:ln w="9525">
            <a:noFill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89" name="Freeform 12">
            <a:extLst/>
          </p:cNvPr>
          <p:cNvSpPr>
            <a:spLocks/>
          </p:cNvSpPr>
          <p:nvPr/>
        </p:nvSpPr>
        <p:spPr bwMode="auto">
          <a:xfrm rot="8100000" flipV="1">
            <a:off x="6333278" y="3752314"/>
            <a:ext cx="2520184" cy="1386197"/>
          </a:xfrm>
          <a:custGeom>
            <a:avLst/>
            <a:gdLst/>
            <a:ahLst/>
            <a:cxnLst>
              <a:cxn ang="0">
                <a:pos x="0" y="155"/>
              </a:cxn>
              <a:cxn ang="0">
                <a:pos x="408" y="563"/>
              </a:cxn>
              <a:cxn ang="0">
                <a:pos x="872" y="563"/>
              </a:cxn>
              <a:cxn ang="0">
                <a:pos x="872" y="720"/>
              </a:cxn>
              <a:cxn ang="0">
                <a:pos x="1309" y="359"/>
              </a:cxn>
              <a:cxn ang="0">
                <a:pos x="872" y="0"/>
              </a:cxn>
              <a:cxn ang="0">
                <a:pos x="872" y="155"/>
              </a:cxn>
              <a:cxn ang="0">
                <a:pos x="0" y="155"/>
              </a:cxn>
            </a:cxnLst>
            <a:rect l="0" t="0" r="r" b="b"/>
            <a:pathLst>
              <a:path w="1309" h="720">
                <a:moveTo>
                  <a:pt x="0" y="155"/>
                </a:moveTo>
                <a:lnTo>
                  <a:pt x="408" y="563"/>
                </a:lnTo>
                <a:lnTo>
                  <a:pt x="872" y="563"/>
                </a:lnTo>
                <a:lnTo>
                  <a:pt x="872" y="720"/>
                </a:lnTo>
                <a:lnTo>
                  <a:pt x="1309" y="359"/>
                </a:lnTo>
                <a:lnTo>
                  <a:pt x="872" y="0"/>
                </a:lnTo>
                <a:lnTo>
                  <a:pt x="872" y="155"/>
                </a:lnTo>
                <a:lnTo>
                  <a:pt x="0" y="155"/>
                </a:lnTo>
                <a:close/>
              </a:path>
            </a:pathLst>
          </a:custGeom>
          <a:solidFill>
            <a:srgbClr val="437DB2"/>
          </a:solidFill>
          <a:ln w="9525">
            <a:noFill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94" name="TextBox 93">
            <a:extLst/>
          </p:cNvPr>
          <p:cNvSpPr txBox="1"/>
          <p:nvPr/>
        </p:nvSpPr>
        <p:spPr>
          <a:xfrm rot="18843184">
            <a:off x="4068040" y="2667501"/>
            <a:ext cx="1781257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kern="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Coordination</a:t>
            </a:r>
          </a:p>
        </p:txBody>
      </p:sp>
      <p:sp>
        <p:nvSpPr>
          <p:cNvPr id="95" name="TextBox 94">
            <a:extLst/>
          </p:cNvPr>
          <p:cNvSpPr txBox="1"/>
          <p:nvPr/>
        </p:nvSpPr>
        <p:spPr>
          <a:xfrm rot="2788046">
            <a:off x="6450927" y="2552440"/>
            <a:ext cx="160973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kern="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Partnership</a:t>
            </a:r>
          </a:p>
        </p:txBody>
      </p:sp>
      <p:sp>
        <p:nvSpPr>
          <p:cNvPr id="102" name="TextBox 101">
            <a:extLst/>
          </p:cNvPr>
          <p:cNvSpPr txBox="1"/>
          <p:nvPr/>
        </p:nvSpPr>
        <p:spPr>
          <a:xfrm>
            <a:off x="4844988" y="3417919"/>
            <a:ext cx="2235224" cy="101566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1500" b="1" kern="0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Modernization and transformation of national statistical systems in Africa</a:t>
            </a:r>
          </a:p>
        </p:txBody>
      </p:sp>
      <p:sp>
        <p:nvSpPr>
          <p:cNvPr id="104" name="TextBox 103">
            <a:extLst/>
          </p:cNvPr>
          <p:cNvSpPr txBox="1"/>
          <p:nvPr/>
        </p:nvSpPr>
        <p:spPr>
          <a:xfrm>
            <a:off x="9720516" y="4678192"/>
            <a:ext cx="2471484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1200" kern="0" dirty="0">
                <a:solidFill>
                  <a:srgbClr val="437DB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7th Session of the Statistical Commission for Africa, Oct.  2020 </a:t>
            </a:r>
          </a:p>
        </p:txBody>
      </p:sp>
    </p:spTree>
    <p:extLst>
      <p:ext uri="{BB962C8B-B14F-4D97-AF65-F5344CB8AC3E}">
        <p14:creationId xmlns:p14="http://schemas.microsoft.com/office/powerpoint/2010/main" val="354627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3884613" y="3082636"/>
            <a:ext cx="4422775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469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A_template_eng" id="{21C215F9-3DF1-7645-873B-0452BD189409}" vid="{FA40084B-1D7F-804F-9559-26E4B97E62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6D194BCE4BA4A92B2A852D517E666" ma:contentTypeVersion="13" ma:contentTypeDescription="Create a new document." ma:contentTypeScope="" ma:versionID="39c5bc06734d2fb131a7253bd4323dd7">
  <xsd:schema xmlns:xsd="http://www.w3.org/2001/XMLSchema" xmlns:xs="http://www.w3.org/2001/XMLSchema" xmlns:p="http://schemas.microsoft.com/office/2006/metadata/properties" xmlns:ns3="8dc1d2c1-2c17-48d1-98f5-1d9c4aad5262" xmlns:ns4="5ee44128-3d50-4b9c-aa09-37e8fa8fd955" targetNamespace="http://schemas.microsoft.com/office/2006/metadata/properties" ma:root="true" ma:fieldsID="25fd0d6663f0a692514959afa10a1142" ns3:_="" ns4:_="">
    <xsd:import namespace="8dc1d2c1-2c17-48d1-98f5-1d9c4aad5262"/>
    <xsd:import namespace="5ee44128-3d50-4b9c-aa09-37e8fa8fd95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1d2c1-2c17-48d1-98f5-1d9c4aad52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44128-3d50-4b9c-aa09-37e8fa8fd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6A76DD-D7C1-4668-A701-0032C5EBCA4F}">
  <ds:schemaRefs>
    <ds:schemaRef ds:uri="http://schemas.microsoft.com/office/2006/documentManagement/types"/>
    <ds:schemaRef ds:uri="http://www.w3.org/XML/1998/namespace"/>
    <ds:schemaRef ds:uri="http://purl.org/dc/elements/1.1/"/>
    <ds:schemaRef ds:uri="8dc1d2c1-2c17-48d1-98f5-1d9c4aad5262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ee44128-3d50-4b9c-aa09-37e8fa8fd955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5DF36A-4D88-45A0-A57A-6A615B88E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c1d2c1-2c17-48d1-98f5-1d9c4aad5262"/>
    <ds:schemaRef ds:uri="5ee44128-3d50-4b9c-aa09-37e8fa8fd9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19E91B-2FE4-46C8-B82D-A879E5A0A1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ECA_template_eng</Template>
  <TotalTime>758</TotalTime>
  <Words>117</Words>
  <Application>Microsoft Office PowerPoint</Application>
  <PresentationFormat>Widescreen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Lato</vt:lpstr>
      <vt:lpstr>Lato Light</vt:lpstr>
      <vt:lpstr>League Spartan</vt:lpstr>
      <vt:lpstr>MS PGothic</vt:lpstr>
      <vt:lpstr>Mukta ExtraLight</vt:lpstr>
      <vt:lpstr>Poppins</vt:lpstr>
      <vt:lpstr>Arial</vt:lpstr>
      <vt:lpstr>Calibri</vt:lpstr>
      <vt:lpstr>Calibri Light</vt:lpstr>
      <vt:lpstr>Century Gothic</vt:lpstr>
      <vt:lpstr>Lucida Sans</vt:lpstr>
      <vt:lpstr>Office Theme</vt:lpstr>
      <vt:lpstr>AfricaStatistical System in 2021 An ACS perspective  Léandre Ngogang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faced by African NSS in responding to data demands amidst the COVID-19 pandemic  Edem Kossi Kludza Associate Statistician, African Centre for Statistics Economic Commission for Africa</dc:title>
  <dc:creator>Edem Kossi Kludza</dc:creator>
  <cp:lastModifiedBy>Leandre Foster Ngogang Wandji</cp:lastModifiedBy>
  <cp:revision>42</cp:revision>
  <cp:lastPrinted>2019-09-16T07:34:27Z</cp:lastPrinted>
  <dcterms:created xsi:type="dcterms:W3CDTF">2020-12-10T11:03:11Z</dcterms:created>
  <dcterms:modified xsi:type="dcterms:W3CDTF">2020-12-15T12:11:59Z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0x0101000CD6D194BCE4BA4A92B2A852D517E666</vt:lpwstr>
  </property>
</Properties>
</file>