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56" r:id="rId2"/>
    <p:sldId id="324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Light" panose="020B0306030504020204" pitchFamily="34" charset="0"/>
      <p:regular r:id="rId13"/>
      <p:italic r:id="rId14"/>
    </p:embeddedFont>
    <p:embeddedFont>
      <p:font typeface="Oswald" panose="02000503000000000000" pitchFamily="2" charset="0"/>
      <p:regular r:id="rId15"/>
      <p:bold r:id="rId16"/>
    </p:embeddedFont>
    <p:embeddedFont>
      <p:font typeface="Roboto Condensed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E8DBD3B9-3218-4B3B-8AFB-E1A2113A87FA}">
          <p14:sldIdLst>
            <p14:sldId id="256"/>
            <p14:sldId id="324"/>
          </p14:sldIdLst>
        </p14:section>
        <p14:section name="Inndeling uten navn" id="{8E072AEF-D192-49B1-9199-8D3B8D0997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7F82"/>
    <a:srgbClr val="27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83935" autoAdjust="0"/>
  </p:normalViewPr>
  <p:slideViewPr>
    <p:cSldViewPr snapToGrid="0">
      <p:cViewPr varScale="1">
        <p:scale>
          <a:sx n="72" d="100"/>
          <a:sy n="72" d="100"/>
        </p:scale>
        <p:origin x="1099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4DD2C-A021-49A7-8A73-C11D20A6D2BC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2AD1-D44B-431C-816A-5421C5DD43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7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B6D23-DE62-4725-A891-1C3B2A62919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589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12192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440000" y="6381328"/>
            <a:ext cx="432048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424000" y="6381328"/>
            <a:ext cx="144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12192000" cy="4572000"/>
          </a:xfrm>
        </p:spPr>
        <p:txBody>
          <a:bodyPr tIns="144000" bIns="72000"/>
          <a:lstStyle>
            <a:lvl1pPr marL="342900" indent="-342900"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6917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  <p:sldLayoutId id="2147483699" r:id="rId16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991" y="2093496"/>
            <a:ext cx="9390018" cy="1644584"/>
          </a:xfrm>
        </p:spPr>
        <p:txBody>
          <a:bodyPr>
            <a:noAutofit/>
          </a:bodyPr>
          <a:lstStyle/>
          <a:p>
            <a:r>
              <a:rPr lang="en-GB" sz="4400" dirty="0"/>
              <a:t>Statistics Norway – cooperation projects in Africa</a:t>
            </a:r>
            <a:endParaRPr lang="nb-NO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991" y="3909549"/>
            <a:ext cx="9390018" cy="1209562"/>
          </a:xfrm>
        </p:spPr>
        <p:txBody>
          <a:bodyPr/>
          <a:lstStyle/>
          <a:p>
            <a:r>
              <a:rPr lang="en-GB" b="1" dirty="0"/>
              <a:t>Session III: Contributions to statistical development in African countries within the context of the current and post-COVID-19 scenarios</a:t>
            </a:r>
            <a:endParaRPr lang="nb-NO" dirty="0"/>
          </a:p>
          <a:p>
            <a:r>
              <a:rPr lang="en-AU"/>
              <a:t>14.12.2020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47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8F6E36-6499-452F-98A2-60CDEDE2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/>
              <a:t>Cooperation projects in Africa - Statistics Norway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999CE0B-6776-46B4-A8BC-99E96395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B3AB9A-C026-4269-B487-21C73132F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983" y="1261012"/>
            <a:ext cx="6499062" cy="5416988"/>
          </a:xfrm>
        </p:spPr>
        <p:txBody>
          <a:bodyPr>
            <a:noAutofit/>
          </a:bodyPr>
          <a:lstStyle/>
          <a:p>
            <a:r>
              <a:rPr lang="en-AU" sz="1200" dirty="0"/>
              <a:t>Support to national statistical systems – built on institutional cooperation with sister agencies.   </a:t>
            </a:r>
          </a:p>
          <a:p>
            <a:r>
              <a:rPr lang="en-AU" sz="1200" dirty="0"/>
              <a:t>Provide support in subject areas identified by the partner countries and where SSB has special competencies – use our own experts.</a:t>
            </a:r>
          </a:p>
          <a:p>
            <a:r>
              <a:rPr lang="en-AU" sz="1200" dirty="0"/>
              <a:t>Traditionally economic statistics/national accounts, macro economic models, living conditions surveys. </a:t>
            </a:r>
          </a:p>
          <a:p>
            <a:r>
              <a:rPr lang="en-AU" sz="1200" dirty="0"/>
              <a:t>Now a shift towards more register based statistics? </a:t>
            </a:r>
          </a:p>
          <a:p>
            <a:pPr lvl="1"/>
            <a:r>
              <a:rPr lang="en-AU" sz="1200" dirty="0"/>
              <a:t>General statistical cooperation (Sudan, Ethiopia) </a:t>
            </a:r>
          </a:p>
          <a:p>
            <a:pPr lvl="1"/>
            <a:r>
              <a:rPr lang="en-AU" sz="1200" dirty="0"/>
              <a:t>Oil for Development/Petroleum statistics (Uganda, Ghana, Mozambique, Kenya)  </a:t>
            </a:r>
          </a:p>
          <a:p>
            <a:pPr lvl="1"/>
            <a:r>
              <a:rPr lang="en-AU" sz="1200" dirty="0"/>
              <a:t>Energy statistics (Mozambique, Tanzania)</a:t>
            </a:r>
          </a:p>
          <a:p>
            <a:r>
              <a:rPr lang="en-AU" sz="1200" dirty="0"/>
              <a:t>Developing software for a statistical business register</a:t>
            </a:r>
          </a:p>
          <a:p>
            <a:r>
              <a:rPr lang="en-AU" sz="1200" dirty="0"/>
              <a:t>Support to National accounts systems - NADABAS </a:t>
            </a:r>
          </a:p>
          <a:p>
            <a:r>
              <a:rPr lang="en-AU" sz="1200" dirty="0"/>
              <a:t>Food security (COMESA)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99A515-28FD-4958-AD86-45370CCCB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9"/>
          <a:stretch/>
        </p:blipFill>
        <p:spPr>
          <a:xfrm>
            <a:off x="7313510" y="1641987"/>
            <a:ext cx="4772025" cy="44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1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783</TotalTime>
  <Words>145</Words>
  <Application>Microsoft Office PowerPoint</Application>
  <PresentationFormat>Widescreen</PresentationFormat>
  <Paragraphs>16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Open Sans</vt:lpstr>
      <vt:lpstr>Arial</vt:lpstr>
      <vt:lpstr>Roboto Condensed</vt:lpstr>
      <vt:lpstr>Open Sans Light</vt:lpstr>
      <vt:lpstr>Oswald</vt:lpstr>
      <vt:lpstr>Calibri</vt:lpstr>
      <vt:lpstr>Office-tema</vt:lpstr>
      <vt:lpstr>Statistics Norway – cooperation projects in Africa</vt:lpstr>
      <vt:lpstr>Cooperation projects in Africa - Statistics Norway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Aalandslid, Vebjørn</dc:creator>
  <cp:lastModifiedBy>Aalandslid, Vebjørn</cp:lastModifiedBy>
  <cp:revision>44</cp:revision>
  <dcterms:created xsi:type="dcterms:W3CDTF">2019-02-24T11:09:02Z</dcterms:created>
  <dcterms:modified xsi:type="dcterms:W3CDTF">2020-12-14T07:21:17Z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Enabled">
    <vt:lpwstr>True</vt:lpwstr>
  </property>
  <property fmtid="{D5CDD505-2E9C-101B-9397-08002B2CF9AE}" pid="3" name="MSIP_Label_ebb1e25a-de7b-40d6-a859-76fe2317f0af_SiteId">
    <vt:lpwstr>c7217092-b240-4e1d-bd61-fa97ba975cbc</vt:lpwstr>
  </property>
  <property fmtid="{D5CDD505-2E9C-101B-9397-08002B2CF9AE}" pid="4" name="MSIP_Label_ebb1e25a-de7b-40d6-a859-76fe2317f0af_Owner">
    <vt:lpwstr>thb@ssb.no</vt:lpwstr>
  </property>
  <property fmtid="{D5CDD505-2E9C-101B-9397-08002B2CF9AE}" pid="5" name="MSIP_Label_ebb1e25a-de7b-40d6-a859-76fe2317f0af_SetDate">
    <vt:lpwstr>2019-01-10T08:15:32.1166307Z</vt:lpwstr>
  </property>
  <property fmtid="{D5CDD505-2E9C-101B-9397-08002B2CF9AE}" pid="6" name="MSIP_Label_ebb1e25a-de7b-40d6-a859-76fe2317f0af_Name">
    <vt:lpwstr>Åpent</vt:lpwstr>
  </property>
  <property fmtid="{D5CDD505-2E9C-101B-9397-08002B2CF9AE}" pid="7" name="MSIP_Label_ebb1e25a-de7b-40d6-a859-76fe2317f0af_Application">
    <vt:lpwstr>Microsoft Azure Information Protection</vt:lpwstr>
  </property>
  <property fmtid="{D5CDD505-2E9C-101B-9397-08002B2CF9AE}" pid="8" name="MSIP_Label_ebb1e25a-de7b-40d6-a859-76fe2317f0af_Extended_MSFT_Method">
    <vt:lpwstr>Automatic</vt:lpwstr>
  </property>
  <property fmtid="{D5CDD505-2E9C-101B-9397-08002B2CF9AE}" pid="9" name="Sensitivity">
    <vt:lpwstr>Åpent</vt:lpwstr>
  </property>
</Properties>
</file>