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6" r:id="rId3"/>
    <p:sldId id="283" r:id="rId4"/>
    <p:sldId id="284" r:id="rId5"/>
    <p:sldId id="285" r:id="rId6"/>
    <p:sldId id="286" r:id="rId7"/>
    <p:sldId id="287" r:id="rId8"/>
    <p:sldId id="288" r:id="rId9"/>
    <p:sldId id="28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31639-343D-4BDD-A674-6470B2F0AA7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A732DD1-3EDA-4B8D-B9CC-6C39E2E2332D}">
      <dgm:prSet phldrT="[Texte]"/>
      <dgm:spPr>
        <a:solidFill>
          <a:schemeClr val="tx1"/>
        </a:solidFill>
      </dgm:spPr>
      <dgm:t>
        <a:bodyPr/>
        <a:lstStyle/>
        <a:p>
          <a:r>
            <a:rPr lang="fr-FR" dirty="0"/>
            <a:t>❶ Administrative source data of </a:t>
          </a:r>
          <a:r>
            <a:rPr lang="fr-FR" dirty="0" err="1"/>
            <a:t>interest</a:t>
          </a:r>
          <a:r>
            <a:rPr lang="fr-FR" dirty="0"/>
            <a:t> for the PAS</a:t>
          </a:r>
        </a:p>
      </dgm:t>
    </dgm:pt>
    <dgm:pt modelId="{CAE8F0F0-6E05-4C0F-87E5-377A1A23E011}" type="parTrans" cxnId="{93E50F18-1E64-4F1C-94E3-87C2F2FEB8BB}">
      <dgm:prSet/>
      <dgm:spPr/>
      <dgm:t>
        <a:bodyPr/>
        <a:lstStyle/>
        <a:p>
          <a:endParaRPr lang="fr-FR"/>
        </a:p>
      </dgm:t>
    </dgm:pt>
    <dgm:pt modelId="{73AB04DB-B914-45B1-A765-DA38C8329A81}" type="sibTrans" cxnId="{93E50F18-1E64-4F1C-94E3-87C2F2FEB8BB}">
      <dgm:prSet/>
      <dgm:spPr/>
      <dgm:t>
        <a:bodyPr/>
        <a:lstStyle/>
        <a:p>
          <a:endParaRPr lang="fr-FR"/>
        </a:p>
      </dgm:t>
    </dgm:pt>
    <dgm:pt modelId="{0262EA67-F611-48B4-B9A4-1453B46196C6}">
      <dgm:prSet phldrT="[Texte]"/>
      <dgm:spPr>
        <a:solidFill>
          <a:schemeClr val="tx1"/>
        </a:solidFill>
      </dgm:spPr>
      <dgm:t>
        <a:bodyPr/>
        <a:lstStyle/>
        <a:p>
          <a:r>
            <a:rPr lang="fr-FR" dirty="0"/>
            <a:t>❷ </a:t>
          </a:r>
          <a:r>
            <a:rPr lang="en-US" dirty="0"/>
            <a:t>Case study – Customs records for international trade in goods statistics (ITGS)</a:t>
          </a:r>
          <a:endParaRPr lang="fr-FR" dirty="0"/>
        </a:p>
      </dgm:t>
    </dgm:pt>
    <dgm:pt modelId="{9A44110B-9A29-466A-89B4-BD88DC4B38E3}" type="parTrans" cxnId="{3462FD7A-45A8-4CA6-9485-38E33C396233}">
      <dgm:prSet/>
      <dgm:spPr/>
      <dgm:t>
        <a:bodyPr/>
        <a:lstStyle/>
        <a:p>
          <a:endParaRPr lang="fr-FR"/>
        </a:p>
      </dgm:t>
    </dgm:pt>
    <dgm:pt modelId="{A6435C97-A4ED-4D6F-8B9F-63CEACBC8017}" type="sibTrans" cxnId="{3462FD7A-45A8-4CA6-9485-38E33C396233}">
      <dgm:prSet/>
      <dgm:spPr/>
      <dgm:t>
        <a:bodyPr/>
        <a:lstStyle/>
        <a:p>
          <a:endParaRPr lang="fr-FR"/>
        </a:p>
      </dgm:t>
    </dgm:pt>
    <dgm:pt modelId="{FCA094E7-CB89-4F3B-BB3A-0EF5151116B3}">
      <dgm:prSet phldrT="[Texte]"/>
      <dgm:spPr/>
      <dgm:t>
        <a:bodyPr/>
        <a:lstStyle/>
        <a:p>
          <a:r>
            <a:rPr lang="en-US" dirty="0"/>
            <a:t>a. Customs data main issues</a:t>
          </a:r>
          <a:endParaRPr lang="fr-FR" dirty="0"/>
        </a:p>
      </dgm:t>
    </dgm:pt>
    <dgm:pt modelId="{D736C6A6-CEE3-46CA-9E39-C2A5FB20BB00}" type="parTrans" cxnId="{EAA61B81-D7C2-418C-BA5E-635F60A0E4DE}">
      <dgm:prSet/>
      <dgm:spPr/>
      <dgm:t>
        <a:bodyPr/>
        <a:lstStyle/>
        <a:p>
          <a:endParaRPr lang="fr-FR"/>
        </a:p>
      </dgm:t>
    </dgm:pt>
    <dgm:pt modelId="{596A3477-1B95-440D-8CC7-68502CF6E183}" type="sibTrans" cxnId="{EAA61B81-D7C2-418C-BA5E-635F60A0E4DE}">
      <dgm:prSet/>
      <dgm:spPr/>
      <dgm:t>
        <a:bodyPr/>
        <a:lstStyle/>
        <a:p>
          <a:endParaRPr lang="fr-FR"/>
        </a:p>
      </dgm:t>
    </dgm:pt>
    <dgm:pt modelId="{13A1EB4D-C998-413D-8A39-C5D64B8DAB3F}">
      <dgm:prSet/>
      <dgm:spPr/>
      <dgm:t>
        <a:bodyPr/>
        <a:lstStyle/>
        <a:p>
          <a:r>
            <a:rPr lang="en-US" dirty="0"/>
            <a:t>b. Customs data, main data source for ITGS.</a:t>
          </a:r>
        </a:p>
      </dgm:t>
    </dgm:pt>
    <dgm:pt modelId="{B575FF2F-D7CF-4E15-AB52-BCD209E56DD9}" type="parTrans" cxnId="{2BCDB945-E287-4732-95A3-148D0D1EC383}">
      <dgm:prSet/>
      <dgm:spPr/>
      <dgm:t>
        <a:bodyPr/>
        <a:lstStyle/>
        <a:p>
          <a:endParaRPr lang="fr-FR"/>
        </a:p>
      </dgm:t>
    </dgm:pt>
    <dgm:pt modelId="{361D1358-819F-4C80-9BE7-D9034A876C1A}" type="sibTrans" cxnId="{2BCDB945-E287-4732-95A3-148D0D1EC383}">
      <dgm:prSet/>
      <dgm:spPr/>
      <dgm:t>
        <a:bodyPr/>
        <a:lstStyle/>
        <a:p>
          <a:endParaRPr lang="fr-FR"/>
        </a:p>
      </dgm:t>
    </dgm:pt>
    <dgm:pt modelId="{FC65FC15-0954-4D02-A24E-BFBC9B16BBAE}">
      <dgm:prSet/>
      <dgm:spPr/>
      <dgm:t>
        <a:bodyPr/>
        <a:lstStyle/>
        <a:p>
          <a:r>
            <a:rPr lang="en-US" dirty="0"/>
            <a:t>d. Conclusion</a:t>
          </a:r>
        </a:p>
      </dgm:t>
    </dgm:pt>
    <dgm:pt modelId="{A37B5E5F-E44C-4C30-B581-36E5CB1E446D}" type="parTrans" cxnId="{E2C9248D-0D60-4B6B-A07C-C6FD09CBAF1C}">
      <dgm:prSet/>
      <dgm:spPr/>
      <dgm:t>
        <a:bodyPr/>
        <a:lstStyle/>
        <a:p>
          <a:endParaRPr lang="fr-FR"/>
        </a:p>
      </dgm:t>
    </dgm:pt>
    <dgm:pt modelId="{EB93278F-52F8-498A-8CD4-FFA699ABC91F}" type="sibTrans" cxnId="{E2C9248D-0D60-4B6B-A07C-C6FD09CBAF1C}">
      <dgm:prSet/>
      <dgm:spPr/>
      <dgm:t>
        <a:bodyPr/>
        <a:lstStyle/>
        <a:p>
          <a:endParaRPr lang="fr-FR"/>
        </a:p>
      </dgm:t>
    </dgm:pt>
    <dgm:pt modelId="{8BF1BD51-3FDB-449E-B181-00ACD6B3863A}">
      <dgm:prSet/>
      <dgm:spPr/>
      <dgm:t>
        <a:bodyPr/>
        <a:lstStyle/>
        <a:p>
          <a:r>
            <a:rPr lang="en-US" dirty="0"/>
            <a:t>c. Activities undertaken to improve trade statistics—Customs records</a:t>
          </a:r>
        </a:p>
      </dgm:t>
    </dgm:pt>
    <dgm:pt modelId="{DA6CF5E0-3471-415F-912E-18A036C3BFC2}" type="parTrans" cxnId="{1FE20F44-1794-4FEE-BB02-5158578F8FCE}">
      <dgm:prSet/>
      <dgm:spPr/>
      <dgm:t>
        <a:bodyPr/>
        <a:lstStyle/>
        <a:p>
          <a:endParaRPr lang="fr-FR"/>
        </a:p>
      </dgm:t>
    </dgm:pt>
    <dgm:pt modelId="{88E953E8-8803-4213-9600-F05893BC6E52}" type="sibTrans" cxnId="{1FE20F44-1794-4FEE-BB02-5158578F8FCE}">
      <dgm:prSet/>
      <dgm:spPr/>
      <dgm:t>
        <a:bodyPr/>
        <a:lstStyle/>
        <a:p>
          <a:endParaRPr lang="fr-FR"/>
        </a:p>
      </dgm:t>
    </dgm:pt>
    <dgm:pt modelId="{73F1964E-5CB0-403F-9AAD-0086891E06ED}" type="pres">
      <dgm:prSet presAssocID="{18231639-343D-4BDD-A674-6470B2F0AA71}" presName="Name0" presStyleCnt="0">
        <dgm:presLayoutVars>
          <dgm:chMax val="7"/>
          <dgm:chPref val="7"/>
          <dgm:dir/>
        </dgm:presLayoutVars>
      </dgm:prSet>
      <dgm:spPr/>
    </dgm:pt>
    <dgm:pt modelId="{C4DFF758-A70E-4C48-8F18-1F2ACD364DDD}" type="pres">
      <dgm:prSet presAssocID="{18231639-343D-4BDD-A674-6470B2F0AA71}" presName="Name1" presStyleCnt="0"/>
      <dgm:spPr/>
    </dgm:pt>
    <dgm:pt modelId="{52486BA6-6950-48B5-9150-41F1FDD6A920}" type="pres">
      <dgm:prSet presAssocID="{18231639-343D-4BDD-A674-6470B2F0AA71}" presName="cycle" presStyleCnt="0"/>
      <dgm:spPr/>
    </dgm:pt>
    <dgm:pt modelId="{5F7433CD-C022-45B8-A0D6-EB483C25D522}" type="pres">
      <dgm:prSet presAssocID="{18231639-343D-4BDD-A674-6470B2F0AA71}" presName="srcNode" presStyleLbl="node1" presStyleIdx="0" presStyleCnt="6"/>
      <dgm:spPr/>
    </dgm:pt>
    <dgm:pt modelId="{3D9AC61D-131E-48BA-A5C5-D0ACF06D15F9}" type="pres">
      <dgm:prSet presAssocID="{18231639-343D-4BDD-A674-6470B2F0AA71}" presName="conn" presStyleLbl="parChTrans1D2" presStyleIdx="0" presStyleCnt="1"/>
      <dgm:spPr/>
    </dgm:pt>
    <dgm:pt modelId="{A158807C-3483-4ADE-8DDA-511D272621ED}" type="pres">
      <dgm:prSet presAssocID="{18231639-343D-4BDD-A674-6470B2F0AA71}" presName="extraNode" presStyleLbl="node1" presStyleIdx="0" presStyleCnt="6"/>
      <dgm:spPr/>
    </dgm:pt>
    <dgm:pt modelId="{9A7D86F2-BAB2-4A6E-A4B6-EAC8616FE686}" type="pres">
      <dgm:prSet presAssocID="{18231639-343D-4BDD-A674-6470B2F0AA71}" presName="dstNode" presStyleLbl="node1" presStyleIdx="0" presStyleCnt="6"/>
      <dgm:spPr/>
    </dgm:pt>
    <dgm:pt modelId="{86780227-6E94-4C54-BD0B-B93B89BE3FC4}" type="pres">
      <dgm:prSet presAssocID="{0A732DD1-3EDA-4B8D-B9CC-6C39E2E2332D}" presName="text_1" presStyleLbl="node1" presStyleIdx="0" presStyleCnt="6" custLinFactNeighborY="3154">
        <dgm:presLayoutVars>
          <dgm:bulletEnabled val="1"/>
        </dgm:presLayoutVars>
      </dgm:prSet>
      <dgm:spPr/>
    </dgm:pt>
    <dgm:pt modelId="{6CF4252F-E15A-426D-8FDA-467D3467FA6C}" type="pres">
      <dgm:prSet presAssocID="{0A732DD1-3EDA-4B8D-B9CC-6C39E2E2332D}" presName="accent_1" presStyleCnt="0"/>
      <dgm:spPr/>
    </dgm:pt>
    <dgm:pt modelId="{B81BFA9E-2797-40CF-937C-02F9C5D3BB52}" type="pres">
      <dgm:prSet presAssocID="{0A732DD1-3EDA-4B8D-B9CC-6C39E2E2332D}" presName="accentRepeatNode" presStyleLbl="solidFgAcc1" presStyleIdx="0" presStyleCnt="6"/>
      <dgm:spPr/>
    </dgm:pt>
    <dgm:pt modelId="{418363BF-E844-4698-89CD-80FB023B0CA2}" type="pres">
      <dgm:prSet presAssocID="{0262EA67-F611-48B4-B9A4-1453B46196C6}" presName="text_2" presStyleLbl="node1" presStyleIdx="1" presStyleCnt="6">
        <dgm:presLayoutVars>
          <dgm:bulletEnabled val="1"/>
        </dgm:presLayoutVars>
      </dgm:prSet>
      <dgm:spPr/>
    </dgm:pt>
    <dgm:pt modelId="{82284FC8-C5F9-4585-9232-A8045FB0DB14}" type="pres">
      <dgm:prSet presAssocID="{0262EA67-F611-48B4-B9A4-1453B46196C6}" presName="accent_2" presStyleCnt="0"/>
      <dgm:spPr/>
    </dgm:pt>
    <dgm:pt modelId="{92B43291-A794-476E-8653-47A5A1094B0F}" type="pres">
      <dgm:prSet presAssocID="{0262EA67-F611-48B4-B9A4-1453B46196C6}" presName="accentRepeatNode" presStyleLbl="solidFgAcc1" presStyleIdx="1" presStyleCnt="6"/>
      <dgm:spPr/>
    </dgm:pt>
    <dgm:pt modelId="{F5760AB6-5711-4A40-95D5-0A9915B9F68C}" type="pres">
      <dgm:prSet presAssocID="{FCA094E7-CB89-4F3B-BB3A-0EF5151116B3}" presName="text_3" presStyleLbl="node1" presStyleIdx="2" presStyleCnt="6">
        <dgm:presLayoutVars>
          <dgm:bulletEnabled val="1"/>
        </dgm:presLayoutVars>
      </dgm:prSet>
      <dgm:spPr/>
    </dgm:pt>
    <dgm:pt modelId="{0B96A6F9-6FF4-4224-BF67-5B2247D9927F}" type="pres">
      <dgm:prSet presAssocID="{FCA094E7-CB89-4F3B-BB3A-0EF5151116B3}" presName="accent_3" presStyleCnt="0"/>
      <dgm:spPr/>
    </dgm:pt>
    <dgm:pt modelId="{DDF56457-3999-448A-8000-46C06E84DA39}" type="pres">
      <dgm:prSet presAssocID="{FCA094E7-CB89-4F3B-BB3A-0EF5151116B3}" presName="accentRepeatNode" presStyleLbl="solidFgAcc1" presStyleIdx="2" presStyleCnt="6"/>
      <dgm:spPr/>
    </dgm:pt>
    <dgm:pt modelId="{A37F1131-8A56-456A-9022-DA330D68ECB8}" type="pres">
      <dgm:prSet presAssocID="{13A1EB4D-C998-413D-8A39-C5D64B8DAB3F}" presName="text_4" presStyleLbl="node1" presStyleIdx="3" presStyleCnt="6">
        <dgm:presLayoutVars>
          <dgm:bulletEnabled val="1"/>
        </dgm:presLayoutVars>
      </dgm:prSet>
      <dgm:spPr/>
    </dgm:pt>
    <dgm:pt modelId="{7D64A733-920D-4013-B652-4A0D4E8F759E}" type="pres">
      <dgm:prSet presAssocID="{13A1EB4D-C998-413D-8A39-C5D64B8DAB3F}" presName="accent_4" presStyleCnt="0"/>
      <dgm:spPr/>
    </dgm:pt>
    <dgm:pt modelId="{CC46C358-09B9-4738-817C-7A683194E51C}" type="pres">
      <dgm:prSet presAssocID="{13A1EB4D-C998-413D-8A39-C5D64B8DAB3F}" presName="accentRepeatNode" presStyleLbl="solidFgAcc1" presStyleIdx="3" presStyleCnt="6"/>
      <dgm:spPr/>
    </dgm:pt>
    <dgm:pt modelId="{085E6977-1383-43AA-A030-0657494C6F90}" type="pres">
      <dgm:prSet presAssocID="{8BF1BD51-3FDB-449E-B181-00ACD6B3863A}" presName="text_5" presStyleLbl="node1" presStyleIdx="4" presStyleCnt="6">
        <dgm:presLayoutVars>
          <dgm:bulletEnabled val="1"/>
        </dgm:presLayoutVars>
      </dgm:prSet>
      <dgm:spPr/>
    </dgm:pt>
    <dgm:pt modelId="{FDABD214-9A74-409C-95C3-75E3A7A1015E}" type="pres">
      <dgm:prSet presAssocID="{8BF1BD51-3FDB-449E-B181-00ACD6B3863A}" presName="accent_5" presStyleCnt="0"/>
      <dgm:spPr/>
    </dgm:pt>
    <dgm:pt modelId="{545CEFD0-77B6-4F27-80BA-0DE718094441}" type="pres">
      <dgm:prSet presAssocID="{8BF1BD51-3FDB-449E-B181-00ACD6B3863A}" presName="accentRepeatNode" presStyleLbl="solidFgAcc1" presStyleIdx="4" presStyleCnt="6"/>
      <dgm:spPr/>
    </dgm:pt>
    <dgm:pt modelId="{A57B0E49-04DA-4AA1-A653-032306E02C70}" type="pres">
      <dgm:prSet presAssocID="{FC65FC15-0954-4D02-A24E-BFBC9B16BBAE}" presName="text_6" presStyleLbl="node1" presStyleIdx="5" presStyleCnt="6">
        <dgm:presLayoutVars>
          <dgm:bulletEnabled val="1"/>
        </dgm:presLayoutVars>
      </dgm:prSet>
      <dgm:spPr/>
    </dgm:pt>
    <dgm:pt modelId="{C0CCA4BD-31D4-4E7B-9891-3BEE410E68D2}" type="pres">
      <dgm:prSet presAssocID="{FC65FC15-0954-4D02-A24E-BFBC9B16BBAE}" presName="accent_6" presStyleCnt="0"/>
      <dgm:spPr/>
    </dgm:pt>
    <dgm:pt modelId="{8593CCBB-6A03-4330-9A34-BE096040BB10}" type="pres">
      <dgm:prSet presAssocID="{FC65FC15-0954-4D02-A24E-BFBC9B16BBAE}" presName="accentRepeatNode" presStyleLbl="solidFgAcc1" presStyleIdx="5" presStyleCnt="6"/>
      <dgm:spPr/>
    </dgm:pt>
  </dgm:ptLst>
  <dgm:cxnLst>
    <dgm:cxn modelId="{1B9EC80B-B797-4767-A10B-0DE80799D1C1}" type="presOf" srcId="{FC65FC15-0954-4D02-A24E-BFBC9B16BBAE}" destId="{A57B0E49-04DA-4AA1-A653-032306E02C70}" srcOrd="0" destOrd="0" presId="urn:microsoft.com/office/officeart/2008/layout/VerticalCurvedList"/>
    <dgm:cxn modelId="{8AE74412-B567-4E64-933C-3D6BFFEB44EF}" type="presOf" srcId="{0A732DD1-3EDA-4B8D-B9CC-6C39E2E2332D}" destId="{86780227-6E94-4C54-BD0B-B93B89BE3FC4}" srcOrd="0" destOrd="0" presId="urn:microsoft.com/office/officeart/2008/layout/VerticalCurvedList"/>
    <dgm:cxn modelId="{83AB3815-E622-4DD3-BD0F-7E56DD2F2CFE}" type="presOf" srcId="{13A1EB4D-C998-413D-8A39-C5D64B8DAB3F}" destId="{A37F1131-8A56-456A-9022-DA330D68ECB8}" srcOrd="0" destOrd="0" presId="urn:microsoft.com/office/officeart/2008/layout/VerticalCurvedList"/>
    <dgm:cxn modelId="{93E50F18-1E64-4F1C-94E3-87C2F2FEB8BB}" srcId="{18231639-343D-4BDD-A674-6470B2F0AA71}" destId="{0A732DD1-3EDA-4B8D-B9CC-6C39E2E2332D}" srcOrd="0" destOrd="0" parTransId="{CAE8F0F0-6E05-4C0F-87E5-377A1A23E011}" sibTransId="{73AB04DB-B914-45B1-A765-DA38C8329A81}"/>
    <dgm:cxn modelId="{8294C737-4E0E-40A6-951A-C993B17EAA3F}" type="presOf" srcId="{FCA094E7-CB89-4F3B-BB3A-0EF5151116B3}" destId="{F5760AB6-5711-4A40-95D5-0A9915B9F68C}" srcOrd="0" destOrd="0" presId="urn:microsoft.com/office/officeart/2008/layout/VerticalCurvedList"/>
    <dgm:cxn modelId="{BE2C175F-C07B-4AF2-B17B-1656A4D5003A}" type="presOf" srcId="{8BF1BD51-3FDB-449E-B181-00ACD6B3863A}" destId="{085E6977-1383-43AA-A030-0657494C6F90}" srcOrd="0" destOrd="0" presId="urn:microsoft.com/office/officeart/2008/layout/VerticalCurvedList"/>
    <dgm:cxn modelId="{1FE20F44-1794-4FEE-BB02-5158578F8FCE}" srcId="{18231639-343D-4BDD-A674-6470B2F0AA71}" destId="{8BF1BD51-3FDB-449E-B181-00ACD6B3863A}" srcOrd="4" destOrd="0" parTransId="{DA6CF5E0-3471-415F-912E-18A036C3BFC2}" sibTransId="{88E953E8-8803-4213-9600-F05893BC6E52}"/>
    <dgm:cxn modelId="{2BCDB945-E287-4732-95A3-148D0D1EC383}" srcId="{18231639-343D-4BDD-A674-6470B2F0AA71}" destId="{13A1EB4D-C998-413D-8A39-C5D64B8DAB3F}" srcOrd="3" destOrd="0" parTransId="{B575FF2F-D7CF-4E15-AB52-BCD209E56DD9}" sibTransId="{361D1358-819F-4C80-9BE7-D9034A876C1A}"/>
    <dgm:cxn modelId="{6A96FC54-1E69-41C6-89A1-66A0BD559E3F}" type="presOf" srcId="{0262EA67-F611-48B4-B9A4-1453B46196C6}" destId="{418363BF-E844-4698-89CD-80FB023B0CA2}" srcOrd="0" destOrd="0" presId="urn:microsoft.com/office/officeart/2008/layout/VerticalCurvedList"/>
    <dgm:cxn modelId="{8A47775A-B7B3-4731-AB61-89D0D2F66845}" type="presOf" srcId="{73AB04DB-B914-45B1-A765-DA38C8329A81}" destId="{3D9AC61D-131E-48BA-A5C5-D0ACF06D15F9}" srcOrd="0" destOrd="0" presId="urn:microsoft.com/office/officeart/2008/layout/VerticalCurvedList"/>
    <dgm:cxn modelId="{3462FD7A-45A8-4CA6-9485-38E33C396233}" srcId="{18231639-343D-4BDD-A674-6470B2F0AA71}" destId="{0262EA67-F611-48B4-B9A4-1453B46196C6}" srcOrd="1" destOrd="0" parTransId="{9A44110B-9A29-466A-89B4-BD88DC4B38E3}" sibTransId="{A6435C97-A4ED-4D6F-8B9F-63CEACBC8017}"/>
    <dgm:cxn modelId="{EAA61B81-D7C2-418C-BA5E-635F60A0E4DE}" srcId="{18231639-343D-4BDD-A674-6470B2F0AA71}" destId="{FCA094E7-CB89-4F3B-BB3A-0EF5151116B3}" srcOrd="2" destOrd="0" parTransId="{D736C6A6-CEE3-46CA-9E39-C2A5FB20BB00}" sibTransId="{596A3477-1B95-440D-8CC7-68502CF6E183}"/>
    <dgm:cxn modelId="{E2C9248D-0D60-4B6B-A07C-C6FD09CBAF1C}" srcId="{18231639-343D-4BDD-A674-6470B2F0AA71}" destId="{FC65FC15-0954-4D02-A24E-BFBC9B16BBAE}" srcOrd="5" destOrd="0" parTransId="{A37B5E5F-E44C-4C30-B581-36E5CB1E446D}" sibTransId="{EB93278F-52F8-498A-8CD4-FFA699ABC91F}"/>
    <dgm:cxn modelId="{1E7076C2-A158-41F4-AC58-6DE822E44903}" type="presOf" srcId="{18231639-343D-4BDD-A674-6470B2F0AA71}" destId="{73F1964E-5CB0-403F-9AAD-0086891E06ED}" srcOrd="0" destOrd="0" presId="urn:microsoft.com/office/officeart/2008/layout/VerticalCurvedList"/>
    <dgm:cxn modelId="{BCEAEF71-4577-479A-BE77-5347A6CDAEF6}" type="presParOf" srcId="{73F1964E-5CB0-403F-9AAD-0086891E06ED}" destId="{C4DFF758-A70E-4C48-8F18-1F2ACD364DDD}" srcOrd="0" destOrd="0" presId="urn:microsoft.com/office/officeart/2008/layout/VerticalCurvedList"/>
    <dgm:cxn modelId="{45347C4F-6532-41A6-B432-13E087C14BAD}" type="presParOf" srcId="{C4DFF758-A70E-4C48-8F18-1F2ACD364DDD}" destId="{52486BA6-6950-48B5-9150-41F1FDD6A920}" srcOrd="0" destOrd="0" presId="urn:microsoft.com/office/officeart/2008/layout/VerticalCurvedList"/>
    <dgm:cxn modelId="{205682B0-294D-4119-B10C-FD6DF8691BA6}" type="presParOf" srcId="{52486BA6-6950-48B5-9150-41F1FDD6A920}" destId="{5F7433CD-C022-45B8-A0D6-EB483C25D522}" srcOrd="0" destOrd="0" presId="urn:microsoft.com/office/officeart/2008/layout/VerticalCurvedList"/>
    <dgm:cxn modelId="{8F7F6BB2-926F-4813-9433-1EFA435E3C46}" type="presParOf" srcId="{52486BA6-6950-48B5-9150-41F1FDD6A920}" destId="{3D9AC61D-131E-48BA-A5C5-D0ACF06D15F9}" srcOrd="1" destOrd="0" presId="urn:microsoft.com/office/officeart/2008/layout/VerticalCurvedList"/>
    <dgm:cxn modelId="{BCC25ACC-045F-4C1A-A289-B8AEF743D8BA}" type="presParOf" srcId="{52486BA6-6950-48B5-9150-41F1FDD6A920}" destId="{A158807C-3483-4ADE-8DDA-511D272621ED}" srcOrd="2" destOrd="0" presId="urn:microsoft.com/office/officeart/2008/layout/VerticalCurvedList"/>
    <dgm:cxn modelId="{1B39B539-BFC5-44E2-AF4B-BF5FC0B7ADFE}" type="presParOf" srcId="{52486BA6-6950-48B5-9150-41F1FDD6A920}" destId="{9A7D86F2-BAB2-4A6E-A4B6-EAC8616FE686}" srcOrd="3" destOrd="0" presId="urn:microsoft.com/office/officeart/2008/layout/VerticalCurvedList"/>
    <dgm:cxn modelId="{A89F78AE-6C0D-4A4D-AE84-AC1A796E6EFD}" type="presParOf" srcId="{C4DFF758-A70E-4C48-8F18-1F2ACD364DDD}" destId="{86780227-6E94-4C54-BD0B-B93B89BE3FC4}" srcOrd="1" destOrd="0" presId="urn:microsoft.com/office/officeart/2008/layout/VerticalCurvedList"/>
    <dgm:cxn modelId="{5C0122D0-FF53-4C5D-AFF0-8E1F289ABA7D}" type="presParOf" srcId="{C4DFF758-A70E-4C48-8F18-1F2ACD364DDD}" destId="{6CF4252F-E15A-426D-8FDA-467D3467FA6C}" srcOrd="2" destOrd="0" presId="urn:microsoft.com/office/officeart/2008/layout/VerticalCurvedList"/>
    <dgm:cxn modelId="{246F3FF6-239B-434C-A201-A8603E3EF2C8}" type="presParOf" srcId="{6CF4252F-E15A-426D-8FDA-467D3467FA6C}" destId="{B81BFA9E-2797-40CF-937C-02F9C5D3BB52}" srcOrd="0" destOrd="0" presId="urn:microsoft.com/office/officeart/2008/layout/VerticalCurvedList"/>
    <dgm:cxn modelId="{FB4D1B92-337F-4CB5-A126-AAFF9234EE41}" type="presParOf" srcId="{C4DFF758-A70E-4C48-8F18-1F2ACD364DDD}" destId="{418363BF-E844-4698-89CD-80FB023B0CA2}" srcOrd="3" destOrd="0" presId="urn:microsoft.com/office/officeart/2008/layout/VerticalCurvedList"/>
    <dgm:cxn modelId="{F9FAE193-2336-44CF-B714-A04763C77572}" type="presParOf" srcId="{C4DFF758-A70E-4C48-8F18-1F2ACD364DDD}" destId="{82284FC8-C5F9-4585-9232-A8045FB0DB14}" srcOrd="4" destOrd="0" presId="urn:microsoft.com/office/officeart/2008/layout/VerticalCurvedList"/>
    <dgm:cxn modelId="{B046157E-3A51-4C61-8BC5-086F645345C0}" type="presParOf" srcId="{82284FC8-C5F9-4585-9232-A8045FB0DB14}" destId="{92B43291-A794-476E-8653-47A5A1094B0F}" srcOrd="0" destOrd="0" presId="urn:microsoft.com/office/officeart/2008/layout/VerticalCurvedList"/>
    <dgm:cxn modelId="{89E2F95C-E264-43EE-A889-B6D8CF60E283}" type="presParOf" srcId="{C4DFF758-A70E-4C48-8F18-1F2ACD364DDD}" destId="{F5760AB6-5711-4A40-95D5-0A9915B9F68C}" srcOrd="5" destOrd="0" presId="urn:microsoft.com/office/officeart/2008/layout/VerticalCurvedList"/>
    <dgm:cxn modelId="{45FCBF5F-8858-40E8-A8B9-C772DC850A29}" type="presParOf" srcId="{C4DFF758-A70E-4C48-8F18-1F2ACD364DDD}" destId="{0B96A6F9-6FF4-4224-BF67-5B2247D9927F}" srcOrd="6" destOrd="0" presId="urn:microsoft.com/office/officeart/2008/layout/VerticalCurvedList"/>
    <dgm:cxn modelId="{EBB5CEFE-9039-4B8D-8AF0-F048ABBEAC4B}" type="presParOf" srcId="{0B96A6F9-6FF4-4224-BF67-5B2247D9927F}" destId="{DDF56457-3999-448A-8000-46C06E84DA39}" srcOrd="0" destOrd="0" presId="urn:microsoft.com/office/officeart/2008/layout/VerticalCurvedList"/>
    <dgm:cxn modelId="{FE263897-7FDC-4F9A-8874-8A2C0DC96C0D}" type="presParOf" srcId="{C4DFF758-A70E-4C48-8F18-1F2ACD364DDD}" destId="{A37F1131-8A56-456A-9022-DA330D68ECB8}" srcOrd="7" destOrd="0" presId="urn:microsoft.com/office/officeart/2008/layout/VerticalCurvedList"/>
    <dgm:cxn modelId="{3A1DFDDF-AC23-4A71-842A-CF85EB7774F1}" type="presParOf" srcId="{C4DFF758-A70E-4C48-8F18-1F2ACD364DDD}" destId="{7D64A733-920D-4013-B652-4A0D4E8F759E}" srcOrd="8" destOrd="0" presId="urn:microsoft.com/office/officeart/2008/layout/VerticalCurvedList"/>
    <dgm:cxn modelId="{BA51C39A-BCC5-400C-96F6-24C043FA544B}" type="presParOf" srcId="{7D64A733-920D-4013-B652-4A0D4E8F759E}" destId="{CC46C358-09B9-4738-817C-7A683194E51C}" srcOrd="0" destOrd="0" presId="urn:microsoft.com/office/officeart/2008/layout/VerticalCurvedList"/>
    <dgm:cxn modelId="{01914388-CB8D-4BB9-9737-474D31B75298}" type="presParOf" srcId="{C4DFF758-A70E-4C48-8F18-1F2ACD364DDD}" destId="{085E6977-1383-43AA-A030-0657494C6F90}" srcOrd="9" destOrd="0" presId="urn:microsoft.com/office/officeart/2008/layout/VerticalCurvedList"/>
    <dgm:cxn modelId="{3EBF9A49-0BAB-494F-BF6C-0F5F0911C558}" type="presParOf" srcId="{C4DFF758-A70E-4C48-8F18-1F2ACD364DDD}" destId="{FDABD214-9A74-409C-95C3-75E3A7A1015E}" srcOrd="10" destOrd="0" presId="urn:microsoft.com/office/officeart/2008/layout/VerticalCurvedList"/>
    <dgm:cxn modelId="{3D8D89DA-A4C9-4DEC-9623-FF16B430239C}" type="presParOf" srcId="{FDABD214-9A74-409C-95C3-75E3A7A1015E}" destId="{545CEFD0-77B6-4F27-80BA-0DE718094441}" srcOrd="0" destOrd="0" presId="urn:microsoft.com/office/officeart/2008/layout/VerticalCurvedList"/>
    <dgm:cxn modelId="{E74825DA-ED57-4D62-9463-420745DBC1B8}" type="presParOf" srcId="{C4DFF758-A70E-4C48-8F18-1F2ACD364DDD}" destId="{A57B0E49-04DA-4AA1-A653-032306E02C70}" srcOrd="11" destOrd="0" presId="urn:microsoft.com/office/officeart/2008/layout/VerticalCurvedList"/>
    <dgm:cxn modelId="{FC0979C5-6136-454F-8ED1-E46C21E761AF}" type="presParOf" srcId="{C4DFF758-A70E-4C48-8F18-1F2ACD364DDD}" destId="{C0CCA4BD-31D4-4E7B-9891-3BEE410E68D2}" srcOrd="12" destOrd="0" presId="urn:microsoft.com/office/officeart/2008/layout/VerticalCurvedList"/>
    <dgm:cxn modelId="{2A9EB246-1E76-4AD9-8865-3C8983C8CE0D}" type="presParOf" srcId="{C0CCA4BD-31D4-4E7B-9891-3BEE410E68D2}" destId="{8593CCBB-6A03-4330-9A34-BE096040BB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AC61D-131E-48BA-A5C5-D0ACF06D15F9}">
      <dsp:nvSpPr>
        <dsp:cNvPr id="0" name=""/>
        <dsp:cNvSpPr/>
      </dsp:nvSpPr>
      <dsp:spPr>
        <a:xfrm>
          <a:off x="-4598632" y="-705061"/>
          <a:ext cx="5477920" cy="5477920"/>
        </a:xfrm>
        <a:prstGeom prst="blockArc">
          <a:avLst>
            <a:gd name="adj1" fmla="val 18900000"/>
            <a:gd name="adj2" fmla="val 2700000"/>
            <a:gd name="adj3" fmla="val 3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80227-6E94-4C54-BD0B-B93B89BE3FC4}">
      <dsp:nvSpPr>
        <dsp:cNvPr id="0" name=""/>
        <dsp:cNvSpPr/>
      </dsp:nvSpPr>
      <dsp:spPr>
        <a:xfrm>
          <a:off x="328346" y="227717"/>
          <a:ext cx="6159636" cy="42825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930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❶ Administrative source data of </a:t>
          </a:r>
          <a:r>
            <a:rPr lang="fr-FR" sz="1300" kern="1200" dirty="0" err="1"/>
            <a:t>interest</a:t>
          </a:r>
          <a:r>
            <a:rPr lang="fr-FR" sz="1300" kern="1200" dirty="0"/>
            <a:t> for the PAS</a:t>
          </a:r>
        </a:p>
      </dsp:txBody>
      <dsp:txXfrm>
        <a:off x="328346" y="227717"/>
        <a:ext cx="6159636" cy="428257"/>
      </dsp:txXfrm>
    </dsp:sp>
    <dsp:sp modelId="{B81BFA9E-2797-40CF-937C-02F9C5D3BB52}">
      <dsp:nvSpPr>
        <dsp:cNvPr id="0" name=""/>
        <dsp:cNvSpPr/>
      </dsp:nvSpPr>
      <dsp:spPr>
        <a:xfrm>
          <a:off x="60685" y="160678"/>
          <a:ext cx="535322" cy="5353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363BF-E844-4698-89CD-80FB023B0CA2}">
      <dsp:nvSpPr>
        <dsp:cNvPr id="0" name=""/>
        <dsp:cNvSpPr/>
      </dsp:nvSpPr>
      <dsp:spPr>
        <a:xfrm>
          <a:off x="680618" y="856515"/>
          <a:ext cx="5807365" cy="428257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930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❷ </a:t>
          </a:r>
          <a:r>
            <a:rPr lang="en-US" sz="1300" kern="1200" dirty="0"/>
            <a:t>Case study – Customs records for international trade in goods statistics (ITGS)</a:t>
          </a:r>
          <a:endParaRPr lang="fr-FR" sz="1300" kern="1200" dirty="0"/>
        </a:p>
      </dsp:txBody>
      <dsp:txXfrm>
        <a:off x="680618" y="856515"/>
        <a:ext cx="5807365" cy="428257"/>
      </dsp:txXfrm>
    </dsp:sp>
    <dsp:sp modelId="{92B43291-A794-476E-8653-47A5A1094B0F}">
      <dsp:nvSpPr>
        <dsp:cNvPr id="0" name=""/>
        <dsp:cNvSpPr/>
      </dsp:nvSpPr>
      <dsp:spPr>
        <a:xfrm>
          <a:off x="412956" y="802983"/>
          <a:ext cx="535322" cy="5353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60AB6-5711-4A40-95D5-0A9915B9F68C}">
      <dsp:nvSpPr>
        <dsp:cNvPr id="0" name=""/>
        <dsp:cNvSpPr/>
      </dsp:nvSpPr>
      <dsp:spPr>
        <a:xfrm>
          <a:off x="841702" y="1498820"/>
          <a:ext cx="5646280" cy="4282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930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a. Customs data main issues</a:t>
          </a:r>
          <a:endParaRPr lang="fr-FR" sz="1300" kern="1200" dirty="0"/>
        </a:p>
      </dsp:txBody>
      <dsp:txXfrm>
        <a:off x="841702" y="1498820"/>
        <a:ext cx="5646280" cy="428257"/>
      </dsp:txXfrm>
    </dsp:sp>
    <dsp:sp modelId="{DDF56457-3999-448A-8000-46C06E84DA39}">
      <dsp:nvSpPr>
        <dsp:cNvPr id="0" name=""/>
        <dsp:cNvSpPr/>
      </dsp:nvSpPr>
      <dsp:spPr>
        <a:xfrm>
          <a:off x="574041" y="1445288"/>
          <a:ext cx="535322" cy="5353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F1131-8A56-456A-9022-DA330D68ECB8}">
      <dsp:nvSpPr>
        <dsp:cNvPr id="0" name=""/>
        <dsp:cNvSpPr/>
      </dsp:nvSpPr>
      <dsp:spPr>
        <a:xfrm>
          <a:off x="841702" y="2140719"/>
          <a:ext cx="5646280" cy="42825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930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b. Customs data, main data source for ITGS.</a:t>
          </a:r>
        </a:p>
      </dsp:txBody>
      <dsp:txXfrm>
        <a:off x="841702" y="2140719"/>
        <a:ext cx="5646280" cy="428257"/>
      </dsp:txXfrm>
    </dsp:sp>
    <dsp:sp modelId="{CC46C358-09B9-4738-817C-7A683194E51C}">
      <dsp:nvSpPr>
        <dsp:cNvPr id="0" name=""/>
        <dsp:cNvSpPr/>
      </dsp:nvSpPr>
      <dsp:spPr>
        <a:xfrm>
          <a:off x="574041" y="2087187"/>
          <a:ext cx="535322" cy="5353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E6977-1383-43AA-A030-0657494C6F90}">
      <dsp:nvSpPr>
        <dsp:cNvPr id="0" name=""/>
        <dsp:cNvSpPr/>
      </dsp:nvSpPr>
      <dsp:spPr>
        <a:xfrm>
          <a:off x="680618" y="2783024"/>
          <a:ext cx="5807365" cy="42825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930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c. Activities undertaken to improve trade statistics—Customs records</a:t>
          </a:r>
        </a:p>
      </dsp:txBody>
      <dsp:txXfrm>
        <a:off x="680618" y="2783024"/>
        <a:ext cx="5807365" cy="428257"/>
      </dsp:txXfrm>
    </dsp:sp>
    <dsp:sp modelId="{545CEFD0-77B6-4F27-80BA-0DE718094441}">
      <dsp:nvSpPr>
        <dsp:cNvPr id="0" name=""/>
        <dsp:cNvSpPr/>
      </dsp:nvSpPr>
      <dsp:spPr>
        <a:xfrm>
          <a:off x="412956" y="2729492"/>
          <a:ext cx="535322" cy="5353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B0E49-04DA-4AA1-A653-032306E02C70}">
      <dsp:nvSpPr>
        <dsp:cNvPr id="0" name=""/>
        <dsp:cNvSpPr/>
      </dsp:nvSpPr>
      <dsp:spPr>
        <a:xfrm>
          <a:off x="328346" y="3425329"/>
          <a:ext cx="6159636" cy="4282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930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d. Conclusion</a:t>
          </a:r>
        </a:p>
      </dsp:txBody>
      <dsp:txXfrm>
        <a:off x="328346" y="3425329"/>
        <a:ext cx="6159636" cy="428257"/>
      </dsp:txXfrm>
    </dsp:sp>
    <dsp:sp modelId="{8593CCBB-6A03-4330-9A34-BE096040BB10}">
      <dsp:nvSpPr>
        <dsp:cNvPr id="0" name=""/>
        <dsp:cNvSpPr/>
      </dsp:nvSpPr>
      <dsp:spPr>
        <a:xfrm>
          <a:off x="60685" y="3371797"/>
          <a:ext cx="535322" cy="5353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67BDE-DF3E-420F-A58A-00A923A9E6CE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BD43E-0F3D-41FB-8381-7E8B6268F21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67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4D5-41C3-462B-A797-82F93EF4F47A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F26F-2FFA-4442-BCAF-1B7E87EE0F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88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4D5-41C3-462B-A797-82F93EF4F47A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F26F-2FFA-4442-BCAF-1B7E87EE0F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21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4D5-41C3-462B-A797-82F93EF4F47A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F26F-2FFA-4442-BCAF-1B7E87EE0F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307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493D0-9120-4608-A67C-ACAFFF7043D1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A522D9-3FD5-4581-B303-1B0936418ACF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945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75BF6C-0298-48C3-8FFD-334E0769297D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FF9705-625D-4866-87EC-FC253FAF59EB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114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5B3EEA-A6DF-455B-9572-B84A177D1A31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C5B0A9-299B-411C-975D-929BC65DE8DB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46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ACA03A-A6F0-46C9-905D-645B70F51E3F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A8DA9-BCE2-4E9D-B597-25421509FB29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982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42C8D-2143-44D9-A819-E24BBD57B434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129F2A-CF73-47C4-8D38-C13858754BB8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652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27F15B-B810-4018-B3F3-687656514BBE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843FEA-47D1-4F51-85F4-130568988FD1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660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F020D8-DB14-416F-9EFE-F7A5EA0AEE18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C3BFAB-2F70-4B89-9089-B24BE6C5D496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43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BDF42A-0BEE-4707-A29A-C7515305EEEA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A926F0-B3DB-4FB2-B907-30D8AA2FF5B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00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4D5-41C3-462B-A797-82F93EF4F47A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F26F-2FFA-4442-BCAF-1B7E87EE0F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997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7CBC3B-FF16-48B4-BAFA-49927E873276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A7608B-DDAA-490A-A8DB-652F341616A9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708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695F2E-FCA0-4784-B637-798B1D56123D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3F44A1-F3C5-4791-9183-0AF8CBDF8AA3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165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ED1180-38AF-43F2-8A48-0EC0A122672F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7EAA97-301D-4C5E-8805-EAB1B8357F98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671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0"/>
            <a:ext cx="17272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464" y="1430983"/>
            <a:ext cx="3870207" cy="576447"/>
          </a:xfrm>
        </p:spPr>
        <p:txBody>
          <a:bodyPr>
            <a:normAutofit/>
          </a:bodyPr>
          <a:lstStyle>
            <a:lvl1pPr>
              <a:defRPr sz="2052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313462" y="2067798"/>
            <a:ext cx="3870208" cy="79208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83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325135" y="2977134"/>
            <a:ext cx="3858537" cy="284812"/>
          </a:xfrm>
        </p:spPr>
        <p:txBody>
          <a:bodyPr>
            <a:normAutofit/>
          </a:bodyPr>
          <a:lstStyle>
            <a:lvl1pPr marL="0" indent="0">
              <a:buNone/>
              <a:defRPr sz="1283" b="1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7"/>
          </p:nvPr>
        </p:nvSpPr>
        <p:spPr>
          <a:xfrm>
            <a:off x="4656857" y="3277784"/>
            <a:ext cx="3858537" cy="2805415"/>
          </a:xfrm>
        </p:spPr>
        <p:txBody>
          <a:bodyPr>
            <a:normAutofit/>
          </a:bodyPr>
          <a:lstStyle>
            <a:lvl1pPr marL="195501" indent="-195501">
              <a:buClr>
                <a:srgbClr val="273B70"/>
              </a:buClr>
              <a:buFont typeface="Helvetica" charset="0"/>
              <a:buChar char="●"/>
              <a:defRPr sz="1283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22"/>
          <p:cNvSpPr>
            <a:spLocks noGrp="1"/>
          </p:cNvSpPr>
          <p:nvPr>
            <p:ph type="body" sz="quarter" idx="18"/>
          </p:nvPr>
        </p:nvSpPr>
        <p:spPr>
          <a:xfrm>
            <a:off x="325136" y="3277784"/>
            <a:ext cx="3858537" cy="2805415"/>
          </a:xfrm>
        </p:spPr>
        <p:txBody>
          <a:bodyPr>
            <a:normAutofit/>
          </a:bodyPr>
          <a:lstStyle>
            <a:lvl1pPr marL="195501" indent="-195501">
              <a:buClr>
                <a:srgbClr val="273B70"/>
              </a:buClr>
              <a:buFont typeface="Helvetica" charset="0"/>
              <a:buChar char="●"/>
              <a:defRPr sz="1283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9"/>
          </p:nvPr>
        </p:nvSpPr>
        <p:spPr>
          <a:xfrm>
            <a:off x="4656857" y="2976797"/>
            <a:ext cx="3858537" cy="285150"/>
          </a:xfrm>
        </p:spPr>
        <p:txBody>
          <a:bodyPr>
            <a:noAutofit/>
          </a:bodyPr>
          <a:lstStyle>
            <a:lvl1pPr marL="0" indent="0">
              <a:buNone/>
              <a:defRPr sz="1283" b="1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4B23EB-140B-4E3A-9C2E-E1E80F647382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lvetica Neue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41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iffres clé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/>
          <p:cNvCxnSpPr/>
          <p:nvPr/>
        </p:nvCxnSpPr>
        <p:spPr>
          <a:xfrm flipV="1">
            <a:off x="6170613" y="2166938"/>
            <a:ext cx="1133475" cy="3175"/>
          </a:xfrm>
          <a:prstGeom prst="line">
            <a:avLst/>
          </a:prstGeom>
          <a:ln w="28575">
            <a:solidFill>
              <a:srgbClr val="273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4721225" y="4132263"/>
            <a:ext cx="1144588" cy="1587"/>
          </a:xfrm>
          <a:prstGeom prst="line">
            <a:avLst/>
          </a:prstGeom>
          <a:ln w="28575">
            <a:solidFill>
              <a:srgbClr val="273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7616825" y="3790950"/>
            <a:ext cx="1144588" cy="1588"/>
          </a:xfrm>
          <a:prstGeom prst="line">
            <a:avLst/>
          </a:prstGeom>
          <a:ln w="28575">
            <a:solidFill>
              <a:srgbClr val="273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287713" y="2166938"/>
            <a:ext cx="1125537" cy="0"/>
          </a:xfrm>
          <a:prstGeom prst="line">
            <a:avLst/>
          </a:prstGeom>
          <a:ln w="28575">
            <a:solidFill>
              <a:srgbClr val="273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-25400"/>
            <a:ext cx="17272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13463" y="1480508"/>
            <a:ext cx="2639560" cy="776409"/>
          </a:xfrm>
        </p:spPr>
        <p:txBody>
          <a:bodyPr>
            <a:normAutofit/>
          </a:bodyPr>
          <a:lstStyle>
            <a:lvl1pPr>
              <a:defRPr sz="2052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13466" y="2355967"/>
            <a:ext cx="2639559" cy="3676706"/>
          </a:xfrm>
        </p:spPr>
        <p:txBody>
          <a:bodyPr>
            <a:normAutofit/>
          </a:bodyPr>
          <a:lstStyle>
            <a:lvl1pPr marL="0" indent="0">
              <a:buNone/>
              <a:defRPr sz="1283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272605" y="1277564"/>
            <a:ext cx="1029422" cy="846594"/>
          </a:xfrm>
        </p:spPr>
        <p:txBody>
          <a:bodyPr>
            <a:normAutofit/>
          </a:bodyPr>
          <a:lstStyle>
            <a:lvl1pPr marL="0" indent="0" algn="ctr">
              <a:buNone/>
              <a:defRPr sz="556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5"/>
          </p:nvPr>
        </p:nvSpPr>
        <p:spPr>
          <a:xfrm>
            <a:off x="3206827" y="2256151"/>
            <a:ext cx="1263781" cy="331235"/>
          </a:xfrm>
        </p:spPr>
        <p:txBody>
          <a:bodyPr>
            <a:noAutofit/>
          </a:bodyPr>
          <a:lstStyle>
            <a:lvl1pPr marL="0" indent="0" algn="ctr">
              <a:buNone/>
              <a:defRPr sz="1796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6"/>
          </p:nvPr>
        </p:nvSpPr>
        <p:spPr>
          <a:xfrm>
            <a:off x="3206355" y="2550242"/>
            <a:ext cx="1264254" cy="704233"/>
          </a:xfrm>
        </p:spPr>
        <p:txBody>
          <a:bodyPr>
            <a:normAutofit/>
          </a:bodyPr>
          <a:lstStyle>
            <a:lvl1pPr marL="0" indent="0" algn="ctr">
              <a:buNone/>
              <a:defRPr sz="1026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texte 18"/>
          <p:cNvSpPr>
            <a:spLocks noGrp="1"/>
          </p:cNvSpPr>
          <p:nvPr>
            <p:ph type="body" sz="quarter" idx="17"/>
          </p:nvPr>
        </p:nvSpPr>
        <p:spPr>
          <a:xfrm>
            <a:off x="4659551" y="4236419"/>
            <a:ext cx="1263781" cy="331235"/>
          </a:xfrm>
        </p:spPr>
        <p:txBody>
          <a:bodyPr>
            <a:noAutofit/>
          </a:bodyPr>
          <a:lstStyle>
            <a:lvl1pPr marL="0" indent="0">
              <a:buNone/>
              <a:defRPr sz="1796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8"/>
          </p:nvPr>
        </p:nvSpPr>
        <p:spPr>
          <a:xfrm>
            <a:off x="4659302" y="4517258"/>
            <a:ext cx="1264254" cy="704233"/>
          </a:xfrm>
        </p:spPr>
        <p:txBody>
          <a:bodyPr>
            <a:normAutofit/>
          </a:bodyPr>
          <a:lstStyle>
            <a:lvl1pPr marL="0" indent="0" algn="ctr">
              <a:buNone/>
              <a:defRPr sz="1026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8"/>
          <p:cNvSpPr>
            <a:spLocks noGrp="1"/>
          </p:cNvSpPr>
          <p:nvPr>
            <p:ph type="body" sz="quarter" idx="19"/>
          </p:nvPr>
        </p:nvSpPr>
        <p:spPr>
          <a:xfrm>
            <a:off x="6103883" y="2244640"/>
            <a:ext cx="1263781" cy="331235"/>
          </a:xfrm>
        </p:spPr>
        <p:txBody>
          <a:bodyPr>
            <a:noAutofit/>
          </a:bodyPr>
          <a:lstStyle>
            <a:lvl1pPr marL="0" indent="0" algn="ctr">
              <a:buNone/>
              <a:defRPr sz="1796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20"/>
          </p:nvPr>
        </p:nvSpPr>
        <p:spPr>
          <a:xfrm>
            <a:off x="6103634" y="2550242"/>
            <a:ext cx="1264254" cy="704233"/>
          </a:xfrm>
        </p:spPr>
        <p:txBody>
          <a:bodyPr>
            <a:normAutofit/>
          </a:bodyPr>
          <a:lstStyle>
            <a:lvl1pPr marL="0" indent="0" algn="ctr">
              <a:buNone/>
              <a:defRPr sz="1026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8"/>
          <p:cNvSpPr>
            <a:spLocks noGrp="1"/>
          </p:cNvSpPr>
          <p:nvPr>
            <p:ph type="body" sz="quarter" idx="21"/>
          </p:nvPr>
        </p:nvSpPr>
        <p:spPr>
          <a:xfrm>
            <a:off x="7550451" y="3880639"/>
            <a:ext cx="1263781" cy="331235"/>
          </a:xfrm>
        </p:spPr>
        <p:txBody>
          <a:bodyPr>
            <a:noAutofit/>
          </a:bodyPr>
          <a:lstStyle>
            <a:lvl1pPr marL="0" indent="0" algn="ctr">
              <a:buNone/>
              <a:defRPr sz="1796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20"/>
          <p:cNvSpPr>
            <a:spLocks noGrp="1"/>
          </p:cNvSpPr>
          <p:nvPr>
            <p:ph type="body" sz="quarter" idx="22"/>
          </p:nvPr>
        </p:nvSpPr>
        <p:spPr>
          <a:xfrm>
            <a:off x="7550200" y="4161478"/>
            <a:ext cx="1264254" cy="704233"/>
          </a:xfrm>
        </p:spPr>
        <p:txBody>
          <a:bodyPr>
            <a:normAutofit/>
          </a:bodyPr>
          <a:lstStyle>
            <a:lvl1pPr marL="0" indent="0" algn="ctr">
              <a:buNone/>
              <a:defRPr sz="1026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3"/>
          </p:nvPr>
        </p:nvSpPr>
        <p:spPr>
          <a:xfrm>
            <a:off x="6147534" y="1215658"/>
            <a:ext cx="1156158" cy="846594"/>
          </a:xfrm>
        </p:spPr>
        <p:txBody>
          <a:bodyPr>
            <a:normAutofit/>
          </a:bodyPr>
          <a:lstStyle>
            <a:lvl1pPr marL="0" indent="0" algn="ctr">
              <a:buNone/>
              <a:defRPr sz="556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9"/>
          <p:cNvSpPr>
            <a:spLocks noGrp="1"/>
          </p:cNvSpPr>
          <p:nvPr>
            <p:ph type="body" sz="quarter" idx="24"/>
          </p:nvPr>
        </p:nvSpPr>
        <p:spPr>
          <a:xfrm>
            <a:off x="7592518" y="2891148"/>
            <a:ext cx="1021439" cy="846594"/>
          </a:xfrm>
        </p:spPr>
        <p:txBody>
          <a:bodyPr>
            <a:normAutofit/>
          </a:bodyPr>
          <a:lstStyle>
            <a:lvl1pPr marL="0" indent="0" algn="ctr">
              <a:buNone/>
              <a:defRPr sz="556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9"/>
          <p:cNvSpPr>
            <a:spLocks noGrp="1"/>
          </p:cNvSpPr>
          <p:nvPr>
            <p:ph type="body" sz="quarter" idx="25"/>
          </p:nvPr>
        </p:nvSpPr>
        <p:spPr>
          <a:xfrm>
            <a:off x="4720718" y="3106944"/>
            <a:ext cx="1029422" cy="846594"/>
          </a:xfrm>
        </p:spPr>
        <p:txBody>
          <a:bodyPr>
            <a:normAutofit/>
          </a:bodyPr>
          <a:lstStyle>
            <a:lvl1pPr marL="0" indent="0" algn="ctr">
              <a:buNone/>
              <a:defRPr sz="556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4A2DD6-FB81-43B0-821E-797E6A8CD18B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61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0"/>
            <a:ext cx="4433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115888"/>
            <a:ext cx="16748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1702" y="1431280"/>
            <a:ext cx="3961933" cy="562777"/>
          </a:xfrm>
        </p:spPr>
        <p:txBody>
          <a:bodyPr>
            <a:normAutofit/>
          </a:bodyPr>
          <a:lstStyle>
            <a:lvl1pPr>
              <a:defRPr sz="2052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21703" y="2068144"/>
            <a:ext cx="3962146" cy="234722"/>
          </a:xfrm>
        </p:spPr>
        <p:txBody>
          <a:bodyPr>
            <a:normAutofit/>
          </a:bodyPr>
          <a:lstStyle>
            <a:lvl1pPr marL="0" indent="0">
              <a:buNone/>
              <a:defRPr sz="1283" b="1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321490" y="2590800"/>
            <a:ext cx="3962146" cy="1349421"/>
          </a:xfrm>
        </p:spPr>
        <p:txBody>
          <a:bodyPr>
            <a:normAutofit/>
          </a:bodyPr>
          <a:lstStyle>
            <a:lvl1pPr marL="195501" indent="-195501">
              <a:buClr>
                <a:srgbClr val="273B70"/>
              </a:buClr>
              <a:buFont typeface="Helvetica" charset="0"/>
              <a:buChar char="●"/>
              <a:defRPr sz="1283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AAAC98-99CA-4604-94A0-B1D9D5D7A76F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74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4D5-41C3-462B-A797-82F93EF4F47A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F26F-2FFA-4442-BCAF-1B7E87EE0F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05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4D5-41C3-462B-A797-82F93EF4F47A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F26F-2FFA-4442-BCAF-1B7E87EE0F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84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4D5-41C3-462B-A797-82F93EF4F47A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F26F-2FFA-4442-BCAF-1B7E87EE0F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17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4D5-41C3-462B-A797-82F93EF4F47A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F26F-2FFA-4442-BCAF-1B7E87EE0F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530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4D5-41C3-462B-A797-82F93EF4F47A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F26F-2FFA-4442-BCAF-1B7E87EE0F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848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4D5-41C3-462B-A797-82F93EF4F47A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F26F-2FFA-4442-BCAF-1B7E87EE0F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39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04D5-41C3-462B-A797-82F93EF4F47A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5F26F-2FFA-4442-BCAF-1B7E87EE0F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15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C04D5-41C3-462B-A797-82F93EF4F47A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5F26F-2FFA-4442-BCAF-1B7E87EE0FD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7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532027-4243-48E5-BE55-3423D3B5D392}" type="datetimeFigureOut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27/06/2022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778E68-9841-46D2-877D-A57423BDC9CA}" type="slidenum"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81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807437" y="3681599"/>
            <a:ext cx="567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The PAS support to enhancing administrative source data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540906"/>
            <a:ext cx="7798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0325" y="2041055"/>
            <a:ext cx="637088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00"/>
              </a:spcAft>
            </a:pPr>
            <a:r>
              <a:rPr lang="en-GB" sz="1600" b="1" dirty="0">
                <a:solidFill>
                  <a:schemeClr val="bg1"/>
                </a:solidFill>
                <a:latin typeface="Poppins"/>
                <a:ea typeface="DengXian"/>
                <a:cs typeface="Arial" panose="020B0604020202020204" pitchFamily="34" charset="0"/>
              </a:rPr>
              <a:t>Webinar on “Experience sharing on the modernization and use of administrative data and records for statistical purposes”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DengXian"/>
              <a:cs typeface="Arial" panose="020B0604020202020204" pitchFamily="34" charset="0"/>
            </a:endParaRPr>
          </a:p>
        </p:txBody>
      </p:sp>
      <p:pic>
        <p:nvPicPr>
          <p:cNvPr id="1026" name="Picture 2" descr="African Union Logo">
            <a:extLst>
              <a:ext uri="{FF2B5EF4-FFF2-40B4-BE49-F238E27FC236}">
                <a16:creationId xmlns:a16="http://schemas.microsoft.com/office/drawing/2014/main" id="{1ED88426-67EF-4BFD-893A-361C3F3C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60" y="0"/>
            <a:ext cx="1999246" cy="10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rican Union Logo">
            <a:extLst>
              <a:ext uri="{FF2B5EF4-FFF2-40B4-BE49-F238E27FC236}">
                <a16:creationId xmlns:a16="http://schemas.microsoft.com/office/drawing/2014/main" id="{A2B623F1-EA5C-4E5C-90E4-D203E1C10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54" y="4960070"/>
            <a:ext cx="1999246" cy="10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57939211"/>
              </p:ext>
            </p:extLst>
          </p:nvPr>
        </p:nvGraphicFramePr>
        <p:xfrm>
          <a:off x="1524000" y="1572426"/>
          <a:ext cx="6543230" cy="4067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llipse 3"/>
          <p:cNvSpPr/>
          <p:nvPr/>
        </p:nvSpPr>
        <p:spPr>
          <a:xfrm>
            <a:off x="3804303" y="700755"/>
            <a:ext cx="1316052" cy="87167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cap="small" dirty="0" err="1">
                <a:solidFill>
                  <a:schemeClr val="bg1"/>
                </a:solidFill>
              </a:rPr>
              <a:t>Outline</a:t>
            </a:r>
            <a:endParaRPr lang="fr-FR" sz="16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9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8583" y="1140421"/>
            <a:ext cx="7691215" cy="1663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priority domains of the PAS II—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 contract</a:t>
            </a:r>
            <a:endParaRPr lang="en-US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accounts (NA)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Trade statistics (ITGS and ITSS)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Agriculture statistics (New)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ICT/Digitalization statistics (New)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8747" y="3738528"/>
            <a:ext cx="5610313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Customs data and other Sources—trade statistics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registers—NA, Trade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Fiscal and Statistical statement—NA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Administrative data—Agriculture statistics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Administrative data—ICT/Digitalization statistics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3086471"/>
            <a:ext cx="449081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administrative data sources of interest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6281159" y="441556"/>
            <a:ext cx="2358639" cy="871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b="1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funded by the EU. </a:t>
            </a:r>
          </a:p>
          <a:p>
            <a:pPr>
              <a:lnSpc>
                <a:spcPct val="107000"/>
              </a:lnSpc>
            </a:pPr>
            <a:r>
              <a:rPr lang="en-US" sz="1600" b="1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1 2016-2021</a:t>
            </a:r>
          </a:p>
          <a:p>
            <a:pPr>
              <a:lnSpc>
                <a:spcPct val="107000"/>
              </a:lnSpc>
            </a:pPr>
            <a:r>
              <a:rPr lang="en-US" sz="1600" b="1" cap="smal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2: 2022-2025</a:t>
            </a:r>
          </a:p>
        </p:txBody>
      </p:sp>
    </p:spTree>
    <p:extLst>
      <p:ext uri="{BB962C8B-B14F-4D97-AF65-F5344CB8AC3E}">
        <p14:creationId xmlns:p14="http://schemas.microsoft.com/office/powerpoint/2010/main" val="399870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a Case Study? [Definition and How to Write] - Five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90" y="1856570"/>
            <a:ext cx="5221481" cy="362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6181" y="948814"/>
            <a:ext cx="8408710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 study – Customs records and others administrative sources  for ITGS (International Trade in Goods Statistics)</a:t>
            </a:r>
          </a:p>
        </p:txBody>
      </p:sp>
    </p:spTree>
    <p:extLst>
      <p:ext uri="{BB962C8B-B14F-4D97-AF65-F5344CB8AC3E}">
        <p14:creationId xmlns:p14="http://schemas.microsoft.com/office/powerpoint/2010/main" val="139337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7310" y="825420"/>
            <a:ext cx="7939041" cy="4241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Classification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 coding systems (numerical and alpha) for partner countries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Obsolete country codes still in use</a:t>
            </a:r>
          </a:p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Various HS versions are used</a:t>
            </a:r>
          </a:p>
          <a:p>
            <a:pPr lvl="3">
              <a:lnSpc>
                <a:spcPct val="107000"/>
              </a:lnSpc>
              <a:spcBef>
                <a:spcPts val="600"/>
              </a:spcBef>
            </a:pP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Valuation issues</a:t>
            </a:r>
          </a:p>
          <a:p>
            <a:pPr lvl="6">
              <a:lnSpc>
                <a:spcPct val="107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Coverage</a:t>
            </a:r>
          </a:p>
          <a:p>
            <a:pPr marL="2114550" lvl="4" indent="-28575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Goods not subject to taxes not covered or poorly covered</a:t>
            </a:r>
          </a:p>
          <a:p>
            <a:pPr marL="2114550" lvl="4" indent="-28575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commodities (like oil, gas or electricity) not recorded by customs</a:t>
            </a:r>
          </a:p>
          <a:p>
            <a:pPr marL="2114550" lvl="4" indent="-28575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Informal cross border trade not covered—significant amount of trade</a:t>
            </a:r>
          </a:p>
          <a:p>
            <a:pPr lvl="8">
              <a:lnSpc>
                <a:spcPct val="107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Consistency</a:t>
            </a:r>
          </a:p>
          <a:p>
            <a:pPr marL="3486150" lvl="7" indent="-28575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values are most often unrealistic</a:t>
            </a:r>
          </a:p>
          <a:p>
            <a:pPr marL="3486150" lvl="7" indent="-28575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exports (X) from Customs &lt; NA exports &lt;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BoP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exports</a:t>
            </a:r>
          </a:p>
          <a:p>
            <a:pPr marL="3486150" lvl="7" indent="-28575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Idem for Imports</a:t>
            </a:r>
          </a:p>
          <a:p>
            <a:pPr lvl="8">
              <a:lnSpc>
                <a:spcPct val="107000"/>
              </a:lnSpc>
              <a:spcBef>
                <a:spcPts val="600"/>
              </a:spcBef>
            </a:pP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5. Data sharing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7320" y="5660934"/>
            <a:ext cx="529186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total, credibility issue for ITGS from Customs records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Feedback – Selsdon Primary School and Nurse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4" descr="Key Issues Sign. Key Issues Round Ribbon Sticker. Key Issues Stock Vector -  Illustration of banner, isolated: 1710121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6" y="2545272"/>
            <a:ext cx="1976368" cy="139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15,281 Red Question Mark Stock Photos, Pictures &amp; Royalty-Free Images - 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94" y="5389469"/>
            <a:ext cx="871626" cy="8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44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103" y="2150968"/>
            <a:ext cx="8665435" cy="4072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Collection of trade data from the 55 AU member states</a:t>
            </a:r>
          </a:p>
          <a:p>
            <a:pPr marL="800100" lvl="1" indent="-34290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harmonized data transmission framework (HDTF),</a:t>
            </a:r>
          </a:p>
          <a:p>
            <a:pPr marL="1257300" lvl="2" indent="-34290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processed and assessed—issues highlighted</a:t>
            </a:r>
          </a:p>
          <a:p>
            <a:pPr marL="1714500" lvl="3" indent="-34290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Promoting the use of common product and country nomenclatures</a:t>
            </a:r>
          </a:p>
          <a:p>
            <a:pPr marL="2171700" lvl="4" indent="-34290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Mirror exercise—around 40 out of 55, have taken part to a mirror exercise. </a:t>
            </a:r>
          </a:p>
          <a:p>
            <a:pPr marL="2628900" lvl="5" indent="-34290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 developed for outlier’s detection—dialogue with trade statistics compilers</a:t>
            </a:r>
          </a:p>
          <a:p>
            <a:pPr marL="3086100" lvl="6" indent="-34290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Methodology provided for conducting ICBT surveys</a:t>
            </a:r>
          </a:p>
          <a:p>
            <a:pPr marL="3543300" lvl="7" indent="-34290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Guidelines for collection of special commodities and goods</a:t>
            </a:r>
          </a:p>
          <a:p>
            <a:pPr marL="4000500" lvl="8" indent="-34290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Dialogue Customs – trade statistics compilers through the SHaSA STG-ES working group </a:t>
            </a:r>
          </a:p>
          <a:p>
            <a:pPr marL="4511675" lvl="8" indent="461963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4854575" algn="l"/>
              </a:tabLst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Bilateral technical supports</a:t>
            </a:r>
          </a:p>
          <a:p>
            <a:pPr marL="5486400" lvl="8" indent="-401638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Promotion of tools—Eurotrace</a:t>
            </a:r>
          </a:p>
        </p:txBody>
      </p:sp>
      <p:pic>
        <p:nvPicPr>
          <p:cNvPr id="6146" name="Picture 2" descr="activities - Outdoor Adventures Resor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525" y="0"/>
            <a:ext cx="3572142" cy="215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88631" y="1524733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Undertaken under the PAS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43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311" y="2131875"/>
            <a:ext cx="7306655" cy="2089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Improvement of administrative data sources a long-lasting, sustainable process. 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package of coordinated actions needed </a:t>
            </a: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Dialogue producers – users is key : you don’t tell they will not do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170" name="Picture 2" descr="Conclusion - Radiologic Tech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13" y="516892"/>
            <a:ext cx="2339797" cy="140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61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texte 4"/>
          <p:cNvSpPr>
            <a:spLocks noGrp="1"/>
          </p:cNvSpPr>
          <p:nvPr>
            <p:ph type="body" idx="1"/>
          </p:nvPr>
        </p:nvSpPr>
        <p:spPr>
          <a:xfrm>
            <a:off x="1760433" y="3324807"/>
            <a:ext cx="4371737" cy="469526"/>
          </a:xfrm>
          <a:extLst/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altLang="fr-FR" sz="2000" b="1" cap="small" dirty="0" err="1">
                <a:solidFill>
                  <a:srgbClr val="0070C0"/>
                </a:solidFill>
              </a:rPr>
              <a:t>Thank</a:t>
            </a:r>
            <a:r>
              <a:rPr lang="fr-FR" altLang="fr-FR" sz="2000" b="1" cap="small" dirty="0">
                <a:solidFill>
                  <a:srgbClr val="0070C0"/>
                </a:solidFill>
              </a:rPr>
              <a:t> </a:t>
            </a:r>
            <a:r>
              <a:rPr lang="fr-FR" altLang="fr-FR" sz="2000" b="1" cap="small" dirty="0" err="1">
                <a:solidFill>
                  <a:srgbClr val="0070C0"/>
                </a:solidFill>
              </a:rPr>
              <a:t>you</a:t>
            </a:r>
            <a:endParaRPr lang="fr-FR" altLang="fr-FR" sz="2000" b="1" cap="sm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9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 PPT EF_PAS2" id="{A7F0FD92-F267-4A90-A546-370BC50F82A2}" vid="{15D853FB-EA46-40E0-839F-79E94023B92B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 PPT EF_PAS2" id="{A7F0FD92-F267-4A90-A546-370BC50F82A2}" vid="{15D853FB-EA46-40E0-839F-79E94023B92B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PPT EF_PAS2</Template>
  <TotalTime>237</TotalTime>
  <Words>428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DengXian</vt:lpstr>
      <vt:lpstr>Arial</vt:lpstr>
      <vt:lpstr>Calibri</vt:lpstr>
      <vt:lpstr>Calibri Light</vt:lpstr>
      <vt:lpstr>Courier New</vt:lpstr>
      <vt:lpstr>Helvetica</vt:lpstr>
      <vt:lpstr>Helvetica Neue</vt:lpstr>
      <vt:lpstr>Poppins</vt:lpstr>
      <vt:lpstr>Times New Roman</vt:lpstr>
      <vt:lpstr>Thème Office</vt:lpstr>
      <vt:lpstr>1_Thème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Madior Fall</dc:creator>
  <cp:lastModifiedBy>Nougbodohoue Samson Bel-Aube</cp:lastModifiedBy>
  <cp:revision>55</cp:revision>
  <dcterms:created xsi:type="dcterms:W3CDTF">2022-06-09T13:02:05Z</dcterms:created>
  <dcterms:modified xsi:type="dcterms:W3CDTF">2022-06-27T19:16:07Z</dcterms:modified>
</cp:coreProperties>
</file>