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6"/>
  </p:notesMasterIdLst>
  <p:handoutMasterIdLst>
    <p:handoutMasterId r:id="rId17"/>
  </p:handoutMasterIdLst>
  <p:sldIdLst>
    <p:sldId id="488" r:id="rId3"/>
    <p:sldId id="454" r:id="rId4"/>
    <p:sldId id="564" r:id="rId5"/>
    <p:sldId id="571" r:id="rId6"/>
    <p:sldId id="565" r:id="rId7"/>
    <p:sldId id="570" r:id="rId8"/>
    <p:sldId id="569" r:id="rId9"/>
    <p:sldId id="566" r:id="rId10"/>
    <p:sldId id="479" r:id="rId11"/>
    <p:sldId id="567" r:id="rId12"/>
    <p:sldId id="523" r:id="rId13"/>
    <p:sldId id="535" r:id="rId14"/>
    <p:sldId id="568" r:id="rId15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D47A5EDB-8C34-4B24-8E67-A98413C62598}">
          <p14:sldIdLst>
            <p14:sldId id="488"/>
            <p14:sldId id="454"/>
            <p14:sldId id="564"/>
            <p14:sldId id="571"/>
            <p14:sldId id="565"/>
            <p14:sldId id="570"/>
            <p14:sldId id="569"/>
            <p14:sldId id="566"/>
            <p14:sldId id="479"/>
            <p14:sldId id="567"/>
            <p14:sldId id="523"/>
            <p14:sldId id="535"/>
            <p14:sldId id="568"/>
          </p14:sldIdLst>
        </p14:section>
        <p14:section name="Section sans titre" id="{4EA6E5D1-EE74-49D8-AA3F-C58731674DC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KOUDA" initials="O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99"/>
    <a:srgbClr val="FF3399"/>
    <a:srgbClr val="60F3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38" autoAdjust="0"/>
    <p:restoredTop sz="94659" autoAdjust="0"/>
  </p:normalViewPr>
  <p:slideViewPr>
    <p:cSldViewPr>
      <p:cViewPr varScale="1">
        <p:scale>
          <a:sx n="83" d="100"/>
          <a:sy n="83" d="100"/>
        </p:scale>
        <p:origin x="-11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35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1ACFFD-C2FE-4B67-B3D8-7DB7579A8D5F}" type="doc">
      <dgm:prSet loTypeId="urn:microsoft.com/office/officeart/2005/8/layout/vList2#1" loCatId="list" qsTypeId="urn:microsoft.com/office/officeart/2005/8/quickstyle/3d6#1" qsCatId="3D" csTypeId="urn:microsoft.com/office/officeart/2005/8/colors/accent1_2#1" csCatId="accent1" phldr="1"/>
      <dgm:spPr/>
      <dgm:t>
        <a:bodyPr/>
        <a:lstStyle/>
        <a:p>
          <a:endParaRPr lang="fr-FR"/>
        </a:p>
      </dgm:t>
    </dgm:pt>
    <dgm:pt modelId="{D866BD76-DDC6-44E3-A726-18A1FB4E5B8A}">
      <dgm:prSet custT="1"/>
      <dgm:spPr/>
      <dgm:t>
        <a:bodyPr/>
        <a:lstStyle/>
        <a:p>
          <a:pPr algn="ctr" rtl="0"/>
          <a:r>
            <a:rPr lang="fr-FR" sz="1600" b="0" dirty="0" smtClean="0">
              <a:solidFill>
                <a:srgbClr val="FF0000"/>
              </a:solidFill>
            </a:rPr>
            <a:t>Article 12</a:t>
          </a:r>
          <a:r>
            <a:rPr lang="fr-FR" sz="1600" b="0" dirty="0" smtClean="0">
              <a:solidFill>
                <a:schemeClr val="tx1"/>
              </a:solidFill>
            </a:rPr>
            <a:t> : </a:t>
          </a:r>
          <a:r>
            <a:rPr lang="fr-FR" sz="1600" b="0" dirty="0" smtClean="0">
              <a:solidFill>
                <a:srgbClr val="FF0000"/>
              </a:solidFill>
            </a:rPr>
            <a:t>(1)</a:t>
          </a:r>
          <a:r>
            <a:rPr lang="fr-FR" sz="1600" b="1" dirty="0" smtClean="0">
              <a:solidFill>
                <a:schemeClr val="tx1"/>
              </a:solidFill>
            </a:rPr>
            <a:t> La SNDS est alignée et articulée sur la Stratégie Nationale de Développement </a:t>
          </a:r>
          <a:r>
            <a:rPr lang="fr-FR" sz="1600" b="0" dirty="0" smtClean="0">
              <a:solidFill>
                <a:schemeClr val="tx1"/>
              </a:solidFill>
            </a:rPr>
            <a:t>qui est le socle des grandes orientations de politiques publiques.</a:t>
          </a:r>
        </a:p>
        <a:p>
          <a:pPr algn="ctr" rtl="0"/>
          <a:r>
            <a:rPr lang="fr-FR" sz="1600" dirty="0" smtClean="0">
              <a:solidFill>
                <a:srgbClr val="FF0000"/>
              </a:solidFill>
            </a:rPr>
            <a:t>(3)</a:t>
          </a:r>
          <a:r>
            <a:rPr lang="fr-FR" sz="1600" dirty="0" smtClean="0">
              <a:solidFill>
                <a:schemeClr val="tx1"/>
              </a:solidFill>
            </a:rPr>
            <a:t> </a:t>
          </a:r>
          <a:r>
            <a:rPr lang="fr-FR" sz="1600" b="1" dirty="0" smtClean="0">
              <a:solidFill>
                <a:schemeClr val="tx1"/>
              </a:solidFill>
            </a:rPr>
            <a:t>Les livrables de la SNDS doivent être conformes au Cadre</a:t>
          </a:r>
          <a:br>
            <a:rPr lang="fr-FR" sz="1600" b="1" dirty="0" smtClean="0">
              <a:solidFill>
                <a:schemeClr val="tx1"/>
              </a:solidFill>
            </a:rPr>
          </a:br>
          <a:r>
            <a:rPr lang="fr-FR" sz="1600" b="1" dirty="0" smtClean="0">
              <a:solidFill>
                <a:schemeClr val="tx1"/>
              </a:solidFill>
            </a:rPr>
            <a:t>National d'Assurance Qualité </a:t>
          </a:r>
          <a:r>
            <a:rPr lang="fr-FR" sz="1600" dirty="0" smtClean="0">
              <a:solidFill>
                <a:schemeClr val="tx1"/>
              </a:solidFill>
            </a:rPr>
            <a:t>(CNAQ) adopté par le Conseil National</a:t>
          </a:r>
          <a:br>
            <a:rPr lang="fr-FR" sz="1600" dirty="0" smtClean="0">
              <a:solidFill>
                <a:schemeClr val="tx1"/>
              </a:solidFill>
            </a:rPr>
          </a:br>
          <a:r>
            <a:rPr lang="fr-FR" sz="1600" dirty="0" smtClean="0">
              <a:solidFill>
                <a:schemeClr val="tx1"/>
              </a:solidFill>
            </a:rPr>
            <a:t>de l'Information Statistique.</a:t>
          </a:r>
          <a:endParaRPr lang="fr-FR" sz="1600" b="0" dirty="0">
            <a:solidFill>
              <a:schemeClr val="tx1"/>
            </a:solidFill>
          </a:endParaRPr>
        </a:p>
      </dgm:t>
    </dgm:pt>
    <dgm:pt modelId="{5B8DAF76-5B2D-4AE9-8C88-0C51A8E04B13}" type="sibTrans" cxnId="{CE4294F0-F613-4172-97A0-856BF6B78A45}">
      <dgm:prSet/>
      <dgm:spPr/>
      <dgm:t>
        <a:bodyPr/>
        <a:lstStyle/>
        <a:p>
          <a:endParaRPr lang="fr-FR"/>
        </a:p>
      </dgm:t>
    </dgm:pt>
    <dgm:pt modelId="{1E2A59D4-54CE-4381-BB4B-14801F302567}" type="parTrans" cxnId="{CE4294F0-F613-4172-97A0-856BF6B78A45}">
      <dgm:prSet/>
      <dgm:spPr/>
      <dgm:t>
        <a:bodyPr/>
        <a:lstStyle/>
        <a:p>
          <a:endParaRPr lang="fr-FR"/>
        </a:p>
      </dgm:t>
    </dgm:pt>
    <dgm:pt modelId="{E4ABA38D-4F4F-454E-BCD2-54BA995FFCCF}" type="pres">
      <dgm:prSet presAssocID="{B11ACFFD-C2FE-4B67-B3D8-7DB7579A8D5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CADE03B-723C-49FA-B4F9-7C2CEF87C2E8}" type="pres">
      <dgm:prSet presAssocID="{D866BD76-DDC6-44E3-A726-18A1FB4E5B8A}" presName="parentText" presStyleLbl="node1" presStyleIdx="0" presStyleCnt="1" custLinFactNeighborX="-909" custLinFactNeighborY="-5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E4294F0-F613-4172-97A0-856BF6B78A45}" srcId="{B11ACFFD-C2FE-4B67-B3D8-7DB7579A8D5F}" destId="{D866BD76-DDC6-44E3-A726-18A1FB4E5B8A}" srcOrd="0" destOrd="0" parTransId="{1E2A59D4-54CE-4381-BB4B-14801F302567}" sibTransId="{5B8DAF76-5B2D-4AE9-8C88-0C51A8E04B13}"/>
    <dgm:cxn modelId="{989D9709-5564-40B9-B693-BB3D8D1DCC1A}" type="presOf" srcId="{B11ACFFD-C2FE-4B67-B3D8-7DB7579A8D5F}" destId="{E4ABA38D-4F4F-454E-BCD2-54BA995FFCCF}" srcOrd="0" destOrd="0" presId="urn:microsoft.com/office/officeart/2005/8/layout/vList2#1"/>
    <dgm:cxn modelId="{8D38DEEB-3B84-4F5E-89F9-3FF941979D0C}" type="presOf" srcId="{D866BD76-DDC6-44E3-A726-18A1FB4E5B8A}" destId="{3CADE03B-723C-49FA-B4F9-7C2CEF87C2E8}" srcOrd="0" destOrd="0" presId="urn:microsoft.com/office/officeart/2005/8/layout/vList2#1"/>
    <dgm:cxn modelId="{798EF595-CC8C-4626-9034-DA3F3EBDED96}" type="presParOf" srcId="{E4ABA38D-4F4F-454E-BCD2-54BA995FFCCF}" destId="{3CADE03B-723C-49FA-B4F9-7C2CEF87C2E8}" srcOrd="0" destOrd="0" presId="urn:microsoft.com/office/officeart/2005/8/layout/vList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ADE03B-723C-49FA-B4F9-7C2CEF87C2E8}">
      <dsp:nvSpPr>
        <dsp:cNvPr id="0" name=""/>
        <dsp:cNvSpPr/>
      </dsp:nvSpPr>
      <dsp:spPr>
        <a:xfrm>
          <a:off x="0" y="123897"/>
          <a:ext cx="7920880" cy="14069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0" kern="1200" dirty="0" smtClean="0">
              <a:solidFill>
                <a:srgbClr val="FF0000"/>
              </a:solidFill>
            </a:rPr>
            <a:t>Article 12</a:t>
          </a:r>
          <a:r>
            <a:rPr lang="fr-FR" sz="1600" b="0" kern="1200" dirty="0" smtClean="0">
              <a:solidFill>
                <a:schemeClr val="tx1"/>
              </a:solidFill>
            </a:rPr>
            <a:t> : </a:t>
          </a:r>
          <a:r>
            <a:rPr lang="fr-FR" sz="1600" b="0" kern="1200" dirty="0" smtClean="0">
              <a:solidFill>
                <a:srgbClr val="FF0000"/>
              </a:solidFill>
            </a:rPr>
            <a:t>(1)</a:t>
          </a:r>
          <a:r>
            <a:rPr lang="fr-FR" sz="1600" b="1" kern="1200" dirty="0" smtClean="0">
              <a:solidFill>
                <a:schemeClr val="tx1"/>
              </a:solidFill>
            </a:rPr>
            <a:t> La SNDS est alignée et articulée sur la Stratégie Nationale de Développement </a:t>
          </a:r>
          <a:r>
            <a:rPr lang="fr-FR" sz="1600" b="0" kern="1200" dirty="0" smtClean="0">
              <a:solidFill>
                <a:schemeClr val="tx1"/>
              </a:solidFill>
            </a:rPr>
            <a:t>qui est le socle des grandes orientations de politiques publiques.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solidFill>
                <a:srgbClr val="FF0000"/>
              </a:solidFill>
            </a:rPr>
            <a:t>(3)</a:t>
          </a:r>
          <a:r>
            <a:rPr lang="fr-FR" sz="1600" kern="1200" dirty="0" smtClean="0">
              <a:solidFill>
                <a:schemeClr val="tx1"/>
              </a:solidFill>
            </a:rPr>
            <a:t> </a:t>
          </a:r>
          <a:r>
            <a:rPr lang="fr-FR" sz="1600" b="1" kern="1200" dirty="0" smtClean="0">
              <a:solidFill>
                <a:schemeClr val="tx1"/>
              </a:solidFill>
            </a:rPr>
            <a:t>Les livrables de la SNDS doivent être conformes au Cadre</a:t>
          </a:r>
          <a:br>
            <a:rPr lang="fr-FR" sz="1600" b="1" kern="1200" dirty="0" smtClean="0">
              <a:solidFill>
                <a:schemeClr val="tx1"/>
              </a:solidFill>
            </a:rPr>
          </a:br>
          <a:r>
            <a:rPr lang="fr-FR" sz="1600" b="1" kern="1200" dirty="0" smtClean="0">
              <a:solidFill>
                <a:schemeClr val="tx1"/>
              </a:solidFill>
            </a:rPr>
            <a:t>National d'Assurance Qualité </a:t>
          </a:r>
          <a:r>
            <a:rPr lang="fr-FR" sz="1600" kern="1200" dirty="0" smtClean="0">
              <a:solidFill>
                <a:schemeClr val="tx1"/>
              </a:solidFill>
            </a:rPr>
            <a:t>(CNAQ) adopté par le Conseil National</a:t>
          </a:r>
          <a:br>
            <a:rPr lang="fr-FR" sz="1600" kern="1200" dirty="0" smtClean="0">
              <a:solidFill>
                <a:schemeClr val="tx1"/>
              </a:solidFill>
            </a:rPr>
          </a:br>
          <a:r>
            <a:rPr lang="fr-FR" sz="1600" kern="1200" dirty="0" smtClean="0">
              <a:solidFill>
                <a:schemeClr val="tx1"/>
              </a:solidFill>
            </a:rPr>
            <a:t>de l'Information Statistique.</a:t>
          </a:r>
          <a:endParaRPr lang="fr-FR" sz="1600" b="0" kern="1200" dirty="0">
            <a:solidFill>
              <a:schemeClr val="tx1"/>
            </a:solidFill>
          </a:endParaRPr>
        </a:p>
      </dsp:txBody>
      <dsp:txXfrm>
        <a:off x="68680" y="192577"/>
        <a:ext cx="7783520" cy="12695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#1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lnSpAfChP" val="20"/>
              <dgm:param type="stBulletLvl" val="1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#1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3076977" cy="512310"/>
          </a:xfrm>
          <a:prstGeom prst="rect">
            <a:avLst/>
          </a:prstGeom>
        </p:spPr>
        <p:txBody>
          <a:bodyPr vert="horz" lIns="95835" tIns="47917" rIns="95835" bIns="47917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0650" y="4"/>
            <a:ext cx="3076976" cy="512310"/>
          </a:xfrm>
          <a:prstGeom prst="rect">
            <a:avLst/>
          </a:prstGeom>
        </p:spPr>
        <p:txBody>
          <a:bodyPr vert="horz" lIns="95835" tIns="47917" rIns="95835" bIns="47917" rtlCol="0"/>
          <a:lstStyle>
            <a:lvl1pPr algn="r">
              <a:defRPr sz="1300"/>
            </a:lvl1pPr>
          </a:lstStyle>
          <a:p>
            <a:fld id="{56C6A125-E106-4C24-AC5D-5DA768B9CCF6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5" y="9720647"/>
            <a:ext cx="3076977" cy="512310"/>
          </a:xfrm>
          <a:prstGeom prst="rect">
            <a:avLst/>
          </a:prstGeom>
        </p:spPr>
        <p:txBody>
          <a:bodyPr vert="horz" lIns="95835" tIns="47917" rIns="95835" bIns="47917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0650" y="9720647"/>
            <a:ext cx="3076976" cy="512310"/>
          </a:xfrm>
          <a:prstGeom prst="rect">
            <a:avLst/>
          </a:prstGeom>
        </p:spPr>
        <p:txBody>
          <a:bodyPr vert="horz" lIns="95835" tIns="47917" rIns="95835" bIns="47917" rtlCol="0" anchor="b"/>
          <a:lstStyle>
            <a:lvl1pPr algn="r">
              <a:defRPr sz="1300"/>
            </a:lvl1pPr>
          </a:lstStyle>
          <a:p>
            <a:fld id="{D7D3FFAA-760B-4182-9003-783904172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8974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76363" cy="51173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049" tIns="47524" rIns="95049" bIns="47524" numCol="1" anchor="t" anchorCtr="0" compatLnSpc="1"/>
          <a:lstStyle>
            <a:lvl1pPr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7" y="3"/>
            <a:ext cx="3076363" cy="51173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049" tIns="47524" rIns="95049" bIns="47524" numCol="1" anchor="t" anchorCtr="0" compatLnSpc="1"/>
          <a:lstStyle>
            <a:lvl1pPr algn="r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1" y="4861443"/>
            <a:ext cx="5679440" cy="460557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049" tIns="47524" rIns="95049" bIns="47524" numCol="1" anchor="t" anchorCtr="0" compatLnSpc="1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049" tIns="47524" rIns="95049" bIns="47524" numCol="1" anchor="b" anchorCtr="0" compatLnSpc="1"/>
          <a:lstStyle>
            <a:lvl1pPr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7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049" tIns="47524" rIns="95049" bIns="47524" numCol="1" anchor="b" anchorCtr="0" compatLnSpc="1"/>
          <a:lstStyle>
            <a:lvl1pPr algn="r">
              <a:defRPr sz="1300"/>
            </a:lvl1pPr>
          </a:lstStyle>
          <a:p>
            <a:pPr>
              <a:defRPr/>
            </a:pPr>
            <a:fld id="{604076A0-E024-483C-8CA4-A1B3A8601E0D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0865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440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en-US" dirty="0" smtClean="0"/>
          </a:p>
        </p:txBody>
      </p:sp>
      <p:sp>
        <p:nvSpPr>
          <p:cNvPr id="440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F830E1FC-D680-4A07-A54D-BD2D9EC30849}" type="slidenum">
              <a:rPr lang="fr-FR" smtClean="0"/>
              <a:t>1</a:t>
            </a:fld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en-US" smtClean="0"/>
          </a:p>
        </p:txBody>
      </p:sp>
      <p:sp>
        <p:nvSpPr>
          <p:cNvPr id="471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BE2CE496-0A4C-4729-AA7D-C7E3977BDA39}" type="slidenum">
              <a:rPr lang="fr-FR" smtClean="0">
                <a:solidFill>
                  <a:prstClr val="black"/>
                </a:solidFill>
              </a:rPr>
              <a:t>10</a:t>
            </a:fld>
            <a:endParaRPr lang="fr-F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en-US" smtClean="0"/>
          </a:p>
        </p:txBody>
      </p:sp>
      <p:sp>
        <p:nvSpPr>
          <p:cNvPr id="471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BE2CE496-0A4C-4729-AA7D-C7E3977BDA39}" type="slidenum">
              <a:rPr lang="fr-FR" smtClean="0">
                <a:solidFill>
                  <a:prstClr val="black"/>
                </a:solidFill>
              </a:rPr>
              <a:t>11</a:t>
            </a:fld>
            <a:endParaRPr lang="fr-F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en-US" smtClean="0"/>
          </a:p>
        </p:txBody>
      </p:sp>
      <p:sp>
        <p:nvSpPr>
          <p:cNvPr id="471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BE2CE496-0A4C-4729-AA7D-C7E3977BDA39}" type="slidenum">
              <a:rPr lang="fr-FR" smtClean="0">
                <a:solidFill>
                  <a:prstClr val="black"/>
                </a:solidFill>
              </a:rPr>
              <a:t>12</a:t>
            </a:fld>
            <a:endParaRPr lang="fr-F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400">
              <a:defRPr/>
            </a:pPr>
            <a:fld id="{737E92FE-6A56-4D6B-9808-BDB4653B52B7}" type="slidenum">
              <a:rPr lang="fr-FR" sz="1200">
                <a:solidFill>
                  <a:prstClr val="black"/>
                </a:solidFill>
              </a:rPr>
              <a:t>13</a:t>
            </a:fld>
            <a:endParaRPr lang="fr-FR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en-US" smtClean="0"/>
          </a:p>
        </p:txBody>
      </p:sp>
      <p:sp>
        <p:nvSpPr>
          <p:cNvPr id="471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BE2CE496-0A4C-4729-AA7D-C7E3977BDA39}" type="slidenum">
              <a:rPr lang="fr-FR" smtClean="0">
                <a:solidFill>
                  <a:prstClr val="black"/>
                </a:solidFill>
              </a:rPr>
              <a:t>2</a:t>
            </a:fld>
            <a:endParaRPr lang="fr-F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en-US" smtClean="0"/>
          </a:p>
        </p:txBody>
      </p:sp>
      <p:sp>
        <p:nvSpPr>
          <p:cNvPr id="471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BE2CE496-0A4C-4729-AA7D-C7E3977BDA39}" type="slidenum">
              <a:rPr lang="fr-FR" smtClean="0">
                <a:solidFill>
                  <a:prstClr val="black"/>
                </a:solidFill>
              </a:rPr>
              <a:t>3</a:t>
            </a:fld>
            <a:endParaRPr lang="fr-F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en-US" smtClean="0"/>
          </a:p>
        </p:txBody>
      </p:sp>
      <p:sp>
        <p:nvSpPr>
          <p:cNvPr id="471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BE2CE496-0A4C-4729-AA7D-C7E3977BDA39}" type="slidenum">
              <a:rPr lang="fr-FR" smtClean="0">
                <a:solidFill>
                  <a:prstClr val="black"/>
                </a:solidFill>
              </a:rPr>
              <a:t>4</a:t>
            </a:fld>
            <a:endParaRPr lang="fr-F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en-US" smtClean="0"/>
          </a:p>
        </p:txBody>
      </p:sp>
      <p:sp>
        <p:nvSpPr>
          <p:cNvPr id="471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BE2CE496-0A4C-4729-AA7D-C7E3977BDA39}" type="slidenum">
              <a:rPr lang="fr-FR" smtClean="0">
                <a:solidFill>
                  <a:prstClr val="black"/>
                </a:solidFill>
              </a:rPr>
              <a:t>5</a:t>
            </a:fld>
            <a:endParaRPr lang="fr-F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en-US" smtClean="0"/>
          </a:p>
        </p:txBody>
      </p:sp>
      <p:sp>
        <p:nvSpPr>
          <p:cNvPr id="471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BE2CE496-0A4C-4729-AA7D-C7E3977BDA39}" type="slidenum">
              <a:rPr lang="fr-FR" smtClean="0">
                <a:solidFill>
                  <a:prstClr val="black"/>
                </a:solidFill>
              </a:rPr>
              <a:t>6</a:t>
            </a:fld>
            <a:endParaRPr lang="fr-F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en-US" smtClean="0"/>
          </a:p>
        </p:txBody>
      </p:sp>
      <p:sp>
        <p:nvSpPr>
          <p:cNvPr id="471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BE2CE496-0A4C-4729-AA7D-C7E3977BDA39}" type="slidenum">
              <a:rPr lang="fr-FR" smtClean="0">
                <a:solidFill>
                  <a:prstClr val="black"/>
                </a:solidFill>
              </a:rPr>
              <a:t>7</a:t>
            </a:fld>
            <a:endParaRPr lang="fr-F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en-US" smtClean="0"/>
          </a:p>
        </p:txBody>
      </p:sp>
      <p:sp>
        <p:nvSpPr>
          <p:cNvPr id="471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BE2CE496-0A4C-4729-AA7D-C7E3977BDA39}" type="slidenum">
              <a:rPr lang="fr-FR" smtClean="0">
                <a:solidFill>
                  <a:prstClr val="black"/>
                </a:solidFill>
              </a:rPr>
              <a:t>8</a:t>
            </a:fld>
            <a:endParaRPr lang="fr-F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endParaRPr lang="en-US" smtClean="0"/>
          </a:p>
        </p:txBody>
      </p:sp>
      <p:sp>
        <p:nvSpPr>
          <p:cNvPr id="471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BE2CE496-0A4C-4729-AA7D-C7E3977BDA39}" type="slidenum">
              <a:rPr lang="fr-FR" smtClean="0">
                <a:solidFill>
                  <a:prstClr val="black"/>
                </a:solidFill>
              </a:rPr>
              <a:t>9</a:t>
            </a:fld>
            <a:endParaRPr lang="fr-FR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 userDrawn="1"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fr-FR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fr-FR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857625"/>
            <a:ext cx="6400800" cy="17668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 sz="33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DED3E-3D25-48D1-9CFE-D03084ADB922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F5C53-A174-4704-BCE1-2110605D2C2F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E0A30-48A6-444D-8411-CC353DE91005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A79F8-47D1-4C65-AD7A-7F873D617AEE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 userDrawn="1"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fr-FR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fr-FR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857625"/>
            <a:ext cx="6400800" cy="17668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 sz="33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DED3E-3D25-48D1-9CFE-D03084ADB922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F18DF-94D4-43A0-A4C8-ED106A0878B9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5CB70-E1CE-48AD-AF07-67CAE4F380D7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4B3E-F726-4313-AAA2-268AA32C2953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6E97D-4D5D-49E2-9080-F30694CAA71E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72440-3D3C-49C1-A408-BB16C6289B30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E6257-DFEB-4D0A-9DB2-B0510808F935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F18DF-94D4-43A0-A4C8-ED106A0878B9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42F0F-22FD-49A9-995B-6339A4E28893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96FF9-BE61-46DE-AC9C-3F3328750128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F5C53-A174-4704-BCE1-2110605D2C2F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E0A30-48A6-444D-8411-CC353DE91005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A79F8-47D1-4C65-AD7A-7F873D617AEE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5CB70-E1CE-48AD-AF07-67CAE4F380D7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4B3E-F726-4313-AAA2-268AA32C2953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6E97D-4D5D-49E2-9080-F30694CAA71E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72440-3D3C-49C1-A408-BB16C6289B30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E6257-DFEB-4D0A-9DB2-B0510808F935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42F0F-22FD-49A9-995B-6339A4E28893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96FF9-BE61-46DE-AC9C-3F3328750128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>
              <a:defRPr/>
            </a:pPr>
            <a:fld id="{9F7B1B55-E3DE-44FF-AC3A-7801F17CF2BE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  <p:grpSp>
        <p:nvGrpSpPr>
          <p:cNvPr id="2" name="Group 7"/>
          <p:cNvGrpSpPr/>
          <p:nvPr userDrawn="1"/>
        </p:nvGrpSpPr>
        <p:grpSpPr bwMode="auto">
          <a:xfrm>
            <a:off x="71406" y="228600"/>
            <a:ext cx="8975725" cy="6415110"/>
            <a:chOff x="106" y="144"/>
            <a:chExt cx="5558" cy="3840"/>
          </a:xfrm>
          <a:solidFill>
            <a:schemeClr val="tx2"/>
          </a:solidFill>
        </p:grpSpPr>
        <p:sp>
          <p:nvSpPr>
            <p:cNvPr id="3175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grpFill/>
            <a:ln w="28575">
              <a:solidFill>
                <a:schemeClr val="folHlink"/>
              </a:solidFill>
              <a:rou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75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grpFill/>
            <a:ln w="38100">
              <a:solidFill>
                <a:schemeClr val="folHlink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sp>
        <p:nvSpPr>
          <p:cNvPr id="12" name="AutoShape 3"/>
          <p:cNvSpPr>
            <a:spLocks noChangeArrowheads="1"/>
          </p:cNvSpPr>
          <p:nvPr userDrawn="1"/>
        </p:nvSpPr>
        <p:spPr bwMode="white">
          <a:xfrm>
            <a:off x="214313" y="357188"/>
            <a:ext cx="8643937" cy="6143625"/>
          </a:xfrm>
          <a:prstGeom prst="roundRect">
            <a:avLst>
              <a:gd name="adj" fmla="val 12255"/>
            </a:avLst>
          </a:prstGeom>
          <a:solidFill>
            <a:schemeClr val="bg1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fr-FR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>
              <a:defRPr/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>
              <a:defRPr/>
            </a:pPr>
            <a:r>
              <a:rPr lang="fr-FR" smtClean="0">
                <a:solidFill>
                  <a:srgbClr val="000000"/>
                </a:solidFill>
              </a:rPr>
              <a:t>Ambroise ABANDA Tél: 77 60 45 26 E-mail: abanda_ambroise@yahgoo.fr</a:t>
            </a:r>
            <a:endParaRPr lang="fr-FR">
              <a:solidFill>
                <a:srgbClr val="000000"/>
              </a:solidFill>
            </a:endParaRP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>
              <a:defRPr/>
            </a:pPr>
            <a:fld id="{9F7B1B55-E3DE-44FF-AC3A-7801F17CF2BE}" type="slidenum">
              <a:rPr lang="fr-FR">
                <a:solidFill>
                  <a:srgbClr val="000000"/>
                </a:solidFill>
              </a:rPr>
              <a:t>‹N°›</a:t>
            </a:fld>
            <a:endParaRPr lang="fr-FR">
              <a:solidFill>
                <a:srgbClr val="000000"/>
              </a:solidFill>
            </a:endParaRPr>
          </a:p>
        </p:txBody>
      </p:sp>
      <p:grpSp>
        <p:nvGrpSpPr>
          <p:cNvPr id="2" name="Group 7"/>
          <p:cNvGrpSpPr/>
          <p:nvPr userDrawn="1"/>
        </p:nvGrpSpPr>
        <p:grpSpPr bwMode="auto">
          <a:xfrm>
            <a:off x="71406" y="228600"/>
            <a:ext cx="8975725" cy="6415110"/>
            <a:chOff x="106" y="144"/>
            <a:chExt cx="5558" cy="3840"/>
          </a:xfrm>
          <a:solidFill>
            <a:schemeClr val="tx2"/>
          </a:solidFill>
        </p:grpSpPr>
        <p:sp>
          <p:nvSpPr>
            <p:cNvPr id="3175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grpFill/>
            <a:ln w="28575">
              <a:solidFill>
                <a:schemeClr val="folHlink"/>
              </a:solidFill>
              <a:rou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175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grpFill/>
            <a:ln w="38100">
              <a:solidFill>
                <a:schemeClr val="folHlink"/>
              </a:solidFill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sp>
        <p:nvSpPr>
          <p:cNvPr id="12" name="AutoShape 3"/>
          <p:cNvSpPr>
            <a:spLocks noChangeArrowheads="1"/>
          </p:cNvSpPr>
          <p:nvPr userDrawn="1"/>
        </p:nvSpPr>
        <p:spPr bwMode="white">
          <a:xfrm>
            <a:off x="214313" y="357188"/>
            <a:ext cx="8643937" cy="6143625"/>
          </a:xfrm>
          <a:prstGeom prst="roundRect">
            <a:avLst>
              <a:gd name="adj" fmla="val 12255"/>
            </a:avLst>
          </a:prstGeom>
          <a:solidFill>
            <a:schemeClr val="bg1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fr-FR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anose="020B0A040201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1772816"/>
            <a:ext cx="8136904" cy="831210"/>
          </a:xfrm>
        </p:spPr>
        <p:txBody>
          <a:bodyPr/>
          <a:lstStyle/>
          <a:p>
            <a:r>
              <a:rPr lang="fr-FR" sz="1600" i="0" dirty="0" err="1">
                <a:latin typeface="+mn-lt"/>
              </a:rPr>
              <a:t>Webinaire</a:t>
            </a:r>
            <a:r>
              <a:rPr lang="fr-FR" sz="1600" i="0" dirty="0">
                <a:latin typeface="+mn-lt"/>
              </a:rPr>
              <a:t> sur le « Partage d'expériences sur la modernisation et l'utilisation des données et enregistrements administratifs à des fins statistiques »</a:t>
            </a:r>
            <a:br>
              <a:rPr lang="fr-FR" sz="1600" i="0" dirty="0">
                <a:latin typeface="+mn-lt"/>
              </a:rPr>
            </a:br>
            <a:r>
              <a:rPr lang="fr-FR" sz="1400" i="0" dirty="0">
                <a:solidFill>
                  <a:schemeClr val="accent4">
                    <a:lumMod val="75000"/>
                    <a:lumOff val="25000"/>
                  </a:schemeClr>
                </a:solidFill>
                <a:latin typeface="+mn-lt"/>
              </a:rPr>
              <a:t>28 et 29 juin </a:t>
            </a:r>
            <a:r>
              <a:rPr lang="fr-FR" sz="1400" i="0" dirty="0" smtClean="0">
                <a:solidFill>
                  <a:schemeClr val="accent4">
                    <a:lumMod val="75000"/>
                    <a:lumOff val="25000"/>
                  </a:schemeClr>
                </a:solidFill>
                <a:latin typeface="+mn-lt"/>
              </a:rPr>
              <a:t>2022</a:t>
            </a:r>
            <a:r>
              <a:rPr lang="fr-FR" sz="1400" i="0" dirty="0">
                <a:solidFill>
                  <a:schemeClr val="accent4">
                    <a:lumMod val="75000"/>
                    <a:lumOff val="25000"/>
                  </a:schemeClr>
                </a:solidFill>
                <a:latin typeface="+mn-lt"/>
              </a:rPr>
              <a:t/>
            </a:r>
            <a:br>
              <a:rPr lang="fr-FR" sz="1400" i="0" dirty="0">
                <a:solidFill>
                  <a:schemeClr val="accent4">
                    <a:lumMod val="75000"/>
                    <a:lumOff val="25000"/>
                  </a:schemeClr>
                </a:solidFill>
                <a:latin typeface="+mn-lt"/>
              </a:rPr>
            </a:br>
            <a:endParaRPr lang="fr-FR" sz="1400" i="0" dirty="0">
              <a:solidFill>
                <a:schemeClr val="accent4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2339752" y="4293098"/>
            <a:ext cx="520866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fr-FR" sz="1600" b="1" i="0" u="sng" dirty="0">
                <a:solidFill>
                  <a:srgbClr val="002060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Présenté par </a:t>
            </a:r>
            <a:r>
              <a:rPr lang="fr-FR" sz="1600" b="1" i="0" dirty="0">
                <a:solidFill>
                  <a:srgbClr val="002060"/>
                </a:solidFill>
                <a:latin typeface="Agency FB" panose="020B0503020202020204" pitchFamily="34" charset="0"/>
                <a:cs typeface="Arial" panose="020B0604020202020204" pitchFamily="34" charset="0"/>
              </a:rPr>
              <a:t>:  Ambroise ABANDA,</a:t>
            </a:r>
          </a:p>
          <a:p>
            <a:pPr algn="ctr">
              <a:lnSpc>
                <a:spcPct val="80000"/>
              </a:lnSpc>
              <a:buNone/>
            </a:pPr>
            <a:r>
              <a:rPr lang="fr-FR" sz="1400" b="1" i="0" dirty="0" smtClean="0">
                <a:latin typeface="Goudy Old Style" panose="02020502050305020303" pitchFamily="18" charset="0"/>
              </a:rPr>
              <a:t>Chef de Division de la Coordination statistique et de la Diffusion</a:t>
            </a:r>
          </a:p>
          <a:p>
            <a:pPr>
              <a:lnSpc>
                <a:spcPct val="80000"/>
              </a:lnSpc>
            </a:pPr>
            <a:r>
              <a:rPr lang="fr-FR" sz="1400" b="1" dirty="0" smtClean="0">
                <a:latin typeface="Goudy Old Style" panose="02020502050305020303" pitchFamily="18" charset="0"/>
              </a:rPr>
              <a:t>Institut National de la Statistique</a:t>
            </a:r>
          </a:p>
          <a:p>
            <a:pPr>
              <a:lnSpc>
                <a:spcPct val="80000"/>
              </a:lnSpc>
            </a:pPr>
            <a:r>
              <a:rPr lang="fr-FR" sz="1400" b="1" dirty="0" smtClean="0">
                <a:latin typeface="Goudy Old Style" panose="02020502050305020303" pitchFamily="18" charset="0"/>
              </a:rPr>
              <a:t>Tél : ambroise.abanda@ins-cameroun.cm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331640" y="2816932"/>
            <a:ext cx="6552728" cy="648072"/>
          </a:xfrm>
          <a:prstGeom prst="roundRect">
            <a:avLst>
              <a:gd name="adj" fmla="val 34031"/>
            </a:avLst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fr-FR" dirty="0" smtClean="0"/>
              <a:t>Expériences </a:t>
            </a:r>
            <a:r>
              <a:rPr lang="fr-FR" dirty="0"/>
              <a:t>et pratiques du </a:t>
            </a:r>
            <a:r>
              <a:rPr lang="fr-FR" b="1" dirty="0" smtClean="0"/>
              <a:t>Cameroun</a:t>
            </a:r>
            <a:r>
              <a:rPr lang="fr-FR" dirty="0" smtClean="0"/>
              <a:t> en </a:t>
            </a:r>
            <a:r>
              <a:rPr lang="fr-FR" dirty="0"/>
              <a:t>matière de modernisation des données administratives et des registres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48680"/>
            <a:ext cx="1152128" cy="1067469"/>
          </a:xfrm>
          <a:prstGeom prst="rect">
            <a:avLst/>
          </a:prstGeom>
        </p:spPr>
      </p:pic>
      <p:pic>
        <p:nvPicPr>
          <p:cNvPr id="8" name="Image 1">
            <a:extLst>
              <a:ext uri="{FF2B5EF4-FFF2-40B4-BE49-F238E27FC236}">
                <a16:creationId xmlns="" xmlns:a16="http://schemas.microsoft.com/office/drawing/2014/main" id="{814CE386-0A36-40D8-96C8-FCB061771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02274"/>
            <a:ext cx="1008112" cy="111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428605"/>
            <a:ext cx="7344816" cy="912164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61950" lvl="1" indent="-361950" algn="ctr" eaLnBrk="1" fontAlgn="auto" hangingPunct="1">
              <a:spcAft>
                <a:spcPts val="1200"/>
              </a:spcAft>
              <a:defRPr/>
            </a:pPr>
            <a:r>
              <a:rPr lang="fr-FR" sz="2000" dirty="0" smtClean="0">
                <a:latin typeface="Arial Black" panose="020B0A04020102020204" pitchFamily="34" charset="0"/>
              </a:rPr>
              <a:t>2. Défis </a:t>
            </a:r>
            <a:r>
              <a:rPr lang="fr-FR" sz="2000" dirty="0">
                <a:latin typeface="Arial Black" panose="020B0A04020102020204" pitchFamily="34" charset="0"/>
              </a:rPr>
              <a:t>actuel du Système statistique camerounais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844824"/>
            <a:ext cx="7920880" cy="4248472"/>
          </a:xfrm>
        </p:spPr>
        <p:txBody>
          <a:bodyPr/>
          <a:lstStyle/>
          <a:p>
            <a:pPr marL="176213" lvl="1" indent="-176213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800" dirty="0"/>
              <a:t>Assurer le respect de la périodicité de publication des statistiques de référence</a:t>
            </a:r>
          </a:p>
          <a:p>
            <a:pPr marL="176213" lvl="1" indent="-176213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800" dirty="0"/>
              <a:t>Assurer le respect des délais de diffusion des indicateurs essentiels</a:t>
            </a:r>
          </a:p>
          <a:p>
            <a:pPr marL="176213" lvl="1" indent="-176213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800" dirty="0" smtClean="0"/>
              <a:t>Assurer l’évaluation de la qualité des données de tout le SSN</a:t>
            </a:r>
          </a:p>
          <a:p>
            <a:pPr marL="176213" lvl="1" indent="-176213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800" dirty="0" smtClean="0"/>
              <a:t>Procéder à l’informatisation du traitement statistique au niveau local et à l’interconnexion des unités statistiques des administrions de chaque secteur</a:t>
            </a:r>
          </a:p>
          <a:p>
            <a:pPr marL="176213" lvl="1" indent="-176213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800" dirty="0" smtClean="0"/>
              <a:t>Renforcer le dialogue entre producteurs et utilisateurs des statistiques officielles</a:t>
            </a:r>
          </a:p>
          <a:p>
            <a:pPr marL="176213" lvl="1" indent="-176213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800" dirty="0" smtClean="0"/>
              <a:t>Traiter les Systèmes d’information des administrations par secteur à l’instar du secteur de l’Education avec le SIGE (qui regroupe 5 ministères)</a:t>
            </a:r>
          </a:p>
          <a:p>
            <a:pPr marL="176213" lvl="1" indent="-176213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accent4"/>
                </a:solidFill>
              </a:rPr>
              <a:t>Renforcer le suivi </a:t>
            </a:r>
            <a:r>
              <a:rPr lang="fr-FR" sz="1800" dirty="0">
                <a:solidFill>
                  <a:schemeClr val="accent4"/>
                </a:solidFill>
              </a:rPr>
              <a:t>des ODD au niveau régional </a:t>
            </a:r>
          </a:p>
          <a:p>
            <a:pPr marL="0" lvl="1" indent="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None/>
            </a:pPr>
            <a:endParaRPr lang="fr-FR" sz="1800" dirty="0"/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929554" y="6597352"/>
            <a:ext cx="1214446" cy="214290"/>
          </a:xfrm>
        </p:spPr>
        <p:txBody>
          <a:bodyPr/>
          <a:lstStyle/>
          <a:p>
            <a:pPr>
              <a:defRPr/>
            </a:pPr>
            <a:r>
              <a:rPr lang="fr-FR" sz="1200" dirty="0" smtClean="0">
                <a:solidFill>
                  <a:srgbClr val="000000"/>
                </a:solidFill>
              </a:rPr>
              <a:t>Page </a:t>
            </a:r>
            <a:fld id="{CEBF18DF-94D4-43A0-A4C8-ED106A0878B9}" type="slidenum">
              <a:rPr lang="fr-FR" sz="1200" smtClean="0">
                <a:solidFill>
                  <a:srgbClr val="000000"/>
                </a:solidFill>
              </a:rPr>
              <a:t>10</a:t>
            </a:fld>
            <a:endParaRPr lang="fr-FR" sz="1200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fr-FR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428605"/>
            <a:ext cx="7272808" cy="840156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61950" lvl="1" indent="-361950" algn="ctr" eaLnBrk="1" fontAlgn="auto" hangingPunct="1">
              <a:spcAft>
                <a:spcPts val="1200"/>
              </a:spcAft>
              <a:defRPr/>
            </a:pPr>
            <a:r>
              <a:rPr lang="fr-FR" sz="2000" dirty="0">
                <a:latin typeface="Arial Black" panose="020B0A04020102020204" pitchFamily="34" charset="0"/>
              </a:rPr>
              <a:t>2. Défis actuel du Système statistique camerounais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2276872"/>
            <a:ext cx="7527780" cy="3096344"/>
          </a:xfrm>
        </p:spPr>
        <p:txBody>
          <a:bodyPr/>
          <a:lstStyle/>
          <a:p>
            <a:pPr marL="0" lvl="1" indent="0" algn="just" eaLnBrk="1" hangingPunct="1">
              <a:spcAft>
                <a:spcPts val="1200"/>
              </a:spcAft>
              <a:buClr>
                <a:srgbClr val="002060"/>
              </a:buClr>
              <a:buSzPct val="90000"/>
              <a:buNone/>
            </a:pPr>
            <a:r>
              <a:rPr lang="fr-FR" sz="2000" b="1" i="1" dirty="0" smtClean="0">
                <a:solidFill>
                  <a:srgbClr val="C00000"/>
                </a:solidFill>
              </a:rPr>
              <a:t>Produits </a:t>
            </a:r>
            <a:r>
              <a:rPr lang="fr-FR" sz="2000" b="1" i="1" dirty="0">
                <a:solidFill>
                  <a:srgbClr val="C00000"/>
                </a:solidFill>
              </a:rPr>
              <a:t>à assurer dans le cadre </a:t>
            </a:r>
            <a:r>
              <a:rPr lang="fr-FR" sz="2000" b="1" i="1" dirty="0" smtClean="0">
                <a:solidFill>
                  <a:srgbClr val="C00000"/>
                </a:solidFill>
              </a:rPr>
              <a:t>harmonisé régional</a:t>
            </a:r>
            <a:endParaRPr lang="fr-FR" sz="2000" b="1" i="1" dirty="0">
              <a:solidFill>
                <a:srgbClr val="C00000"/>
              </a:solidFill>
            </a:endParaRPr>
          </a:p>
          <a:p>
            <a:pPr marL="530225" lvl="1" indent="-265430" algn="just" eaLnBrk="1" hangingPunct="1">
              <a:spcAft>
                <a:spcPts val="1200"/>
              </a:spcAft>
              <a:buClr>
                <a:srgbClr val="002060"/>
              </a:buClr>
              <a:buSzPct val="95000"/>
              <a:buFont typeface="Wingdings" panose="05000000000000000000" pitchFamily="2" charset="2"/>
              <a:buChar char="ü"/>
            </a:pPr>
            <a:r>
              <a:rPr lang="fr-FR" sz="1800" dirty="0"/>
              <a:t>Annuaire statistique régional (chaque année)</a:t>
            </a:r>
          </a:p>
          <a:p>
            <a:pPr marL="530225" lvl="1" indent="-265430" algn="just" eaLnBrk="1" hangingPunct="1">
              <a:spcAft>
                <a:spcPts val="1200"/>
              </a:spcAft>
              <a:buClr>
                <a:srgbClr val="002060"/>
              </a:buClr>
              <a:buSzPct val="95000"/>
              <a:buFont typeface="Wingdings" panose="05000000000000000000" pitchFamily="2" charset="2"/>
              <a:buChar char="ü"/>
            </a:pPr>
            <a:r>
              <a:rPr lang="fr-FR" sz="1800" dirty="0"/>
              <a:t>[Région] en chiffres ou Chiffres clés de [la Région] (chaque année)</a:t>
            </a:r>
          </a:p>
          <a:p>
            <a:pPr marL="530225" lvl="1" indent="-265430" algn="just" eaLnBrk="1" hangingPunct="1">
              <a:spcAft>
                <a:spcPts val="1200"/>
              </a:spcAft>
              <a:buClr>
                <a:srgbClr val="002060"/>
              </a:buClr>
              <a:buSzPct val="95000"/>
              <a:buFont typeface="Wingdings" panose="05000000000000000000" pitchFamily="2" charset="2"/>
              <a:buChar char="ü"/>
            </a:pPr>
            <a:r>
              <a:rPr lang="fr-FR" sz="1800" dirty="0" smtClean="0"/>
              <a:t>Tableaux </a:t>
            </a:r>
            <a:r>
              <a:rPr lang="fr-FR" sz="1800" dirty="0"/>
              <a:t>de bord des indicateurs de la région (selon la pertinence des indicateurs dans la prise de décision)</a:t>
            </a:r>
          </a:p>
          <a:p>
            <a:pPr marL="530225" lvl="1" indent="-265430" algn="just" eaLnBrk="1" hangingPunct="1">
              <a:spcAft>
                <a:spcPts val="1200"/>
              </a:spcAft>
              <a:buClr>
                <a:srgbClr val="002060"/>
              </a:buClr>
              <a:buSzPct val="95000"/>
              <a:buFont typeface="Wingdings" panose="05000000000000000000" pitchFamily="2" charset="2"/>
              <a:buChar char="ü"/>
            </a:pPr>
            <a:r>
              <a:rPr lang="fr-FR" sz="1800" dirty="0"/>
              <a:t>Policy </a:t>
            </a:r>
            <a:r>
              <a:rPr lang="fr-FR" sz="1800" dirty="0" err="1"/>
              <a:t>briefs</a:t>
            </a:r>
            <a:r>
              <a:rPr lang="fr-FR" sz="1800" dirty="0"/>
              <a:t> (selon la pertinence des problématiques dans la prise de décision)</a:t>
            </a:r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929554" y="6597352"/>
            <a:ext cx="1214446" cy="214290"/>
          </a:xfrm>
        </p:spPr>
        <p:txBody>
          <a:bodyPr/>
          <a:lstStyle/>
          <a:p>
            <a:pPr>
              <a:defRPr/>
            </a:pPr>
            <a:r>
              <a:rPr lang="fr-FR" sz="1200" dirty="0" smtClean="0">
                <a:solidFill>
                  <a:srgbClr val="000000"/>
                </a:solidFill>
              </a:rPr>
              <a:t>Page </a:t>
            </a:r>
            <a:fld id="{CEBF18DF-94D4-43A0-A4C8-ED106A0878B9}" type="slidenum">
              <a:rPr lang="fr-FR" sz="1200" smtClean="0">
                <a:solidFill>
                  <a:srgbClr val="000000"/>
                </a:solidFill>
              </a:rPr>
              <a:t>11</a:t>
            </a:fld>
            <a:endParaRPr lang="fr-FR" sz="1200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fr-FR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404664"/>
            <a:ext cx="7412488" cy="840155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61950" lvl="1" indent="-361950" algn="ctr" eaLnBrk="1" fontAlgn="auto" hangingPunct="1">
              <a:spcAft>
                <a:spcPts val="1200"/>
              </a:spcAft>
              <a:defRPr/>
            </a:pPr>
            <a:r>
              <a:rPr lang="fr-FR" sz="2000" dirty="0">
                <a:latin typeface="Arial Black" panose="020B0A04020102020204" pitchFamily="34" charset="0"/>
              </a:rPr>
              <a:t>3</a:t>
            </a:r>
            <a:r>
              <a:rPr lang="fr-FR" sz="2000" dirty="0" smtClean="0">
                <a:latin typeface="Arial Black" panose="020B0A04020102020204" pitchFamily="34" charset="0"/>
              </a:rPr>
              <a:t>. Soutien sollicité des partenaires</a:t>
            </a:r>
            <a:endParaRPr lang="fr-FR" sz="2000" dirty="0">
              <a:latin typeface="Arial Black" panose="020B0A04020102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9913" y="1772816"/>
            <a:ext cx="7776864" cy="4320480"/>
          </a:xfrm>
        </p:spPr>
        <p:txBody>
          <a:bodyPr/>
          <a:lstStyle/>
          <a:p>
            <a:pPr marL="443230" lvl="0" indent="-176530" algn="just">
              <a:spcAft>
                <a:spcPts val="600"/>
              </a:spcAft>
              <a:buClr>
                <a:srgbClr val="002060"/>
              </a:buClr>
              <a:buSzPct val="75000"/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accent4"/>
                </a:solidFill>
              </a:rPr>
              <a:t>Accompagnement technique pour la migration vers la Norme Spéciale de Diffusion des Données (NSDD)</a:t>
            </a:r>
          </a:p>
          <a:p>
            <a:pPr marL="443230" lvl="0" indent="-176530" algn="just">
              <a:spcAft>
                <a:spcPts val="600"/>
              </a:spcAft>
              <a:buClr>
                <a:srgbClr val="002060"/>
              </a:buClr>
              <a:buSzPct val="75000"/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accent4"/>
                </a:solidFill>
              </a:rPr>
              <a:t>Renforcement du plaidoyer en faveur du financement de la statistique, en vue de renforcer les Systèmes statistiques des ministères sectoriels, respecter la périodicité et les délais de diffusion</a:t>
            </a:r>
          </a:p>
          <a:p>
            <a:pPr marL="443230" indent="-176530" algn="just">
              <a:spcAft>
                <a:spcPts val="600"/>
              </a:spcAft>
              <a:buClr>
                <a:srgbClr val="002060"/>
              </a:buClr>
              <a:buSzPct val="75000"/>
              <a:buFont typeface="Wingdings" panose="05000000000000000000" pitchFamily="2" charset="2"/>
              <a:buChar char="§"/>
            </a:pPr>
            <a:r>
              <a:rPr lang="fr-FR" sz="1800" dirty="0">
                <a:solidFill>
                  <a:schemeClr val="accent4"/>
                </a:solidFill>
              </a:rPr>
              <a:t>Accompagnement technique pour </a:t>
            </a:r>
            <a:r>
              <a:rPr lang="fr-FR" sz="1800" dirty="0" smtClean="0">
                <a:solidFill>
                  <a:schemeClr val="accent4"/>
                </a:solidFill>
              </a:rPr>
              <a:t>le renforcement de la Statistique au niveau local</a:t>
            </a:r>
          </a:p>
          <a:p>
            <a:pPr marL="843280" lvl="1" indent="-176530" algn="just">
              <a:spcAft>
                <a:spcPts val="600"/>
              </a:spcAft>
              <a:buClr>
                <a:srgbClr val="002060"/>
              </a:buClr>
              <a:buSzPct val="75000"/>
              <a:buFont typeface="Wingdings" panose="05000000000000000000" pitchFamily="2" charset="2"/>
              <a:buChar char="§"/>
            </a:pPr>
            <a:r>
              <a:rPr lang="fr-FR" sz="1600" dirty="0" smtClean="0">
                <a:solidFill>
                  <a:schemeClr val="accent4"/>
                </a:solidFill>
              </a:rPr>
              <a:t>Suivi </a:t>
            </a:r>
            <a:r>
              <a:rPr lang="fr-FR" sz="1600" dirty="0">
                <a:solidFill>
                  <a:schemeClr val="accent4"/>
                </a:solidFill>
              </a:rPr>
              <a:t>des ODD au niveau </a:t>
            </a:r>
            <a:r>
              <a:rPr lang="fr-FR" sz="1600" dirty="0" smtClean="0">
                <a:solidFill>
                  <a:schemeClr val="accent4"/>
                </a:solidFill>
              </a:rPr>
              <a:t>régional</a:t>
            </a:r>
          </a:p>
          <a:p>
            <a:pPr marL="843280" lvl="1" indent="-176530" algn="just">
              <a:spcAft>
                <a:spcPts val="600"/>
              </a:spcAft>
              <a:buClr>
                <a:srgbClr val="002060"/>
              </a:buClr>
              <a:buSzPct val="75000"/>
              <a:buFont typeface="Wingdings" panose="05000000000000000000" pitchFamily="2" charset="2"/>
              <a:buChar char="§"/>
            </a:pPr>
            <a:r>
              <a:rPr lang="fr-FR" sz="1600" dirty="0">
                <a:solidFill>
                  <a:schemeClr val="accent4"/>
                </a:solidFill>
              </a:rPr>
              <a:t>Informatisation du Système statistique au niveau </a:t>
            </a:r>
            <a:r>
              <a:rPr lang="fr-FR" sz="1600" dirty="0" smtClean="0">
                <a:solidFill>
                  <a:schemeClr val="accent4"/>
                </a:solidFill>
              </a:rPr>
              <a:t>sectoriel</a:t>
            </a:r>
          </a:p>
          <a:p>
            <a:pPr marL="843280" lvl="1" indent="-176530" algn="just">
              <a:spcAft>
                <a:spcPts val="600"/>
              </a:spcAft>
              <a:buClr>
                <a:srgbClr val="002060"/>
              </a:buClr>
              <a:buSzPct val="75000"/>
              <a:buFont typeface="Wingdings" panose="05000000000000000000" pitchFamily="2" charset="2"/>
              <a:buChar char="§"/>
            </a:pPr>
            <a:endParaRPr lang="fr-FR" sz="1600" dirty="0">
              <a:solidFill>
                <a:schemeClr val="accent4"/>
              </a:solidFill>
            </a:endParaRPr>
          </a:p>
          <a:p>
            <a:pPr marL="266700" lvl="0" indent="0" algn="ctr">
              <a:spcAft>
                <a:spcPts val="600"/>
              </a:spcAft>
              <a:buClr>
                <a:srgbClr val="002060"/>
              </a:buClr>
              <a:buSzPct val="75000"/>
              <a:buNone/>
            </a:pPr>
            <a:r>
              <a:rPr lang="fr-FR" sz="2800" b="1" dirty="0" smtClean="0">
                <a:solidFill>
                  <a:srgbClr val="00B050"/>
                </a:solidFill>
              </a:rPr>
              <a:t>« La mission est sacrée, mais c’est le terrain qui commande »</a:t>
            </a:r>
            <a:endParaRPr lang="fr-FR" sz="2800" b="1" dirty="0">
              <a:solidFill>
                <a:srgbClr val="00B050"/>
              </a:solidFill>
            </a:endParaRPr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929554" y="6597352"/>
            <a:ext cx="1214446" cy="214290"/>
          </a:xfrm>
        </p:spPr>
        <p:txBody>
          <a:bodyPr/>
          <a:lstStyle/>
          <a:p>
            <a:pPr>
              <a:defRPr/>
            </a:pPr>
            <a:r>
              <a:rPr lang="fr-FR" sz="1200" dirty="0" smtClean="0">
                <a:solidFill>
                  <a:srgbClr val="000000"/>
                </a:solidFill>
              </a:rPr>
              <a:t>Page </a:t>
            </a:r>
            <a:fld id="{CEBF18DF-94D4-43A0-A4C8-ED106A0878B9}" type="slidenum">
              <a:rPr lang="fr-FR" sz="1200" smtClean="0">
                <a:solidFill>
                  <a:srgbClr val="000000"/>
                </a:solidFill>
              </a:rPr>
              <a:t>12</a:t>
            </a:fld>
            <a:endParaRPr lang="fr-FR" sz="1200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fr-FR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/>
          <p:nvPr/>
        </p:nvSpPr>
        <p:spPr>
          <a:xfrm>
            <a:off x="732859" y="4293096"/>
            <a:ext cx="7704855" cy="1103274"/>
          </a:xfrm>
          <a:prstGeom prst="rect">
            <a:avLst/>
          </a:prstGeom>
        </p:spPr>
        <p:txBody>
          <a:bodyPr/>
          <a:lstStyle/>
          <a:p>
            <a:pPr lvl="0" algn="ctr" fontAlgn="auto">
              <a:spcAft>
                <a:spcPts val="0"/>
              </a:spcAft>
              <a:defRPr/>
            </a:pPr>
            <a:r>
              <a:rPr lang="es-ES" sz="7200" b="1" dirty="0">
                <a:solidFill>
                  <a:srgbClr val="00B050"/>
                </a:solidFill>
                <a:latin typeface="Palace Script MT" panose="030303020206070C0B05" pitchFamily="66" charset="0"/>
                <a:cs typeface="Handwriting - Dakota"/>
              </a:rPr>
              <a:t>Gracias por su amable atención</a:t>
            </a:r>
            <a:endParaRPr lang="en-US" sz="7200" b="1" dirty="0">
              <a:solidFill>
                <a:srgbClr val="00B050"/>
              </a:solidFill>
              <a:latin typeface="Palace Script MT" panose="030303020206070C0B05" pitchFamily="66" charset="0"/>
              <a:cs typeface="Handwriting - Dakota"/>
            </a:endParaRPr>
          </a:p>
        </p:txBody>
      </p:sp>
      <p:sp>
        <p:nvSpPr>
          <p:cNvPr id="5" name="Title 1"/>
          <p:cNvSpPr txBox="1"/>
          <p:nvPr/>
        </p:nvSpPr>
        <p:spPr>
          <a:xfrm>
            <a:off x="991309" y="2786608"/>
            <a:ext cx="7438672" cy="121845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r-CA" sz="6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dwardian Script ITC" panose="030303020407070D0804" pitchFamily="66" charset="0"/>
                <a:ea typeface="+mn-ea"/>
                <a:cs typeface="Handwriting - Dakota"/>
              </a:rPr>
              <a:t>Merci </a:t>
            </a:r>
            <a:r>
              <a:rPr kumimoji="0" lang="fr-CA" sz="6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dwardian Script ITC" panose="030303020407070D0804" pitchFamily="66" charset="0"/>
                <a:ea typeface="+mn-ea"/>
                <a:cs typeface="Handwriting - Dakota"/>
              </a:rPr>
              <a:t>de votre aimable </a:t>
            </a: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dwardian Script ITC" panose="030303020407070D0804" pitchFamily="66" charset="0"/>
                <a:ea typeface="+mn-ea"/>
                <a:cs typeface="Handwriting - Dakota"/>
              </a:rPr>
              <a:t>attention</a:t>
            </a:r>
          </a:p>
        </p:txBody>
      </p:sp>
      <p:sp>
        <p:nvSpPr>
          <p:cNvPr id="6" name="Title 1"/>
          <p:cNvSpPr txBox="1"/>
          <p:nvPr/>
        </p:nvSpPr>
        <p:spPr>
          <a:xfrm>
            <a:off x="732859" y="1340768"/>
            <a:ext cx="8047037" cy="115212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3333CC"/>
                </a:solidFill>
                <a:latin typeface="Traditional Arabic" pitchFamily="18" charset="-78"/>
                <a:cs typeface="Traditional Arabic" pitchFamily="18" charset="-78"/>
              </a:rPr>
              <a:t>Thank </a:t>
            </a:r>
            <a:r>
              <a:rPr lang="en-US" sz="4400" dirty="0">
                <a:solidFill>
                  <a:srgbClr val="3333CC"/>
                </a:solidFill>
                <a:latin typeface="Traditional Arabic" pitchFamily="18" charset="-78"/>
                <a:cs typeface="Traditional Arabic" pitchFamily="18" charset="-78"/>
              </a:rPr>
              <a:t>you for your kind </a:t>
            </a:r>
            <a:r>
              <a:rPr lang="fr-CA" sz="4400" dirty="0">
                <a:solidFill>
                  <a:srgbClr val="3333CC"/>
                </a:solidFill>
                <a:latin typeface="Traditional Arabic" pitchFamily="18" charset="-78"/>
                <a:cs typeface="Traditional Arabic" pitchFamily="18" charset="-78"/>
              </a:rPr>
              <a:t>attention</a:t>
            </a:r>
            <a:endParaRPr lang="en-US" sz="4400" dirty="0">
              <a:solidFill>
                <a:srgbClr val="3333CC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28604"/>
            <a:ext cx="8072494" cy="1038247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61950" lvl="1" indent="-361950" algn="ctr" eaLnBrk="1" fontAlgn="auto" hangingPunct="1">
              <a:spcAft>
                <a:spcPts val="1200"/>
              </a:spcAft>
              <a:defRPr/>
            </a:pPr>
            <a:r>
              <a:rPr lang="fr-FR" sz="2400" dirty="0" smtClean="0">
                <a:latin typeface="Arial Black" panose="020B0A04020102020204" pitchFamily="34" charset="0"/>
              </a:rPr>
              <a:t>Plan de l’exposé</a:t>
            </a:r>
            <a:endParaRPr lang="fr-FR" sz="2400" dirty="0">
              <a:latin typeface="Arial Black" panose="020B0A04020102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2564904"/>
            <a:ext cx="6642196" cy="1944216"/>
          </a:xfrm>
        </p:spPr>
        <p:txBody>
          <a:bodyPr/>
          <a:lstStyle/>
          <a:p>
            <a:pPr marL="457200" lvl="1" indent="-281305" algn="just" eaLnBrk="1" hangingPunct="1">
              <a:spcAft>
                <a:spcPts val="1800"/>
              </a:spcAft>
              <a:buClr>
                <a:srgbClr val="002060"/>
              </a:buClr>
              <a:buSzPct val="90000"/>
              <a:buAutoNum type="arabicPeriod"/>
            </a:pPr>
            <a:r>
              <a:rPr lang="fr-FR" sz="2000" b="1" dirty="0" smtClean="0">
                <a:solidFill>
                  <a:srgbClr val="060309"/>
                </a:solidFill>
                <a:ea typeface="Cambria Math" panose="02040503050406030204" pitchFamily="18" charset="0"/>
              </a:rPr>
              <a:t>Quelques </a:t>
            </a:r>
            <a:r>
              <a:rPr lang="fr-FR" sz="2000" b="1" dirty="0" smtClean="0">
                <a:solidFill>
                  <a:srgbClr val="060309"/>
                </a:solidFill>
                <a:ea typeface="Cambria Math" panose="02040503050406030204" pitchFamily="18" charset="0"/>
              </a:rPr>
              <a:t>réalisations </a:t>
            </a:r>
            <a:r>
              <a:rPr lang="fr-FR" sz="2000" b="1" dirty="0" smtClean="0">
                <a:solidFill>
                  <a:srgbClr val="060309"/>
                </a:solidFill>
                <a:ea typeface="Cambria Math" panose="02040503050406030204" pitchFamily="18" charset="0"/>
              </a:rPr>
              <a:t>majeures</a:t>
            </a:r>
          </a:p>
          <a:p>
            <a:pPr marL="457200" lvl="1" indent="-281305" algn="just" eaLnBrk="1" hangingPunct="1">
              <a:spcAft>
                <a:spcPts val="1800"/>
              </a:spcAft>
              <a:buClr>
                <a:srgbClr val="002060"/>
              </a:buClr>
              <a:buSzPct val="90000"/>
              <a:buAutoNum type="arabicPeriod"/>
            </a:pPr>
            <a:r>
              <a:rPr lang="fr-FR" sz="2000" b="1" dirty="0" smtClean="0">
                <a:solidFill>
                  <a:srgbClr val="060309"/>
                </a:solidFill>
                <a:ea typeface="Cambria Math" panose="02040503050406030204" pitchFamily="18" charset="0"/>
              </a:rPr>
              <a:t>Défis </a:t>
            </a:r>
            <a:r>
              <a:rPr lang="fr-FR" sz="2000" b="1" dirty="0">
                <a:solidFill>
                  <a:srgbClr val="060309"/>
                </a:solidFill>
                <a:ea typeface="Cambria Math" panose="02040503050406030204" pitchFamily="18" charset="0"/>
              </a:rPr>
              <a:t>actuel du Système statistique camerounais</a:t>
            </a:r>
          </a:p>
          <a:p>
            <a:pPr marL="457200" lvl="1" indent="-281305" algn="just" eaLnBrk="1" hangingPunct="1">
              <a:spcAft>
                <a:spcPts val="1800"/>
              </a:spcAft>
              <a:buClr>
                <a:srgbClr val="002060"/>
              </a:buClr>
              <a:buSzPct val="90000"/>
              <a:buAutoNum type="arabicPeriod"/>
            </a:pPr>
            <a:r>
              <a:rPr lang="fr-FR" sz="2000" b="1" dirty="0" smtClean="0">
                <a:solidFill>
                  <a:srgbClr val="060309"/>
                </a:solidFill>
                <a:ea typeface="Cambria Math" panose="02040503050406030204" pitchFamily="18" charset="0"/>
              </a:rPr>
              <a:t>Soutien </a:t>
            </a:r>
            <a:r>
              <a:rPr lang="fr-FR" sz="2000" b="1" dirty="0">
                <a:solidFill>
                  <a:srgbClr val="060309"/>
                </a:solidFill>
                <a:ea typeface="Cambria Math" panose="02040503050406030204" pitchFamily="18" charset="0"/>
              </a:rPr>
              <a:t>sollicité des partenaires</a:t>
            </a:r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929554" y="6597352"/>
            <a:ext cx="1214446" cy="214290"/>
          </a:xfrm>
        </p:spPr>
        <p:txBody>
          <a:bodyPr/>
          <a:lstStyle/>
          <a:p>
            <a:pPr>
              <a:defRPr/>
            </a:pPr>
            <a:r>
              <a:rPr lang="fr-FR" sz="1200" dirty="0" smtClean="0">
                <a:solidFill>
                  <a:srgbClr val="000000"/>
                </a:solidFill>
              </a:rPr>
              <a:t>Page </a:t>
            </a:r>
            <a:fld id="{CEBF18DF-94D4-43A0-A4C8-ED106A0878B9}" type="slidenum">
              <a:rPr lang="fr-FR" sz="1200" smtClean="0">
                <a:solidFill>
                  <a:srgbClr val="000000"/>
                </a:solidFill>
              </a:rPr>
              <a:t>2</a:t>
            </a:fld>
            <a:endParaRPr lang="fr-FR" sz="1200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fr-FR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428605"/>
            <a:ext cx="7344816" cy="768147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61950" lvl="1" indent="-361950" algn="ctr" eaLnBrk="1" fontAlgn="auto" hangingPunct="1">
              <a:spcAft>
                <a:spcPts val="1200"/>
              </a:spcAft>
              <a:defRPr/>
            </a:pPr>
            <a:r>
              <a:rPr lang="fr-FR" sz="2000" dirty="0">
                <a:latin typeface="Arial Black" panose="020B0A04020102020204" pitchFamily="34" charset="0"/>
              </a:rPr>
              <a:t>1. Quelques réalisations </a:t>
            </a:r>
            <a:r>
              <a:rPr lang="fr-FR" sz="2000" dirty="0" smtClean="0">
                <a:latin typeface="Arial Black" panose="020B0A04020102020204" pitchFamily="34" charset="0"/>
              </a:rPr>
              <a:t>majeures</a:t>
            </a:r>
            <a:endParaRPr lang="fr-FR" sz="2000" dirty="0">
              <a:latin typeface="Arial Black" panose="020B0A04020102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80920" cy="4968552"/>
          </a:xfrm>
        </p:spPr>
        <p:txBody>
          <a:bodyPr/>
          <a:lstStyle/>
          <a:p>
            <a:pPr marL="182880" lvl="1" indent="-18288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600" dirty="0">
                <a:solidFill>
                  <a:srgbClr val="C00000"/>
                </a:solidFill>
              </a:rPr>
              <a:t>Évaluation </a:t>
            </a:r>
            <a:r>
              <a:rPr lang="fr-FR" sz="1600" dirty="0" smtClean="0">
                <a:solidFill>
                  <a:srgbClr val="C00000"/>
                </a:solidFill>
              </a:rPr>
              <a:t>en 2004 des </a:t>
            </a:r>
            <a:r>
              <a:rPr lang="fr-FR" sz="1600" dirty="0">
                <a:solidFill>
                  <a:srgbClr val="C00000"/>
                </a:solidFill>
              </a:rPr>
              <a:t>capacités du SSN et classification des administrations en 4 groupes</a:t>
            </a:r>
            <a:r>
              <a:rPr lang="fr-FR" sz="1600" dirty="0">
                <a:solidFill>
                  <a:schemeClr val="accent4"/>
                </a:solidFill>
              </a:rPr>
              <a:t> : </a:t>
            </a:r>
            <a:r>
              <a:rPr lang="fr-FR" sz="1600" dirty="0" smtClean="0">
                <a:solidFill>
                  <a:schemeClr val="accent4"/>
                </a:solidFill>
              </a:rPr>
              <a:t>du Groupe </a:t>
            </a:r>
            <a:r>
              <a:rPr lang="fr-FR" sz="1600" dirty="0">
                <a:solidFill>
                  <a:schemeClr val="accent4"/>
                </a:solidFill>
              </a:rPr>
              <a:t>0 </a:t>
            </a:r>
            <a:r>
              <a:rPr lang="fr-FR" sz="1600" dirty="0" smtClean="0">
                <a:solidFill>
                  <a:schemeClr val="accent4"/>
                </a:solidFill>
              </a:rPr>
              <a:t>(INS </a:t>
            </a:r>
            <a:r>
              <a:rPr lang="fr-FR" sz="1600" dirty="0">
                <a:solidFill>
                  <a:schemeClr val="accent4"/>
                </a:solidFill>
              </a:rPr>
              <a:t>et </a:t>
            </a:r>
            <a:r>
              <a:rPr lang="fr-FR" sz="1600" dirty="0" smtClean="0">
                <a:solidFill>
                  <a:schemeClr val="accent4"/>
                </a:solidFill>
              </a:rPr>
              <a:t>BUCREP) au </a:t>
            </a:r>
            <a:r>
              <a:rPr lang="fr-FR" sz="1600" dirty="0" smtClean="0">
                <a:solidFill>
                  <a:srgbClr val="C00000"/>
                </a:solidFill>
              </a:rPr>
              <a:t>Groupe 3 </a:t>
            </a:r>
            <a:r>
              <a:rPr lang="fr-FR" sz="1600" dirty="0" smtClean="0">
                <a:solidFill>
                  <a:schemeClr val="accent4"/>
                </a:solidFill>
              </a:rPr>
              <a:t>(administrations </a:t>
            </a:r>
            <a:r>
              <a:rPr lang="fr-FR" sz="1600" dirty="0">
                <a:solidFill>
                  <a:schemeClr val="accent4"/>
                </a:solidFill>
              </a:rPr>
              <a:t>ayant les SIS les plus faibles voire </a:t>
            </a:r>
            <a:r>
              <a:rPr lang="fr-FR" sz="1600" dirty="0" smtClean="0">
                <a:solidFill>
                  <a:schemeClr val="accent4"/>
                </a:solidFill>
              </a:rPr>
              <a:t>inexistants)</a:t>
            </a:r>
            <a:endParaRPr lang="fr-FR" sz="1600" dirty="0">
              <a:solidFill>
                <a:schemeClr val="accent4"/>
              </a:solidFill>
            </a:endParaRPr>
          </a:p>
          <a:p>
            <a:pPr marL="182880" lvl="1" indent="-18288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600" dirty="0" smtClean="0">
                <a:solidFill>
                  <a:schemeClr val="accent4"/>
                </a:solidFill>
              </a:rPr>
              <a:t>De 2009 à 2015, plusieurs </a:t>
            </a:r>
            <a:r>
              <a:rPr lang="fr-FR" sz="1600" dirty="0" smtClean="0">
                <a:solidFill>
                  <a:srgbClr val="0000FF"/>
                </a:solidFill>
              </a:rPr>
              <a:t>activités de renforcement des capacités du SSN</a:t>
            </a:r>
            <a:r>
              <a:rPr lang="fr-FR" sz="1600" dirty="0" smtClean="0">
                <a:solidFill>
                  <a:schemeClr val="accent4"/>
                </a:solidFill>
              </a:rPr>
              <a:t> </a:t>
            </a:r>
            <a:r>
              <a:rPr lang="fr-FR" sz="1600" dirty="0">
                <a:solidFill>
                  <a:schemeClr val="accent4"/>
                </a:solidFill>
              </a:rPr>
              <a:t>menées dans le cadre du </a:t>
            </a:r>
            <a:r>
              <a:rPr lang="fr-FR" sz="1600" dirty="0">
                <a:solidFill>
                  <a:srgbClr val="C00000"/>
                </a:solidFill>
              </a:rPr>
              <a:t>Programme d’Appui à la Réforme des Finances Publiques</a:t>
            </a:r>
            <a:r>
              <a:rPr lang="fr-FR" sz="1600" dirty="0" smtClean="0"/>
              <a:t> </a:t>
            </a:r>
            <a:r>
              <a:rPr lang="fr-FR" sz="1600" dirty="0"/>
              <a:t>(</a:t>
            </a:r>
            <a:r>
              <a:rPr lang="fr-FR" sz="1600" dirty="0" smtClean="0"/>
              <a:t>PARFIP), </a:t>
            </a:r>
            <a:r>
              <a:rPr lang="fr-FR" sz="1600" dirty="0" smtClean="0">
                <a:solidFill>
                  <a:srgbClr val="0000FF"/>
                </a:solidFill>
              </a:rPr>
              <a:t>financé par l’Union Européenne</a:t>
            </a:r>
            <a:r>
              <a:rPr lang="fr-FR" sz="1600" dirty="0" smtClean="0">
                <a:solidFill>
                  <a:schemeClr val="accent4"/>
                </a:solidFill>
              </a:rPr>
              <a:t> </a:t>
            </a:r>
            <a:r>
              <a:rPr lang="fr-FR" sz="1600" dirty="0">
                <a:solidFill>
                  <a:schemeClr val="accent4"/>
                </a:solidFill>
              </a:rPr>
              <a:t>:</a:t>
            </a:r>
          </a:p>
          <a:p>
            <a:pPr marL="536575" lvl="2" indent="-182563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ü"/>
            </a:pPr>
            <a:r>
              <a:rPr lang="fr-FR" sz="1600" u="sng" dirty="0" smtClean="0">
                <a:solidFill>
                  <a:schemeClr val="accent4"/>
                </a:solidFill>
              </a:rPr>
              <a:t>Acquisition des équipements informatiques et distribution</a:t>
            </a:r>
            <a:r>
              <a:rPr lang="fr-FR" sz="1600" dirty="0" smtClean="0">
                <a:solidFill>
                  <a:schemeClr val="accent4"/>
                </a:solidFill>
              </a:rPr>
              <a:t> </a:t>
            </a:r>
            <a:r>
              <a:rPr lang="fr-FR" sz="1600" dirty="0">
                <a:solidFill>
                  <a:schemeClr val="accent4"/>
                </a:solidFill>
              </a:rPr>
              <a:t>aux administrations </a:t>
            </a:r>
            <a:r>
              <a:rPr lang="fr-FR" sz="1600" dirty="0" smtClean="0">
                <a:solidFill>
                  <a:schemeClr val="accent4"/>
                </a:solidFill>
              </a:rPr>
              <a:t>sectorielles les plus défavorisées</a:t>
            </a:r>
            <a:endParaRPr lang="fr-FR" sz="1600" dirty="0" smtClean="0">
              <a:solidFill>
                <a:schemeClr val="accent4"/>
              </a:solidFill>
            </a:endParaRPr>
          </a:p>
          <a:p>
            <a:pPr marL="536575" lvl="2" indent="-182563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ü"/>
            </a:pPr>
            <a:r>
              <a:rPr lang="fr-FR" sz="1600" u="sng" dirty="0" smtClean="0">
                <a:solidFill>
                  <a:schemeClr val="accent4"/>
                </a:solidFill>
              </a:rPr>
              <a:t>Formations à l’ISSEA d’un bon nombre d’administrations</a:t>
            </a:r>
            <a:r>
              <a:rPr lang="fr-FR" sz="1600" dirty="0" smtClean="0">
                <a:solidFill>
                  <a:schemeClr val="accent4"/>
                </a:solidFill>
              </a:rPr>
              <a:t> (</a:t>
            </a:r>
            <a:r>
              <a:rPr lang="fr-FR" sz="1600" b="1" dirty="0" smtClean="0">
                <a:solidFill>
                  <a:srgbClr val="C00000"/>
                </a:solidFill>
              </a:rPr>
              <a:t>civiles</a:t>
            </a:r>
            <a:r>
              <a:rPr lang="fr-FR" sz="1600" dirty="0" smtClean="0">
                <a:solidFill>
                  <a:schemeClr val="accent4"/>
                </a:solidFill>
              </a:rPr>
              <a:t>, </a:t>
            </a:r>
            <a:r>
              <a:rPr lang="fr-FR" sz="1600" b="1" dirty="0" smtClean="0">
                <a:solidFill>
                  <a:srgbClr val="C00000"/>
                </a:solidFill>
              </a:rPr>
              <a:t>Armée</a:t>
            </a:r>
            <a:r>
              <a:rPr lang="fr-FR" sz="1600" dirty="0" smtClean="0">
                <a:solidFill>
                  <a:schemeClr val="accent4"/>
                </a:solidFill>
              </a:rPr>
              <a:t> et </a:t>
            </a:r>
            <a:r>
              <a:rPr lang="fr-FR" sz="1600" b="1" dirty="0" smtClean="0">
                <a:solidFill>
                  <a:srgbClr val="C00000"/>
                </a:solidFill>
              </a:rPr>
              <a:t>Police</a:t>
            </a:r>
            <a:r>
              <a:rPr lang="fr-FR" sz="1600" dirty="0" smtClean="0">
                <a:solidFill>
                  <a:schemeClr val="accent4"/>
                </a:solidFill>
              </a:rPr>
              <a:t>) en techniques et traitements statistiques de base (niveaux 1 et 2 de 2 semaines chacun), sur la base d’une convention signée entre l’INS et l’ISSEA</a:t>
            </a:r>
          </a:p>
          <a:p>
            <a:pPr marL="536575" lvl="2" indent="-182563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ü"/>
            </a:pPr>
            <a:r>
              <a:rPr lang="fr-FR" sz="1600" dirty="0" smtClean="0">
                <a:solidFill>
                  <a:schemeClr val="accent4"/>
                </a:solidFill>
              </a:rPr>
              <a:t>Accompagnement de l’INS aux administrations sectorielles dans la </a:t>
            </a:r>
            <a:r>
              <a:rPr lang="fr-FR" sz="1600" u="sng" dirty="0" smtClean="0">
                <a:solidFill>
                  <a:schemeClr val="accent4"/>
                </a:solidFill>
              </a:rPr>
              <a:t>conception et la mise en place des Systèmes d’informations statistiques</a:t>
            </a:r>
          </a:p>
          <a:p>
            <a:pPr marL="536575" lvl="2" indent="-182563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ü"/>
            </a:pPr>
            <a:r>
              <a:rPr lang="fr-FR" sz="1600" dirty="0" smtClean="0">
                <a:solidFill>
                  <a:schemeClr val="accent4"/>
                </a:solidFill>
              </a:rPr>
              <a:t>Appui financier des administrations sectorielles pour la </a:t>
            </a:r>
            <a:r>
              <a:rPr lang="fr-FR" sz="1600" u="sng" dirty="0" smtClean="0">
                <a:solidFill>
                  <a:schemeClr val="accent4"/>
                </a:solidFill>
              </a:rPr>
              <a:t>production statistique</a:t>
            </a:r>
            <a:r>
              <a:rPr lang="fr-FR" sz="1600" dirty="0" smtClean="0">
                <a:solidFill>
                  <a:schemeClr val="accent4"/>
                </a:solidFill>
              </a:rPr>
              <a:t>, sous l’encadrement de l’INS :</a:t>
            </a:r>
          </a:p>
          <a:p>
            <a:pPr marL="1439863" lvl="3" indent="-285750" algn="just" eaLnBrk="1" hangingPunct="1">
              <a:spcAft>
                <a:spcPts val="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ü"/>
            </a:pPr>
            <a:r>
              <a:rPr lang="fr-FR" sz="1400" b="1" dirty="0" smtClean="0">
                <a:solidFill>
                  <a:srgbClr val="0000FF"/>
                </a:solidFill>
              </a:rPr>
              <a:t>Annuaire statistique</a:t>
            </a:r>
          </a:p>
          <a:p>
            <a:pPr marL="1439863" lvl="3" indent="-28575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ü"/>
            </a:pPr>
            <a:r>
              <a:rPr lang="fr-FR" sz="1400" dirty="0" smtClean="0">
                <a:solidFill>
                  <a:schemeClr val="accent4"/>
                </a:solidFill>
              </a:rPr>
              <a:t>Rapport d’analyse</a:t>
            </a:r>
          </a:p>
          <a:p>
            <a:pPr marL="685800" lvl="2" indent="-28575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ü"/>
            </a:pPr>
            <a:endParaRPr lang="fr-FR" sz="1600" dirty="0">
              <a:solidFill>
                <a:schemeClr val="accent4"/>
              </a:solidFill>
            </a:endParaRPr>
          </a:p>
          <a:p>
            <a:pPr marL="685800" lvl="2" indent="-28575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ü"/>
            </a:pPr>
            <a:endParaRPr lang="fr-FR" sz="1600" dirty="0">
              <a:solidFill>
                <a:schemeClr val="accent4"/>
              </a:solidFill>
            </a:endParaRPr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929554" y="6597352"/>
            <a:ext cx="1214446" cy="214290"/>
          </a:xfrm>
        </p:spPr>
        <p:txBody>
          <a:bodyPr/>
          <a:lstStyle/>
          <a:p>
            <a:pPr>
              <a:defRPr/>
            </a:pPr>
            <a:r>
              <a:rPr lang="fr-FR" sz="1200" dirty="0" smtClean="0">
                <a:solidFill>
                  <a:srgbClr val="000000"/>
                </a:solidFill>
              </a:rPr>
              <a:t>Page </a:t>
            </a:r>
            <a:fld id="{CEBF18DF-94D4-43A0-A4C8-ED106A0878B9}" type="slidenum">
              <a:rPr lang="fr-FR" sz="1200" smtClean="0">
                <a:solidFill>
                  <a:srgbClr val="000000"/>
                </a:solidFill>
              </a:rPr>
              <a:t>3</a:t>
            </a:fld>
            <a:endParaRPr lang="fr-FR" sz="1200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fr-FR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428605"/>
            <a:ext cx="7344816" cy="768147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61950" lvl="1" indent="-361950" algn="ctr" eaLnBrk="1" fontAlgn="auto" hangingPunct="1">
              <a:spcAft>
                <a:spcPts val="1200"/>
              </a:spcAft>
              <a:defRPr/>
            </a:pPr>
            <a:r>
              <a:rPr lang="fr-FR" sz="2000" dirty="0">
                <a:latin typeface="Arial Black" panose="020B0A04020102020204" pitchFamily="34" charset="0"/>
              </a:rPr>
              <a:t>1. Quelques réalisations </a:t>
            </a:r>
            <a:r>
              <a:rPr lang="fr-FR" sz="2000" dirty="0" smtClean="0">
                <a:latin typeface="Arial Black" panose="020B0A04020102020204" pitchFamily="34" charset="0"/>
              </a:rPr>
              <a:t>majeures</a:t>
            </a:r>
            <a:endParaRPr lang="fr-FR" sz="2000" dirty="0">
              <a:latin typeface="Arial Black" panose="020B0A04020102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1573" y="1988840"/>
            <a:ext cx="7940867" cy="4041028"/>
          </a:xfrm>
        </p:spPr>
        <p:txBody>
          <a:bodyPr/>
          <a:lstStyle/>
          <a:p>
            <a:pPr marL="182880" lvl="1" indent="-18288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accent4"/>
                </a:solidFill>
              </a:rPr>
              <a:t>Depuis 2019, accompagnement </a:t>
            </a:r>
            <a:r>
              <a:rPr lang="fr-FR" sz="1800" dirty="0" smtClean="0">
                <a:solidFill>
                  <a:schemeClr val="accent4"/>
                </a:solidFill>
              </a:rPr>
              <a:t>des administrations sectorielles par l’INS pour la production des </a:t>
            </a:r>
            <a:r>
              <a:rPr lang="fr-FR" sz="1800" u="sng" dirty="0" smtClean="0">
                <a:solidFill>
                  <a:srgbClr val="0000FF"/>
                </a:solidFill>
              </a:rPr>
              <a:t>annuaires statistiques</a:t>
            </a:r>
            <a:r>
              <a:rPr lang="fr-FR" sz="1800" dirty="0" smtClean="0">
                <a:solidFill>
                  <a:schemeClr val="accent4"/>
                </a:solidFill>
              </a:rPr>
              <a:t> (et des </a:t>
            </a:r>
            <a:r>
              <a:rPr lang="fr-FR" sz="1800" u="sng" dirty="0">
                <a:solidFill>
                  <a:srgbClr val="0000FF"/>
                </a:solidFill>
              </a:rPr>
              <a:t>tableaux de bord de suivi des indicateurs</a:t>
            </a:r>
            <a:r>
              <a:rPr lang="fr-FR" sz="1800" dirty="0" smtClean="0">
                <a:solidFill>
                  <a:schemeClr val="accent4"/>
                </a:solidFill>
              </a:rPr>
              <a:t>, </a:t>
            </a:r>
            <a:r>
              <a:rPr lang="fr-FR" sz="1800" u="sng" dirty="0">
                <a:solidFill>
                  <a:srgbClr val="0000FF"/>
                </a:solidFill>
              </a:rPr>
              <a:t>circuit de remontée des informations</a:t>
            </a:r>
            <a:r>
              <a:rPr lang="fr-FR" sz="1800" dirty="0" smtClean="0">
                <a:solidFill>
                  <a:schemeClr val="accent4"/>
                </a:solidFill>
              </a:rPr>
              <a:t>), dans le cadre du </a:t>
            </a:r>
            <a:r>
              <a:rPr lang="fr-FR" sz="1800" dirty="0"/>
              <a:t>Plan Global des Reformes de la Gestion des Finances </a:t>
            </a:r>
            <a:r>
              <a:rPr lang="fr-FR" sz="1800" dirty="0" smtClean="0"/>
              <a:t>Publiques (PGRGFP) de </a:t>
            </a:r>
            <a:r>
              <a:rPr lang="fr-FR" sz="1800" b="1" dirty="0" smtClean="0">
                <a:solidFill>
                  <a:srgbClr val="C00000"/>
                </a:solidFill>
              </a:rPr>
              <a:t>l’Etat du Cameroun</a:t>
            </a:r>
            <a:endParaRPr lang="fr-FR" sz="1800" b="1" dirty="0" smtClean="0">
              <a:solidFill>
                <a:srgbClr val="C00000"/>
              </a:solidFill>
            </a:endParaRPr>
          </a:p>
          <a:p>
            <a:pPr marL="182880" lvl="1" indent="-18288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rgbClr val="C00000"/>
                </a:solidFill>
              </a:rPr>
              <a:t>Conventions signées entre certaines administrations et l’INS </a:t>
            </a:r>
            <a:r>
              <a:rPr lang="fr-FR" sz="1800" dirty="0" smtClean="0">
                <a:solidFill>
                  <a:schemeClr val="accent4"/>
                </a:solidFill>
              </a:rPr>
              <a:t>pour </a:t>
            </a:r>
            <a:r>
              <a:rPr lang="fr-FR" sz="1800" u="sng" dirty="0" smtClean="0">
                <a:solidFill>
                  <a:schemeClr val="accent4"/>
                </a:solidFill>
              </a:rPr>
              <a:t>l’assistance technique relatives au développement </a:t>
            </a:r>
            <a:r>
              <a:rPr lang="fr-FR" sz="1800" u="sng" dirty="0">
                <a:solidFill>
                  <a:schemeClr val="accent4"/>
                </a:solidFill>
              </a:rPr>
              <a:t>des Systèmes d’information statistiques</a:t>
            </a:r>
            <a:r>
              <a:rPr lang="fr-FR" sz="1800" dirty="0">
                <a:solidFill>
                  <a:schemeClr val="accent4"/>
                </a:solidFill>
              </a:rPr>
              <a:t> </a:t>
            </a:r>
            <a:r>
              <a:rPr lang="fr-FR" sz="1800" dirty="0" smtClean="0">
                <a:solidFill>
                  <a:schemeClr val="accent4"/>
                </a:solidFill>
              </a:rPr>
              <a:t>et à la production des annuaires statistiques </a:t>
            </a:r>
            <a:r>
              <a:rPr lang="fr-FR" sz="1800" dirty="0">
                <a:solidFill>
                  <a:schemeClr val="accent4"/>
                </a:solidFill>
              </a:rPr>
              <a:t>:</a:t>
            </a:r>
          </a:p>
          <a:p>
            <a:pPr marL="685800" lvl="2" indent="-28575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ü"/>
            </a:pPr>
            <a:r>
              <a:rPr lang="fr-FR" sz="1600" dirty="0" smtClean="0">
                <a:solidFill>
                  <a:schemeClr val="accent4"/>
                </a:solidFill>
              </a:rPr>
              <a:t>Réduire les coûts </a:t>
            </a:r>
            <a:r>
              <a:rPr lang="fr-FR" sz="1600" dirty="0">
                <a:solidFill>
                  <a:schemeClr val="accent4"/>
                </a:solidFill>
              </a:rPr>
              <a:t>de la production statistique</a:t>
            </a:r>
          </a:p>
          <a:p>
            <a:pPr marL="685800" lvl="2" indent="-28575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ü"/>
            </a:pPr>
            <a:r>
              <a:rPr lang="fr-FR" sz="1600" dirty="0" smtClean="0">
                <a:solidFill>
                  <a:schemeClr val="accent4"/>
                </a:solidFill>
              </a:rPr>
              <a:t>Limiter les </a:t>
            </a:r>
            <a:r>
              <a:rPr lang="fr-FR" sz="1600" dirty="0">
                <a:solidFill>
                  <a:schemeClr val="accent4"/>
                </a:solidFill>
              </a:rPr>
              <a:t>enquêtes </a:t>
            </a:r>
          </a:p>
          <a:p>
            <a:pPr marL="685800" lvl="2" indent="-28575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ü"/>
            </a:pPr>
            <a:r>
              <a:rPr lang="fr-FR" sz="1600" dirty="0" smtClean="0">
                <a:solidFill>
                  <a:schemeClr val="accent4"/>
                </a:solidFill>
              </a:rPr>
              <a:t>Produire chaque </a:t>
            </a:r>
            <a:r>
              <a:rPr lang="fr-FR" sz="1600" dirty="0">
                <a:solidFill>
                  <a:schemeClr val="accent4"/>
                </a:solidFill>
              </a:rPr>
              <a:t>année un </a:t>
            </a:r>
            <a:r>
              <a:rPr lang="fr-FR" sz="1600" dirty="0" smtClean="0">
                <a:solidFill>
                  <a:schemeClr val="accent4"/>
                </a:solidFill>
              </a:rPr>
              <a:t>annuaire statistique</a:t>
            </a:r>
            <a:endParaRPr lang="fr-FR" sz="1600" dirty="0">
              <a:solidFill>
                <a:schemeClr val="accent4"/>
              </a:solidFill>
            </a:endParaRPr>
          </a:p>
          <a:p>
            <a:pPr marL="685800" lvl="2" indent="-28575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chemeClr val="accent4"/>
                </a:solidFill>
              </a:rPr>
              <a:t>Renseigner les indicateurs de suivi des cadres </a:t>
            </a:r>
            <a:r>
              <a:rPr lang="fr-FR" sz="1600" dirty="0" smtClean="0">
                <a:solidFill>
                  <a:schemeClr val="accent4"/>
                </a:solidFill>
              </a:rPr>
              <a:t>stratégiques (depuis 2019)</a:t>
            </a:r>
            <a:endParaRPr lang="fr-FR" sz="1800" dirty="0">
              <a:solidFill>
                <a:schemeClr val="accent4"/>
              </a:solidFill>
            </a:endParaRPr>
          </a:p>
          <a:p>
            <a:pPr marL="182880" lvl="1" indent="-18288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endParaRPr lang="fr-FR" sz="1800" dirty="0" smtClean="0">
              <a:solidFill>
                <a:schemeClr val="accent4"/>
              </a:solidFill>
            </a:endParaRPr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929554" y="6597352"/>
            <a:ext cx="1214446" cy="214290"/>
          </a:xfrm>
        </p:spPr>
        <p:txBody>
          <a:bodyPr/>
          <a:lstStyle/>
          <a:p>
            <a:pPr>
              <a:defRPr/>
            </a:pPr>
            <a:r>
              <a:rPr lang="fr-FR" sz="1200" dirty="0" smtClean="0">
                <a:solidFill>
                  <a:srgbClr val="000000"/>
                </a:solidFill>
              </a:rPr>
              <a:t>Page </a:t>
            </a:r>
            <a:fld id="{CEBF18DF-94D4-43A0-A4C8-ED106A0878B9}" type="slidenum">
              <a:rPr lang="fr-FR" sz="1200" smtClean="0">
                <a:solidFill>
                  <a:srgbClr val="000000"/>
                </a:solidFill>
              </a:rPr>
              <a:t>4</a:t>
            </a:fld>
            <a:endParaRPr lang="fr-FR" sz="1200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fr-FR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591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428605"/>
            <a:ext cx="7344816" cy="768147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61950" lvl="1" indent="-361950" algn="ctr" eaLnBrk="1" fontAlgn="auto" hangingPunct="1">
              <a:spcAft>
                <a:spcPts val="1200"/>
              </a:spcAft>
              <a:defRPr/>
            </a:pPr>
            <a:r>
              <a:rPr lang="fr-FR" sz="2000" dirty="0">
                <a:latin typeface="Arial Black" panose="020B0A04020102020204" pitchFamily="34" charset="0"/>
              </a:rPr>
              <a:t>1. Quelques réalisations </a:t>
            </a:r>
            <a:r>
              <a:rPr lang="fr-FR" sz="2000" dirty="0" smtClean="0">
                <a:latin typeface="Arial Black" panose="020B0A04020102020204" pitchFamily="34" charset="0"/>
              </a:rPr>
              <a:t>majeures</a:t>
            </a:r>
            <a:endParaRPr lang="fr-FR" sz="2000" dirty="0">
              <a:latin typeface="Arial Black" panose="020B0A04020102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2060848"/>
            <a:ext cx="7416824" cy="3600400"/>
          </a:xfrm>
        </p:spPr>
        <p:txBody>
          <a:bodyPr/>
          <a:lstStyle/>
          <a:p>
            <a:pPr marL="182880" lvl="1" indent="-18288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accent4"/>
                </a:solidFill>
              </a:rPr>
              <a:t>Adoption </a:t>
            </a:r>
            <a:r>
              <a:rPr lang="fr-FR" sz="1800" dirty="0">
                <a:solidFill>
                  <a:schemeClr val="accent4"/>
                </a:solidFill>
              </a:rPr>
              <a:t>d’un </a:t>
            </a:r>
            <a:r>
              <a:rPr lang="fr-FR" sz="1800" b="1" dirty="0">
                <a:solidFill>
                  <a:srgbClr val="0000FF"/>
                </a:solidFill>
              </a:rPr>
              <a:t>Cadre National d’Assurance Qualité</a:t>
            </a:r>
            <a:r>
              <a:rPr lang="fr-FR" sz="1800" dirty="0">
                <a:solidFill>
                  <a:schemeClr val="accent4"/>
                </a:solidFill>
              </a:rPr>
              <a:t> (2019)</a:t>
            </a:r>
          </a:p>
          <a:p>
            <a:pPr marL="182880" lvl="1" indent="-18288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accent4"/>
                </a:solidFill>
              </a:rPr>
              <a:t>Adoption </a:t>
            </a:r>
            <a:r>
              <a:rPr lang="fr-FR" sz="1800" dirty="0">
                <a:solidFill>
                  <a:schemeClr val="accent4"/>
                </a:solidFill>
              </a:rPr>
              <a:t>et diffusion des </a:t>
            </a:r>
            <a:r>
              <a:rPr lang="fr-FR" sz="1800" b="1" u="sng" dirty="0" smtClean="0">
                <a:solidFill>
                  <a:srgbClr val="C00000"/>
                </a:solidFill>
              </a:rPr>
              <a:t>outils de mise en œuvre</a:t>
            </a:r>
            <a:r>
              <a:rPr lang="fr-FR" sz="1800" b="1" dirty="0" smtClean="0">
                <a:solidFill>
                  <a:srgbClr val="C00000"/>
                </a:solidFill>
              </a:rPr>
              <a:t> </a:t>
            </a:r>
            <a:r>
              <a:rPr lang="fr-FR" sz="1800" dirty="0" smtClean="0">
                <a:solidFill>
                  <a:schemeClr val="accent4"/>
                </a:solidFill>
              </a:rPr>
              <a:t>du Cadre National d’Assurance Qualité:</a:t>
            </a:r>
          </a:p>
          <a:p>
            <a:pPr marL="720725" lvl="3" indent="-18415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ü"/>
            </a:pPr>
            <a:r>
              <a:rPr lang="fr-FR" sz="1800" dirty="0" smtClean="0">
                <a:solidFill>
                  <a:schemeClr val="accent4"/>
                </a:solidFill>
              </a:rPr>
              <a:t>Lignes directrices </a:t>
            </a:r>
            <a:r>
              <a:rPr lang="x-none" sz="1800" dirty="0">
                <a:solidFill>
                  <a:schemeClr val="accent4"/>
                </a:solidFill>
              </a:rPr>
              <a:t>pour les enquêtes et les recensements</a:t>
            </a:r>
            <a:r>
              <a:rPr lang="fr-FR" sz="1800" dirty="0">
                <a:solidFill>
                  <a:schemeClr val="accent4"/>
                </a:solidFill>
              </a:rPr>
              <a:t> (</a:t>
            </a:r>
            <a:r>
              <a:rPr lang="x-none" sz="1800" dirty="0">
                <a:solidFill>
                  <a:schemeClr val="accent4"/>
                </a:solidFill>
              </a:rPr>
              <a:t>2019</a:t>
            </a:r>
            <a:r>
              <a:rPr lang="fr-FR" sz="1800" dirty="0">
                <a:solidFill>
                  <a:schemeClr val="accent4"/>
                </a:solidFill>
              </a:rPr>
              <a:t>)</a:t>
            </a:r>
          </a:p>
          <a:p>
            <a:pPr marL="720725" lvl="3" indent="-18415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ü"/>
            </a:pPr>
            <a:r>
              <a:rPr lang="fr-FR" sz="1800" dirty="0" smtClean="0">
                <a:solidFill>
                  <a:schemeClr val="accent4"/>
                </a:solidFill>
              </a:rPr>
              <a:t>Liste de </a:t>
            </a:r>
            <a:r>
              <a:rPr lang="fr-FR" sz="1800" dirty="0">
                <a:solidFill>
                  <a:schemeClr val="accent4"/>
                </a:solidFill>
              </a:rPr>
              <a:t>contrôle pour la mise en œuvre, la documentation et l’évaluation d’un processus de production statistique (2019</a:t>
            </a:r>
            <a:r>
              <a:rPr lang="fr-FR" sz="1800" dirty="0" smtClean="0">
                <a:solidFill>
                  <a:schemeClr val="accent4"/>
                </a:solidFill>
              </a:rPr>
              <a:t>)</a:t>
            </a:r>
          </a:p>
          <a:p>
            <a:pPr marL="720725" lvl="3" indent="-18415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ü"/>
            </a:pPr>
            <a:r>
              <a:rPr lang="fr-FR" sz="1800" u="sng" dirty="0">
                <a:solidFill>
                  <a:srgbClr val="0000FF"/>
                </a:solidFill>
              </a:rPr>
              <a:t>Lignes directrices </a:t>
            </a:r>
            <a:r>
              <a:rPr lang="x-none" sz="1800" u="sng" dirty="0">
                <a:solidFill>
                  <a:srgbClr val="0000FF"/>
                </a:solidFill>
              </a:rPr>
              <a:t>pour </a:t>
            </a:r>
            <a:r>
              <a:rPr lang="fr-FR" sz="1800" u="sng" dirty="0" smtClean="0">
                <a:solidFill>
                  <a:srgbClr val="0000FF"/>
                </a:solidFill>
              </a:rPr>
              <a:t>la production des statistiques de sources administratives</a:t>
            </a:r>
            <a:r>
              <a:rPr lang="fr-FR" sz="1800" dirty="0" smtClean="0">
                <a:solidFill>
                  <a:schemeClr val="accent4"/>
                </a:solidFill>
              </a:rPr>
              <a:t> (</a:t>
            </a:r>
            <a:r>
              <a:rPr lang="x-none" sz="1800" dirty="0" smtClean="0">
                <a:solidFill>
                  <a:schemeClr val="accent4"/>
                </a:solidFill>
              </a:rPr>
              <a:t>20</a:t>
            </a:r>
            <a:r>
              <a:rPr lang="fr-FR" sz="1800" dirty="0" smtClean="0">
                <a:solidFill>
                  <a:schemeClr val="accent4"/>
                </a:solidFill>
              </a:rPr>
              <a:t>21)</a:t>
            </a:r>
            <a:endParaRPr lang="fr-FR" sz="1800" dirty="0">
              <a:solidFill>
                <a:schemeClr val="accent4"/>
              </a:solidFill>
            </a:endParaRPr>
          </a:p>
          <a:p>
            <a:pPr marL="720725" lvl="3" indent="-18415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ü"/>
            </a:pPr>
            <a:r>
              <a:rPr lang="fr-FR" sz="1800" dirty="0">
                <a:solidFill>
                  <a:schemeClr val="accent4"/>
                </a:solidFill>
              </a:rPr>
              <a:t>Lignes directrices </a:t>
            </a:r>
            <a:r>
              <a:rPr lang="x-none" sz="1800" dirty="0">
                <a:solidFill>
                  <a:schemeClr val="accent4"/>
                </a:solidFill>
              </a:rPr>
              <a:t>pour </a:t>
            </a:r>
            <a:r>
              <a:rPr lang="fr-FR" sz="1800" dirty="0" smtClean="0">
                <a:solidFill>
                  <a:schemeClr val="accent4"/>
                </a:solidFill>
              </a:rPr>
              <a:t>la gestion et la diffusion des données, micro données et métadonnées (</a:t>
            </a:r>
            <a:r>
              <a:rPr lang="x-none" sz="1800" dirty="0" smtClean="0">
                <a:solidFill>
                  <a:schemeClr val="accent4"/>
                </a:solidFill>
              </a:rPr>
              <a:t>20</a:t>
            </a:r>
            <a:r>
              <a:rPr lang="fr-FR" sz="1800" dirty="0" smtClean="0">
                <a:solidFill>
                  <a:schemeClr val="accent4"/>
                </a:solidFill>
              </a:rPr>
              <a:t>21)</a:t>
            </a:r>
            <a:endParaRPr lang="fr-FR" sz="1800" dirty="0">
              <a:solidFill>
                <a:schemeClr val="accent4"/>
              </a:solidFill>
            </a:endParaRPr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929554" y="6597352"/>
            <a:ext cx="1214446" cy="214290"/>
          </a:xfrm>
        </p:spPr>
        <p:txBody>
          <a:bodyPr/>
          <a:lstStyle/>
          <a:p>
            <a:pPr>
              <a:defRPr/>
            </a:pPr>
            <a:r>
              <a:rPr lang="fr-FR" sz="1200" dirty="0" smtClean="0">
                <a:solidFill>
                  <a:srgbClr val="000000"/>
                </a:solidFill>
              </a:rPr>
              <a:t>Page </a:t>
            </a:r>
            <a:fld id="{CEBF18DF-94D4-43A0-A4C8-ED106A0878B9}" type="slidenum">
              <a:rPr lang="fr-FR" sz="1200" smtClean="0">
                <a:solidFill>
                  <a:srgbClr val="000000"/>
                </a:solidFill>
              </a:rPr>
              <a:t>5</a:t>
            </a:fld>
            <a:endParaRPr lang="fr-FR" sz="1200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fr-FR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428605"/>
            <a:ext cx="7344816" cy="768147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61950" lvl="1" indent="-361950" algn="ctr" eaLnBrk="1" fontAlgn="auto" hangingPunct="1">
              <a:spcAft>
                <a:spcPts val="1200"/>
              </a:spcAft>
              <a:defRPr/>
            </a:pPr>
            <a:r>
              <a:rPr lang="fr-FR" sz="2000" dirty="0">
                <a:latin typeface="Arial Black" panose="020B0A04020102020204" pitchFamily="34" charset="0"/>
              </a:rPr>
              <a:t>1. Quelques réalisations </a:t>
            </a:r>
            <a:r>
              <a:rPr lang="fr-FR" sz="2000" dirty="0" smtClean="0">
                <a:latin typeface="Arial Black" panose="020B0A04020102020204" pitchFamily="34" charset="0"/>
              </a:rPr>
              <a:t>majeures</a:t>
            </a:r>
            <a:endParaRPr lang="fr-FR" sz="2000" dirty="0">
              <a:latin typeface="Arial Black" panose="020B0A04020102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9301" y="1649002"/>
            <a:ext cx="7416824" cy="3825004"/>
          </a:xfrm>
        </p:spPr>
        <p:txBody>
          <a:bodyPr/>
          <a:lstStyle/>
          <a:p>
            <a:pPr marL="182880" lvl="1" indent="-18288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800" dirty="0" smtClean="0"/>
              <a:t>Promulgation par le Président de la République de la </a:t>
            </a:r>
            <a:r>
              <a:rPr lang="fr-FR" sz="1800" dirty="0" smtClean="0">
                <a:solidFill>
                  <a:srgbClr val="0000FF"/>
                </a:solidFill>
              </a:rPr>
              <a:t>Loi</a:t>
            </a:r>
            <a:r>
              <a:rPr lang="fr-FR" sz="1800" dirty="0" smtClean="0"/>
              <a:t> </a:t>
            </a:r>
            <a:r>
              <a:rPr lang="fr-FR" sz="1800" dirty="0"/>
              <a:t>N°2020/010 </a:t>
            </a:r>
            <a:r>
              <a:rPr lang="fr-FR" sz="1800" dirty="0">
                <a:solidFill>
                  <a:srgbClr val="0000FF"/>
                </a:solidFill>
              </a:rPr>
              <a:t>du 22 juillet 2020 régissant l’activité statistique au Cameroun</a:t>
            </a:r>
          </a:p>
          <a:p>
            <a:pPr marL="182880" lvl="1" indent="-18288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endParaRPr lang="fr-FR" sz="1800" dirty="0">
              <a:solidFill>
                <a:schemeClr val="accent4"/>
              </a:solidFill>
            </a:endParaRPr>
          </a:p>
          <a:p>
            <a:pPr marL="182880" lvl="1" indent="-182880" algn="just" eaLnBrk="1" hangingPunct="1">
              <a:spcAft>
                <a:spcPts val="18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endParaRPr lang="fr-FR" sz="1800" dirty="0" smtClean="0">
              <a:solidFill>
                <a:schemeClr val="accent4"/>
              </a:solidFill>
            </a:endParaRPr>
          </a:p>
          <a:p>
            <a:pPr marL="182880" lvl="1" indent="-182880" algn="just" eaLnBrk="1" hangingPunct="1">
              <a:spcAft>
                <a:spcPts val="18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endParaRPr lang="fr-FR" sz="1800" dirty="0" smtClean="0">
              <a:solidFill>
                <a:schemeClr val="accent4"/>
              </a:solidFill>
            </a:endParaRPr>
          </a:p>
          <a:p>
            <a:pPr marL="182880" lvl="1" indent="-18288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800" dirty="0" smtClean="0"/>
              <a:t>Signature </a:t>
            </a:r>
            <a:r>
              <a:rPr lang="fr-FR" sz="1800" dirty="0"/>
              <a:t>par le Président de la </a:t>
            </a:r>
            <a:r>
              <a:rPr lang="fr-FR" sz="1800" dirty="0" smtClean="0"/>
              <a:t>République du </a:t>
            </a:r>
            <a:r>
              <a:rPr lang="fr-FR" sz="1800" dirty="0" smtClean="0">
                <a:solidFill>
                  <a:srgbClr val="0000FF"/>
                </a:solidFill>
              </a:rPr>
              <a:t>Décret</a:t>
            </a:r>
            <a:r>
              <a:rPr lang="fr-FR" sz="1800" dirty="0" smtClean="0"/>
              <a:t> N°2021/690 </a:t>
            </a:r>
            <a:r>
              <a:rPr lang="fr-FR" sz="1800" dirty="0">
                <a:solidFill>
                  <a:srgbClr val="0000FF"/>
                </a:solidFill>
              </a:rPr>
              <a:t>du 2 décembre 2021 fixant les modalités d’application de la Loi</a:t>
            </a:r>
            <a:r>
              <a:rPr lang="fr-FR" sz="1800" dirty="0"/>
              <a:t> N°2020/010 du 22 juillet 2020 régissant l’activité statistique au </a:t>
            </a:r>
            <a:r>
              <a:rPr lang="fr-FR" sz="1800" dirty="0" smtClean="0"/>
              <a:t>Cameroun</a:t>
            </a:r>
            <a:endParaRPr lang="fr-FR" sz="1800" dirty="0"/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929554" y="6597352"/>
            <a:ext cx="1214446" cy="214290"/>
          </a:xfrm>
        </p:spPr>
        <p:txBody>
          <a:bodyPr/>
          <a:lstStyle/>
          <a:p>
            <a:pPr>
              <a:defRPr/>
            </a:pPr>
            <a:r>
              <a:rPr lang="fr-FR" sz="1200" dirty="0" smtClean="0">
                <a:solidFill>
                  <a:srgbClr val="000000"/>
                </a:solidFill>
              </a:rPr>
              <a:t>Page </a:t>
            </a:r>
            <a:fld id="{CEBF18DF-94D4-43A0-A4C8-ED106A0878B9}" type="slidenum">
              <a:rPr lang="fr-FR" sz="1200" smtClean="0">
                <a:solidFill>
                  <a:srgbClr val="000000"/>
                </a:solidFill>
              </a:rPr>
              <a:t>6</a:t>
            </a:fld>
            <a:endParaRPr lang="fr-FR" sz="1200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fr-FR" sz="1200" dirty="0">
              <a:solidFill>
                <a:srgbClr val="000000"/>
              </a:solidFill>
            </a:endParaRPr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4223341966"/>
              </p:ext>
            </p:extLst>
          </p:nvPr>
        </p:nvGraphicFramePr>
        <p:xfrm>
          <a:off x="981309" y="4745063"/>
          <a:ext cx="7920880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" name="Groupe 8"/>
          <p:cNvGrpSpPr/>
          <p:nvPr/>
        </p:nvGrpSpPr>
        <p:grpSpPr>
          <a:xfrm>
            <a:off x="1399050" y="2512815"/>
            <a:ext cx="6696744" cy="936103"/>
            <a:chOff x="2354811" y="33429"/>
            <a:chExt cx="2502980" cy="121224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0" name="Rectangle à coins arrondis 9"/>
            <p:cNvSpPr/>
            <p:nvPr/>
          </p:nvSpPr>
          <p:spPr>
            <a:xfrm>
              <a:off x="2354811" y="33429"/>
              <a:ext cx="2502980" cy="1212244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accent5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2383981" y="141584"/>
              <a:ext cx="2313068" cy="99593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Aft>
                  <a:spcPts val="0"/>
                </a:spcAft>
              </a:pPr>
              <a:r>
                <a:rPr lang="fr-FR" sz="1600" i="1" dirty="0" smtClean="0">
                  <a:solidFill>
                    <a:srgbClr val="FF0000"/>
                  </a:solidFill>
                  <a:ea typeface="Cambria Math" pitchFamily="18" charset="0"/>
                </a:rPr>
                <a:t>Article </a:t>
              </a:r>
              <a:r>
                <a:rPr lang="fr-FR" sz="1600" i="1" dirty="0">
                  <a:solidFill>
                    <a:srgbClr val="FF0000"/>
                  </a:solidFill>
                  <a:ea typeface="Cambria Math" pitchFamily="18" charset="0"/>
                </a:rPr>
                <a:t>3 </a:t>
              </a:r>
              <a:r>
                <a:rPr lang="fr-FR" sz="1600" i="1" dirty="0">
                  <a:solidFill>
                    <a:srgbClr val="002060"/>
                  </a:solidFill>
                  <a:ea typeface="Cambria Math" pitchFamily="18" charset="0"/>
                </a:rPr>
                <a:t>: La production des statistiques officielles s’effectue dans le cadre des programmes définis dans la Stratégie Nationale de Développement de la </a:t>
              </a:r>
              <a:r>
                <a:rPr lang="fr-FR" sz="1600" i="1" dirty="0" smtClean="0">
                  <a:solidFill>
                    <a:srgbClr val="002060"/>
                  </a:solidFill>
                  <a:ea typeface="Cambria Math" pitchFamily="18" charset="0"/>
                </a:rPr>
                <a:t>Statistique (SNDS)</a:t>
              </a:r>
              <a:endParaRPr lang="fr-FR" sz="1400" b="1" kern="1200" dirty="0" smtClean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70205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428605"/>
            <a:ext cx="7344816" cy="768147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61950" lvl="1" indent="-361950" algn="ctr" eaLnBrk="1" fontAlgn="auto" hangingPunct="1">
              <a:spcAft>
                <a:spcPts val="1200"/>
              </a:spcAft>
              <a:defRPr/>
            </a:pPr>
            <a:r>
              <a:rPr lang="fr-FR" sz="2000" dirty="0">
                <a:latin typeface="Arial Black" panose="020B0A04020102020204" pitchFamily="34" charset="0"/>
              </a:rPr>
              <a:t>1. Quelques réalisations </a:t>
            </a:r>
            <a:r>
              <a:rPr lang="fr-FR" sz="2000" dirty="0" smtClean="0">
                <a:latin typeface="Arial Black" panose="020B0A04020102020204" pitchFamily="34" charset="0"/>
              </a:rPr>
              <a:t>majeures</a:t>
            </a:r>
            <a:endParaRPr lang="fr-FR" sz="2000" dirty="0">
              <a:latin typeface="Arial Black" panose="020B0A04020102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916832"/>
            <a:ext cx="7776864" cy="3528392"/>
          </a:xfrm>
        </p:spPr>
        <p:txBody>
          <a:bodyPr/>
          <a:lstStyle/>
          <a:p>
            <a:pPr marL="182880" lvl="1" indent="-18288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accent4"/>
                </a:solidFill>
              </a:rPr>
              <a:t>Adoption en 2021 de </a:t>
            </a:r>
            <a:r>
              <a:rPr lang="fr-FR" sz="1800" u="sng" dirty="0">
                <a:solidFill>
                  <a:schemeClr val="accent4"/>
                </a:solidFill>
              </a:rPr>
              <a:t>la 3e SNDS (SNDS 2021-2030) alignée sur la </a:t>
            </a:r>
            <a:r>
              <a:rPr lang="fr-FR" sz="1800" u="sng" dirty="0" smtClean="0">
                <a:solidFill>
                  <a:schemeClr val="accent4"/>
                </a:solidFill>
              </a:rPr>
              <a:t>demande en général</a:t>
            </a:r>
            <a:r>
              <a:rPr lang="fr-FR" sz="1800" dirty="0" smtClean="0">
                <a:solidFill>
                  <a:schemeClr val="accent4"/>
                </a:solidFill>
              </a:rPr>
              <a:t> et sur les besoins de suivi de la Stratégie Nationale de Développement (SND30) en particulier</a:t>
            </a:r>
            <a:endParaRPr lang="fr-FR" sz="1800" dirty="0">
              <a:solidFill>
                <a:schemeClr val="accent4"/>
              </a:solidFill>
            </a:endParaRPr>
          </a:p>
          <a:p>
            <a:pPr marL="182880" lvl="1" indent="-18288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accent4"/>
                </a:solidFill>
              </a:rPr>
              <a:t>Depuis 2021, Publication </a:t>
            </a:r>
            <a:r>
              <a:rPr lang="fr-FR" sz="1800" dirty="0">
                <a:solidFill>
                  <a:schemeClr val="accent4"/>
                </a:solidFill>
              </a:rPr>
              <a:t>régulière d’un calendrier </a:t>
            </a:r>
            <a:r>
              <a:rPr lang="fr-FR" sz="1800" dirty="0" smtClean="0">
                <a:solidFill>
                  <a:schemeClr val="accent4"/>
                </a:solidFill>
              </a:rPr>
              <a:t>des </a:t>
            </a:r>
            <a:r>
              <a:rPr lang="fr-FR" sz="1800" dirty="0">
                <a:solidFill>
                  <a:schemeClr val="accent4"/>
                </a:solidFill>
              </a:rPr>
              <a:t>publications du </a:t>
            </a:r>
            <a:r>
              <a:rPr lang="fr-FR" sz="1800" dirty="0" smtClean="0">
                <a:solidFill>
                  <a:schemeClr val="accent4"/>
                </a:solidFill>
              </a:rPr>
              <a:t>SSN, qui permet de renforcer la sensibilisation des producteurs des administrations sectorielles sur les bonnes pratiques et le rôle de coordination de l’INS </a:t>
            </a:r>
            <a:endParaRPr lang="fr-FR" sz="1800" dirty="0">
              <a:solidFill>
                <a:schemeClr val="accent4"/>
              </a:solidFill>
            </a:endParaRPr>
          </a:p>
          <a:p>
            <a:pPr marL="182880" lvl="1" indent="-18288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800" dirty="0" smtClean="0">
                <a:solidFill>
                  <a:schemeClr val="accent4"/>
                </a:solidFill>
              </a:rPr>
              <a:t>Lancement en 2021 des </a:t>
            </a:r>
            <a:r>
              <a:rPr lang="fr-FR" sz="1800" dirty="0">
                <a:solidFill>
                  <a:schemeClr val="accent4"/>
                </a:solidFill>
              </a:rPr>
              <a:t>activités </a:t>
            </a:r>
            <a:r>
              <a:rPr lang="fr-FR" sz="1800" u="sng" dirty="0">
                <a:solidFill>
                  <a:schemeClr val="accent4"/>
                </a:solidFill>
              </a:rPr>
              <a:t>pour une production statistique harmonisée et de qualité au niveau régional</a:t>
            </a:r>
          </a:p>
          <a:p>
            <a:pPr marL="182880" lvl="1" indent="-18288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endParaRPr lang="fr-FR" sz="1800" dirty="0" smtClean="0">
              <a:solidFill>
                <a:schemeClr val="accent4"/>
              </a:solidFill>
            </a:endParaRPr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929554" y="6597352"/>
            <a:ext cx="1214446" cy="214290"/>
          </a:xfrm>
        </p:spPr>
        <p:txBody>
          <a:bodyPr/>
          <a:lstStyle/>
          <a:p>
            <a:pPr>
              <a:defRPr/>
            </a:pPr>
            <a:r>
              <a:rPr lang="fr-FR" sz="1200" dirty="0" smtClean="0">
                <a:solidFill>
                  <a:srgbClr val="000000"/>
                </a:solidFill>
              </a:rPr>
              <a:t>Page </a:t>
            </a:r>
            <a:fld id="{CEBF18DF-94D4-43A0-A4C8-ED106A0878B9}" type="slidenum">
              <a:rPr lang="fr-FR" sz="1200" smtClean="0">
                <a:solidFill>
                  <a:srgbClr val="000000"/>
                </a:solidFill>
              </a:rPr>
              <a:t>7</a:t>
            </a:fld>
            <a:endParaRPr lang="fr-FR" sz="1200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fr-FR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94212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428605"/>
            <a:ext cx="7344816" cy="768147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61950" lvl="1" indent="-361950" algn="ctr" eaLnBrk="1" fontAlgn="auto" hangingPunct="1">
              <a:spcAft>
                <a:spcPts val="1200"/>
              </a:spcAft>
              <a:defRPr/>
            </a:pPr>
            <a:r>
              <a:rPr lang="fr-FR" sz="2000" dirty="0">
                <a:latin typeface="Arial Black" panose="020B0A04020102020204" pitchFamily="34" charset="0"/>
              </a:rPr>
              <a:t>1. Quelques réalisations </a:t>
            </a:r>
            <a:r>
              <a:rPr lang="fr-FR" sz="2000" dirty="0" smtClean="0">
                <a:latin typeface="Arial Black" panose="020B0A04020102020204" pitchFamily="34" charset="0"/>
              </a:rPr>
              <a:t>majeures</a:t>
            </a:r>
            <a:endParaRPr lang="fr-FR" sz="2000" dirty="0">
              <a:latin typeface="Arial Black" panose="020B0A04020102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2060848"/>
            <a:ext cx="7128792" cy="2952328"/>
          </a:xfrm>
        </p:spPr>
        <p:txBody>
          <a:bodyPr/>
          <a:lstStyle/>
          <a:p>
            <a:pPr marL="182880" lvl="1" indent="-18288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4"/>
                </a:solidFill>
              </a:rPr>
              <a:t>Lancement en 2021 des </a:t>
            </a:r>
            <a:r>
              <a:rPr lang="fr-FR" sz="2000" dirty="0" smtClean="0">
                <a:solidFill>
                  <a:srgbClr val="C00000"/>
                </a:solidFill>
              </a:rPr>
              <a:t>activités en vue de la production du catalogue des indicateurs de suivi des Cadres Stratégiques de Performance (CSP) </a:t>
            </a:r>
            <a:r>
              <a:rPr lang="fr-FR" sz="2000" dirty="0" smtClean="0">
                <a:solidFill>
                  <a:srgbClr val="C00000"/>
                </a:solidFill>
              </a:rPr>
              <a:t>des administrations</a:t>
            </a:r>
            <a:r>
              <a:rPr lang="fr-FR" sz="2000" dirty="0" smtClean="0">
                <a:solidFill>
                  <a:schemeClr val="accent4"/>
                </a:solidFill>
              </a:rPr>
              <a:t> et </a:t>
            </a:r>
            <a:r>
              <a:rPr lang="fr-FR" sz="2000" dirty="0" smtClean="0">
                <a:solidFill>
                  <a:schemeClr val="accent4"/>
                </a:solidFill>
              </a:rPr>
              <a:t>de la production du portefeuille des opérations statistiques devant renseigner ces </a:t>
            </a:r>
            <a:r>
              <a:rPr lang="fr-FR" sz="2000" dirty="0" smtClean="0">
                <a:solidFill>
                  <a:schemeClr val="accent4"/>
                </a:solidFill>
              </a:rPr>
              <a:t>indicateurs (</a:t>
            </a:r>
            <a:r>
              <a:rPr lang="fr-FR" sz="2000" dirty="0" smtClean="0">
                <a:solidFill>
                  <a:srgbClr val="0000FF"/>
                </a:solidFill>
              </a:rPr>
              <a:t>enquêtes </a:t>
            </a:r>
            <a:r>
              <a:rPr lang="fr-FR" sz="2000" dirty="0" smtClean="0">
                <a:solidFill>
                  <a:schemeClr val="accent4"/>
                </a:solidFill>
              </a:rPr>
              <a:t>et </a:t>
            </a:r>
            <a:r>
              <a:rPr lang="fr-FR" sz="2000" u="sng" dirty="0" smtClean="0">
                <a:solidFill>
                  <a:srgbClr val="C00000"/>
                </a:solidFill>
              </a:rPr>
              <a:t>SIS</a:t>
            </a:r>
            <a:r>
              <a:rPr lang="fr-FR" sz="2000" dirty="0" smtClean="0">
                <a:solidFill>
                  <a:schemeClr val="accent4"/>
                </a:solidFill>
              </a:rPr>
              <a:t>)</a:t>
            </a:r>
            <a:endParaRPr lang="fr-FR" sz="2000" dirty="0" smtClean="0">
              <a:solidFill>
                <a:schemeClr val="accent4"/>
              </a:solidFill>
            </a:endParaRPr>
          </a:p>
          <a:p>
            <a:pPr marL="182880" lvl="1" indent="-18288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2000" dirty="0" smtClean="0">
                <a:solidFill>
                  <a:schemeClr val="accent4"/>
                </a:solidFill>
              </a:rPr>
              <a:t>Lancement en 2021 de </a:t>
            </a:r>
            <a:r>
              <a:rPr lang="fr-FR" sz="2000" dirty="0">
                <a:solidFill>
                  <a:schemeClr val="accent4"/>
                </a:solidFill>
              </a:rPr>
              <a:t>la production des rapports d’évaluation de la qualité dans le processus de production statistique dans les enquêtes et recensements devant s’étendre à toute la production </a:t>
            </a:r>
            <a:r>
              <a:rPr lang="fr-FR" sz="2000" dirty="0" smtClean="0">
                <a:solidFill>
                  <a:schemeClr val="accent4"/>
                </a:solidFill>
              </a:rPr>
              <a:t>statistique</a:t>
            </a:r>
          </a:p>
          <a:p>
            <a:pPr marL="182880" lvl="1" indent="-18288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endParaRPr lang="fr-FR" sz="1800" dirty="0" smtClean="0">
              <a:solidFill>
                <a:schemeClr val="accent4"/>
              </a:solidFill>
            </a:endParaRPr>
          </a:p>
          <a:p>
            <a:pPr marL="182880" lvl="1" indent="-18288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endParaRPr lang="fr-FR" sz="1800" dirty="0">
              <a:solidFill>
                <a:schemeClr val="accent4"/>
              </a:solidFill>
            </a:endParaRPr>
          </a:p>
          <a:p>
            <a:pPr marL="182880" lvl="1" indent="-18288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endParaRPr lang="fr-FR" sz="1800" dirty="0" smtClean="0">
              <a:solidFill>
                <a:schemeClr val="accent4"/>
              </a:solidFill>
            </a:endParaRPr>
          </a:p>
          <a:p>
            <a:pPr marL="182880" lvl="1" indent="-182880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endParaRPr lang="fr-FR" sz="1800" dirty="0">
              <a:solidFill>
                <a:schemeClr val="accent4"/>
              </a:solidFill>
            </a:endParaRPr>
          </a:p>
          <a:p>
            <a:pPr marL="263525" lvl="1" indent="-263525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endParaRPr lang="fr-FR" sz="1800" dirty="0">
              <a:solidFill>
                <a:schemeClr val="accent4"/>
              </a:solidFill>
            </a:endParaRPr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929554" y="6597352"/>
            <a:ext cx="1214446" cy="214290"/>
          </a:xfrm>
        </p:spPr>
        <p:txBody>
          <a:bodyPr/>
          <a:lstStyle/>
          <a:p>
            <a:pPr>
              <a:defRPr/>
            </a:pPr>
            <a:r>
              <a:rPr lang="fr-FR" sz="1200" dirty="0" smtClean="0">
                <a:solidFill>
                  <a:srgbClr val="000000"/>
                </a:solidFill>
              </a:rPr>
              <a:t>Page </a:t>
            </a:r>
            <a:fld id="{CEBF18DF-94D4-43A0-A4C8-ED106A0878B9}" type="slidenum">
              <a:rPr lang="fr-FR" sz="1200" smtClean="0">
                <a:solidFill>
                  <a:srgbClr val="000000"/>
                </a:solidFill>
              </a:rPr>
              <a:t>8</a:t>
            </a:fld>
            <a:endParaRPr lang="fr-FR" sz="1200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fr-FR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428605"/>
            <a:ext cx="7344816" cy="912164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61950" lvl="1" indent="-361950" algn="ctr" eaLnBrk="1" fontAlgn="auto" hangingPunct="1">
              <a:spcAft>
                <a:spcPts val="1200"/>
              </a:spcAft>
              <a:defRPr/>
            </a:pPr>
            <a:r>
              <a:rPr lang="fr-FR" sz="2000" dirty="0" smtClean="0">
                <a:latin typeface="Arial Black" panose="020B0A04020102020204" pitchFamily="34" charset="0"/>
              </a:rPr>
              <a:t>2. Défis </a:t>
            </a:r>
            <a:r>
              <a:rPr lang="fr-FR" sz="2000" dirty="0">
                <a:latin typeface="Arial Black" panose="020B0A04020102020204" pitchFamily="34" charset="0"/>
              </a:rPr>
              <a:t>actuel du Système statistique camerounais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9" y="1988840"/>
            <a:ext cx="7848872" cy="4032448"/>
          </a:xfrm>
        </p:spPr>
        <p:txBody>
          <a:bodyPr/>
          <a:lstStyle/>
          <a:p>
            <a:pPr marL="263525" lvl="1" indent="-263525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800" dirty="0" smtClean="0"/>
              <a:t>Arrimer de tout le SSN au </a:t>
            </a:r>
            <a:r>
              <a:rPr lang="fr-FR" sz="1800" dirty="0"/>
              <a:t>Cadre National d’Assurance Qualité</a:t>
            </a:r>
          </a:p>
          <a:p>
            <a:pPr marL="263525" lvl="1" indent="-263525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800" dirty="0" smtClean="0"/>
              <a:t>Coordination des </a:t>
            </a:r>
            <a:r>
              <a:rPr lang="fr-FR" sz="1800" dirty="0"/>
              <a:t>différents partenaires en termes de </a:t>
            </a:r>
            <a:r>
              <a:rPr lang="fr-FR" sz="1800" dirty="0" smtClean="0"/>
              <a:t>financement</a:t>
            </a:r>
          </a:p>
          <a:p>
            <a:pPr marL="263525" lvl="1" indent="-263525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800" dirty="0" smtClean="0"/>
              <a:t>Accompagner </a:t>
            </a:r>
            <a:r>
              <a:rPr lang="fr-FR" sz="1800" dirty="0"/>
              <a:t>les unités statistiques </a:t>
            </a:r>
            <a:r>
              <a:rPr lang="fr-FR" sz="1800" dirty="0" smtClean="0"/>
              <a:t>sectorielles à assurer une bonne identification </a:t>
            </a:r>
            <a:r>
              <a:rPr lang="fr-FR" sz="1800" dirty="0"/>
              <a:t>de </a:t>
            </a:r>
            <a:r>
              <a:rPr lang="fr-FR" sz="1800" dirty="0" smtClean="0"/>
              <a:t>besoins</a:t>
            </a:r>
          </a:p>
          <a:p>
            <a:pPr marL="263525" lvl="1" indent="-263525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800" dirty="0" smtClean="0">
                <a:ea typeface="Cambria Math" panose="02040503050406030204" pitchFamily="18" charset="0"/>
              </a:rPr>
              <a:t>Poursuivre l’accompagnement des administrations restantes dans la conception et la mise en place des Systèmes d’information statistiques</a:t>
            </a:r>
            <a:endParaRPr lang="fr-FR" sz="1800" dirty="0">
              <a:ea typeface="Cambria Math" panose="02040503050406030204" pitchFamily="18" charset="0"/>
            </a:endParaRPr>
          </a:p>
          <a:p>
            <a:pPr marL="263525" lvl="1" indent="-263525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800" dirty="0" smtClean="0">
                <a:ea typeface="Cambria Math" panose="02040503050406030204" pitchFamily="18" charset="0"/>
              </a:rPr>
              <a:t>Élaborer et mettre en place un Système Régional d’Information Statistique (SRIS), pour une </a:t>
            </a:r>
            <a:r>
              <a:rPr lang="fr-FR" sz="1800" dirty="0">
                <a:ea typeface="Cambria Math" panose="02040503050406030204" pitchFamily="18" charset="0"/>
              </a:rPr>
              <a:t>production statistique harmonisée et de </a:t>
            </a:r>
            <a:r>
              <a:rPr lang="fr-FR" sz="1800" dirty="0" smtClean="0">
                <a:ea typeface="Cambria Math" panose="02040503050406030204" pitchFamily="18" charset="0"/>
              </a:rPr>
              <a:t>qualité au niveau régional</a:t>
            </a:r>
            <a:endParaRPr lang="fr-FR" sz="1800" dirty="0">
              <a:ea typeface="Cambria Math" panose="02040503050406030204" pitchFamily="18" charset="0"/>
            </a:endParaRPr>
          </a:p>
          <a:p>
            <a:pPr marL="263525" lvl="1" indent="-263525" algn="just" eaLnBrk="1" hangingPunct="1">
              <a:spcAft>
                <a:spcPts val="600"/>
              </a:spcAft>
              <a:buClr>
                <a:srgbClr val="002060"/>
              </a:buClr>
              <a:buSzPct val="90000"/>
              <a:buFont typeface="Wingdings" panose="05000000000000000000" pitchFamily="2" charset="2"/>
              <a:buChar char="§"/>
            </a:pPr>
            <a:r>
              <a:rPr lang="fr-FR" sz="1800" dirty="0" smtClean="0"/>
              <a:t>Migrer du Système Général de Diffusion des Données (SGDD) à la Norme Spéciale </a:t>
            </a:r>
            <a:r>
              <a:rPr lang="fr-FR" sz="1800" dirty="0"/>
              <a:t>de de Diffusion des Données </a:t>
            </a:r>
            <a:r>
              <a:rPr lang="fr-FR" sz="1800" dirty="0" smtClean="0"/>
              <a:t>(SNDD)</a:t>
            </a:r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929554" y="6597352"/>
            <a:ext cx="1214446" cy="214290"/>
          </a:xfrm>
        </p:spPr>
        <p:txBody>
          <a:bodyPr/>
          <a:lstStyle/>
          <a:p>
            <a:pPr>
              <a:defRPr/>
            </a:pPr>
            <a:r>
              <a:rPr lang="fr-FR" sz="1200" dirty="0" smtClean="0">
                <a:solidFill>
                  <a:srgbClr val="000000"/>
                </a:solidFill>
              </a:rPr>
              <a:t>Page </a:t>
            </a:r>
            <a:fld id="{CEBF18DF-94D4-43A0-A4C8-ED106A0878B9}" type="slidenum">
              <a:rPr lang="fr-FR" sz="1200" smtClean="0">
                <a:solidFill>
                  <a:srgbClr val="000000"/>
                </a:solidFill>
              </a:rPr>
              <a:t>9</a:t>
            </a:fld>
            <a:endParaRPr lang="fr-FR" sz="1200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fr-FR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367</TotalTime>
  <Words>1130</Words>
  <Application>Microsoft Office PowerPoint</Application>
  <PresentationFormat>Affichage à l'écran (4:3)</PresentationFormat>
  <Paragraphs>108</Paragraphs>
  <Slides>13</Slides>
  <Notes>13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13</vt:i4>
      </vt:variant>
    </vt:vector>
  </HeadingPairs>
  <TitlesOfParts>
    <vt:vector size="15" baseType="lpstr">
      <vt:lpstr>Studio</vt:lpstr>
      <vt:lpstr>1_Studio</vt:lpstr>
      <vt:lpstr>Webinaire sur le « Partage d'expériences sur la modernisation et l'utilisation des données et enregistrements administratifs à des fins statistiques » 28 et 29 juin 2022 </vt:lpstr>
      <vt:lpstr>Plan de l’exposé</vt:lpstr>
      <vt:lpstr>1. Quelques réalisations majeures</vt:lpstr>
      <vt:lpstr>1. Quelques réalisations majeures</vt:lpstr>
      <vt:lpstr>1. Quelques réalisations majeures</vt:lpstr>
      <vt:lpstr>1. Quelques réalisations majeures</vt:lpstr>
      <vt:lpstr>1. Quelques réalisations majeures</vt:lpstr>
      <vt:lpstr>1. Quelques réalisations majeures</vt:lpstr>
      <vt:lpstr>2. Défis actuel du Système statistique camerounais</vt:lpstr>
      <vt:lpstr>2. Défis actuel du Système statistique camerounais</vt:lpstr>
      <vt:lpstr>2. Défis actuel du Système statistique camerounais</vt:lpstr>
      <vt:lpstr>3. Soutien sollicité des partenaires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 de calcul de la contribution de la pêche dans l’écono</dc:title>
  <dc:creator>admin</dc:creator>
  <cp:lastModifiedBy>Abanda Ambroise</cp:lastModifiedBy>
  <cp:revision>1650</cp:revision>
  <cp:lastPrinted>2022-01-15T21:43:00Z</cp:lastPrinted>
  <dcterms:created xsi:type="dcterms:W3CDTF">2011-09-06T13:57:00Z</dcterms:created>
  <dcterms:modified xsi:type="dcterms:W3CDTF">2022-06-24T11:12:55Z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622691BDEB41491A9F534D589C550AFC</vt:lpwstr>
  </property>
  <property fmtid="{D5CDD505-2E9C-101B-9397-08002B2CF9AE}" pid="3" name="KSOProductBuildVer">
    <vt:lpwstr>1036-11.2.0.11156</vt:lpwstr>
  </property>
</Properties>
</file>