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  <p:sldMasterId id="2147483672" r:id="rId5"/>
    <p:sldMasterId id="2147483704" r:id="rId6"/>
  </p:sldMasterIdLst>
  <p:notesMasterIdLst>
    <p:notesMasterId r:id="rId12"/>
  </p:notesMasterIdLst>
  <p:handoutMasterIdLst>
    <p:handoutMasterId r:id="rId13"/>
  </p:handoutMasterIdLst>
  <p:sldIdLst>
    <p:sldId id="261" r:id="rId7"/>
    <p:sldId id="281" r:id="rId8"/>
    <p:sldId id="284" r:id="rId9"/>
    <p:sldId id="283" r:id="rId10"/>
    <p:sldId id="264" r:id="rId11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EB366B-D78E-41AD-A42D-CE3C23C27F8B}" v="43" dt="2022-10-21T01:44:18.0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6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271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25E41DE-4412-4C4F-993A-41DFD89EB1E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E92836-A940-4D94-A689-20FD9BBBAE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7B0F3A-C1AD-4E60-AA16-DE82E243B811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745F54-52F8-4A0E-BC9D-ABC836351F3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37C6E4-1026-4C08-AFDE-FAE5A4EBF5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F505D-D3F7-4826-8A73-6F0222088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89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3BB42-3093-4F17-9D87-34180D5253A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BF244-3B8C-4EC2-B07C-DF9746238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51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E8F4FE-D43A-4479-8D5D-A5337155D3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06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8A4E-169B-4E98-9272-382712D9AA7D}" type="datetime1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6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9904F-9A46-4046-8A03-489D82F85960}" type="datetime1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727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1B3AC-05DF-4426-A172-047C99D7B5D5}" type="datetime1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920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5053-1174-404E-96C2-C0DBD9630A5B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EE87-8D42-4F82-9E89-414EBAADA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044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5053-1174-404E-96C2-C0DBD9630A5B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EE87-8D42-4F82-9E89-414EBAADA226}" type="slidenum">
              <a:rPr lang="en-GB" smtClean="0"/>
              <a:t>‹#›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07777FD-72BB-4B79-B7C2-4A206C46508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158245952"/>
              </p:ext>
            </p:extLst>
          </p:nvPr>
        </p:nvGraphicFramePr>
        <p:xfrm>
          <a:off x="75590" y="58318"/>
          <a:ext cx="4181856" cy="116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0928">
                  <a:extLst>
                    <a:ext uri="{9D8B030D-6E8A-4147-A177-3AD203B41FA5}">
                      <a16:colId xmlns:a16="http://schemas.microsoft.com/office/drawing/2014/main" val="3599968192"/>
                    </a:ext>
                  </a:extLst>
                </a:gridCol>
                <a:gridCol w="2090928">
                  <a:extLst>
                    <a:ext uri="{9D8B030D-6E8A-4147-A177-3AD203B41FA5}">
                      <a16:colId xmlns:a16="http://schemas.microsoft.com/office/drawing/2014/main" val="1736446590"/>
                    </a:ext>
                  </a:extLst>
                </a:gridCol>
              </a:tblGrid>
              <a:tr h="1163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9945482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C8A671C3-960F-4D5F-8D45-98D6C6721E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94"/>
          <a:stretch/>
        </p:blipFill>
        <p:spPr>
          <a:xfrm>
            <a:off x="297481" y="138589"/>
            <a:ext cx="1655677" cy="106156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333B06D-33EC-4D0B-8D38-BD8EBBEDF8C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769" y="189643"/>
            <a:ext cx="2454639" cy="95884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A669251-5E5A-4C70-B44B-A4C67FE94AC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286" y="166593"/>
            <a:ext cx="1441094" cy="74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357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5053-1174-404E-96C2-C0DBD9630A5B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EE87-8D42-4F82-9E89-414EBAADA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3994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5053-1174-404E-96C2-C0DBD9630A5B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EE87-8D42-4F82-9E89-414EBAADA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286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5053-1174-404E-96C2-C0DBD9630A5B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EE87-8D42-4F82-9E89-414EBAADA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0351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5053-1174-404E-96C2-C0DBD9630A5B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EE87-8D42-4F82-9E89-414EBAADA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7727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5053-1174-404E-96C2-C0DBD9630A5B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EE87-8D42-4F82-9E89-414EBAADA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0490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5053-1174-404E-96C2-C0DBD9630A5B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EE87-8D42-4F82-9E89-414EBAADA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882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D2AD1-1F8C-48DE-89FC-D7EB351068E9}" type="datetime1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619" y="47463"/>
            <a:ext cx="2057401" cy="106330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78978C3-A529-4249-8B8B-827BA3374B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92"/>
          <a:stretch/>
        </p:blipFill>
        <p:spPr>
          <a:xfrm>
            <a:off x="230721" y="136525"/>
            <a:ext cx="1242479" cy="78978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214DE3D-E9F8-4F32-803F-8435F402B9F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012" y="315920"/>
            <a:ext cx="1422790" cy="510697"/>
          </a:xfrm>
          <a:prstGeom prst="rect">
            <a:avLst/>
          </a:prstGeom>
        </p:spPr>
      </p:pic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10F63D4-92C9-4A78-BEA0-E63BBA06F2A6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04082374"/>
              </p:ext>
            </p:extLst>
          </p:nvPr>
        </p:nvGraphicFramePr>
        <p:xfrm>
          <a:off x="55157" y="52546"/>
          <a:ext cx="3090380" cy="971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190">
                  <a:extLst>
                    <a:ext uri="{9D8B030D-6E8A-4147-A177-3AD203B41FA5}">
                      <a16:colId xmlns:a16="http://schemas.microsoft.com/office/drawing/2014/main" val="2556818876"/>
                    </a:ext>
                  </a:extLst>
                </a:gridCol>
                <a:gridCol w="1545190">
                  <a:extLst>
                    <a:ext uri="{9D8B030D-6E8A-4147-A177-3AD203B41FA5}">
                      <a16:colId xmlns:a16="http://schemas.microsoft.com/office/drawing/2014/main" val="594924636"/>
                    </a:ext>
                  </a:extLst>
                </a:gridCol>
              </a:tblGrid>
              <a:tr h="9715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663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12817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5053-1174-404E-96C2-C0DBD9630A5B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EE87-8D42-4F82-9E89-414EBAADA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6585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5053-1174-404E-96C2-C0DBD9630A5B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EE87-8D42-4F82-9E89-414EBAADA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452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5053-1174-404E-96C2-C0DBD9630A5B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EE87-8D42-4F82-9E89-414EBAADA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8208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B618D-601E-419D-9E9B-2D4F36E24E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2EEF90-C1F5-40E9-8B8D-85E940DEA2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B76EE-6FD7-41E0-85C2-4C2820824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DB43-5FA7-43DD-A1F6-537BEC6A6DD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7D5E8-0E14-46EE-981E-C245FB253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128E6-339A-4155-BCC9-9C72DFF2B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92AC-3D1E-4752-97D4-7C26F6656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938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A3E8-6D2C-407A-A10A-E57D7337D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3BC5B-EB92-4D34-8597-7A2F46AF9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E372B-2207-43C7-BA07-A8993A2CA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DB43-5FA7-43DD-A1F6-537BEC6A6DD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53D47-4E9C-4F94-9F15-BF4493B52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7C319B-5DF7-40B7-87CB-7B8BC0244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92AC-3D1E-4752-97D4-7C26F6656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0488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478F6-6D95-439B-B615-05946ED33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087A98-1A35-47B9-B75E-D8C87BC10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6D336-DC6C-48F5-9AE8-BF37310DD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DB43-5FA7-43DD-A1F6-537BEC6A6DD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62AAB-0128-4574-953B-37CD9A169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23993-3586-4473-82B7-3AA5A268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92AC-3D1E-4752-97D4-7C26F6656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7737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622AA-7A86-4062-B853-FC360A1CE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C9C17-AFC3-47E5-BC7B-1578997837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7E2089-1024-4A11-82F7-2176F121D5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7E6AE7-CF91-48F6-992B-8A9AE41C5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DB43-5FA7-43DD-A1F6-537BEC6A6DD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A640CB-58F6-4641-B63F-549DF3A35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79809A-2045-49F6-9C8C-1C13E1F58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92AC-3D1E-4752-97D4-7C26F6656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606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8B665-A9FE-4178-AB48-9AA1F8C28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8BB4BE-65A2-48C2-BD81-8709F7D7C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6C4FC9-9DB7-4F8E-9E06-4E147ED96D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019656-C488-47CC-8D10-967B91B415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BE9611-1D99-4F5E-BA50-F35BF28AF4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0AC074-568E-4BD1-B601-08FEED961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DB43-5FA7-43DD-A1F6-537BEC6A6DD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59C3D4-4C18-44C4-AC5C-F59655732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493874-48BC-435D-8499-B56E01AEA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92AC-3D1E-4752-97D4-7C26F6656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3805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C309C-B4AD-4327-8604-70315703D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E331B7-5DBE-435E-B979-1B222343A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DB43-5FA7-43DD-A1F6-537BEC6A6DD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FA1D08-AA3E-4805-B937-8C7DB042B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0BA8E6-E7BA-4610-8884-A9730FC77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92AC-3D1E-4752-97D4-7C26F6656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029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840E1A-492F-4D86-B516-802DDCFFF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DB43-5FA7-43DD-A1F6-537BEC6A6DD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C732EA-044F-430C-A927-48664A445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A89149-88DF-4165-87EB-670A1B906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92AC-3D1E-4752-97D4-7C26F6656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75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7EF03-99C9-42C8-89A1-4CB73A1F3312}" type="datetime1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4552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43A1D-610A-4B1D-B4B8-E0C108DCF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F3667-0E03-4709-8781-1A931E2D2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AA121-2E3E-4D5E-B87B-D38F4BCB1C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6A7A7F-E040-491A-A8B4-CC63C16E1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DB43-5FA7-43DD-A1F6-537BEC6A6DD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19515-3D26-462E-8758-0341D1952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D0C43F-2F35-4A2B-9FB0-EE7A9D46E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92AC-3D1E-4752-97D4-7C26F6656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3357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A03FC-627A-4C29-8391-81CF83507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85B156-452B-4C23-9ADF-F2E33545E3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4945BD-F5C3-402E-8D2F-AA0FB44EE0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A4FC3C-DA9D-4616-BDFB-F92D292DA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DB43-5FA7-43DD-A1F6-537BEC6A6DD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94A533-1337-4F90-B295-4B0605607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E120C9-913F-4E1B-ACF0-C1E46F07C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92AC-3D1E-4752-97D4-7C26F6656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9754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CA54F-7EB6-4129-A968-81E5D7D30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54ADD7-0931-4984-A148-8DFC52AA8A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163CD-6117-4688-B036-5D7619ACB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DB43-5FA7-43DD-A1F6-537BEC6A6DD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AC1ED-391C-4B09-8E55-127C87609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74E4AC-89B7-4209-A942-A3529C897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92AC-3D1E-4752-97D4-7C26F6656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494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755C4D-94EC-4503-8B0E-2239C8F463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E9C103-265A-47F9-BE9F-7F61499D4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2B1F2-3F00-45C6-BC46-0ECE5D4CD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DB43-5FA7-43DD-A1F6-537BEC6A6DD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DAF0E-3E4D-4DC8-A301-51396B4D2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99C79-DF5D-484C-B52E-43D4C87D8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92AC-3D1E-4752-97D4-7C26F6656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083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3466391-7D7B-7B4B-9CD5-2C62BE785473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08000" y="594784"/>
            <a:ext cx="7315200" cy="903816"/>
          </a:xfrm>
          <a:prstGeom prst="rect">
            <a:avLst/>
          </a:prstGeom>
          <a:noFill/>
        </p:spPr>
        <p:txBody>
          <a:bodyPr/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Slide Title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CC32B2AE-CF15-2345-A475-02606A27C26C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08000" y="1498604"/>
            <a:ext cx="7315200" cy="4287471"/>
          </a:xfrm>
          <a:prstGeom prst="rect">
            <a:avLst/>
          </a:prstGeom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Enter Content/Text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173D2A3-FD01-424E-ABC5-F43FD490EE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204" y="577355"/>
            <a:ext cx="1668397" cy="3992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635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382FA-ADC3-49B7-BE82-9FE8D1F3D4E4}" type="datetime1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1BF4-17AF-4848-BC1D-C2796CF5D8B8}" type="datetime1">
              <a:rPr lang="en-US" smtClean="0"/>
              <a:t>10/23/2022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4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E65D0-EEC0-4218-BBBE-78B62A75AE2B}" type="datetime1">
              <a:rPr lang="en-US" smtClean="0"/>
              <a:t>10/23/2022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0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F30D5-1B94-4F37-8168-408352D52706}" type="datetime1">
              <a:rPr lang="en-US" smtClean="0"/>
              <a:t>10/23/2022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231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6D998-D1DF-409D-B69C-9DAC01BD0ECA}" type="datetime1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195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88FA2-16FE-4856-BAE8-89CC314255C1}" type="datetime1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27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B73BE-ECD2-4D03-A214-29623C82A2C8}" type="datetime1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9BE0A-D03F-4B6F-9DFE-032BEB7D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02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05053-1174-404E-96C2-C0DBD9630A5B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EEE87-8D42-4F82-9E89-414EBAADA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09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0FAAA8-8333-4254-BC61-EA17624FC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C8361A-C074-47FB-9EF2-5A60A3E92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A745E-EB0A-468A-9610-BAC567068F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4DB43-5FA7-43DD-A1F6-537BEC6A6DD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0736A-EA1D-4F77-BDDC-3326199A24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D0C63-B5CD-4426-A9C7-AFCA695198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E92AC-3D1E-4752-97D4-7C26F6656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020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/>
          </p:cNvSpPr>
          <p:nvPr/>
        </p:nvSpPr>
        <p:spPr bwMode="auto">
          <a:xfrm>
            <a:off x="0" y="1490133"/>
            <a:ext cx="9144000" cy="5367866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noFill/>
            <a:miter lim="400000"/>
            <a:headEnd/>
            <a:tailEnd/>
          </a:ln>
        </p:spPr>
        <p:txBody>
          <a:bodyPr lIns="45720" rIns="45720"/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endParaRPr lang="en-US" alt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D34FAB-F103-4616-BFBE-F2600AE2FA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70000" contrast="-70000"/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27" t="4827" r="23649" b="2284"/>
          <a:stretch/>
        </p:blipFill>
        <p:spPr>
          <a:xfrm>
            <a:off x="67733" y="1600200"/>
            <a:ext cx="4768584" cy="5164667"/>
          </a:xfrm>
          <a:prstGeom prst="rect">
            <a:avLst/>
          </a:prstGeom>
        </p:spPr>
      </p:pic>
      <p:sp>
        <p:nvSpPr>
          <p:cNvPr id="3075" name="AutoShape 2"/>
          <p:cNvSpPr>
            <a:spLocks/>
          </p:cNvSpPr>
          <p:nvPr/>
        </p:nvSpPr>
        <p:spPr bwMode="auto">
          <a:xfrm>
            <a:off x="5884334" y="5859464"/>
            <a:ext cx="2894060" cy="60907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9572" y="0"/>
                </a:moveTo>
                <a:lnTo>
                  <a:pt x="2028" y="0"/>
                </a:lnTo>
                <a:lnTo>
                  <a:pt x="1664" y="172"/>
                </a:lnTo>
                <a:lnTo>
                  <a:pt x="1321" y="669"/>
                </a:lnTo>
                <a:lnTo>
                  <a:pt x="1005" y="1460"/>
                </a:lnTo>
                <a:lnTo>
                  <a:pt x="722" y="2514"/>
                </a:lnTo>
                <a:lnTo>
                  <a:pt x="477" y="3803"/>
                </a:lnTo>
                <a:lnTo>
                  <a:pt x="277" y="5295"/>
                </a:lnTo>
                <a:lnTo>
                  <a:pt x="127" y="6961"/>
                </a:lnTo>
                <a:lnTo>
                  <a:pt x="33" y="8770"/>
                </a:lnTo>
                <a:lnTo>
                  <a:pt x="0" y="10692"/>
                </a:lnTo>
                <a:lnTo>
                  <a:pt x="0" y="10908"/>
                </a:lnTo>
                <a:lnTo>
                  <a:pt x="33" y="12830"/>
                </a:lnTo>
                <a:lnTo>
                  <a:pt x="127" y="14639"/>
                </a:lnTo>
                <a:lnTo>
                  <a:pt x="277" y="16304"/>
                </a:lnTo>
                <a:lnTo>
                  <a:pt x="477" y="17797"/>
                </a:lnTo>
                <a:lnTo>
                  <a:pt x="722" y="19085"/>
                </a:lnTo>
                <a:lnTo>
                  <a:pt x="1005" y="20140"/>
                </a:lnTo>
                <a:lnTo>
                  <a:pt x="1321" y="20931"/>
                </a:lnTo>
                <a:lnTo>
                  <a:pt x="1664" y="21428"/>
                </a:lnTo>
                <a:lnTo>
                  <a:pt x="2028" y="21600"/>
                </a:lnTo>
                <a:lnTo>
                  <a:pt x="19572" y="21600"/>
                </a:lnTo>
                <a:lnTo>
                  <a:pt x="19936" y="21428"/>
                </a:lnTo>
                <a:lnTo>
                  <a:pt x="20279" y="20931"/>
                </a:lnTo>
                <a:lnTo>
                  <a:pt x="20595" y="20140"/>
                </a:lnTo>
                <a:lnTo>
                  <a:pt x="20878" y="19085"/>
                </a:lnTo>
                <a:lnTo>
                  <a:pt x="21123" y="17797"/>
                </a:lnTo>
                <a:lnTo>
                  <a:pt x="21323" y="16304"/>
                </a:lnTo>
                <a:lnTo>
                  <a:pt x="21473" y="14639"/>
                </a:lnTo>
                <a:lnTo>
                  <a:pt x="21567" y="12830"/>
                </a:lnTo>
                <a:lnTo>
                  <a:pt x="21600" y="10908"/>
                </a:lnTo>
                <a:lnTo>
                  <a:pt x="21600" y="10692"/>
                </a:lnTo>
                <a:lnTo>
                  <a:pt x="21567" y="8770"/>
                </a:lnTo>
                <a:lnTo>
                  <a:pt x="21473" y="6961"/>
                </a:lnTo>
                <a:lnTo>
                  <a:pt x="21323" y="5295"/>
                </a:lnTo>
                <a:lnTo>
                  <a:pt x="21123" y="3803"/>
                </a:lnTo>
                <a:lnTo>
                  <a:pt x="20878" y="2514"/>
                </a:lnTo>
                <a:lnTo>
                  <a:pt x="20595" y="1460"/>
                </a:lnTo>
                <a:lnTo>
                  <a:pt x="20279" y="669"/>
                </a:lnTo>
                <a:lnTo>
                  <a:pt x="19936" y="172"/>
                </a:lnTo>
                <a:lnTo>
                  <a:pt x="19572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txBody>
          <a:bodyPr lIns="45720" rIns="45720"/>
          <a:lstStyle/>
          <a:p>
            <a:endParaRPr lang="en-US"/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4836317" y="2028031"/>
            <a:ext cx="4239950" cy="1270000"/>
          </a:xfrm>
        </p:spPr>
        <p:txBody>
          <a:bodyPr>
            <a:normAutofit/>
          </a:bodyPr>
          <a:lstStyle/>
          <a:p>
            <a:pPr indent="12700">
              <a:lnSpc>
                <a:spcPct val="104000"/>
              </a:lnSpc>
            </a:pPr>
            <a:r>
              <a:rPr lang="en-US" altLang="en-US" sz="28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  <a:sym typeface="Lato" pitchFamily="34" charset="0"/>
              </a:rPr>
              <a:t>Eighth Session of Statistical Commission for Africa</a:t>
            </a:r>
          </a:p>
        </p:txBody>
      </p:sp>
      <p:sp>
        <p:nvSpPr>
          <p:cNvPr id="3077" name="Rectangle 6"/>
          <p:cNvSpPr>
            <a:spLocks/>
          </p:cNvSpPr>
          <p:nvPr/>
        </p:nvSpPr>
        <p:spPr bwMode="auto">
          <a:xfrm>
            <a:off x="4962525" y="3383359"/>
            <a:ext cx="39647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lvl="0" indent="0"/>
            <a:r>
              <a:rPr lang="en-GB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Document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E/ECA/STATCOM/8/2022/7 </a:t>
            </a:r>
          </a:p>
          <a:p>
            <a:pPr lvl="0" indent="0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 on progress in achieving the Sustainable Development Goals in Africa </a:t>
            </a:r>
            <a:endParaRPr lang="en-US" altLang="en-US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</p:txBody>
      </p:sp>
      <p:sp>
        <p:nvSpPr>
          <p:cNvPr id="3078" name="Rectangle 7"/>
          <p:cNvSpPr>
            <a:spLocks/>
          </p:cNvSpPr>
          <p:nvPr/>
        </p:nvSpPr>
        <p:spPr bwMode="auto">
          <a:xfrm>
            <a:off x="5700712" y="4984611"/>
            <a:ext cx="28813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87325" indent="3619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r"/>
            <a:r>
              <a:rPr lang="en-US" altLang="en-US" sz="17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24 - 26 October 2022</a:t>
            </a:r>
          </a:p>
          <a:p>
            <a:pPr algn="r"/>
            <a:r>
              <a:rPr lang="en-US" altLang="en-US" sz="17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Addis Ababa, Ethiopia</a:t>
            </a:r>
            <a:endParaRPr lang="en-US" altLang="en-US" sz="19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</p:txBody>
      </p:sp>
      <p:sp>
        <p:nvSpPr>
          <p:cNvPr id="3090" name="Rectangle 19"/>
          <p:cNvSpPr>
            <a:spLocks/>
          </p:cNvSpPr>
          <p:nvPr/>
        </p:nvSpPr>
        <p:spPr bwMode="auto">
          <a:xfrm>
            <a:off x="5700712" y="5921028"/>
            <a:ext cx="28940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45720" rIns="45720">
            <a:spAutoFit/>
          </a:bodyPr>
          <a:lstStyle>
            <a:lvl1pPr indent="3873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/>
            <a:r>
              <a:rPr lang="en-US" altLang="en-US" sz="2400" b="1" dirty="0" err="1">
                <a:solidFill>
                  <a:schemeClr val="bg1"/>
                </a:solidFill>
              </a:rPr>
              <a:t>StatCom</a:t>
            </a:r>
            <a:r>
              <a:rPr lang="en-US" altLang="en-US" sz="2400" b="1" dirty="0">
                <a:solidFill>
                  <a:schemeClr val="bg1"/>
                </a:solidFill>
              </a:rPr>
              <a:t>-Africa VIII</a:t>
            </a:r>
          </a:p>
        </p:txBody>
      </p:sp>
    </p:spTree>
    <p:extLst>
      <p:ext uri="{BB962C8B-B14F-4D97-AF65-F5344CB8AC3E}">
        <p14:creationId xmlns:p14="http://schemas.microsoft.com/office/powerpoint/2010/main" val="19196407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28699" y="294538"/>
            <a:ext cx="7421963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altLang="en-US" sz="3500" b="1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Introduction</a:t>
            </a:r>
          </a:p>
        </p:txBody>
      </p:sp>
      <p:sp>
        <p:nvSpPr>
          <p:cNvPr id="20" name="Rectangle 1">
            <a:extLst>
              <a:ext uri="{FF2B5EF4-FFF2-40B4-BE49-F238E27FC236}">
                <a16:creationId xmlns:a16="http://schemas.microsoft.com/office/drawing/2014/main" id="{21AD412E-6725-4836-A8FB-158D1278E6CE}"/>
              </a:ext>
            </a:extLst>
          </p:cNvPr>
          <p:cNvSpPr>
            <a:spLocks/>
          </p:cNvSpPr>
          <p:nvPr/>
        </p:nvSpPr>
        <p:spPr bwMode="auto">
          <a:xfrm>
            <a:off x="322212" y="1885278"/>
            <a:ext cx="8397245" cy="467818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marL="185738" indent="-1460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0" indent="0" algn="justLow" defTabSz="914400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purpose of the regional report on SDG Indicators is to:</a:t>
            </a:r>
          </a:p>
          <a:p>
            <a:pPr marL="0" indent="0" algn="justLow" defTabSz="914400">
              <a:lnSpc>
                <a:spcPct val="90000"/>
              </a:lnSpc>
              <a:spcAft>
                <a:spcPts val="600"/>
              </a:spcAft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algn="justLow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Identify and highlight the main challenges limiting the monitoring of and reporting on the Sustainable Development Goals</a:t>
            </a:r>
          </a:p>
          <a:p>
            <a:pPr marL="0" indent="0" algn="justLow" defTabSz="914400">
              <a:lnSpc>
                <a:spcPct val="90000"/>
              </a:lnSpc>
              <a:spcAft>
                <a:spcPts val="600"/>
              </a:spcAft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algn="justLow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Highlight the principal initiatives undertaken to address and mitigate their impact in Africa over the last two years, as reported in the voluntary national reviews. </a:t>
            </a:r>
          </a:p>
          <a:p>
            <a:pPr marL="0" indent="0" algn="justLow" defTabSz="914400">
              <a:lnSpc>
                <a:spcPct val="90000"/>
              </a:lnSpc>
              <a:spcAft>
                <a:spcPts val="600"/>
              </a:spcAft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algn="justLow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Present key results of the assessment of progress made by Africa since 2000 towards the Sustainable Development Goals, with a view to indicating how far Africa is from achieving the 2030 Agenda.</a:t>
            </a:r>
            <a:endParaRPr lang="en-US" alt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093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173C69E-4AD2-3320-CBF9-31D797D10576}"/>
              </a:ext>
            </a:extLst>
          </p:cNvPr>
          <p:cNvSpPr/>
          <p:nvPr/>
        </p:nvSpPr>
        <p:spPr>
          <a:xfrm>
            <a:off x="1424762" y="4227252"/>
            <a:ext cx="2700000" cy="111034"/>
          </a:xfrm>
          <a:prstGeom prst="rect">
            <a:avLst/>
          </a:prstGeom>
          <a:solidFill>
            <a:srgbClr val="D0D2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grpSp>
        <p:nvGrpSpPr>
          <p:cNvPr id="149" name="Group 148"/>
          <p:cNvGrpSpPr/>
          <p:nvPr/>
        </p:nvGrpSpPr>
        <p:grpSpPr>
          <a:xfrm>
            <a:off x="390453" y="5956711"/>
            <a:ext cx="7250339" cy="455146"/>
            <a:chOff x="340049" y="6158123"/>
            <a:chExt cx="9667119" cy="606861"/>
          </a:xfrm>
        </p:grpSpPr>
        <p:grpSp>
          <p:nvGrpSpPr>
            <p:cNvPr id="150" name="Group 149"/>
            <p:cNvGrpSpPr/>
            <p:nvPr/>
          </p:nvGrpSpPr>
          <p:grpSpPr>
            <a:xfrm>
              <a:off x="340049" y="6178786"/>
              <a:ext cx="7452211" cy="586198"/>
              <a:chOff x="1706878" y="6164425"/>
              <a:chExt cx="7452211" cy="586198"/>
            </a:xfrm>
          </p:grpSpPr>
          <p:grpSp>
            <p:nvGrpSpPr>
              <p:cNvPr id="158" name="Group 157"/>
              <p:cNvGrpSpPr/>
              <p:nvPr/>
            </p:nvGrpSpPr>
            <p:grpSpPr>
              <a:xfrm>
                <a:off x="1707387" y="6164425"/>
                <a:ext cx="7451702" cy="586198"/>
                <a:chOff x="1652370" y="6163080"/>
                <a:chExt cx="7451702" cy="586198"/>
              </a:xfrm>
            </p:grpSpPr>
            <p:grpSp>
              <p:nvGrpSpPr>
                <p:cNvPr id="160" name="Group 159"/>
                <p:cNvGrpSpPr/>
                <p:nvPr/>
              </p:nvGrpSpPr>
              <p:grpSpPr>
                <a:xfrm>
                  <a:off x="5124580" y="6186954"/>
                  <a:ext cx="1997566" cy="348813"/>
                  <a:chOff x="1865004" y="5974421"/>
                  <a:chExt cx="1997566" cy="348813"/>
                </a:xfrm>
              </p:grpSpPr>
              <p:sp>
                <p:nvSpPr>
                  <p:cNvPr id="189" name="Rectangle 188"/>
                  <p:cNvSpPr/>
                  <p:nvPr/>
                </p:nvSpPr>
                <p:spPr>
                  <a:xfrm>
                    <a:off x="1865004" y="6057895"/>
                    <a:ext cx="146304" cy="143746"/>
                  </a:xfrm>
                  <a:prstGeom prst="rect">
                    <a:avLst/>
                  </a:prstGeom>
                  <a:solidFill>
                    <a:srgbClr val="FF4B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  <p:sp>
                <p:nvSpPr>
                  <p:cNvPr id="190" name="TextBox 189"/>
                  <p:cNvSpPr txBox="1"/>
                  <p:nvPr/>
                </p:nvSpPr>
                <p:spPr>
                  <a:xfrm>
                    <a:off x="1976149" y="5974421"/>
                    <a:ext cx="1886421" cy="34881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Regression</a:t>
                    </a:r>
                    <a:endParaRPr lang="en-US" sz="1100" dirty="0">
                      <a:latin typeface="Arial" panose="020B0604020202020204" pitchFamily="34" charset="0"/>
                      <a:ea typeface="Tahoma" panose="020B060403050404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61" name="Group 160"/>
                <p:cNvGrpSpPr/>
                <p:nvPr/>
              </p:nvGrpSpPr>
              <p:grpSpPr>
                <a:xfrm>
                  <a:off x="1652370" y="6172032"/>
                  <a:ext cx="1994818" cy="348813"/>
                  <a:chOff x="2505371" y="6319650"/>
                  <a:chExt cx="1994818" cy="348813"/>
                </a:xfrm>
              </p:grpSpPr>
              <p:sp>
                <p:nvSpPr>
                  <p:cNvPr id="169" name="Rectangle 168"/>
                  <p:cNvSpPr/>
                  <p:nvPr/>
                </p:nvSpPr>
                <p:spPr>
                  <a:xfrm>
                    <a:off x="2505371" y="6422155"/>
                    <a:ext cx="139921" cy="143746"/>
                  </a:xfrm>
                  <a:prstGeom prst="rect">
                    <a:avLst/>
                  </a:prstGeom>
                  <a:solidFill>
                    <a:srgbClr val="00A8E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  <p:sp>
                <p:nvSpPr>
                  <p:cNvPr id="170" name="TextBox 169"/>
                  <p:cNvSpPr txBox="1"/>
                  <p:nvPr/>
                </p:nvSpPr>
                <p:spPr>
                  <a:xfrm>
                    <a:off x="2613768" y="6319650"/>
                    <a:ext cx="1886421" cy="34881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100" dirty="0"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rPr>
                      <a:t>Good Progress</a:t>
                    </a:r>
                  </a:p>
                </p:txBody>
              </p:sp>
            </p:grpSp>
            <p:grpSp>
              <p:nvGrpSpPr>
                <p:cNvPr id="162" name="Group 161"/>
                <p:cNvGrpSpPr/>
                <p:nvPr/>
              </p:nvGrpSpPr>
              <p:grpSpPr>
                <a:xfrm>
                  <a:off x="3293128" y="6174762"/>
                  <a:ext cx="2072315" cy="574516"/>
                  <a:chOff x="8086885" y="6228652"/>
                  <a:chExt cx="2072315" cy="574516"/>
                </a:xfrm>
              </p:grpSpPr>
              <p:sp>
                <p:nvSpPr>
                  <p:cNvPr id="167" name="TextBox 166"/>
                  <p:cNvSpPr txBox="1"/>
                  <p:nvPr/>
                </p:nvSpPr>
                <p:spPr>
                  <a:xfrm>
                    <a:off x="8272780" y="6228652"/>
                    <a:ext cx="1886420" cy="57451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Slow progress</a:t>
                    </a:r>
                  </a:p>
                  <a:p>
                    <a:r>
                      <a: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/Stagnant</a:t>
                    </a:r>
                    <a:endParaRPr lang="en-US" sz="1100" dirty="0">
                      <a:latin typeface="Arial" panose="020B0604020202020204" pitchFamily="34" charset="0"/>
                      <a:ea typeface="Tahoma" panose="020B060403050404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68" name="Rectangle 167"/>
                  <p:cNvSpPr/>
                  <p:nvPr/>
                </p:nvSpPr>
                <p:spPr>
                  <a:xfrm>
                    <a:off x="8086885" y="6331941"/>
                    <a:ext cx="146304" cy="143746"/>
                  </a:xfrm>
                  <a:prstGeom prst="rect">
                    <a:avLst/>
                  </a:prstGeom>
                  <a:solidFill>
                    <a:srgbClr val="F4AD3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</p:grpSp>
            <p:grpSp>
              <p:nvGrpSpPr>
                <p:cNvPr id="163" name="Group 162"/>
                <p:cNvGrpSpPr/>
                <p:nvPr/>
              </p:nvGrpSpPr>
              <p:grpSpPr>
                <a:xfrm>
                  <a:off x="6732458" y="6163080"/>
                  <a:ext cx="2371614" cy="348813"/>
                  <a:chOff x="6732458" y="6228915"/>
                  <a:chExt cx="2371614" cy="348813"/>
                </a:xfrm>
              </p:grpSpPr>
              <p:sp>
                <p:nvSpPr>
                  <p:cNvPr id="164" name="Rectangle 163"/>
                  <p:cNvSpPr/>
                  <p:nvPr/>
                </p:nvSpPr>
                <p:spPr>
                  <a:xfrm>
                    <a:off x="6732458" y="6325697"/>
                    <a:ext cx="135450" cy="143746"/>
                  </a:xfrm>
                  <a:prstGeom prst="rect">
                    <a:avLst/>
                  </a:prstGeom>
                  <a:pattFill prst="dkUpDiag">
                    <a:fgClr>
                      <a:schemeClr val="bg1"/>
                    </a:fgClr>
                    <a:bgClr>
                      <a:schemeClr val="accent4"/>
                    </a:bgClr>
                  </a:patt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  <p:sp>
                <p:nvSpPr>
                  <p:cNvPr id="165" name="Rectangle 164"/>
                  <p:cNvSpPr/>
                  <p:nvPr/>
                </p:nvSpPr>
                <p:spPr>
                  <a:xfrm>
                    <a:off x="6997215" y="6322139"/>
                    <a:ext cx="135450" cy="142067"/>
                  </a:xfrm>
                  <a:prstGeom prst="rect">
                    <a:avLst/>
                  </a:prstGeom>
                  <a:pattFill prst="dkUpDiag">
                    <a:fgClr>
                      <a:schemeClr val="bg1"/>
                    </a:fgClr>
                    <a:bgClr>
                      <a:srgbClr val="F05559"/>
                    </a:bgClr>
                  </a:patt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  <p:sp>
                <p:nvSpPr>
                  <p:cNvPr id="166" name="TextBox 165"/>
                  <p:cNvSpPr txBox="1"/>
                  <p:nvPr/>
                </p:nvSpPr>
                <p:spPr>
                  <a:xfrm>
                    <a:off x="7217651" y="6228915"/>
                    <a:ext cx="1886421" cy="34881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100" dirty="0"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rPr>
                      <a:t>Insufficient data</a:t>
                    </a:r>
                  </a:p>
                </p:txBody>
              </p:sp>
            </p:grpSp>
          </p:grpSp>
          <p:sp>
            <p:nvSpPr>
              <p:cNvPr id="159" name="Rectangle 158"/>
              <p:cNvSpPr/>
              <p:nvPr/>
            </p:nvSpPr>
            <p:spPr>
              <a:xfrm>
                <a:off x="1706878" y="6269841"/>
                <a:ext cx="144486" cy="151687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1" name="Group 150"/>
            <p:cNvGrpSpPr/>
            <p:nvPr/>
          </p:nvGrpSpPr>
          <p:grpSpPr>
            <a:xfrm>
              <a:off x="7831004" y="6158123"/>
              <a:ext cx="2176164" cy="574516"/>
              <a:chOff x="9606967" y="6167993"/>
              <a:chExt cx="2176164" cy="574516"/>
            </a:xfrm>
          </p:grpSpPr>
          <p:sp>
            <p:nvSpPr>
              <p:cNvPr id="153" name="TextBox 152"/>
              <p:cNvSpPr txBox="1"/>
              <p:nvPr/>
            </p:nvSpPr>
            <p:spPr>
              <a:xfrm>
                <a:off x="9896711" y="6167993"/>
                <a:ext cx="1886420" cy="574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Data availability strength</a:t>
                </a:r>
              </a:p>
            </p:txBody>
          </p:sp>
          <p:grpSp>
            <p:nvGrpSpPr>
              <p:cNvPr id="154" name="Group 153"/>
              <p:cNvGrpSpPr/>
              <p:nvPr/>
            </p:nvGrpSpPr>
            <p:grpSpPr>
              <a:xfrm>
                <a:off x="9606967" y="6250637"/>
                <a:ext cx="191043" cy="109728"/>
                <a:chOff x="6649868" y="1388972"/>
                <a:chExt cx="191043" cy="109728"/>
              </a:xfrm>
            </p:grpSpPr>
            <p:sp>
              <p:nvSpPr>
                <p:cNvPr id="155" name="Rectangle 154"/>
                <p:cNvSpPr/>
                <p:nvPr/>
              </p:nvSpPr>
              <p:spPr>
                <a:xfrm>
                  <a:off x="6795192" y="1388972"/>
                  <a:ext cx="45719" cy="109728"/>
                </a:xfrm>
                <a:prstGeom prst="rect">
                  <a:avLst/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156" name="Rectangle 155"/>
                <p:cNvSpPr/>
                <p:nvPr/>
              </p:nvSpPr>
              <p:spPr>
                <a:xfrm>
                  <a:off x="6721926" y="1424179"/>
                  <a:ext cx="45719" cy="73152"/>
                </a:xfrm>
                <a:prstGeom prst="rect">
                  <a:avLst/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157" name="Rectangle 156"/>
                <p:cNvSpPr/>
                <p:nvPr/>
              </p:nvSpPr>
              <p:spPr>
                <a:xfrm>
                  <a:off x="6649868" y="1452063"/>
                  <a:ext cx="45719" cy="45720"/>
                </a:xfrm>
                <a:prstGeom prst="rect">
                  <a:avLst/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</p:grpSp>
        <p:sp>
          <p:nvSpPr>
            <p:cNvPr id="152" name="Rectangle 151"/>
            <p:cNvSpPr/>
            <p:nvPr/>
          </p:nvSpPr>
          <p:spPr>
            <a:xfrm flipV="1">
              <a:off x="5200886" y="6270270"/>
              <a:ext cx="135450" cy="159585"/>
            </a:xfrm>
            <a:prstGeom prst="rect">
              <a:avLst/>
            </a:prstGeom>
            <a:pattFill prst="dkUpDiag">
              <a:fgClr>
                <a:schemeClr val="bg1"/>
              </a:fgClr>
              <a:bgClr>
                <a:srgbClr val="00B050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5" name="Rectangle 124">
            <a:extLst>
              <a:ext uri="{FF2B5EF4-FFF2-40B4-BE49-F238E27FC236}">
                <a16:creationId xmlns:a16="http://schemas.microsoft.com/office/drawing/2014/main" id="{FB9D7318-2E62-4911-9C7A-D54B2D0A574F}"/>
              </a:ext>
            </a:extLst>
          </p:cNvPr>
          <p:cNvSpPr/>
          <p:nvPr/>
        </p:nvSpPr>
        <p:spPr>
          <a:xfrm>
            <a:off x="1026668" y="4222194"/>
            <a:ext cx="575100" cy="110700"/>
          </a:xfrm>
          <a:prstGeom prst="rect">
            <a:avLst/>
          </a:prstGeom>
          <a:pattFill prst="dkUpDiag">
            <a:fgClr>
              <a:schemeClr val="bg1"/>
            </a:fgClr>
            <a:bgClr>
              <a:srgbClr val="FF00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grpSp>
        <p:nvGrpSpPr>
          <p:cNvPr id="3" name="Group 2"/>
          <p:cNvGrpSpPr/>
          <p:nvPr/>
        </p:nvGrpSpPr>
        <p:grpSpPr>
          <a:xfrm>
            <a:off x="1026667" y="1513595"/>
            <a:ext cx="6356789" cy="3670657"/>
            <a:chOff x="479461" y="1087389"/>
            <a:chExt cx="8047512" cy="4894208"/>
          </a:xfrm>
        </p:grpSpPr>
        <p:pic>
          <p:nvPicPr>
            <p:cNvPr id="82" name="Picture 81" descr="A close up of a logo&#10;&#10;Description automatically generated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2612" y="1334249"/>
              <a:ext cx="161948" cy="4477375"/>
            </a:xfrm>
            <a:prstGeom prst="rect">
              <a:avLst/>
            </a:prstGeom>
          </p:spPr>
        </p:pic>
        <p:sp>
          <p:nvSpPr>
            <p:cNvPr id="83" name="Rectangle 82"/>
            <p:cNvSpPr/>
            <p:nvPr/>
          </p:nvSpPr>
          <p:spPr>
            <a:xfrm>
              <a:off x="795658" y="1638717"/>
              <a:ext cx="3600000" cy="148045"/>
            </a:xfrm>
            <a:prstGeom prst="rect">
              <a:avLst/>
            </a:prstGeom>
            <a:solidFill>
              <a:srgbClr val="D0D2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95658" y="1900735"/>
              <a:ext cx="3600000" cy="148045"/>
            </a:xfrm>
            <a:prstGeom prst="rect">
              <a:avLst/>
            </a:prstGeom>
            <a:solidFill>
              <a:srgbClr val="D0D2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795658" y="2155430"/>
              <a:ext cx="3600000" cy="148045"/>
            </a:xfrm>
            <a:prstGeom prst="rect">
              <a:avLst/>
            </a:prstGeom>
            <a:solidFill>
              <a:srgbClr val="D0D2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795658" y="2410125"/>
              <a:ext cx="3600000" cy="148045"/>
            </a:xfrm>
            <a:prstGeom prst="rect">
              <a:avLst/>
            </a:prstGeom>
            <a:solidFill>
              <a:srgbClr val="D0D2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795658" y="2659210"/>
              <a:ext cx="3600000" cy="148045"/>
            </a:xfrm>
            <a:prstGeom prst="rect">
              <a:avLst/>
            </a:prstGeom>
            <a:solidFill>
              <a:srgbClr val="D0D2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795658" y="2905554"/>
              <a:ext cx="3600000" cy="148045"/>
            </a:xfrm>
            <a:prstGeom prst="rect">
              <a:avLst/>
            </a:prstGeom>
            <a:solidFill>
              <a:srgbClr val="D0D2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795658" y="3167572"/>
              <a:ext cx="3600000" cy="148045"/>
            </a:xfrm>
            <a:prstGeom prst="rect">
              <a:avLst/>
            </a:prstGeom>
            <a:solidFill>
              <a:srgbClr val="D0D2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795658" y="3419088"/>
              <a:ext cx="3600000" cy="148045"/>
            </a:xfrm>
            <a:prstGeom prst="rect">
              <a:avLst/>
            </a:prstGeom>
            <a:solidFill>
              <a:srgbClr val="D0D2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95658" y="3663703"/>
              <a:ext cx="3600000" cy="148045"/>
            </a:xfrm>
            <a:prstGeom prst="rect">
              <a:avLst/>
            </a:prstGeom>
            <a:solidFill>
              <a:srgbClr val="D0D2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795658" y="3932914"/>
              <a:ext cx="3600000" cy="148045"/>
            </a:xfrm>
            <a:prstGeom prst="rect">
              <a:avLst/>
            </a:prstGeom>
            <a:solidFill>
              <a:srgbClr val="D0D2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795658" y="4188743"/>
              <a:ext cx="3600000" cy="148045"/>
            </a:xfrm>
            <a:prstGeom prst="rect">
              <a:avLst/>
            </a:prstGeom>
            <a:solidFill>
              <a:srgbClr val="D0D2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795658" y="4424784"/>
              <a:ext cx="3600000" cy="148045"/>
            </a:xfrm>
            <a:prstGeom prst="rect">
              <a:avLst/>
            </a:prstGeom>
            <a:solidFill>
              <a:srgbClr val="D0D2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795658" y="4953066"/>
              <a:ext cx="3600000" cy="148045"/>
            </a:xfrm>
            <a:prstGeom prst="rect">
              <a:avLst/>
            </a:prstGeom>
            <a:solidFill>
              <a:srgbClr val="D0D2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795658" y="5191989"/>
              <a:ext cx="3600000" cy="148045"/>
            </a:xfrm>
            <a:prstGeom prst="rect">
              <a:avLst/>
            </a:prstGeom>
            <a:solidFill>
              <a:srgbClr val="D0D2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795658" y="5461018"/>
              <a:ext cx="3600000" cy="148045"/>
            </a:xfrm>
            <a:prstGeom prst="rect">
              <a:avLst/>
            </a:prstGeom>
            <a:solidFill>
              <a:srgbClr val="D0D2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795658" y="5697351"/>
              <a:ext cx="3600000" cy="148045"/>
            </a:xfrm>
            <a:prstGeom prst="rect">
              <a:avLst/>
            </a:prstGeom>
            <a:solidFill>
              <a:srgbClr val="D0D2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100" name="Straight Connector 99"/>
            <p:cNvCxnSpPr/>
            <p:nvPr/>
          </p:nvCxnSpPr>
          <p:spPr>
            <a:xfrm>
              <a:off x="3265676" y="1488995"/>
              <a:ext cx="0" cy="44805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V="1">
              <a:off x="795658" y="1479200"/>
              <a:ext cx="3607200" cy="870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flipV="1">
              <a:off x="795658" y="1479200"/>
              <a:ext cx="0" cy="73152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cxnSpLocks/>
            </p:cNvCxnSpPr>
            <p:nvPr/>
          </p:nvCxnSpPr>
          <p:spPr>
            <a:xfrm>
              <a:off x="4395658" y="1485423"/>
              <a:ext cx="0" cy="9144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479461" y="1094370"/>
              <a:ext cx="688358" cy="348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2000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2916962" y="1101649"/>
              <a:ext cx="688358" cy="348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5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2020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3824113" y="1087389"/>
              <a:ext cx="1454571" cy="348813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en-US" sz="1050" b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TARGET 2030</a:t>
              </a: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795659" y="5191989"/>
              <a:ext cx="478800" cy="1476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795659" y="1638717"/>
              <a:ext cx="320400" cy="147600"/>
            </a:xfrm>
            <a:prstGeom prst="rect">
              <a:avLst/>
            </a:prstGeom>
            <a:solidFill>
              <a:srgbClr val="FCC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795659" y="1900735"/>
              <a:ext cx="93600" cy="1476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795659" y="2155430"/>
              <a:ext cx="741600" cy="1476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795658" y="2410125"/>
              <a:ext cx="777600" cy="1476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795659" y="2659210"/>
              <a:ext cx="565200" cy="147600"/>
            </a:xfrm>
            <a:prstGeom prst="rect">
              <a:avLst/>
            </a:prstGeom>
            <a:pattFill prst="dkUpDiag">
              <a:fgClr>
                <a:schemeClr val="bg1"/>
              </a:fgClr>
              <a:bgClr>
                <a:srgbClr val="FFC000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795658" y="3167572"/>
              <a:ext cx="255600" cy="1476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795658" y="3663703"/>
              <a:ext cx="237600" cy="1476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795658" y="5697351"/>
              <a:ext cx="608400" cy="1476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795658" y="3932914"/>
              <a:ext cx="28800" cy="147600"/>
            </a:xfrm>
            <a:prstGeom prst="rect">
              <a:avLst/>
            </a:prstGeom>
            <a:pattFill prst="dkUpDiag">
              <a:fgClr>
                <a:schemeClr val="bg1"/>
              </a:fgClr>
              <a:bgClr>
                <a:srgbClr val="FFC000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795659" y="3419088"/>
              <a:ext cx="50400" cy="147600"/>
            </a:xfrm>
            <a:prstGeom prst="rect">
              <a:avLst/>
            </a:prstGeom>
            <a:solidFill>
              <a:srgbClr val="FCC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795659" y="2905554"/>
              <a:ext cx="601200" cy="1476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795658" y="4188743"/>
              <a:ext cx="241200" cy="1476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794632" y="4424784"/>
              <a:ext cx="61200" cy="1476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702058" y="4696909"/>
              <a:ext cx="0" cy="147600"/>
            </a:xfrm>
            <a:prstGeom prst="rect">
              <a:avLst/>
            </a:prstGeom>
            <a:pattFill prst="wdUpDiag">
              <a:fgClr>
                <a:schemeClr val="bg1"/>
              </a:fgClr>
              <a:bgClr>
                <a:srgbClr val="F05559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765176" y="5461018"/>
              <a:ext cx="32400" cy="147600"/>
            </a:xfrm>
            <a:prstGeom prst="rect">
              <a:avLst/>
            </a:prstGeom>
            <a:pattFill prst="dkUpDiag">
              <a:fgClr>
                <a:schemeClr val="bg1"/>
              </a:fgClr>
              <a:bgClr>
                <a:srgbClr val="FF0000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pic>
          <p:nvPicPr>
            <p:cNvPr id="147" name="Picture 146"/>
            <p:cNvPicPr>
              <a:picLocks noChangeAspect="1"/>
            </p:cNvPicPr>
            <p:nvPr/>
          </p:nvPicPr>
          <p:blipFill rotWithShape="1">
            <a:blip r:embed="rId4"/>
            <a:srcRect r="83854"/>
            <a:stretch/>
          </p:blipFill>
          <p:spPr>
            <a:xfrm>
              <a:off x="4450000" y="1579694"/>
              <a:ext cx="466223" cy="4309837"/>
            </a:xfrm>
            <a:prstGeom prst="rect">
              <a:avLst/>
            </a:prstGeom>
          </p:spPr>
        </p:pic>
        <p:sp>
          <p:nvSpPr>
            <p:cNvPr id="171" name="TextBox 170"/>
            <p:cNvSpPr txBox="1"/>
            <p:nvPr/>
          </p:nvSpPr>
          <p:spPr>
            <a:xfrm>
              <a:off x="4948507" y="1520677"/>
              <a:ext cx="1494845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 No poverty</a:t>
              </a: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4949694" y="1783441"/>
              <a:ext cx="1494845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 Zero Hunger</a:t>
              </a: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4948505" y="2060409"/>
              <a:ext cx="2771586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3 Good health and well-being</a:t>
              </a: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4948505" y="2318329"/>
              <a:ext cx="2771586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4 Quality education</a:t>
              </a: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4958030" y="2573806"/>
              <a:ext cx="2771586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5 Gender equality</a:t>
              </a:r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4958030" y="2821703"/>
              <a:ext cx="2771586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6 Clean water and sanitation</a:t>
              </a:r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4958030" y="3085530"/>
              <a:ext cx="2771586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7 Affordable and clean energy</a:t>
              </a:r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4958030" y="3340493"/>
              <a:ext cx="3557015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8 Decent work and economic growth</a:t>
              </a:r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4958030" y="3588854"/>
              <a:ext cx="3557015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9 Industry, innovation and infrastructure</a:t>
              </a: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4948505" y="3847851"/>
              <a:ext cx="3557016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10 Reduced inequalities</a:t>
              </a: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4958030" y="4101703"/>
              <a:ext cx="3557016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11 Sustainable cities and communities</a:t>
              </a: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4958030" y="4358545"/>
              <a:ext cx="3557016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12 Responsible consumption and production</a:t>
              </a: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4969957" y="4626897"/>
              <a:ext cx="3557016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13 Climate action</a:t>
              </a:r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4969957" y="4874214"/>
              <a:ext cx="3557016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14 Life below water</a:t>
              </a: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4969957" y="5122459"/>
              <a:ext cx="3557016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15 Life on land</a:t>
              </a: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4967556" y="5380171"/>
              <a:ext cx="3557016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16 Peace, justice and strong institutions</a:t>
              </a:r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4967556" y="5632784"/>
              <a:ext cx="3557016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17 Partnerships for the Goals</a:t>
              </a:r>
            </a:p>
          </p:txBody>
        </p:sp>
      </p:grpSp>
      <p:sp>
        <p:nvSpPr>
          <p:cNvPr id="130" name="Rectangle 129">
            <a:extLst>
              <a:ext uri="{FF2B5EF4-FFF2-40B4-BE49-F238E27FC236}">
                <a16:creationId xmlns:a16="http://schemas.microsoft.com/office/drawing/2014/main" id="{F25232C9-8007-4281-97F3-6C49714EFA54}"/>
              </a:ext>
            </a:extLst>
          </p:cNvPr>
          <p:cNvSpPr/>
          <p:nvPr/>
        </p:nvSpPr>
        <p:spPr>
          <a:xfrm>
            <a:off x="1279571" y="4412038"/>
            <a:ext cx="253800" cy="110700"/>
          </a:xfrm>
          <a:prstGeom prst="rect">
            <a:avLst/>
          </a:prstGeom>
          <a:pattFill prst="dkUpDiag">
            <a:fgClr>
              <a:srgbClr val="FFC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5" name="Title 1">
            <a:extLst>
              <a:ext uri="{FF2B5EF4-FFF2-40B4-BE49-F238E27FC236}">
                <a16:creationId xmlns:a16="http://schemas.microsoft.com/office/drawing/2014/main" id="{578886D7-4981-48D2-B4E5-397D8C3E0290}"/>
              </a:ext>
            </a:extLst>
          </p:cNvPr>
          <p:cNvSpPr txBox="1">
            <a:spLocks/>
          </p:cNvSpPr>
          <p:nvPr/>
        </p:nvSpPr>
        <p:spPr>
          <a:xfrm>
            <a:off x="1028699" y="294538"/>
            <a:ext cx="7421963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500" b="1" dirty="0">
                <a:cs typeface="Arial" panose="020B0604020202020204" pitchFamily="34" charset="0"/>
                <a:sym typeface="Gill Sans MT" panose="020B0502020104020203" pitchFamily="34" charset="0"/>
              </a:rPr>
              <a:t>Snapshot of Africa’s Progress on SDGs</a:t>
            </a:r>
          </a:p>
        </p:txBody>
      </p:sp>
    </p:spTree>
    <p:extLst>
      <p:ext uri="{BB962C8B-B14F-4D97-AF65-F5344CB8AC3E}">
        <p14:creationId xmlns:p14="http://schemas.microsoft.com/office/powerpoint/2010/main" val="3149664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28699" y="294538"/>
            <a:ext cx="7421963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alt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 Key issues</a:t>
            </a:r>
            <a:endParaRPr lang="en-US" altLang="en-US" sz="35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</p:txBody>
      </p:sp>
      <p:sp>
        <p:nvSpPr>
          <p:cNvPr id="20" name="Rectangle 1">
            <a:extLst>
              <a:ext uri="{FF2B5EF4-FFF2-40B4-BE49-F238E27FC236}">
                <a16:creationId xmlns:a16="http://schemas.microsoft.com/office/drawing/2014/main" id="{21AD412E-6725-4836-A8FB-158D1278E6CE}"/>
              </a:ext>
            </a:extLst>
          </p:cNvPr>
          <p:cNvSpPr>
            <a:spLocks/>
          </p:cNvSpPr>
          <p:nvPr/>
        </p:nvSpPr>
        <p:spPr bwMode="auto">
          <a:xfrm>
            <a:off x="352425" y="1885950"/>
            <a:ext cx="8367032" cy="46775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marL="185738" indent="-1460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914400">
              <a:lnSpc>
                <a:spcPct val="90000"/>
              </a:lnSpc>
              <a:spcAft>
                <a:spcPts val="600"/>
              </a:spcAf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Challenges: </a:t>
            </a:r>
          </a:p>
          <a:p>
            <a:pPr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Limited evidence and data availability, disaggregation and collection</a:t>
            </a:r>
          </a:p>
          <a:p>
            <a:pPr marL="0" indent="0" defTabSz="914400">
              <a:lnSpc>
                <a:spcPct val="90000"/>
              </a:lnSpc>
              <a:spcAft>
                <a:spcPts val="600"/>
              </a:spcAf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Opportunities: </a:t>
            </a:r>
          </a:p>
          <a:p>
            <a:pPr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Harness the use of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non-traditional data sources</a:t>
            </a:r>
          </a:p>
          <a:p>
            <a:pPr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Leverage the use of existing monitoring tools at country-level</a:t>
            </a:r>
          </a:p>
          <a:p>
            <a:pPr marL="0" indent="-42862" defTabSz="914400">
              <a:lnSpc>
                <a:spcPct val="90000"/>
              </a:lnSpc>
              <a:spcAft>
                <a:spcPts val="600"/>
              </a:spcAft>
            </a:pP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Points requiring the decision of the commission are in paragraph 43 of document </a:t>
            </a:r>
            <a:r>
              <a:rPr lang="en-US" sz="2400" dirty="0">
                <a:solidFill>
                  <a:srgbClr val="FF0000"/>
                </a:solidFill>
              </a:rPr>
              <a:t>E/ECA/STATCOM/8/2022/7</a:t>
            </a:r>
            <a:endParaRPr lang="en-GB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307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/>
          </p:cNvSpPr>
          <p:nvPr/>
        </p:nvSpPr>
        <p:spPr bwMode="auto">
          <a:xfrm>
            <a:off x="0" y="1513114"/>
            <a:ext cx="9144000" cy="533218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lIns="45720" rIns="45720"/>
          <a:lstStyle>
            <a:lvl1pPr marL="342900" indent="-3429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0" lvl="1" algn="ctr">
              <a:lnSpc>
                <a:spcPct val="70000"/>
              </a:lnSpc>
              <a:defRPr/>
            </a:pPr>
            <a:endParaRPr lang="en-US" altLang="en-US" sz="2000" b="1">
              <a:solidFill>
                <a:srgbClr val="6E8BBB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ato" pitchFamily="34" charset="0"/>
            </a:endParaRPr>
          </a:p>
        </p:txBody>
      </p:sp>
      <p:sp>
        <p:nvSpPr>
          <p:cNvPr id="6147" name="Rectangle 2"/>
          <p:cNvSpPr>
            <a:spLocks/>
          </p:cNvSpPr>
          <p:nvPr/>
        </p:nvSpPr>
        <p:spPr bwMode="auto">
          <a:xfrm>
            <a:off x="2360612" y="3518828"/>
            <a:ext cx="442118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6000" b="1" dirty="0">
                <a:solidFill>
                  <a:srgbClr val="FFFFFF"/>
                </a:solidFill>
                <a:latin typeface="+mj-lt"/>
                <a:cs typeface="Lato" pitchFamily="34" charset="0"/>
                <a:sym typeface="Lato" pitchFamily="34" charset="0"/>
              </a:rPr>
              <a:t>THANK YOU!</a:t>
            </a:r>
          </a:p>
        </p:txBody>
      </p:sp>
      <p:sp>
        <p:nvSpPr>
          <p:cNvPr id="6148" name="AutoShape 5"/>
          <p:cNvSpPr>
            <a:spLocks/>
          </p:cNvSpPr>
          <p:nvPr/>
        </p:nvSpPr>
        <p:spPr bwMode="auto">
          <a:xfrm>
            <a:off x="2957512" y="6156325"/>
            <a:ext cx="4960937" cy="458232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463" y="0"/>
                </a:moveTo>
                <a:lnTo>
                  <a:pt x="3137" y="0"/>
                </a:lnTo>
                <a:lnTo>
                  <a:pt x="2303" y="328"/>
                </a:lnTo>
                <a:lnTo>
                  <a:pt x="1554" y="1254"/>
                </a:lnTo>
                <a:lnTo>
                  <a:pt x="919" y="2690"/>
                </a:lnTo>
                <a:lnTo>
                  <a:pt x="428" y="4549"/>
                </a:lnTo>
                <a:lnTo>
                  <a:pt x="112" y="6742"/>
                </a:lnTo>
                <a:lnTo>
                  <a:pt x="0" y="9183"/>
                </a:lnTo>
                <a:lnTo>
                  <a:pt x="0" y="12416"/>
                </a:lnTo>
                <a:lnTo>
                  <a:pt x="112" y="14858"/>
                </a:lnTo>
                <a:lnTo>
                  <a:pt x="428" y="17052"/>
                </a:lnTo>
                <a:lnTo>
                  <a:pt x="919" y="18910"/>
                </a:lnTo>
                <a:lnTo>
                  <a:pt x="1554" y="20346"/>
                </a:lnTo>
                <a:lnTo>
                  <a:pt x="2303" y="21272"/>
                </a:lnTo>
                <a:lnTo>
                  <a:pt x="3137" y="21600"/>
                </a:lnTo>
                <a:lnTo>
                  <a:pt x="18463" y="21600"/>
                </a:lnTo>
                <a:lnTo>
                  <a:pt x="19297" y="21272"/>
                </a:lnTo>
                <a:lnTo>
                  <a:pt x="20047" y="20346"/>
                </a:lnTo>
                <a:lnTo>
                  <a:pt x="20681" y="18910"/>
                </a:lnTo>
                <a:lnTo>
                  <a:pt x="21172" y="17052"/>
                </a:lnTo>
                <a:lnTo>
                  <a:pt x="21488" y="14858"/>
                </a:lnTo>
                <a:lnTo>
                  <a:pt x="21600" y="12416"/>
                </a:lnTo>
                <a:lnTo>
                  <a:pt x="21600" y="9183"/>
                </a:lnTo>
                <a:lnTo>
                  <a:pt x="21488" y="6742"/>
                </a:lnTo>
                <a:lnTo>
                  <a:pt x="21172" y="4549"/>
                </a:lnTo>
                <a:lnTo>
                  <a:pt x="20681" y="2690"/>
                </a:lnTo>
                <a:lnTo>
                  <a:pt x="20047" y="1254"/>
                </a:lnTo>
                <a:lnTo>
                  <a:pt x="19297" y="328"/>
                </a:lnTo>
                <a:lnTo>
                  <a:pt x="18463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txBody>
          <a:bodyPr lIns="45720" rIns="45720"/>
          <a:lstStyle/>
          <a:p>
            <a:endParaRPr lang="en-US"/>
          </a:p>
        </p:txBody>
      </p:sp>
      <p:sp>
        <p:nvSpPr>
          <p:cNvPr id="6149" name="Rectangle 6"/>
          <p:cNvSpPr>
            <a:spLocks/>
          </p:cNvSpPr>
          <p:nvPr/>
        </p:nvSpPr>
        <p:spPr bwMode="auto">
          <a:xfrm>
            <a:off x="1223963" y="5445125"/>
            <a:ext cx="669448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r>
              <a:rPr lang="en-US" altLang="en-US" sz="2000" dirty="0">
                <a:solidFill>
                  <a:schemeClr val="bg1"/>
                </a:solidFill>
                <a:latin typeface="+mj-lt"/>
                <a:cs typeface="Lato" pitchFamily="34" charset="0"/>
                <a:sym typeface="Lato" pitchFamily="34" charset="0"/>
              </a:rPr>
              <a:t>Follow the conversation: #</a:t>
            </a:r>
          </a:p>
        </p:txBody>
      </p:sp>
      <p:sp>
        <p:nvSpPr>
          <p:cNvPr id="6150" name="Rectangle 7"/>
          <p:cNvSpPr>
            <a:spLocks/>
          </p:cNvSpPr>
          <p:nvPr/>
        </p:nvSpPr>
        <p:spPr bwMode="auto">
          <a:xfrm>
            <a:off x="3181350" y="6245225"/>
            <a:ext cx="452454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200" b="1" dirty="0">
                <a:solidFill>
                  <a:schemeClr val="bg1"/>
                </a:solidFill>
                <a:latin typeface="Avenir Book"/>
              </a:rPr>
              <a:t>More: https://ecastats.uneca.org/unsdgsafrica/SDGs/SDG-progress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271163" y="6498965"/>
            <a:ext cx="307572" cy="241862"/>
          </a:xfrm>
        </p:spPr>
        <p:txBody>
          <a:bodyPr/>
          <a:lstStyle/>
          <a:p>
            <a:fld id="{57A9BE0A-D03F-4B6F-9DFE-032BEB7DCFE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48679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A9B82AF11BF543B627E48F61248C3D" ma:contentTypeVersion="14" ma:contentTypeDescription="Create a new document." ma:contentTypeScope="" ma:versionID="49647ae7012c932c38f57d7eb7de4864">
  <xsd:schema xmlns:xsd="http://www.w3.org/2001/XMLSchema" xmlns:xs="http://www.w3.org/2001/XMLSchema" xmlns:p="http://schemas.microsoft.com/office/2006/metadata/properties" xmlns:ns3="95e5e678-43ad-40d1-ac60-f89d2cdf5b98" xmlns:ns4="66598c8a-6b47-4fa5-ac2b-785d0e3e46d1" targetNamespace="http://schemas.microsoft.com/office/2006/metadata/properties" ma:root="true" ma:fieldsID="909675630eea703cf11b9974e62fc042" ns3:_="" ns4:_="">
    <xsd:import namespace="95e5e678-43ad-40d1-ac60-f89d2cdf5b98"/>
    <xsd:import namespace="66598c8a-6b47-4fa5-ac2b-785d0e3e46d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e5e678-43ad-40d1-ac60-f89d2cdf5b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598c8a-6b47-4fa5-ac2b-785d0e3e46d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3D79B7-FCDE-4EA5-9674-722F7D273312}">
  <ds:schemaRefs>
    <ds:schemaRef ds:uri="http://schemas.microsoft.com/office/2006/documentManagement/types"/>
    <ds:schemaRef ds:uri="http://schemas.microsoft.com/office/2006/metadata/properties"/>
    <ds:schemaRef ds:uri="95e5e678-43ad-40d1-ac60-f89d2cdf5b98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66598c8a-6b47-4fa5-ac2b-785d0e3e46d1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42E4DB1-1E76-4E54-8CA0-7BFB9C7F22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BF3AD7-CD6D-43D1-9D79-CB13D4222D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e5e678-43ad-40d1-ac60-f89d2cdf5b98"/>
    <ds:schemaRef ds:uri="66598c8a-6b47-4fa5-ac2b-785d0e3e46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843</TotalTime>
  <Words>302</Words>
  <Application>Microsoft Office PowerPoint</Application>
  <PresentationFormat>On-screen Show (4:3)</PresentationFormat>
  <Paragraphs>71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Avenir Book</vt:lpstr>
      <vt:lpstr>Lato</vt:lpstr>
      <vt:lpstr>Arial</vt:lpstr>
      <vt:lpstr>Calibri</vt:lpstr>
      <vt:lpstr>Calibri Light</vt:lpstr>
      <vt:lpstr>Gill Sans MT</vt:lpstr>
      <vt:lpstr>Tahoma</vt:lpstr>
      <vt:lpstr>Times New Roman</vt:lpstr>
      <vt:lpstr>Office Theme</vt:lpstr>
      <vt:lpstr>1_Office Theme</vt:lpstr>
      <vt:lpstr>Office Theme</vt:lpstr>
      <vt:lpstr>Eighth Session of Statistical Commission for Africa</vt:lpstr>
      <vt:lpstr>Introduction</vt:lpstr>
      <vt:lpstr>PowerPoint Presentation</vt:lpstr>
      <vt:lpstr> Key issues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Eighth Session of Statistical Commission for Africa</dc:title>
  <dc:creator>Yonathan Tadesse Alemu</dc:creator>
  <cp:lastModifiedBy>Tinfissi-Joseph Ilboudo</cp:lastModifiedBy>
  <cp:revision>10</cp:revision>
  <dcterms:created xsi:type="dcterms:W3CDTF">2022-10-19T14:36:26Z</dcterms:created>
  <dcterms:modified xsi:type="dcterms:W3CDTF">2022-10-23T05:13:16Z</dcterms:modified>
</cp:coreProperties>
</file>