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5"/>
  </p:notesMasterIdLst>
  <p:handoutMasterIdLst>
    <p:handoutMasterId r:id="rId16"/>
  </p:handoutMasterIdLst>
  <p:sldIdLst>
    <p:sldId id="590" r:id="rId5"/>
    <p:sldId id="836" r:id="rId6"/>
    <p:sldId id="581" r:id="rId7"/>
    <p:sldId id="582" r:id="rId8"/>
    <p:sldId id="837" r:id="rId9"/>
    <p:sldId id="562" r:id="rId10"/>
    <p:sldId id="636" r:id="rId11"/>
    <p:sldId id="585" r:id="rId12"/>
    <p:sldId id="584" r:id="rId13"/>
    <p:sldId id="5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33CCCC"/>
    <a:srgbClr val="FF6600"/>
    <a:srgbClr val="FF9900"/>
    <a:srgbClr val="3399FF"/>
    <a:srgbClr val="66FFFF"/>
    <a:srgbClr val="FFCCFF"/>
    <a:srgbClr val="99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3168B-7B05-4AD9-ACDD-2BF8A578FA84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4CCEDD-6616-4B07-8068-E6FE713B2BFB}">
      <dgm:prSet phldrT="[Text]" custT="1"/>
      <dgm:spPr/>
      <dgm:t>
        <a:bodyPr/>
        <a:lstStyle/>
        <a:p>
          <a:r>
            <a:rPr lang="en-US" sz="2800" dirty="0"/>
            <a:t>1. Programmatic</a:t>
          </a:r>
        </a:p>
        <a:p>
          <a:r>
            <a:rPr lang="en-US" sz="2800" dirty="0"/>
            <a:t>[Deliver]</a:t>
          </a:r>
        </a:p>
      </dgm:t>
    </dgm:pt>
    <dgm:pt modelId="{50B933FB-3D93-4B8E-AEDE-699B9B2BA426}" type="parTrans" cxnId="{86575A5A-00F0-4FBA-87C9-E00209C97EF6}">
      <dgm:prSet/>
      <dgm:spPr/>
      <dgm:t>
        <a:bodyPr/>
        <a:lstStyle/>
        <a:p>
          <a:endParaRPr lang="en-US"/>
        </a:p>
      </dgm:t>
    </dgm:pt>
    <dgm:pt modelId="{BCAF7293-73AA-445A-99F6-67893F8F3FD8}" type="sibTrans" cxnId="{86575A5A-00F0-4FBA-87C9-E00209C97EF6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B9440E8A-3561-4079-8286-442387AB2BF1}">
      <dgm:prSet phldrT="[Text]" custT="1"/>
      <dgm:spPr/>
      <dgm:t>
        <a:bodyPr/>
        <a:lstStyle/>
        <a:p>
          <a:r>
            <a:rPr lang="en-US" sz="1400" dirty="0"/>
            <a:t>How do we ensure that Gi4SD is implemented to its fullest potential?</a:t>
          </a:r>
        </a:p>
        <a:p>
          <a:r>
            <a:rPr lang="en-US" sz="1400" dirty="0"/>
            <a:t>How do we link Gi4SD with the society day-to-day delivery of services, decisions.</a:t>
          </a:r>
        </a:p>
      </dgm:t>
    </dgm:pt>
    <dgm:pt modelId="{0F35348D-57C0-4DE8-9496-F665E47056C8}" type="parTrans" cxnId="{69857AB3-22DE-484F-B6E1-4C9CB69E5BA6}">
      <dgm:prSet/>
      <dgm:spPr/>
      <dgm:t>
        <a:bodyPr/>
        <a:lstStyle/>
        <a:p>
          <a:endParaRPr lang="en-US"/>
        </a:p>
      </dgm:t>
    </dgm:pt>
    <dgm:pt modelId="{CDF2D896-09DD-455C-A53F-7FD4DDB89DA4}" type="sibTrans" cxnId="{69857AB3-22DE-484F-B6E1-4C9CB69E5BA6}">
      <dgm:prSet/>
      <dgm:spPr/>
      <dgm:t>
        <a:bodyPr/>
        <a:lstStyle/>
        <a:p>
          <a:endParaRPr lang="en-US"/>
        </a:p>
      </dgm:t>
    </dgm:pt>
    <dgm:pt modelId="{D96068C7-4AC7-42C9-9366-43B95AF4E756}">
      <dgm:prSet phldrT="[Text]" custT="1"/>
      <dgm:spPr/>
      <dgm:t>
        <a:bodyPr/>
        <a:lstStyle/>
        <a:p>
          <a:r>
            <a:rPr lang="en-US" sz="2800" dirty="0"/>
            <a:t>2. Management</a:t>
          </a:r>
        </a:p>
        <a:p>
          <a:r>
            <a:rPr lang="en-US" sz="2800" dirty="0"/>
            <a:t>[Amplify]</a:t>
          </a:r>
        </a:p>
      </dgm:t>
    </dgm:pt>
    <dgm:pt modelId="{2F7A4313-5F4D-42CC-849C-A5A46F8D352B}" type="parTrans" cxnId="{7712C846-BC00-4B0C-A5B8-F39D05E53CC4}">
      <dgm:prSet/>
      <dgm:spPr/>
      <dgm:t>
        <a:bodyPr/>
        <a:lstStyle/>
        <a:p>
          <a:endParaRPr lang="en-US"/>
        </a:p>
      </dgm:t>
    </dgm:pt>
    <dgm:pt modelId="{5FDDA26B-246D-4328-8F96-79A5DF89D38B}" type="sibTrans" cxnId="{7712C846-BC00-4B0C-A5B8-F39D05E53CC4}">
      <dgm:prSet custT="1"/>
      <dgm:spPr/>
      <dgm:t>
        <a:bodyPr/>
        <a:lstStyle/>
        <a:p>
          <a:endParaRPr lang="en-US"/>
        </a:p>
      </dgm:t>
    </dgm:pt>
    <dgm:pt modelId="{6FA29B5A-9F76-4357-A803-1EDA3D8EDD91}">
      <dgm:prSet phldrT="[Text]" custT="1"/>
      <dgm:spPr/>
      <dgm:t>
        <a:bodyPr/>
        <a:lstStyle/>
        <a:p>
          <a:r>
            <a:rPr lang="en-US" sz="2800" dirty="0"/>
            <a:t>3. Sustainability</a:t>
          </a:r>
        </a:p>
        <a:p>
          <a:r>
            <a:rPr lang="en-US" sz="2800" dirty="0"/>
            <a:t>[Sustain]</a:t>
          </a:r>
        </a:p>
      </dgm:t>
    </dgm:pt>
    <dgm:pt modelId="{E9640879-716F-4042-BF67-FBA888DA63CD}" type="parTrans" cxnId="{5CC4085D-9B88-4BEA-8579-049B1B24F565}">
      <dgm:prSet/>
      <dgm:spPr/>
      <dgm:t>
        <a:bodyPr/>
        <a:lstStyle/>
        <a:p>
          <a:endParaRPr lang="en-US"/>
        </a:p>
      </dgm:t>
    </dgm:pt>
    <dgm:pt modelId="{B1EE3E31-28D4-481F-8666-010A6ABE109F}" type="sibTrans" cxnId="{5CC4085D-9B88-4BEA-8579-049B1B24F565}">
      <dgm:prSet custT="1"/>
      <dgm:spPr>
        <a:solidFill>
          <a:srgbClr val="99CCFF">
            <a:alpha val="50000"/>
          </a:srgbClr>
        </a:solidFill>
      </dgm:spPr>
      <dgm:t>
        <a:bodyPr/>
        <a:lstStyle/>
        <a:p>
          <a:endParaRPr lang="en-US"/>
        </a:p>
      </dgm:t>
    </dgm:pt>
    <dgm:pt modelId="{012B537A-DE91-42FE-A1A9-B71AAB14FEB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Mobilization of resources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What are the Financial Appropriation Mechanisms?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dirty="0"/>
        </a:p>
      </dgm:t>
    </dgm:pt>
    <dgm:pt modelId="{3D97F0FE-384E-4BA1-B6F9-088C8BBDFE4E}" type="parTrans" cxnId="{496BDE44-76BA-45D4-B374-CA7AFCA38A4D}">
      <dgm:prSet/>
      <dgm:spPr/>
      <dgm:t>
        <a:bodyPr/>
        <a:lstStyle/>
        <a:p>
          <a:endParaRPr lang="en-US"/>
        </a:p>
      </dgm:t>
    </dgm:pt>
    <dgm:pt modelId="{57E4A74B-21BD-4E39-A4C9-0648910BDA9D}" type="sibTrans" cxnId="{496BDE44-76BA-45D4-B374-CA7AFCA38A4D}">
      <dgm:prSet/>
      <dgm:spPr/>
      <dgm:t>
        <a:bodyPr/>
        <a:lstStyle/>
        <a:p>
          <a:endParaRPr lang="en-US"/>
        </a:p>
      </dgm:t>
    </dgm:pt>
    <dgm:pt modelId="{A8AEE9D3-8379-4ADD-9318-A9711FBE1410}">
      <dgm:prSet custT="1"/>
      <dgm:spPr/>
      <dgm:t>
        <a:bodyPr/>
        <a:lstStyle/>
        <a:p>
          <a:r>
            <a:rPr lang="en-US" sz="1500" dirty="0">
              <a:solidFill>
                <a:srgbClr val="2E2B21">
                  <a:hueOff val="0"/>
                  <a:satOff val="0"/>
                  <a:lumOff val="0"/>
                  <a:alphaOff val="0"/>
                </a:srgbClr>
              </a:solidFill>
              <a:latin typeface="Tw Cen MT" panose="020B0602020104020603"/>
              <a:ea typeface="+mn-ea"/>
              <a:cs typeface="+mn-cs"/>
            </a:rPr>
            <a:t>Member States Engagement and contribution</a:t>
          </a:r>
        </a:p>
        <a:p>
          <a:pPr>
            <a:buNone/>
          </a:pPr>
          <a:r>
            <a:rPr lang="en-US" sz="1500" dirty="0">
              <a:solidFill>
                <a:srgbClr val="2E2B21">
                  <a:hueOff val="0"/>
                  <a:satOff val="0"/>
                  <a:lumOff val="0"/>
                  <a:alphaOff val="0"/>
                </a:srgbClr>
              </a:solidFill>
              <a:latin typeface="Tw Cen MT" panose="020B0602020104020603"/>
              <a:ea typeface="+mn-ea"/>
              <a:cs typeface="+mn-cs"/>
            </a:rPr>
            <a:t>Developing ground level support actions</a:t>
          </a:r>
          <a:endParaRPr lang="en-US" sz="1500" dirty="0"/>
        </a:p>
      </dgm:t>
    </dgm:pt>
    <dgm:pt modelId="{44033FF5-BE13-405C-AC8C-05D470744166}" type="parTrans" cxnId="{97B57DA7-0197-4DA9-A8A9-2C5157AFED75}">
      <dgm:prSet/>
      <dgm:spPr/>
      <dgm:t>
        <a:bodyPr/>
        <a:lstStyle/>
        <a:p>
          <a:endParaRPr lang="en-US"/>
        </a:p>
      </dgm:t>
    </dgm:pt>
    <dgm:pt modelId="{FDD21A7C-C210-4A11-B919-4234E5BC2174}" type="sibTrans" cxnId="{97B57DA7-0197-4DA9-A8A9-2C5157AFED75}">
      <dgm:prSet/>
      <dgm:spPr/>
      <dgm:t>
        <a:bodyPr/>
        <a:lstStyle/>
        <a:p>
          <a:endParaRPr lang="en-US"/>
        </a:p>
      </dgm:t>
    </dgm:pt>
    <dgm:pt modelId="{CC290F50-4460-4166-BD54-0B73EC4E0552}">
      <dgm:prSet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Working Groups</a:t>
          </a:r>
        </a:p>
        <a:p>
          <a:pPr>
            <a:buNone/>
          </a:pPr>
          <a:r>
            <a:rPr lang="en-US" sz="1600" b="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1. Revamping the modus operandi</a:t>
          </a:r>
        </a:p>
        <a:p>
          <a:pPr>
            <a:buNone/>
          </a:pPr>
          <a:r>
            <a:rPr lang="en-US" sz="1600" b="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2. Alignment with the Thematic Groups and Networks</a:t>
          </a:r>
          <a:endParaRPr lang="en-US" sz="1600" b="0" dirty="0"/>
        </a:p>
      </dgm:t>
    </dgm:pt>
    <dgm:pt modelId="{E0D6F507-EA12-4E03-9DCE-ECC83F88C6CA}" type="parTrans" cxnId="{5A2BFBD4-0B5C-430C-940A-56C079FE244D}">
      <dgm:prSet/>
      <dgm:spPr/>
      <dgm:t>
        <a:bodyPr/>
        <a:lstStyle/>
        <a:p>
          <a:endParaRPr lang="en-US"/>
        </a:p>
      </dgm:t>
    </dgm:pt>
    <dgm:pt modelId="{3959EB4F-188C-424F-A0FA-2E62E85BF468}" type="sibTrans" cxnId="{5A2BFBD4-0B5C-430C-940A-56C079FE244D}">
      <dgm:prSet/>
      <dgm:spPr/>
      <dgm:t>
        <a:bodyPr/>
        <a:lstStyle/>
        <a:p>
          <a:endParaRPr lang="en-US"/>
        </a:p>
      </dgm:t>
    </dgm:pt>
    <dgm:pt modelId="{113C2CFD-0DD1-4422-8C65-C4A284252126}">
      <dgm:prSet custT="1"/>
      <dgm:spPr/>
      <dgm:t>
        <a:bodyPr/>
        <a:lstStyle/>
        <a:p>
          <a:r>
            <a:rPr lang="en-US" sz="1800" dirty="0">
              <a:solidFill>
                <a:srgbClr val="2E2B21">
                  <a:hueOff val="0"/>
                  <a:satOff val="0"/>
                  <a:lumOff val="0"/>
                  <a:alphaOff val="0"/>
                </a:srgbClr>
              </a:solidFill>
              <a:latin typeface="Tw Cen MT" panose="020B0602020104020603"/>
              <a:ea typeface="+mn-ea"/>
              <a:cs typeface="+mn-cs"/>
            </a:rPr>
            <a:t>Inadequacy between planned activities and resources allocation</a:t>
          </a:r>
          <a:endParaRPr lang="en-US" sz="1800" dirty="0"/>
        </a:p>
      </dgm:t>
    </dgm:pt>
    <dgm:pt modelId="{0EBE8944-A530-4496-ACBE-3A629C4630E1}" type="parTrans" cxnId="{139A2926-64B2-45A8-B4C8-2288EB669B21}">
      <dgm:prSet/>
      <dgm:spPr/>
      <dgm:t>
        <a:bodyPr/>
        <a:lstStyle/>
        <a:p>
          <a:endParaRPr lang="en-US"/>
        </a:p>
      </dgm:t>
    </dgm:pt>
    <dgm:pt modelId="{E471B167-6F7A-49CF-98C5-BC7F35CD4BBA}" type="sibTrans" cxnId="{139A2926-64B2-45A8-B4C8-2288EB669B21}">
      <dgm:prSet/>
      <dgm:spPr/>
      <dgm:t>
        <a:bodyPr/>
        <a:lstStyle/>
        <a:p>
          <a:endParaRPr lang="en-US"/>
        </a:p>
      </dgm:t>
    </dgm:pt>
    <dgm:pt modelId="{36328998-3075-42D8-B4B0-54527CC2114C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dirty="0"/>
            <a:t>Ownership Establishment of Effective </a:t>
          </a:r>
          <a:r>
            <a:rPr lang="en-US" sz="1500" dirty="0" smtClean="0"/>
            <a:t>National </a:t>
          </a:r>
          <a:r>
            <a:rPr lang="en-US" sz="1500" dirty="0"/>
            <a:t>Leadership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dirty="0"/>
            <a:t>Does UN-GGIM serve African nations interest?</a:t>
          </a:r>
        </a:p>
      </dgm:t>
    </dgm:pt>
    <dgm:pt modelId="{C185538F-50C1-45B8-B9C0-66A9CAB92D05}" type="sibTrans" cxnId="{D1DBDAFE-E92F-4EF3-B5A5-0F2CC33F12D8}">
      <dgm:prSet/>
      <dgm:spPr/>
      <dgm:t>
        <a:bodyPr/>
        <a:lstStyle/>
        <a:p>
          <a:endParaRPr lang="en-US"/>
        </a:p>
      </dgm:t>
    </dgm:pt>
    <dgm:pt modelId="{42568F7A-681E-44AC-9023-585A5C52DFCE}" type="parTrans" cxnId="{D1DBDAFE-E92F-4EF3-B5A5-0F2CC33F12D8}">
      <dgm:prSet/>
      <dgm:spPr/>
      <dgm:t>
        <a:bodyPr/>
        <a:lstStyle/>
        <a:p>
          <a:endParaRPr lang="en-US"/>
        </a:p>
      </dgm:t>
    </dgm:pt>
    <dgm:pt modelId="{33CEEA9F-4795-4193-9329-173796415535}" type="pres">
      <dgm:prSet presAssocID="{84C3168B-7B05-4AD9-ACDD-2BF8A578FA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D12A63F-37D5-4589-9CFF-F6AC451E3D62}" type="pres">
      <dgm:prSet presAssocID="{E74CCEDD-6616-4B07-8068-E6FE713B2BFB}" presName="root" presStyleCnt="0"/>
      <dgm:spPr/>
    </dgm:pt>
    <dgm:pt modelId="{804442D6-891F-4F31-974E-E2663533BBEF}" type="pres">
      <dgm:prSet presAssocID="{E74CCEDD-6616-4B07-8068-E6FE713B2BFB}" presName="rootComposite" presStyleCnt="0"/>
      <dgm:spPr/>
    </dgm:pt>
    <dgm:pt modelId="{2DF8DA9E-7F75-475E-A4BA-14438BB75794}" type="pres">
      <dgm:prSet presAssocID="{E74CCEDD-6616-4B07-8068-E6FE713B2BFB}" presName="rootText" presStyleLbl="node1" presStyleIdx="0" presStyleCnt="3"/>
      <dgm:spPr/>
      <dgm:t>
        <a:bodyPr/>
        <a:lstStyle/>
        <a:p>
          <a:endParaRPr lang="fr-FR"/>
        </a:p>
      </dgm:t>
    </dgm:pt>
    <dgm:pt modelId="{E350B878-7CC0-4830-A527-2F342139CAFF}" type="pres">
      <dgm:prSet presAssocID="{E74CCEDD-6616-4B07-8068-E6FE713B2BFB}" presName="rootConnector" presStyleLbl="node1" presStyleIdx="0" presStyleCnt="3"/>
      <dgm:spPr/>
      <dgm:t>
        <a:bodyPr/>
        <a:lstStyle/>
        <a:p>
          <a:endParaRPr lang="fr-FR"/>
        </a:p>
      </dgm:t>
    </dgm:pt>
    <dgm:pt modelId="{5B7C4DE1-E1E8-40C2-89E8-C31A2C53006D}" type="pres">
      <dgm:prSet presAssocID="{E74CCEDD-6616-4B07-8068-E6FE713B2BFB}" presName="childShape" presStyleCnt="0"/>
      <dgm:spPr/>
    </dgm:pt>
    <dgm:pt modelId="{3054C652-8226-4818-954D-BC96B3985261}" type="pres">
      <dgm:prSet presAssocID="{0F35348D-57C0-4DE8-9496-F665E47056C8}" presName="Name13" presStyleLbl="parChTrans1D2" presStyleIdx="0" presStyleCnt="6"/>
      <dgm:spPr/>
      <dgm:t>
        <a:bodyPr/>
        <a:lstStyle/>
        <a:p>
          <a:endParaRPr lang="fr-FR"/>
        </a:p>
      </dgm:t>
    </dgm:pt>
    <dgm:pt modelId="{95E07BBA-76ED-4094-BD1E-F193586AE928}" type="pres">
      <dgm:prSet presAssocID="{B9440E8A-3561-4079-8286-442387AB2BF1}" presName="childText" presStyleLbl="bgAcc1" presStyleIdx="0" presStyleCnt="6" custLinFactNeighborX="39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1A5983-4AB2-493F-B31E-4E760C8067BC}" type="pres">
      <dgm:prSet presAssocID="{E0D6F507-EA12-4E03-9DCE-ECC83F88C6CA}" presName="Name13" presStyleLbl="parChTrans1D2" presStyleIdx="1" presStyleCnt="6"/>
      <dgm:spPr/>
      <dgm:t>
        <a:bodyPr/>
        <a:lstStyle/>
        <a:p>
          <a:endParaRPr lang="fr-FR"/>
        </a:p>
      </dgm:t>
    </dgm:pt>
    <dgm:pt modelId="{DA715CA6-ADE4-45A4-96B1-0B452AAD261E}" type="pres">
      <dgm:prSet presAssocID="{CC290F50-4460-4166-BD54-0B73EC4E0552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A814CD-33E6-4CC9-9399-4B91B40B2D31}" type="pres">
      <dgm:prSet presAssocID="{D96068C7-4AC7-42C9-9366-43B95AF4E756}" presName="root" presStyleCnt="0"/>
      <dgm:spPr/>
    </dgm:pt>
    <dgm:pt modelId="{6023E18A-97CA-4C41-9A8D-1CF1A34DEDB6}" type="pres">
      <dgm:prSet presAssocID="{D96068C7-4AC7-42C9-9366-43B95AF4E756}" presName="rootComposite" presStyleCnt="0"/>
      <dgm:spPr/>
    </dgm:pt>
    <dgm:pt modelId="{9836BE5F-CA07-47CE-AD08-B69365AC3CA6}" type="pres">
      <dgm:prSet presAssocID="{D96068C7-4AC7-42C9-9366-43B95AF4E756}" presName="rootText" presStyleLbl="node1" presStyleIdx="1" presStyleCnt="3"/>
      <dgm:spPr/>
      <dgm:t>
        <a:bodyPr/>
        <a:lstStyle/>
        <a:p>
          <a:endParaRPr lang="fr-FR"/>
        </a:p>
      </dgm:t>
    </dgm:pt>
    <dgm:pt modelId="{6CC8349B-08CF-476A-9E09-3102835A8EB4}" type="pres">
      <dgm:prSet presAssocID="{D96068C7-4AC7-42C9-9366-43B95AF4E756}" presName="rootConnector" presStyleLbl="node1" presStyleIdx="1" presStyleCnt="3"/>
      <dgm:spPr/>
      <dgm:t>
        <a:bodyPr/>
        <a:lstStyle/>
        <a:p>
          <a:endParaRPr lang="fr-FR"/>
        </a:p>
      </dgm:t>
    </dgm:pt>
    <dgm:pt modelId="{AE98957C-2989-459A-A551-897482630A3D}" type="pres">
      <dgm:prSet presAssocID="{D96068C7-4AC7-42C9-9366-43B95AF4E756}" presName="childShape" presStyleCnt="0"/>
      <dgm:spPr/>
    </dgm:pt>
    <dgm:pt modelId="{E6337850-774A-483E-814C-F30B4133BFE4}" type="pres">
      <dgm:prSet presAssocID="{42568F7A-681E-44AC-9023-585A5C52DFCE}" presName="Name13" presStyleLbl="parChTrans1D2" presStyleIdx="2" presStyleCnt="6"/>
      <dgm:spPr/>
      <dgm:t>
        <a:bodyPr/>
        <a:lstStyle/>
        <a:p>
          <a:endParaRPr lang="fr-FR"/>
        </a:p>
      </dgm:t>
    </dgm:pt>
    <dgm:pt modelId="{CB9BED87-5D45-4C88-9DCF-F472A3C76BAA}" type="pres">
      <dgm:prSet presAssocID="{36328998-3075-42D8-B4B0-54527CC2114C}" presName="childText" presStyleLbl="bgAcc1" presStyleIdx="2" presStyleCnt="6" custLinFactNeighborX="39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7362F7-6C77-4690-9A8B-86B4D09B9F91}" type="pres">
      <dgm:prSet presAssocID="{0EBE8944-A530-4496-ACBE-3A629C4630E1}" presName="Name13" presStyleLbl="parChTrans1D2" presStyleIdx="3" presStyleCnt="6"/>
      <dgm:spPr/>
      <dgm:t>
        <a:bodyPr/>
        <a:lstStyle/>
        <a:p>
          <a:endParaRPr lang="fr-FR"/>
        </a:p>
      </dgm:t>
    </dgm:pt>
    <dgm:pt modelId="{1056CB92-547A-4D03-80D6-8C71F0B0661C}" type="pres">
      <dgm:prSet presAssocID="{113C2CFD-0DD1-4422-8C65-C4A284252126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BA7F79-D115-4F87-8B36-F7020424677A}" type="pres">
      <dgm:prSet presAssocID="{6FA29B5A-9F76-4357-A803-1EDA3D8EDD91}" presName="root" presStyleCnt="0"/>
      <dgm:spPr/>
    </dgm:pt>
    <dgm:pt modelId="{BB7223D0-510A-46FC-B5AE-CAC8F427E59E}" type="pres">
      <dgm:prSet presAssocID="{6FA29B5A-9F76-4357-A803-1EDA3D8EDD91}" presName="rootComposite" presStyleCnt="0"/>
      <dgm:spPr/>
    </dgm:pt>
    <dgm:pt modelId="{480BF009-A9A5-417A-97BC-C3F73E1B1F6E}" type="pres">
      <dgm:prSet presAssocID="{6FA29B5A-9F76-4357-A803-1EDA3D8EDD91}" presName="rootText" presStyleLbl="node1" presStyleIdx="2" presStyleCnt="3"/>
      <dgm:spPr/>
      <dgm:t>
        <a:bodyPr/>
        <a:lstStyle/>
        <a:p>
          <a:endParaRPr lang="fr-FR"/>
        </a:p>
      </dgm:t>
    </dgm:pt>
    <dgm:pt modelId="{9EF0A931-C3A5-44E0-A6C7-D3A8116B9570}" type="pres">
      <dgm:prSet presAssocID="{6FA29B5A-9F76-4357-A803-1EDA3D8EDD91}" presName="rootConnector" presStyleLbl="node1" presStyleIdx="2" presStyleCnt="3"/>
      <dgm:spPr/>
      <dgm:t>
        <a:bodyPr/>
        <a:lstStyle/>
        <a:p>
          <a:endParaRPr lang="fr-FR"/>
        </a:p>
      </dgm:t>
    </dgm:pt>
    <dgm:pt modelId="{607AEADD-7381-4D12-87B0-403F4E97234E}" type="pres">
      <dgm:prSet presAssocID="{6FA29B5A-9F76-4357-A803-1EDA3D8EDD91}" presName="childShape" presStyleCnt="0"/>
      <dgm:spPr/>
    </dgm:pt>
    <dgm:pt modelId="{D2A2A197-B4D6-4292-AD2A-A1AD740E5E24}" type="pres">
      <dgm:prSet presAssocID="{3D97F0FE-384E-4BA1-B6F9-088C8BBDFE4E}" presName="Name13" presStyleLbl="parChTrans1D2" presStyleIdx="4" presStyleCnt="6"/>
      <dgm:spPr/>
      <dgm:t>
        <a:bodyPr/>
        <a:lstStyle/>
        <a:p>
          <a:endParaRPr lang="fr-FR"/>
        </a:p>
      </dgm:t>
    </dgm:pt>
    <dgm:pt modelId="{ADFCBAF6-A575-4355-9C21-743551FB5A21}" type="pres">
      <dgm:prSet presAssocID="{012B537A-DE91-42FE-A1A9-B71AAB14FEBB}" presName="childText" presStyleLbl="bgAcc1" presStyleIdx="4" presStyleCnt="6" custLinFactNeighborX="39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5D25A2-617F-49E2-8390-87E555609C09}" type="pres">
      <dgm:prSet presAssocID="{44033FF5-BE13-405C-AC8C-05D470744166}" presName="Name13" presStyleLbl="parChTrans1D2" presStyleIdx="5" presStyleCnt="6"/>
      <dgm:spPr/>
      <dgm:t>
        <a:bodyPr/>
        <a:lstStyle/>
        <a:p>
          <a:endParaRPr lang="fr-FR"/>
        </a:p>
      </dgm:t>
    </dgm:pt>
    <dgm:pt modelId="{0AA5C2F5-F28D-4681-B628-985F67A610C9}" type="pres">
      <dgm:prSet presAssocID="{A8AEE9D3-8379-4ADD-9318-A9711FBE1410}" presName="childText" presStyleLbl="bgAcc1" presStyleIdx="5" presStyleCnt="6" custLinFactNeighborX="53" custLinFactNeighborY="48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B57DA7-0197-4DA9-A8A9-2C5157AFED75}" srcId="{6FA29B5A-9F76-4357-A803-1EDA3D8EDD91}" destId="{A8AEE9D3-8379-4ADD-9318-A9711FBE1410}" srcOrd="1" destOrd="0" parTransId="{44033FF5-BE13-405C-AC8C-05D470744166}" sibTransId="{FDD21A7C-C210-4A11-B919-4234E5BC2174}"/>
    <dgm:cxn modelId="{7712C846-BC00-4B0C-A5B8-F39D05E53CC4}" srcId="{84C3168B-7B05-4AD9-ACDD-2BF8A578FA84}" destId="{D96068C7-4AC7-42C9-9366-43B95AF4E756}" srcOrd="1" destOrd="0" parTransId="{2F7A4313-5F4D-42CC-849C-A5A46F8D352B}" sibTransId="{5FDDA26B-246D-4328-8F96-79A5DF89D38B}"/>
    <dgm:cxn modelId="{BC2EAABE-50F0-42B4-84DA-D0C665AD1D77}" type="presOf" srcId="{CC290F50-4460-4166-BD54-0B73EC4E0552}" destId="{DA715CA6-ADE4-45A4-96B1-0B452AAD261E}" srcOrd="0" destOrd="0" presId="urn:microsoft.com/office/officeart/2005/8/layout/hierarchy3"/>
    <dgm:cxn modelId="{3790D1B6-09F6-4BF2-8CA2-4A6B499124D5}" type="presOf" srcId="{36328998-3075-42D8-B4B0-54527CC2114C}" destId="{CB9BED87-5D45-4C88-9DCF-F472A3C76BAA}" srcOrd="0" destOrd="0" presId="urn:microsoft.com/office/officeart/2005/8/layout/hierarchy3"/>
    <dgm:cxn modelId="{D22EE928-44C0-4033-89F6-B894F40C6ADC}" type="presOf" srcId="{0F35348D-57C0-4DE8-9496-F665E47056C8}" destId="{3054C652-8226-4818-954D-BC96B3985261}" srcOrd="0" destOrd="0" presId="urn:microsoft.com/office/officeart/2005/8/layout/hierarchy3"/>
    <dgm:cxn modelId="{315B3BB8-1750-4EF7-BB14-36DE30415F7A}" type="presOf" srcId="{42568F7A-681E-44AC-9023-585A5C52DFCE}" destId="{E6337850-774A-483E-814C-F30B4133BFE4}" srcOrd="0" destOrd="0" presId="urn:microsoft.com/office/officeart/2005/8/layout/hierarchy3"/>
    <dgm:cxn modelId="{898097B4-0579-4DA9-9331-F3810516A585}" type="presOf" srcId="{113C2CFD-0DD1-4422-8C65-C4A284252126}" destId="{1056CB92-547A-4D03-80D6-8C71F0B0661C}" srcOrd="0" destOrd="0" presId="urn:microsoft.com/office/officeart/2005/8/layout/hierarchy3"/>
    <dgm:cxn modelId="{5A2BFBD4-0B5C-430C-940A-56C079FE244D}" srcId="{E74CCEDD-6616-4B07-8068-E6FE713B2BFB}" destId="{CC290F50-4460-4166-BD54-0B73EC4E0552}" srcOrd="1" destOrd="0" parTransId="{E0D6F507-EA12-4E03-9DCE-ECC83F88C6CA}" sibTransId="{3959EB4F-188C-424F-A0FA-2E62E85BF468}"/>
    <dgm:cxn modelId="{139A2926-64B2-45A8-B4C8-2288EB669B21}" srcId="{D96068C7-4AC7-42C9-9366-43B95AF4E756}" destId="{113C2CFD-0DD1-4422-8C65-C4A284252126}" srcOrd="1" destOrd="0" parTransId="{0EBE8944-A530-4496-ACBE-3A629C4630E1}" sibTransId="{E471B167-6F7A-49CF-98C5-BC7F35CD4BBA}"/>
    <dgm:cxn modelId="{FB1F6D05-293B-4A5E-920C-38D10413AC26}" type="presOf" srcId="{E74CCEDD-6616-4B07-8068-E6FE713B2BFB}" destId="{E350B878-7CC0-4830-A527-2F342139CAFF}" srcOrd="1" destOrd="0" presId="urn:microsoft.com/office/officeart/2005/8/layout/hierarchy3"/>
    <dgm:cxn modelId="{F1FEF874-278E-4C9B-BBDC-1F1F8F432F11}" type="presOf" srcId="{44033FF5-BE13-405C-AC8C-05D470744166}" destId="{8A5D25A2-617F-49E2-8390-87E555609C09}" srcOrd="0" destOrd="0" presId="urn:microsoft.com/office/officeart/2005/8/layout/hierarchy3"/>
    <dgm:cxn modelId="{A45C6E4A-48F5-49AD-8DB2-7E390422DDC1}" type="presOf" srcId="{3D97F0FE-384E-4BA1-B6F9-088C8BBDFE4E}" destId="{D2A2A197-B4D6-4292-AD2A-A1AD740E5E24}" srcOrd="0" destOrd="0" presId="urn:microsoft.com/office/officeart/2005/8/layout/hierarchy3"/>
    <dgm:cxn modelId="{496BDE44-76BA-45D4-B374-CA7AFCA38A4D}" srcId="{6FA29B5A-9F76-4357-A803-1EDA3D8EDD91}" destId="{012B537A-DE91-42FE-A1A9-B71AAB14FEBB}" srcOrd="0" destOrd="0" parTransId="{3D97F0FE-384E-4BA1-B6F9-088C8BBDFE4E}" sibTransId="{57E4A74B-21BD-4E39-A4C9-0648910BDA9D}"/>
    <dgm:cxn modelId="{D1DBDAFE-E92F-4EF3-B5A5-0F2CC33F12D8}" srcId="{D96068C7-4AC7-42C9-9366-43B95AF4E756}" destId="{36328998-3075-42D8-B4B0-54527CC2114C}" srcOrd="0" destOrd="0" parTransId="{42568F7A-681E-44AC-9023-585A5C52DFCE}" sibTransId="{C185538F-50C1-45B8-B9C0-66A9CAB92D05}"/>
    <dgm:cxn modelId="{5CC4085D-9B88-4BEA-8579-049B1B24F565}" srcId="{84C3168B-7B05-4AD9-ACDD-2BF8A578FA84}" destId="{6FA29B5A-9F76-4357-A803-1EDA3D8EDD91}" srcOrd="2" destOrd="0" parTransId="{E9640879-716F-4042-BF67-FBA888DA63CD}" sibTransId="{B1EE3E31-28D4-481F-8666-010A6ABE109F}"/>
    <dgm:cxn modelId="{A797E2CF-170B-4954-8685-7BF144BA9E6B}" type="presOf" srcId="{D96068C7-4AC7-42C9-9366-43B95AF4E756}" destId="{9836BE5F-CA07-47CE-AD08-B69365AC3CA6}" srcOrd="0" destOrd="0" presId="urn:microsoft.com/office/officeart/2005/8/layout/hierarchy3"/>
    <dgm:cxn modelId="{642C6777-B1E5-46FF-ACA5-672511A2DC99}" type="presOf" srcId="{6FA29B5A-9F76-4357-A803-1EDA3D8EDD91}" destId="{9EF0A931-C3A5-44E0-A6C7-D3A8116B9570}" srcOrd="1" destOrd="0" presId="urn:microsoft.com/office/officeart/2005/8/layout/hierarchy3"/>
    <dgm:cxn modelId="{1123DFE5-745E-47D4-9CF4-CF35EECE8D54}" type="presOf" srcId="{6FA29B5A-9F76-4357-A803-1EDA3D8EDD91}" destId="{480BF009-A9A5-417A-97BC-C3F73E1B1F6E}" srcOrd="0" destOrd="0" presId="urn:microsoft.com/office/officeart/2005/8/layout/hierarchy3"/>
    <dgm:cxn modelId="{BA868217-F5CE-46B7-B386-48D188312939}" type="presOf" srcId="{D96068C7-4AC7-42C9-9366-43B95AF4E756}" destId="{6CC8349B-08CF-476A-9E09-3102835A8EB4}" srcOrd="1" destOrd="0" presId="urn:microsoft.com/office/officeart/2005/8/layout/hierarchy3"/>
    <dgm:cxn modelId="{5B44B466-0032-4323-A978-9688483B3FAD}" type="presOf" srcId="{A8AEE9D3-8379-4ADD-9318-A9711FBE1410}" destId="{0AA5C2F5-F28D-4681-B628-985F67A610C9}" srcOrd="0" destOrd="0" presId="urn:microsoft.com/office/officeart/2005/8/layout/hierarchy3"/>
    <dgm:cxn modelId="{F7EA70E4-5879-4816-B7ED-95226DC4EA54}" type="presOf" srcId="{0EBE8944-A530-4496-ACBE-3A629C4630E1}" destId="{737362F7-6C77-4690-9A8B-86B4D09B9F91}" srcOrd="0" destOrd="0" presId="urn:microsoft.com/office/officeart/2005/8/layout/hierarchy3"/>
    <dgm:cxn modelId="{630F241E-A5AC-4AEB-BF83-8789ED5DEAE4}" type="presOf" srcId="{B9440E8A-3561-4079-8286-442387AB2BF1}" destId="{95E07BBA-76ED-4094-BD1E-F193586AE928}" srcOrd="0" destOrd="0" presId="urn:microsoft.com/office/officeart/2005/8/layout/hierarchy3"/>
    <dgm:cxn modelId="{B7DE51C9-C4F0-46BD-87D4-659AFFDF04B7}" type="presOf" srcId="{012B537A-DE91-42FE-A1A9-B71AAB14FEBB}" destId="{ADFCBAF6-A575-4355-9C21-743551FB5A21}" srcOrd="0" destOrd="0" presId="urn:microsoft.com/office/officeart/2005/8/layout/hierarchy3"/>
    <dgm:cxn modelId="{A2F47B2C-FAFD-4C9D-B0B8-F55F2F8E2A3E}" type="presOf" srcId="{E74CCEDD-6616-4B07-8068-E6FE713B2BFB}" destId="{2DF8DA9E-7F75-475E-A4BA-14438BB75794}" srcOrd="0" destOrd="0" presId="urn:microsoft.com/office/officeart/2005/8/layout/hierarchy3"/>
    <dgm:cxn modelId="{75C79718-CCF0-4D8D-BA54-6BF3ECD55D2B}" type="presOf" srcId="{84C3168B-7B05-4AD9-ACDD-2BF8A578FA84}" destId="{33CEEA9F-4795-4193-9329-173796415535}" srcOrd="0" destOrd="0" presId="urn:microsoft.com/office/officeart/2005/8/layout/hierarchy3"/>
    <dgm:cxn modelId="{69857AB3-22DE-484F-B6E1-4C9CB69E5BA6}" srcId="{E74CCEDD-6616-4B07-8068-E6FE713B2BFB}" destId="{B9440E8A-3561-4079-8286-442387AB2BF1}" srcOrd="0" destOrd="0" parTransId="{0F35348D-57C0-4DE8-9496-F665E47056C8}" sibTransId="{CDF2D896-09DD-455C-A53F-7FD4DDB89DA4}"/>
    <dgm:cxn modelId="{2BECA8D5-D68D-4DDC-A5CC-EB1FE89C72E9}" type="presOf" srcId="{E0D6F507-EA12-4E03-9DCE-ECC83F88C6CA}" destId="{461A5983-4AB2-493F-B31E-4E760C8067BC}" srcOrd="0" destOrd="0" presId="urn:microsoft.com/office/officeart/2005/8/layout/hierarchy3"/>
    <dgm:cxn modelId="{86575A5A-00F0-4FBA-87C9-E00209C97EF6}" srcId="{84C3168B-7B05-4AD9-ACDD-2BF8A578FA84}" destId="{E74CCEDD-6616-4B07-8068-E6FE713B2BFB}" srcOrd="0" destOrd="0" parTransId="{50B933FB-3D93-4B8E-AEDE-699B9B2BA426}" sibTransId="{BCAF7293-73AA-445A-99F6-67893F8F3FD8}"/>
    <dgm:cxn modelId="{883E39B4-3DF3-4322-8F41-B42CB3C1E4B6}" type="presParOf" srcId="{33CEEA9F-4795-4193-9329-173796415535}" destId="{FD12A63F-37D5-4589-9CFF-F6AC451E3D62}" srcOrd="0" destOrd="0" presId="urn:microsoft.com/office/officeart/2005/8/layout/hierarchy3"/>
    <dgm:cxn modelId="{2A64A9CB-186F-409A-9396-06DBACE7D23D}" type="presParOf" srcId="{FD12A63F-37D5-4589-9CFF-F6AC451E3D62}" destId="{804442D6-891F-4F31-974E-E2663533BBEF}" srcOrd="0" destOrd="0" presId="urn:microsoft.com/office/officeart/2005/8/layout/hierarchy3"/>
    <dgm:cxn modelId="{0666F00A-30A0-4160-A644-BAD45D754182}" type="presParOf" srcId="{804442D6-891F-4F31-974E-E2663533BBEF}" destId="{2DF8DA9E-7F75-475E-A4BA-14438BB75794}" srcOrd="0" destOrd="0" presId="urn:microsoft.com/office/officeart/2005/8/layout/hierarchy3"/>
    <dgm:cxn modelId="{02695087-419C-439E-86F9-08D46B13E911}" type="presParOf" srcId="{804442D6-891F-4F31-974E-E2663533BBEF}" destId="{E350B878-7CC0-4830-A527-2F342139CAFF}" srcOrd="1" destOrd="0" presId="urn:microsoft.com/office/officeart/2005/8/layout/hierarchy3"/>
    <dgm:cxn modelId="{B26ED0A0-C6DD-40B4-9100-DD7742C38D51}" type="presParOf" srcId="{FD12A63F-37D5-4589-9CFF-F6AC451E3D62}" destId="{5B7C4DE1-E1E8-40C2-89E8-C31A2C53006D}" srcOrd="1" destOrd="0" presId="urn:microsoft.com/office/officeart/2005/8/layout/hierarchy3"/>
    <dgm:cxn modelId="{86860819-DD11-4C55-AB7B-BC3B6D9246EA}" type="presParOf" srcId="{5B7C4DE1-E1E8-40C2-89E8-C31A2C53006D}" destId="{3054C652-8226-4818-954D-BC96B3985261}" srcOrd="0" destOrd="0" presId="urn:microsoft.com/office/officeart/2005/8/layout/hierarchy3"/>
    <dgm:cxn modelId="{A1141559-F156-423A-A685-372D39F8027B}" type="presParOf" srcId="{5B7C4DE1-E1E8-40C2-89E8-C31A2C53006D}" destId="{95E07BBA-76ED-4094-BD1E-F193586AE928}" srcOrd="1" destOrd="0" presId="urn:microsoft.com/office/officeart/2005/8/layout/hierarchy3"/>
    <dgm:cxn modelId="{21B6434B-9F6F-4FBC-943B-0B7E25547929}" type="presParOf" srcId="{5B7C4DE1-E1E8-40C2-89E8-C31A2C53006D}" destId="{461A5983-4AB2-493F-B31E-4E760C8067BC}" srcOrd="2" destOrd="0" presId="urn:microsoft.com/office/officeart/2005/8/layout/hierarchy3"/>
    <dgm:cxn modelId="{A6E22E0A-475E-48C2-8A97-8A1B8E72D88E}" type="presParOf" srcId="{5B7C4DE1-E1E8-40C2-89E8-C31A2C53006D}" destId="{DA715CA6-ADE4-45A4-96B1-0B452AAD261E}" srcOrd="3" destOrd="0" presId="urn:microsoft.com/office/officeart/2005/8/layout/hierarchy3"/>
    <dgm:cxn modelId="{52FD9F01-373B-450E-9373-64848D43C9A4}" type="presParOf" srcId="{33CEEA9F-4795-4193-9329-173796415535}" destId="{28A814CD-33E6-4CC9-9399-4B91B40B2D31}" srcOrd="1" destOrd="0" presId="urn:microsoft.com/office/officeart/2005/8/layout/hierarchy3"/>
    <dgm:cxn modelId="{793E1C88-8950-4211-AF12-4E98E64B1883}" type="presParOf" srcId="{28A814CD-33E6-4CC9-9399-4B91B40B2D31}" destId="{6023E18A-97CA-4C41-9A8D-1CF1A34DEDB6}" srcOrd="0" destOrd="0" presId="urn:microsoft.com/office/officeart/2005/8/layout/hierarchy3"/>
    <dgm:cxn modelId="{EF7BA907-DEE9-424C-82C4-C04E2116954D}" type="presParOf" srcId="{6023E18A-97CA-4C41-9A8D-1CF1A34DEDB6}" destId="{9836BE5F-CA07-47CE-AD08-B69365AC3CA6}" srcOrd="0" destOrd="0" presId="urn:microsoft.com/office/officeart/2005/8/layout/hierarchy3"/>
    <dgm:cxn modelId="{7E357B94-B167-4E6C-A469-6EE476B9798B}" type="presParOf" srcId="{6023E18A-97CA-4C41-9A8D-1CF1A34DEDB6}" destId="{6CC8349B-08CF-476A-9E09-3102835A8EB4}" srcOrd="1" destOrd="0" presId="urn:microsoft.com/office/officeart/2005/8/layout/hierarchy3"/>
    <dgm:cxn modelId="{337BAABF-5BAD-406F-A6AB-C79A1915A00E}" type="presParOf" srcId="{28A814CD-33E6-4CC9-9399-4B91B40B2D31}" destId="{AE98957C-2989-459A-A551-897482630A3D}" srcOrd="1" destOrd="0" presId="urn:microsoft.com/office/officeart/2005/8/layout/hierarchy3"/>
    <dgm:cxn modelId="{DB634CD3-8CD9-4EFC-8220-2765146D4AE9}" type="presParOf" srcId="{AE98957C-2989-459A-A551-897482630A3D}" destId="{E6337850-774A-483E-814C-F30B4133BFE4}" srcOrd="0" destOrd="0" presId="urn:microsoft.com/office/officeart/2005/8/layout/hierarchy3"/>
    <dgm:cxn modelId="{80F55508-375B-442D-A358-2457CCA23224}" type="presParOf" srcId="{AE98957C-2989-459A-A551-897482630A3D}" destId="{CB9BED87-5D45-4C88-9DCF-F472A3C76BAA}" srcOrd="1" destOrd="0" presId="urn:microsoft.com/office/officeart/2005/8/layout/hierarchy3"/>
    <dgm:cxn modelId="{3342055A-747F-4269-9650-D1C681E5AA5C}" type="presParOf" srcId="{AE98957C-2989-459A-A551-897482630A3D}" destId="{737362F7-6C77-4690-9A8B-86B4D09B9F91}" srcOrd="2" destOrd="0" presId="urn:microsoft.com/office/officeart/2005/8/layout/hierarchy3"/>
    <dgm:cxn modelId="{18B36E25-909E-4A5B-8C66-947CCA90A24B}" type="presParOf" srcId="{AE98957C-2989-459A-A551-897482630A3D}" destId="{1056CB92-547A-4D03-80D6-8C71F0B0661C}" srcOrd="3" destOrd="0" presId="urn:microsoft.com/office/officeart/2005/8/layout/hierarchy3"/>
    <dgm:cxn modelId="{35427BE9-CC81-4A62-AFDE-2CD7113A5471}" type="presParOf" srcId="{33CEEA9F-4795-4193-9329-173796415535}" destId="{5BBA7F79-D115-4F87-8B36-F7020424677A}" srcOrd="2" destOrd="0" presId="urn:microsoft.com/office/officeart/2005/8/layout/hierarchy3"/>
    <dgm:cxn modelId="{0FD56894-3BA5-4B29-B4DA-87209653D5DF}" type="presParOf" srcId="{5BBA7F79-D115-4F87-8B36-F7020424677A}" destId="{BB7223D0-510A-46FC-B5AE-CAC8F427E59E}" srcOrd="0" destOrd="0" presId="urn:microsoft.com/office/officeart/2005/8/layout/hierarchy3"/>
    <dgm:cxn modelId="{4BA2E47E-766E-4FD9-93F4-A28019158CCA}" type="presParOf" srcId="{BB7223D0-510A-46FC-B5AE-CAC8F427E59E}" destId="{480BF009-A9A5-417A-97BC-C3F73E1B1F6E}" srcOrd="0" destOrd="0" presId="urn:microsoft.com/office/officeart/2005/8/layout/hierarchy3"/>
    <dgm:cxn modelId="{161DF8E7-98D2-4EF3-88EA-155536C0B131}" type="presParOf" srcId="{BB7223D0-510A-46FC-B5AE-CAC8F427E59E}" destId="{9EF0A931-C3A5-44E0-A6C7-D3A8116B9570}" srcOrd="1" destOrd="0" presId="urn:microsoft.com/office/officeart/2005/8/layout/hierarchy3"/>
    <dgm:cxn modelId="{E5B2CA62-72CD-430E-A2AA-D1920381CF48}" type="presParOf" srcId="{5BBA7F79-D115-4F87-8B36-F7020424677A}" destId="{607AEADD-7381-4D12-87B0-403F4E97234E}" srcOrd="1" destOrd="0" presId="urn:microsoft.com/office/officeart/2005/8/layout/hierarchy3"/>
    <dgm:cxn modelId="{787AECA2-173B-446C-86BE-2E966B131416}" type="presParOf" srcId="{607AEADD-7381-4D12-87B0-403F4E97234E}" destId="{D2A2A197-B4D6-4292-AD2A-A1AD740E5E24}" srcOrd="0" destOrd="0" presId="urn:microsoft.com/office/officeart/2005/8/layout/hierarchy3"/>
    <dgm:cxn modelId="{CC842FC9-0CE1-4A64-B835-D42E66C766A0}" type="presParOf" srcId="{607AEADD-7381-4D12-87B0-403F4E97234E}" destId="{ADFCBAF6-A575-4355-9C21-743551FB5A21}" srcOrd="1" destOrd="0" presId="urn:microsoft.com/office/officeart/2005/8/layout/hierarchy3"/>
    <dgm:cxn modelId="{BD5F3D96-4DEA-42E1-9268-CF855C9E6912}" type="presParOf" srcId="{607AEADD-7381-4D12-87B0-403F4E97234E}" destId="{8A5D25A2-617F-49E2-8390-87E555609C09}" srcOrd="2" destOrd="0" presId="urn:microsoft.com/office/officeart/2005/8/layout/hierarchy3"/>
    <dgm:cxn modelId="{9EECFADE-785B-437B-83C0-35845174E729}" type="presParOf" srcId="{607AEADD-7381-4D12-87B0-403F4E97234E}" destId="{0AA5C2F5-F28D-4681-B628-985F67A610C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8DA9E-7F75-475E-A4BA-14438BB75794}">
      <dsp:nvSpPr>
        <dsp:cNvPr id="0" name=""/>
        <dsp:cNvSpPr/>
      </dsp:nvSpPr>
      <dsp:spPr>
        <a:xfrm>
          <a:off x="1128" y="69078"/>
          <a:ext cx="2640519" cy="13202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1. Programmatic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[Deliver]</a:t>
          </a:r>
        </a:p>
      </dsp:txBody>
      <dsp:txXfrm>
        <a:off x="39797" y="107747"/>
        <a:ext cx="2563181" cy="1242921"/>
      </dsp:txXfrm>
    </dsp:sp>
    <dsp:sp modelId="{3054C652-8226-4818-954D-BC96B3985261}">
      <dsp:nvSpPr>
        <dsp:cNvPr id="0" name=""/>
        <dsp:cNvSpPr/>
      </dsp:nvSpPr>
      <dsp:spPr>
        <a:xfrm>
          <a:off x="265180" y="1389338"/>
          <a:ext cx="348126" cy="99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194"/>
              </a:lnTo>
              <a:lnTo>
                <a:pt x="348126" y="99019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07BBA-76ED-4094-BD1E-F193586AE928}">
      <dsp:nvSpPr>
        <dsp:cNvPr id="0" name=""/>
        <dsp:cNvSpPr/>
      </dsp:nvSpPr>
      <dsp:spPr>
        <a:xfrm>
          <a:off x="613306" y="1719403"/>
          <a:ext cx="2112415" cy="1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How do we ensure that Gi4SD is implemented to its fullest potential?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How do we link Gi4SD with the society day-to-day delivery of services, decisions.</a:t>
          </a:r>
        </a:p>
      </dsp:txBody>
      <dsp:txXfrm>
        <a:off x="651975" y="1758072"/>
        <a:ext cx="2035077" cy="1242921"/>
      </dsp:txXfrm>
    </dsp:sp>
    <dsp:sp modelId="{461A5983-4AB2-493F-B31E-4E760C8067BC}">
      <dsp:nvSpPr>
        <dsp:cNvPr id="0" name=""/>
        <dsp:cNvSpPr/>
      </dsp:nvSpPr>
      <dsp:spPr>
        <a:xfrm>
          <a:off x="265180" y="1389338"/>
          <a:ext cx="264051" cy="2640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519"/>
              </a:lnTo>
              <a:lnTo>
                <a:pt x="264051" y="26405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15CA6-ADE4-45A4-96B1-0B452AAD261E}">
      <dsp:nvSpPr>
        <dsp:cNvPr id="0" name=""/>
        <dsp:cNvSpPr/>
      </dsp:nvSpPr>
      <dsp:spPr>
        <a:xfrm>
          <a:off x="529232" y="3369727"/>
          <a:ext cx="2112415" cy="1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Working Groups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1. Revamping the modus operandi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Tw Cen MT" panose="020B0602020104020603"/>
              <a:ea typeface="+mn-ea"/>
              <a:cs typeface="+mn-cs"/>
            </a:rPr>
            <a:t>2. Alignment with the Thematic Groups and Networks</a:t>
          </a:r>
          <a:endParaRPr lang="en-US" sz="1600" b="0" kern="1200" dirty="0"/>
        </a:p>
      </dsp:txBody>
      <dsp:txXfrm>
        <a:off x="567901" y="3408396"/>
        <a:ext cx="2035077" cy="1242921"/>
      </dsp:txXfrm>
    </dsp:sp>
    <dsp:sp modelId="{9836BE5F-CA07-47CE-AD08-B69365AC3CA6}">
      <dsp:nvSpPr>
        <dsp:cNvPr id="0" name=""/>
        <dsp:cNvSpPr/>
      </dsp:nvSpPr>
      <dsp:spPr>
        <a:xfrm>
          <a:off x="3301777" y="69078"/>
          <a:ext cx="2640519" cy="132025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2. Management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[Amplify]</a:t>
          </a:r>
        </a:p>
      </dsp:txBody>
      <dsp:txXfrm>
        <a:off x="3340446" y="107747"/>
        <a:ext cx="2563181" cy="1242921"/>
      </dsp:txXfrm>
    </dsp:sp>
    <dsp:sp modelId="{E6337850-774A-483E-814C-F30B4133BFE4}">
      <dsp:nvSpPr>
        <dsp:cNvPr id="0" name=""/>
        <dsp:cNvSpPr/>
      </dsp:nvSpPr>
      <dsp:spPr>
        <a:xfrm>
          <a:off x="3565829" y="1389338"/>
          <a:ext cx="348126" cy="99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194"/>
              </a:lnTo>
              <a:lnTo>
                <a:pt x="348126" y="99019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BED87-5D45-4C88-9DCF-F472A3C76BAA}">
      <dsp:nvSpPr>
        <dsp:cNvPr id="0" name=""/>
        <dsp:cNvSpPr/>
      </dsp:nvSpPr>
      <dsp:spPr>
        <a:xfrm>
          <a:off x="3913955" y="1719403"/>
          <a:ext cx="2112415" cy="1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kern="1200" dirty="0"/>
            <a:t>Ownership Establishment of Effective </a:t>
          </a:r>
          <a:r>
            <a:rPr lang="en-US" sz="1500" kern="1200" dirty="0" smtClean="0"/>
            <a:t>National </a:t>
          </a:r>
          <a:r>
            <a:rPr lang="en-US" sz="1500" kern="1200" dirty="0"/>
            <a:t>Leadership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Does UN-GGIM serve African nations interest?</a:t>
          </a:r>
        </a:p>
      </dsp:txBody>
      <dsp:txXfrm>
        <a:off x="3952624" y="1758072"/>
        <a:ext cx="2035077" cy="1242921"/>
      </dsp:txXfrm>
    </dsp:sp>
    <dsp:sp modelId="{737362F7-6C77-4690-9A8B-86B4D09B9F91}">
      <dsp:nvSpPr>
        <dsp:cNvPr id="0" name=""/>
        <dsp:cNvSpPr/>
      </dsp:nvSpPr>
      <dsp:spPr>
        <a:xfrm>
          <a:off x="3565829" y="1389338"/>
          <a:ext cx="264051" cy="2640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0519"/>
              </a:lnTo>
              <a:lnTo>
                <a:pt x="264051" y="264051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6CB92-547A-4D03-80D6-8C71F0B0661C}">
      <dsp:nvSpPr>
        <dsp:cNvPr id="0" name=""/>
        <dsp:cNvSpPr/>
      </dsp:nvSpPr>
      <dsp:spPr>
        <a:xfrm>
          <a:off x="3829881" y="3369727"/>
          <a:ext cx="2112415" cy="1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rgbClr val="2E2B21">
                  <a:hueOff val="0"/>
                  <a:satOff val="0"/>
                  <a:lumOff val="0"/>
                  <a:alphaOff val="0"/>
                </a:srgbClr>
              </a:solidFill>
              <a:latin typeface="Tw Cen MT" panose="020B0602020104020603"/>
              <a:ea typeface="+mn-ea"/>
              <a:cs typeface="+mn-cs"/>
            </a:rPr>
            <a:t>Inadequacy between planned activities and resources allocation</a:t>
          </a:r>
          <a:endParaRPr lang="en-US" sz="1800" kern="1200" dirty="0"/>
        </a:p>
      </dsp:txBody>
      <dsp:txXfrm>
        <a:off x="3868550" y="3408396"/>
        <a:ext cx="2035077" cy="1242921"/>
      </dsp:txXfrm>
    </dsp:sp>
    <dsp:sp modelId="{480BF009-A9A5-417A-97BC-C3F73E1B1F6E}">
      <dsp:nvSpPr>
        <dsp:cNvPr id="0" name=""/>
        <dsp:cNvSpPr/>
      </dsp:nvSpPr>
      <dsp:spPr>
        <a:xfrm>
          <a:off x="6602426" y="69078"/>
          <a:ext cx="2640519" cy="13202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3. Sustainability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[Sustain]</a:t>
          </a:r>
        </a:p>
      </dsp:txBody>
      <dsp:txXfrm>
        <a:off x="6641095" y="107747"/>
        <a:ext cx="2563181" cy="1242921"/>
      </dsp:txXfrm>
    </dsp:sp>
    <dsp:sp modelId="{D2A2A197-B4D6-4292-AD2A-A1AD740E5E24}">
      <dsp:nvSpPr>
        <dsp:cNvPr id="0" name=""/>
        <dsp:cNvSpPr/>
      </dsp:nvSpPr>
      <dsp:spPr>
        <a:xfrm>
          <a:off x="6866478" y="1389338"/>
          <a:ext cx="265180" cy="99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194"/>
              </a:lnTo>
              <a:lnTo>
                <a:pt x="265180" y="99019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CBAF6-A575-4355-9C21-743551FB5A21}">
      <dsp:nvSpPr>
        <dsp:cNvPr id="0" name=""/>
        <dsp:cNvSpPr/>
      </dsp:nvSpPr>
      <dsp:spPr>
        <a:xfrm>
          <a:off x="7131658" y="1719403"/>
          <a:ext cx="2112415" cy="1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Mobilization of resources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kern="1200" dirty="0"/>
            <a:t>What are the Financial Appropriation Mechanisms?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7170327" y="1758072"/>
        <a:ext cx="2035077" cy="1242921"/>
      </dsp:txXfrm>
    </dsp:sp>
    <dsp:sp modelId="{8A5D25A2-617F-49E2-8390-87E555609C09}">
      <dsp:nvSpPr>
        <dsp:cNvPr id="0" name=""/>
        <dsp:cNvSpPr/>
      </dsp:nvSpPr>
      <dsp:spPr>
        <a:xfrm>
          <a:off x="6866478" y="1389338"/>
          <a:ext cx="265171" cy="2704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023"/>
              </a:lnTo>
              <a:lnTo>
                <a:pt x="265171" y="270402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A5C2F5-F28D-4681-B628-985F67A610C9}">
      <dsp:nvSpPr>
        <dsp:cNvPr id="0" name=""/>
        <dsp:cNvSpPr/>
      </dsp:nvSpPr>
      <dsp:spPr>
        <a:xfrm>
          <a:off x="7131649" y="3433232"/>
          <a:ext cx="2112415" cy="1320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2E2B21">
                  <a:hueOff val="0"/>
                  <a:satOff val="0"/>
                  <a:lumOff val="0"/>
                  <a:alphaOff val="0"/>
                </a:srgbClr>
              </a:solidFill>
              <a:latin typeface="Tw Cen MT" panose="020B0602020104020603"/>
              <a:ea typeface="+mn-ea"/>
              <a:cs typeface="+mn-cs"/>
            </a:rPr>
            <a:t>Member States Engagement and contribution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2E2B21">
                  <a:hueOff val="0"/>
                  <a:satOff val="0"/>
                  <a:lumOff val="0"/>
                  <a:alphaOff val="0"/>
                </a:srgbClr>
              </a:solidFill>
              <a:latin typeface="Tw Cen MT" panose="020B0602020104020603"/>
              <a:ea typeface="+mn-ea"/>
              <a:cs typeface="+mn-cs"/>
            </a:rPr>
            <a:t>Developing ground level support actions</a:t>
          </a:r>
          <a:endParaRPr lang="en-US" sz="1500" kern="1200" dirty="0"/>
        </a:p>
      </dsp:txBody>
      <dsp:txXfrm>
        <a:off x="7170318" y="3471901"/>
        <a:ext cx="2035077" cy="1242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21177-717D-4C86-A01F-ECEC162D1455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B4004-4475-4FCD-A21A-2ED31A3A95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FF790-2688-4F83-8833-6AC73D0C9CDD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2417-99BA-42F9-BA3B-D328138FFF3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40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7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0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1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" y="6310272"/>
            <a:ext cx="3940347" cy="520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105" descr="GGIM-logo-title-on-side copy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25"/>
          <a:stretch>
            <a:fillRect/>
          </a:stretch>
        </p:blipFill>
        <p:spPr bwMode="auto">
          <a:xfrm>
            <a:off x="11153774" y="6384927"/>
            <a:ext cx="1038225" cy="44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78210" y="-10331"/>
            <a:ext cx="951058" cy="639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41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23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5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9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93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EA0B42DE-2096-4E24-9FA4-2FFBEA2B1C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89DBC4E-146A-4D59-889E-A0FF7D29634F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25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8999-0B21-4A1A-BA75-DCA8FBBC5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437" y="877824"/>
            <a:ext cx="10696818" cy="8686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99FF"/>
                </a:solidFill>
              </a:rPr>
              <a:t>UN-GGIM: Africa |</a:t>
            </a:r>
            <a:r>
              <a:rPr lang="en-US" dirty="0"/>
              <a:t> Activities Report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F7F8F-4B9E-42B4-9458-28207978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510" y="1997546"/>
            <a:ext cx="3816568" cy="4860454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GB" dirty="0"/>
              <a:t> UN-GGIM: Africa 8</a:t>
            </a:r>
            <a:r>
              <a:rPr lang="en-GB" baseline="30000" dirty="0"/>
              <a:t>th</a:t>
            </a:r>
            <a:r>
              <a:rPr lang="en-GB" dirty="0"/>
              <a:t> Session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GB" dirty="0"/>
              <a:t> Addis, 26 October 2022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GB" dirty="0"/>
              <a:t> Oumar H. Ka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US" dirty="0"/>
              <a:t> Chair, Executive Board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US" sz="2200" dirty="0"/>
              <a:t> National Land-use Planning Agency (ANAT, Senegal)</a:t>
            </a:r>
            <a:endParaRPr lang="en-GB" sz="22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Wingdings 2" panose="05020102010507070707" pitchFamily="18" charset="2"/>
              <a:buChar char="§"/>
            </a:pPr>
            <a:r>
              <a:rPr lang="en-US" dirty="0"/>
              <a:t> Oumarka.anat@gmail.com</a:t>
            </a:r>
            <a:endParaRPr lang="en-GB" dirty="0"/>
          </a:p>
        </p:txBody>
      </p:sp>
      <p:pic>
        <p:nvPicPr>
          <p:cNvPr id="14" name="Picture 1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1EE1747-AA60-4372-B1B4-4F87A8F0F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0923"/>
          <a:stretch/>
        </p:blipFill>
        <p:spPr>
          <a:xfrm>
            <a:off x="18288" y="2035344"/>
            <a:ext cx="7854696" cy="48040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012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EED28-A13F-4BF4-9702-581B157CE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reference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AE69297-5697-4665-8DC8-6D08EEC73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76" y="1853604"/>
            <a:ext cx="5095183" cy="3931920"/>
          </a:xfrm>
        </p:spPr>
        <p:txBody>
          <a:bodyPr>
            <a:noAutofit/>
          </a:bodyPr>
          <a:lstStyle/>
          <a:p>
            <a:r>
              <a:rPr lang="en-US" sz="2600" dirty="0">
                <a:highlight>
                  <a:srgbClr val="FFFF00"/>
                </a:highlight>
              </a:rPr>
              <a:t>The African Action Plan. 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English: </a:t>
            </a:r>
            <a:r>
              <a:rPr lang="en-US" sz="2600" dirty="0">
                <a:solidFill>
                  <a:srgbClr val="FFFFFF"/>
                </a:solidFill>
              </a:rPr>
              <a:t>www.uneca.org/sites/default/files/PublicationFiles/un-ggim_-_geospatial_information_for_sustainable_development_in_africa-20171115.pdf</a:t>
            </a:r>
          </a:p>
          <a:p>
            <a:r>
              <a:rPr lang="en-US" sz="2600" b="1" dirty="0">
                <a:solidFill>
                  <a:srgbClr val="FFFFFF"/>
                </a:solidFill>
              </a:rPr>
              <a:t>French :</a:t>
            </a:r>
            <a:r>
              <a:rPr lang="en-US" sz="2600" dirty="0">
                <a:solidFill>
                  <a:srgbClr val="FFFFFF"/>
                </a:solidFill>
              </a:rPr>
              <a:t> www.uneca.org/sites/default/files/PublicationFiles/geospatial_information_for_sustainable_development_in_africa_fre-20171115.pdf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C39716-1091-4449-9533-5FF394C15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57" t="11382" r="40108" b="5485"/>
          <a:stretch/>
        </p:blipFill>
        <p:spPr>
          <a:xfrm>
            <a:off x="5563141" y="0"/>
            <a:ext cx="3064492" cy="693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272" y="795692"/>
            <a:ext cx="4393094" cy="6047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01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BCD9-F453-477E-825F-D6DEBE2B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24" y="596340"/>
            <a:ext cx="1125570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Africa</a:t>
            </a:r>
            <a:r>
              <a:rPr lang="en-US" sz="4800" b="1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Regional </a:t>
            </a:r>
            <a:r>
              <a:rPr lang="en-US" dirty="0">
                <a:solidFill>
                  <a:srgbClr val="0070C0"/>
                </a:solidFill>
              </a:rPr>
              <a:t>Committee </a:t>
            </a:r>
            <a:r>
              <a:rPr lang="en-US" dirty="0"/>
              <a:t>| Where we Come From</a:t>
            </a:r>
            <a:endParaRPr lang="en-GB" dirty="0"/>
          </a:p>
        </p:txBody>
      </p:sp>
      <p:sp>
        <p:nvSpPr>
          <p:cNvPr id="86" name="직사각형 1">
            <a:extLst>
              <a:ext uri="{FF2B5EF4-FFF2-40B4-BE49-F238E27FC236}">
                <a16:creationId xmlns:a16="http://schemas.microsoft.com/office/drawing/2014/main" id="{A9F0FC81-BE45-406A-B1E3-898B41AED328}"/>
              </a:ext>
            </a:extLst>
          </p:cNvPr>
          <p:cNvSpPr/>
          <p:nvPr/>
        </p:nvSpPr>
        <p:spPr>
          <a:xfrm>
            <a:off x="3750564" y="3856255"/>
            <a:ext cx="1485900" cy="360040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2001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직사각형 1">
            <a:extLst>
              <a:ext uri="{FF2B5EF4-FFF2-40B4-BE49-F238E27FC236}">
                <a16:creationId xmlns:a16="http://schemas.microsoft.com/office/drawing/2014/main" id="{68A18606-BD2C-489E-9983-61E8A6F92A94}"/>
              </a:ext>
            </a:extLst>
          </p:cNvPr>
          <p:cNvSpPr/>
          <p:nvPr/>
        </p:nvSpPr>
        <p:spPr>
          <a:xfrm>
            <a:off x="5405610" y="3856255"/>
            <a:ext cx="1485900" cy="360040"/>
          </a:xfrm>
          <a:prstGeom prst="rect">
            <a:avLst/>
          </a:prstGeom>
          <a:solidFill>
            <a:srgbClr val="ED7D31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2013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직사각형 1">
            <a:extLst>
              <a:ext uri="{FF2B5EF4-FFF2-40B4-BE49-F238E27FC236}">
                <a16:creationId xmlns:a16="http://schemas.microsoft.com/office/drawing/2014/main" id="{97101B3D-A466-4A69-B7AA-A06C0F9E7450}"/>
              </a:ext>
            </a:extLst>
          </p:cNvPr>
          <p:cNvSpPr/>
          <p:nvPr/>
        </p:nvSpPr>
        <p:spPr>
          <a:xfrm>
            <a:off x="7060656" y="3856255"/>
            <a:ext cx="1485900" cy="360040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2015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직사각형 1">
            <a:extLst>
              <a:ext uri="{FF2B5EF4-FFF2-40B4-BE49-F238E27FC236}">
                <a16:creationId xmlns:a16="http://schemas.microsoft.com/office/drawing/2014/main" id="{EEAEC3F8-D96A-448E-9C30-5B9E5F2953DE}"/>
              </a:ext>
            </a:extLst>
          </p:cNvPr>
          <p:cNvSpPr/>
          <p:nvPr/>
        </p:nvSpPr>
        <p:spPr>
          <a:xfrm>
            <a:off x="8715702" y="3856255"/>
            <a:ext cx="1485900" cy="36004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2017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직사각형 1">
            <a:extLst>
              <a:ext uri="{FF2B5EF4-FFF2-40B4-BE49-F238E27FC236}">
                <a16:creationId xmlns:a16="http://schemas.microsoft.com/office/drawing/2014/main" id="{B5358742-BCFC-4C96-97C5-416AF08407CF}"/>
              </a:ext>
            </a:extLst>
          </p:cNvPr>
          <p:cNvSpPr/>
          <p:nvPr/>
        </p:nvSpPr>
        <p:spPr>
          <a:xfrm>
            <a:off x="10370748" y="3856255"/>
            <a:ext cx="1485900" cy="36004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2018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964336B-A648-4FB4-8B30-4F10243F782F}"/>
              </a:ext>
            </a:extLst>
          </p:cNvPr>
          <p:cNvCxnSpPr/>
          <p:nvPr/>
        </p:nvCxnSpPr>
        <p:spPr>
          <a:xfrm rot="10800000" flipV="1">
            <a:off x="5421537" y="4221922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ED7D31"/>
            </a:solidFill>
            <a:prstDash val="sysDot"/>
            <a:tailEnd type="oval"/>
          </a:ln>
          <a:effectLst/>
        </p:spPr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8DBF435-8E45-48BA-B384-376BABAAB7F4}"/>
              </a:ext>
            </a:extLst>
          </p:cNvPr>
          <p:cNvCxnSpPr/>
          <p:nvPr/>
        </p:nvCxnSpPr>
        <p:spPr>
          <a:xfrm flipV="1">
            <a:off x="7076502" y="2925881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A5A5A5"/>
            </a:solidFill>
            <a:prstDash val="sysDot"/>
            <a:tailEnd type="oval"/>
          </a:ln>
          <a:effectLst/>
        </p:spPr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4D4517C-36E3-48A0-9E6D-651F8FDE6987}"/>
              </a:ext>
            </a:extLst>
          </p:cNvPr>
          <p:cNvCxnSpPr/>
          <p:nvPr/>
        </p:nvCxnSpPr>
        <p:spPr>
          <a:xfrm rot="10800000" flipV="1">
            <a:off x="8731467" y="4221921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ysDot"/>
            <a:tailEnd type="oval"/>
          </a:ln>
          <a:effectLst/>
        </p:spPr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FBA0FC9C-2AE6-47AC-ADB7-A2058A0E1F5C}"/>
              </a:ext>
            </a:extLst>
          </p:cNvPr>
          <p:cNvSpPr/>
          <p:nvPr/>
        </p:nvSpPr>
        <p:spPr>
          <a:xfrm>
            <a:off x="3426410" y="2114688"/>
            <a:ext cx="684326" cy="684326"/>
          </a:xfrm>
          <a:prstGeom prst="ellipse">
            <a:avLst/>
          </a:prstGeom>
          <a:solidFill>
            <a:srgbClr val="5B9BD5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2E9597F-95D5-44B0-917D-8FF11CE6E178}"/>
              </a:ext>
            </a:extLst>
          </p:cNvPr>
          <p:cNvSpPr/>
          <p:nvPr/>
        </p:nvSpPr>
        <p:spPr>
          <a:xfrm>
            <a:off x="6735340" y="2114688"/>
            <a:ext cx="684326" cy="684326"/>
          </a:xfrm>
          <a:prstGeom prst="ellipse">
            <a:avLst/>
          </a:prstGeom>
          <a:solidFill>
            <a:srgbClr val="A5A5A5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33A38BF-5074-4EF8-88D3-8E46DA110E28}"/>
              </a:ext>
            </a:extLst>
          </p:cNvPr>
          <p:cNvSpPr/>
          <p:nvPr/>
        </p:nvSpPr>
        <p:spPr>
          <a:xfrm>
            <a:off x="10044270" y="2114688"/>
            <a:ext cx="684326" cy="684326"/>
          </a:xfrm>
          <a:prstGeom prst="ellipse">
            <a:avLst/>
          </a:prstGeom>
          <a:solidFill>
            <a:srgbClr val="4472C4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4545993-4CB5-4261-B2D1-238B983770DF}"/>
              </a:ext>
            </a:extLst>
          </p:cNvPr>
          <p:cNvGrpSpPr/>
          <p:nvPr/>
        </p:nvGrpSpPr>
        <p:grpSpPr>
          <a:xfrm>
            <a:off x="3929123" y="2665178"/>
            <a:ext cx="1669762" cy="1268827"/>
            <a:chOff x="1985513" y="4307149"/>
            <a:chExt cx="2601799" cy="1268827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8F32312-3709-4B71-9D0F-70B3AA1234DE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Resolution urging Member States to adopt National Spatial Data Infrastructures 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60FF031-E030-4401-9721-550BDB3AE960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CODI II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42515F2-3DDC-40A2-B648-9EBBC65A3C1B}"/>
              </a:ext>
            </a:extLst>
          </p:cNvPr>
          <p:cNvCxnSpPr/>
          <p:nvPr/>
        </p:nvCxnSpPr>
        <p:spPr>
          <a:xfrm flipV="1">
            <a:off x="3766572" y="2925881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5B9BD5"/>
            </a:solidFill>
            <a:prstDash val="sysDot"/>
            <a:tailEnd type="oval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587BB5E-FDE5-4822-9B26-C9667BBAB6D0}"/>
              </a:ext>
            </a:extLst>
          </p:cNvPr>
          <p:cNvCxnSpPr/>
          <p:nvPr/>
        </p:nvCxnSpPr>
        <p:spPr>
          <a:xfrm flipV="1">
            <a:off x="10386433" y="2925881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4472C4"/>
            </a:solidFill>
            <a:prstDash val="sysDot"/>
            <a:tailEnd type="oval"/>
          </a:ln>
          <a:effectLst/>
        </p:spPr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B49B275C-9B24-4A33-B9DA-E2C08109DC2D}"/>
              </a:ext>
            </a:extLst>
          </p:cNvPr>
          <p:cNvSpPr/>
          <p:nvPr/>
        </p:nvSpPr>
        <p:spPr>
          <a:xfrm>
            <a:off x="5080876" y="5255912"/>
            <a:ext cx="684326" cy="684326"/>
          </a:xfrm>
          <a:prstGeom prst="ellipse">
            <a:avLst/>
          </a:prstGeom>
          <a:solidFill>
            <a:srgbClr val="ED7D3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B19CFE9-B0AC-4B12-82B0-42DD8A7D0668}"/>
              </a:ext>
            </a:extLst>
          </p:cNvPr>
          <p:cNvSpPr/>
          <p:nvPr/>
        </p:nvSpPr>
        <p:spPr>
          <a:xfrm>
            <a:off x="8389806" y="5255912"/>
            <a:ext cx="684326" cy="684326"/>
          </a:xfrm>
          <a:prstGeom prst="ellipse">
            <a:avLst/>
          </a:prstGeom>
          <a:solidFill>
            <a:srgbClr val="FFC000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A7E40F2-91F8-4435-961D-75FBF3BD3CF8}"/>
              </a:ext>
            </a:extLst>
          </p:cNvPr>
          <p:cNvGrpSpPr/>
          <p:nvPr/>
        </p:nvGrpSpPr>
        <p:grpSpPr>
          <a:xfrm>
            <a:off x="7212391" y="2686261"/>
            <a:ext cx="1803719" cy="1268827"/>
            <a:chOff x="1985513" y="4307149"/>
            <a:chExt cx="2601799" cy="1268827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EB10FC3-96B0-4DFB-805E-696FB1044812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8/2015 - UN-GGIM-4 Resolution 5/112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Endorsed the establishment of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UN-GGIM:Africa</a:t>
              </a:r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8662FA1-D5ED-4715-A123-BF5B7FF6D049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UN-GGIM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2A9F5AC-5590-400A-AAA4-EF1ABD4FFD77}"/>
              </a:ext>
            </a:extLst>
          </p:cNvPr>
          <p:cNvGrpSpPr/>
          <p:nvPr/>
        </p:nvGrpSpPr>
        <p:grpSpPr>
          <a:xfrm>
            <a:off x="10495662" y="2738635"/>
            <a:ext cx="1812366" cy="1084161"/>
            <a:chOff x="1985513" y="4307149"/>
            <a:chExt cx="2824003" cy="1084161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A2938F6-73FA-4A2B-A412-23D01AAACC0A}"/>
                </a:ext>
              </a:extLst>
            </p:cNvPr>
            <p:cNvSpPr txBox="1"/>
            <p:nvPr/>
          </p:nvSpPr>
          <p:spPr>
            <a:xfrm>
              <a:off x="2004347" y="4560313"/>
              <a:ext cx="28051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cs typeface="Arial" pitchFamily="34" charset="0"/>
                </a:rPr>
                <a:t> 7underpinning principles, </a:t>
              </a:r>
            </a:p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cs typeface="Arial" pitchFamily="34" charset="0"/>
                </a:rPr>
                <a:t> 8 goals </a:t>
              </a:r>
            </a:p>
            <a:p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cs typeface="Arial" pitchFamily="34" charset="0"/>
                </a:rPr>
                <a:t>9 strategic pathways. </a:t>
              </a:r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1099ADA-25A8-4C4A-8EAA-B4D347C9AE4D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IGIF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5A0E07B-B5D9-4766-9254-2D2CAA9A837B}"/>
              </a:ext>
            </a:extLst>
          </p:cNvPr>
          <p:cNvGrpSpPr/>
          <p:nvPr/>
        </p:nvGrpSpPr>
        <p:grpSpPr>
          <a:xfrm>
            <a:off x="8843790" y="4282308"/>
            <a:ext cx="1669762" cy="1268827"/>
            <a:chOff x="1985513" y="4307149"/>
            <a:chExt cx="2601799" cy="1268827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281AB4-C169-4134-90E5-E93434BB9B7A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Action Plan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Strategy for integration GIS &amp; Stats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. 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9D4AB1E-8D56-4954-AE07-D59979EE533B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Action Plan: Gi4SD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13" name="직사각형 1">
            <a:extLst>
              <a:ext uri="{FF2B5EF4-FFF2-40B4-BE49-F238E27FC236}">
                <a16:creationId xmlns:a16="http://schemas.microsoft.com/office/drawing/2014/main" id="{F90E3A5D-3BCA-49D9-B610-09FDC2953BB4}"/>
              </a:ext>
            </a:extLst>
          </p:cNvPr>
          <p:cNvSpPr/>
          <p:nvPr/>
        </p:nvSpPr>
        <p:spPr>
          <a:xfrm>
            <a:off x="2095518" y="3850579"/>
            <a:ext cx="1485900" cy="360040"/>
          </a:xfrm>
          <a:prstGeom prst="rect">
            <a:avLst/>
          </a:prstGeom>
          <a:solidFill>
            <a:srgbClr val="70AD47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rPr>
              <a:t>1961</a:t>
            </a:r>
            <a:endParaRPr kumimoji="0" lang="ko-KR" alt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14" name="Straight Arrow Connector 8">
            <a:extLst>
              <a:ext uri="{FF2B5EF4-FFF2-40B4-BE49-F238E27FC236}">
                <a16:creationId xmlns:a16="http://schemas.microsoft.com/office/drawing/2014/main" id="{0F7FD65E-FE36-4EF5-BA5B-E2DF748D2F75}"/>
              </a:ext>
            </a:extLst>
          </p:cNvPr>
          <p:cNvCxnSpPr/>
          <p:nvPr/>
        </p:nvCxnSpPr>
        <p:spPr>
          <a:xfrm rot="10800000" flipV="1">
            <a:off x="2111607" y="4216246"/>
            <a:ext cx="0" cy="936000"/>
          </a:xfrm>
          <a:prstGeom prst="straightConnector1">
            <a:avLst/>
          </a:prstGeom>
          <a:noFill/>
          <a:ln w="25400" cap="flat" cmpd="sng" algn="ctr">
            <a:solidFill>
              <a:srgbClr val="70AD47"/>
            </a:solidFill>
            <a:prstDash val="sysDot"/>
            <a:tailEnd type="oval"/>
          </a:ln>
          <a:effectLst/>
        </p:spPr>
      </p:cxnSp>
      <p:sp>
        <p:nvSpPr>
          <p:cNvPr id="115" name="Oval 19">
            <a:extLst>
              <a:ext uri="{FF2B5EF4-FFF2-40B4-BE49-F238E27FC236}">
                <a16:creationId xmlns:a16="http://schemas.microsoft.com/office/drawing/2014/main" id="{1292D5F8-BCAB-4A18-B932-36EAF649DE67}"/>
              </a:ext>
            </a:extLst>
          </p:cNvPr>
          <p:cNvSpPr/>
          <p:nvPr/>
        </p:nvSpPr>
        <p:spPr>
          <a:xfrm>
            <a:off x="1771946" y="5250236"/>
            <a:ext cx="684326" cy="684326"/>
          </a:xfrm>
          <a:prstGeom prst="ellipse">
            <a:avLst/>
          </a:prstGeom>
          <a:solidFill>
            <a:srgbClr val="70AD47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16" name="Group 32">
            <a:extLst>
              <a:ext uri="{FF2B5EF4-FFF2-40B4-BE49-F238E27FC236}">
                <a16:creationId xmlns:a16="http://schemas.microsoft.com/office/drawing/2014/main" id="{4C3B1822-700F-4454-A8C4-D7EE8CCB3C3A}"/>
              </a:ext>
            </a:extLst>
          </p:cNvPr>
          <p:cNvGrpSpPr/>
          <p:nvPr/>
        </p:nvGrpSpPr>
        <p:grpSpPr>
          <a:xfrm>
            <a:off x="2358050" y="4282308"/>
            <a:ext cx="1669762" cy="1638159"/>
            <a:chOff x="1985513" y="4307149"/>
            <a:chExt cx="2601799" cy="1638159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CE96CE0-9E09-4F13-A6C8-14367FBF92EC}"/>
                </a:ext>
              </a:extLst>
            </p:cNvPr>
            <p:cNvSpPr txBox="1"/>
            <p:nvPr/>
          </p:nvSpPr>
          <p:spPr>
            <a:xfrm>
              <a:off x="2004348" y="4560313"/>
              <a:ext cx="25643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Resolution 816 (XXXI) of ECOSOC to convene a UNRCCA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second session of the UNRCCA held in Tunis in 1966 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008B0AA-F5D7-49E6-ABA0-E02197730A56}"/>
                </a:ext>
              </a:extLst>
            </p:cNvPr>
            <p:cNvSpPr txBox="1"/>
            <p:nvPr/>
          </p:nvSpPr>
          <p:spPr>
            <a:xfrm>
              <a:off x="1985513" y="4307149"/>
              <a:ext cx="2601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UNRCCA</a:t>
              </a:r>
            </a:p>
          </p:txBody>
        </p:sp>
      </p:grpSp>
      <p:sp>
        <p:nvSpPr>
          <p:cNvPr id="119" name="Rounded Rectangle 5">
            <a:extLst>
              <a:ext uri="{FF2B5EF4-FFF2-40B4-BE49-F238E27FC236}">
                <a16:creationId xmlns:a16="http://schemas.microsoft.com/office/drawing/2014/main" id="{53930736-C078-4AFC-8B00-FE0E129F97AB}"/>
              </a:ext>
            </a:extLst>
          </p:cNvPr>
          <p:cNvSpPr/>
          <p:nvPr/>
        </p:nvSpPr>
        <p:spPr>
          <a:xfrm flipH="1">
            <a:off x="5225696" y="54308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0" name="Teardrop 1">
            <a:extLst>
              <a:ext uri="{FF2B5EF4-FFF2-40B4-BE49-F238E27FC236}">
                <a16:creationId xmlns:a16="http://schemas.microsoft.com/office/drawing/2014/main" id="{CE3B8B0B-33D1-4F2E-B554-F08F7717A01B}"/>
              </a:ext>
            </a:extLst>
          </p:cNvPr>
          <p:cNvSpPr/>
          <p:nvPr/>
        </p:nvSpPr>
        <p:spPr>
          <a:xfrm rot="18805991">
            <a:off x="3584334" y="226320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1" name="Rectangle 130">
            <a:extLst>
              <a:ext uri="{FF2B5EF4-FFF2-40B4-BE49-F238E27FC236}">
                <a16:creationId xmlns:a16="http://schemas.microsoft.com/office/drawing/2014/main" id="{3FF89F96-F459-4FC7-9783-467CC53167FB}"/>
              </a:ext>
            </a:extLst>
          </p:cNvPr>
          <p:cNvSpPr/>
          <p:nvPr/>
        </p:nvSpPr>
        <p:spPr>
          <a:xfrm>
            <a:off x="6891458" y="2277174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2" name="Round Same Side Corner Rectangle 11">
            <a:extLst>
              <a:ext uri="{FF2B5EF4-FFF2-40B4-BE49-F238E27FC236}">
                <a16:creationId xmlns:a16="http://schemas.microsoft.com/office/drawing/2014/main" id="{38FA47BE-F870-4F4F-B626-43904F32CCA0}"/>
              </a:ext>
            </a:extLst>
          </p:cNvPr>
          <p:cNvSpPr>
            <a:spLocks noChangeAspect="1"/>
          </p:cNvSpPr>
          <p:nvPr/>
        </p:nvSpPr>
        <p:spPr>
          <a:xfrm rot="9900000">
            <a:off x="8583334" y="544579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3" name="Block Arc 10">
            <a:extLst>
              <a:ext uri="{FF2B5EF4-FFF2-40B4-BE49-F238E27FC236}">
                <a16:creationId xmlns:a16="http://schemas.microsoft.com/office/drawing/2014/main" id="{3FECF3F5-90CB-43F2-B4DC-D523A0755762}"/>
              </a:ext>
            </a:extLst>
          </p:cNvPr>
          <p:cNvSpPr/>
          <p:nvPr/>
        </p:nvSpPr>
        <p:spPr>
          <a:xfrm>
            <a:off x="10170679" y="2323337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4" name="Rectangle 9">
            <a:extLst>
              <a:ext uri="{FF2B5EF4-FFF2-40B4-BE49-F238E27FC236}">
                <a16:creationId xmlns:a16="http://schemas.microsoft.com/office/drawing/2014/main" id="{30C45537-12A5-4B7F-AB5B-ACC3AA894E58}"/>
              </a:ext>
            </a:extLst>
          </p:cNvPr>
          <p:cNvSpPr/>
          <p:nvPr/>
        </p:nvSpPr>
        <p:spPr>
          <a:xfrm>
            <a:off x="1956400" y="544220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948F44E8-D28B-4E03-8EE2-E9BBB9C36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48" t="25616" r="19996" b="21047"/>
          <a:stretch/>
        </p:blipFill>
        <p:spPr>
          <a:xfrm>
            <a:off x="10170679" y="2319487"/>
            <a:ext cx="431509" cy="29228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AF1FCD7-D1BC-4014-8DA2-C80E8C323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AD47">
                <a:tint val="45000"/>
                <a:satMod val="400000"/>
              </a:srgbClr>
            </a:duotone>
          </a:blip>
          <a:srcRect l="4110" t="75669" r="75457" b="3335"/>
          <a:stretch/>
        </p:blipFill>
        <p:spPr>
          <a:xfrm>
            <a:off x="1760032" y="5250236"/>
            <a:ext cx="684315" cy="703236"/>
          </a:xfrm>
          <a:prstGeom prst="rect">
            <a:avLst/>
          </a:prstGeom>
        </p:spPr>
      </p:pic>
      <p:sp>
        <p:nvSpPr>
          <p:cNvPr id="169" name="Rectangle 23">
            <a:extLst>
              <a:ext uri="{FF2B5EF4-FFF2-40B4-BE49-F238E27FC236}">
                <a16:creationId xmlns:a16="http://schemas.microsoft.com/office/drawing/2014/main" id="{DF4BDB39-FDD6-4E5D-A925-F9BC12DA6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641" y="3049887"/>
            <a:ext cx="15099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§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92929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 ...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To</a:t>
            </a: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</a:rPr>
              <a:t> information for development</a:t>
            </a:r>
          </a:p>
        </p:txBody>
      </p:sp>
      <p:sp>
        <p:nvSpPr>
          <p:cNvPr id="170" name="Rectangle 10">
            <a:extLst>
              <a:ext uri="{FF2B5EF4-FFF2-40B4-BE49-F238E27FC236}">
                <a16:creationId xmlns:a16="http://schemas.microsoft.com/office/drawing/2014/main" id="{B23AA77F-68AA-46F4-B855-CA03E3492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1" y="1733852"/>
            <a:ext cx="14795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§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92929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>
                <a:solidFill>
                  <a:schemeClr val="accent3">
                    <a:lumMod val="75000"/>
                  </a:schemeClr>
                </a:solidFill>
              </a:rPr>
              <a:t> …</a:t>
            </a:r>
            <a:r>
              <a:rPr lang="en-US" altLang="en-US" sz="1400" b="1" dirty="0">
                <a:solidFill>
                  <a:schemeClr val="accent3">
                    <a:lumMod val="75000"/>
                  </a:schemeClr>
                </a:solidFill>
                <a:highlight>
                  <a:srgbClr val="FFFF00"/>
                </a:highlight>
              </a:rPr>
              <a:t>From</a:t>
            </a:r>
            <a:r>
              <a:rPr lang="en-US" altLang="en-US" sz="1400" b="1" dirty="0">
                <a:solidFill>
                  <a:schemeClr val="accent3">
                    <a:lumMod val="75000"/>
                  </a:schemeClr>
                </a:solidFill>
              </a:rPr>
              <a:t> cartography as a standalone activity</a:t>
            </a:r>
          </a:p>
        </p:txBody>
      </p:sp>
      <p:pic>
        <p:nvPicPr>
          <p:cNvPr id="172" name="Picture 16" descr="http://www.scientificamerican.com/media/inline/geo-wiki-project_1.jpg">
            <a:extLst>
              <a:ext uri="{FF2B5EF4-FFF2-40B4-BE49-F238E27FC236}">
                <a16:creationId xmlns:a16="http://schemas.microsoft.com/office/drawing/2014/main" id="{785A15D3-71C1-4720-80F7-DEFBFF2AA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" y="1738977"/>
            <a:ext cx="605262" cy="8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3" name="Picture 16" descr="http://www.scientificamerican.com/media/inline/geo-wiki-project_1.jpg">
            <a:extLst>
              <a:ext uri="{FF2B5EF4-FFF2-40B4-BE49-F238E27FC236}">
                <a16:creationId xmlns:a16="http://schemas.microsoft.com/office/drawing/2014/main" id="{B3E848D2-154D-498D-97C6-1DFAF7F28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9" y="3049658"/>
            <a:ext cx="604438" cy="8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10">
            <a:extLst>
              <a:ext uri="{FF2B5EF4-FFF2-40B4-BE49-F238E27FC236}">
                <a16:creationId xmlns:a16="http://schemas.microsoft.com/office/drawing/2014/main" id="{2C3BD921-720D-4DFF-9086-30C5C696B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159" y="4367014"/>
            <a:ext cx="13571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6600"/>
              </a:buClr>
              <a:buFont typeface="Wingdings 2" panose="05020102010507070707" pitchFamily="18" charset="2"/>
              <a:buChar char="§"/>
              <a:defRPr sz="3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6666"/>
              </a:buClr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292929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>
              <a:spcBef>
                <a:spcPct val="0"/>
              </a:spcBef>
              <a:buClrTx/>
            </a:pPr>
            <a:r>
              <a:rPr lang="en-US" altLang="en-US" sz="1400" b="1" dirty="0">
                <a:solidFill>
                  <a:srgbClr val="0070C0"/>
                </a:solidFill>
              </a:rPr>
              <a:t>…</a:t>
            </a:r>
            <a:r>
              <a:rPr lang="en-US" altLang="en-US" sz="1400" b="1" dirty="0">
                <a:solidFill>
                  <a:srgbClr val="0070C0"/>
                </a:solidFill>
                <a:highlight>
                  <a:srgbClr val="FFFF00"/>
                </a:highlight>
              </a:rPr>
              <a:t>To</a:t>
            </a:r>
            <a:r>
              <a:rPr lang="en-US" altLang="en-US" sz="1400" b="1" dirty="0">
                <a:solidFill>
                  <a:srgbClr val="0070C0"/>
                </a:solidFill>
              </a:rPr>
              <a:t> integrated frameworks</a:t>
            </a:r>
          </a:p>
        </p:txBody>
      </p:sp>
      <p:pic>
        <p:nvPicPr>
          <p:cNvPr id="176" name="Picture 16" descr="http://www.scientificamerican.com/media/inline/geo-wiki-project_1.jpg">
            <a:extLst>
              <a:ext uri="{FF2B5EF4-FFF2-40B4-BE49-F238E27FC236}">
                <a16:creationId xmlns:a16="http://schemas.microsoft.com/office/drawing/2014/main" id="{513FC260-C825-4B21-A0AD-03201EDA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" y="4397918"/>
            <a:ext cx="605262" cy="80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8" name="Group 177">
            <a:extLst>
              <a:ext uri="{FF2B5EF4-FFF2-40B4-BE49-F238E27FC236}">
                <a16:creationId xmlns:a16="http://schemas.microsoft.com/office/drawing/2014/main" id="{0ABBF3A9-E13D-4D32-AD5F-B70C016262E7}"/>
              </a:ext>
            </a:extLst>
          </p:cNvPr>
          <p:cNvGrpSpPr/>
          <p:nvPr/>
        </p:nvGrpSpPr>
        <p:grpSpPr>
          <a:xfrm>
            <a:off x="5665791" y="4292990"/>
            <a:ext cx="1789954" cy="2120899"/>
            <a:chOff x="2113825" y="4317831"/>
            <a:chExt cx="2789081" cy="2120899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8D897D7-BFC8-4AEF-890F-2D0E1A6FA125}"/>
                </a:ext>
              </a:extLst>
            </p:cNvPr>
            <p:cNvSpPr txBox="1"/>
            <p:nvPr/>
          </p:nvSpPr>
          <p:spPr>
            <a:xfrm>
              <a:off x="2144922" y="4499738"/>
              <a:ext cx="275798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Recommends that the oversight and supervisory functions of the of CODIST-Geo be transferred to an equivalent subcommittee of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StatCom</a:t>
              </a:r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 Africa with the name of </a:t>
              </a:r>
              <a:r>
                <a:rPr lang="en-US" altLang="ko-KR" sz="120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UN-GGIM:Africa</a:t>
              </a:r>
              <a:endParaRPr lang="en-US" altLang="ko-K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18C8DD03-0723-480F-830F-F892385635D0}"/>
                </a:ext>
              </a:extLst>
            </p:cNvPr>
            <p:cNvSpPr txBox="1"/>
            <p:nvPr/>
          </p:nvSpPr>
          <p:spPr>
            <a:xfrm>
              <a:off x="2113825" y="4317831"/>
              <a:ext cx="2601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CODIST</a:t>
              </a:r>
              <a:endParaRPr lang="ko-KR" alt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458461EE-0677-4EA1-91EB-4AA53FD96C0A}"/>
              </a:ext>
            </a:extLst>
          </p:cNvPr>
          <p:cNvCxnSpPr>
            <a:cxnSpLocks/>
          </p:cNvCxnSpPr>
          <p:nvPr/>
        </p:nvCxnSpPr>
        <p:spPr>
          <a:xfrm>
            <a:off x="711641" y="1690688"/>
            <a:ext cx="0" cy="1065688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F698DE24-85C5-45AE-AA6E-F6AB0CC78E53}"/>
              </a:ext>
            </a:extLst>
          </p:cNvPr>
          <p:cNvCxnSpPr>
            <a:cxnSpLocks/>
          </p:cNvCxnSpPr>
          <p:nvPr/>
        </p:nvCxnSpPr>
        <p:spPr>
          <a:xfrm>
            <a:off x="724731" y="3179894"/>
            <a:ext cx="0" cy="1065688"/>
          </a:xfrm>
          <a:prstGeom prst="straightConnector1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2884EEEC-0C6A-4956-ACBF-08E27169EE53}"/>
              </a:ext>
            </a:extLst>
          </p:cNvPr>
          <p:cNvCxnSpPr>
            <a:cxnSpLocks/>
          </p:cNvCxnSpPr>
          <p:nvPr/>
        </p:nvCxnSpPr>
        <p:spPr>
          <a:xfrm>
            <a:off x="712609" y="4736346"/>
            <a:ext cx="0" cy="661227"/>
          </a:xfrm>
          <a:prstGeom prst="straightConnector1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08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76212-91D4-42E4-8403-B9EC1A2E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UN-GGIM: Africa</a:t>
            </a:r>
            <a:r>
              <a:rPr lang="en-US" dirty="0"/>
              <a:t> | The Journey So far…</a:t>
            </a:r>
            <a:endParaRPr lang="en-GB" dirty="0"/>
          </a:p>
        </p:txBody>
      </p:sp>
      <p:cxnSp>
        <p:nvCxnSpPr>
          <p:cNvPr id="65" name="Straight Connector 36">
            <a:extLst>
              <a:ext uri="{FF2B5EF4-FFF2-40B4-BE49-F238E27FC236}">
                <a16:creationId xmlns:a16="http://schemas.microsoft.com/office/drawing/2014/main" id="{71CA6B43-23C1-48CF-B7CC-297436661052}"/>
              </a:ext>
            </a:extLst>
          </p:cNvPr>
          <p:cNvCxnSpPr>
            <a:cxnSpLocks/>
          </p:cNvCxnSpPr>
          <p:nvPr/>
        </p:nvCxnSpPr>
        <p:spPr>
          <a:xfrm flipV="1">
            <a:off x="888701" y="1949932"/>
            <a:ext cx="11363" cy="1800000"/>
          </a:xfrm>
          <a:prstGeom prst="line">
            <a:avLst/>
          </a:prstGeom>
          <a:noFill/>
          <a:ln w="25400" cap="flat" cmpd="sng" algn="ctr">
            <a:solidFill>
              <a:srgbClr val="70AD47"/>
            </a:solidFill>
            <a:prstDash val="solid"/>
            <a:tailEnd type="oval" w="lg" len="lg"/>
          </a:ln>
          <a:effectLst/>
        </p:spPr>
      </p:cxnSp>
      <p:grpSp>
        <p:nvGrpSpPr>
          <p:cNvPr id="66" name="Group 39">
            <a:extLst>
              <a:ext uri="{FF2B5EF4-FFF2-40B4-BE49-F238E27FC236}">
                <a16:creationId xmlns:a16="http://schemas.microsoft.com/office/drawing/2014/main" id="{5E0C85A1-09F0-462F-A663-CC9546D7D37F}"/>
              </a:ext>
            </a:extLst>
          </p:cNvPr>
          <p:cNvGrpSpPr/>
          <p:nvPr/>
        </p:nvGrpSpPr>
        <p:grpSpPr>
          <a:xfrm>
            <a:off x="1053513" y="1964185"/>
            <a:ext cx="1983251" cy="911409"/>
            <a:chOff x="4965551" y="1736224"/>
            <a:chExt cx="1983251" cy="91140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D9BB3AF-4FEB-4D5F-8962-9A475B1527B6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Africa agrees to take part in the nascent process of UN-GGIM.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BC60E29-C89D-429D-AADF-9B0FDA79A01D}"/>
                </a:ext>
              </a:extLst>
            </p:cNvPr>
            <p:cNvSpPr txBox="1"/>
            <p:nvPr/>
          </p:nvSpPr>
          <p:spPr>
            <a:xfrm>
              <a:off x="4965551" y="1736224"/>
              <a:ext cx="1983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Preparatory Meeting</a:t>
              </a:r>
            </a:p>
          </p:txBody>
        </p:sp>
      </p:grpSp>
      <p:cxnSp>
        <p:nvCxnSpPr>
          <p:cNvPr id="69" name="Straight Connector 42">
            <a:extLst>
              <a:ext uri="{FF2B5EF4-FFF2-40B4-BE49-F238E27FC236}">
                <a16:creationId xmlns:a16="http://schemas.microsoft.com/office/drawing/2014/main" id="{3B80E7CF-944F-4252-9E96-F8DEC93CC16E}"/>
              </a:ext>
            </a:extLst>
          </p:cNvPr>
          <p:cNvCxnSpPr/>
          <p:nvPr/>
        </p:nvCxnSpPr>
        <p:spPr>
          <a:xfrm flipV="1">
            <a:off x="3391299" y="2036304"/>
            <a:ext cx="0" cy="1800000"/>
          </a:xfrm>
          <a:prstGeom prst="line">
            <a:avLst/>
          </a:prstGeom>
          <a:noFill/>
          <a:ln w="25400" cap="flat" cmpd="sng" algn="ctr">
            <a:solidFill>
              <a:srgbClr val="ED7D31"/>
            </a:solidFill>
            <a:prstDash val="solid"/>
            <a:tailEnd type="oval" w="lg" len="lg"/>
          </a:ln>
          <a:effectLst/>
        </p:spPr>
      </p:cxnSp>
      <p:grpSp>
        <p:nvGrpSpPr>
          <p:cNvPr id="70" name="Group 43">
            <a:extLst>
              <a:ext uri="{FF2B5EF4-FFF2-40B4-BE49-F238E27FC236}">
                <a16:creationId xmlns:a16="http://schemas.microsoft.com/office/drawing/2014/main" id="{213A5DD1-0D62-46CD-85CB-5CE1E9690219}"/>
              </a:ext>
            </a:extLst>
          </p:cNvPr>
          <p:cNvGrpSpPr/>
          <p:nvPr/>
        </p:nvGrpSpPr>
        <p:grpSpPr>
          <a:xfrm>
            <a:off x="3353772" y="1903188"/>
            <a:ext cx="1893309" cy="1588774"/>
            <a:chOff x="4831917" y="1736224"/>
            <a:chExt cx="1893309" cy="1588774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D060923-37B3-447D-A8AF-6A5E91D81178}"/>
                </a:ext>
              </a:extLst>
            </p:cNvPr>
            <p:cNvSpPr txBox="1"/>
            <p:nvPr/>
          </p:nvSpPr>
          <p:spPr>
            <a:xfrm>
              <a:off x="4831917" y="1940003"/>
              <a:ext cx="175967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Formal endorsement by the UNCE. 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Endorsement by Member States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Constitution of  Working Groups</a:t>
              </a:r>
            </a:p>
            <a:p>
              <a:pPr defTabSz="914400"/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A365E45-CB85-4EED-9807-C5D02D981DD6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400" b="1" dirty="0">
                  <a:solidFill>
                    <a:srgbClr val="ED7D31"/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First Meeting</a:t>
              </a:r>
            </a:p>
            <a:p>
              <a:pPr defTabSz="914400"/>
              <a:endParaRPr lang="ko-KR" altLang="en-US" sz="1400" b="1" dirty="0">
                <a:solidFill>
                  <a:srgbClr val="ED7D31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73" name="Straight Connector 46">
            <a:extLst>
              <a:ext uri="{FF2B5EF4-FFF2-40B4-BE49-F238E27FC236}">
                <a16:creationId xmlns:a16="http://schemas.microsoft.com/office/drawing/2014/main" id="{74D11672-3915-47B9-AC3B-D0CAB8085E2D}"/>
              </a:ext>
            </a:extLst>
          </p:cNvPr>
          <p:cNvCxnSpPr/>
          <p:nvPr/>
        </p:nvCxnSpPr>
        <p:spPr>
          <a:xfrm flipH="1" flipV="1">
            <a:off x="6155935" y="1954961"/>
            <a:ext cx="162" cy="180000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tailEnd type="oval" w="lg" len="lg"/>
          </a:ln>
          <a:effectLst/>
        </p:spPr>
      </p:cxnSp>
      <p:grpSp>
        <p:nvGrpSpPr>
          <p:cNvPr id="74" name="Group 47">
            <a:extLst>
              <a:ext uri="{FF2B5EF4-FFF2-40B4-BE49-F238E27FC236}">
                <a16:creationId xmlns:a16="http://schemas.microsoft.com/office/drawing/2014/main" id="{2114CB40-C6E1-4BA7-BE9F-55E98D783D3A}"/>
              </a:ext>
            </a:extLst>
          </p:cNvPr>
          <p:cNvGrpSpPr/>
          <p:nvPr/>
        </p:nvGrpSpPr>
        <p:grpSpPr>
          <a:xfrm>
            <a:off x="6218859" y="1979173"/>
            <a:ext cx="1762994" cy="1487248"/>
            <a:chOff x="4863500" y="1746183"/>
            <a:chExt cx="1762994" cy="148724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7327B21-94E8-4367-A105-79BED9A7EA06}"/>
                </a:ext>
              </a:extLst>
            </p:cNvPr>
            <p:cNvSpPr txBox="1"/>
            <p:nvPr/>
          </p:nvSpPr>
          <p:spPr>
            <a:xfrm>
              <a:off x="4866820" y="2033102"/>
              <a:ext cx="17596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Engendering Member States participation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Review of Management and Governance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BB75219-51EE-4D65-BC1C-B3F75066E047}"/>
                </a:ext>
              </a:extLst>
            </p:cNvPr>
            <p:cNvSpPr txBox="1"/>
            <p:nvPr/>
          </p:nvSpPr>
          <p:spPr>
            <a:xfrm>
              <a:off x="4863500" y="1746183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400" b="1" dirty="0">
                  <a:solidFill>
                    <a:srgbClr val="FFC000"/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Fifth Meeting</a:t>
              </a:r>
              <a:endParaRPr lang="ko-KR" altLang="en-US" sz="1400" b="1" dirty="0">
                <a:solidFill>
                  <a:srgbClr val="FFC000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77" name="Straight Connector 52">
            <a:extLst>
              <a:ext uri="{FF2B5EF4-FFF2-40B4-BE49-F238E27FC236}">
                <a16:creationId xmlns:a16="http://schemas.microsoft.com/office/drawing/2014/main" id="{E5DC1277-23B4-404A-B2CD-A915E1ABE63A}"/>
              </a:ext>
            </a:extLst>
          </p:cNvPr>
          <p:cNvCxnSpPr/>
          <p:nvPr/>
        </p:nvCxnSpPr>
        <p:spPr>
          <a:xfrm flipV="1">
            <a:off x="2126743" y="4149164"/>
            <a:ext cx="0" cy="1800000"/>
          </a:xfrm>
          <a:prstGeom prst="line">
            <a:avLst/>
          </a:prstGeom>
          <a:noFill/>
          <a:ln w="25400" cap="flat" cmpd="sng" algn="ctr">
            <a:solidFill>
              <a:srgbClr val="5B9BD5"/>
            </a:solidFill>
            <a:prstDash val="solid"/>
            <a:headEnd type="oval" w="lg" len="lg"/>
            <a:tailEnd type="none" w="lg" len="lg"/>
          </a:ln>
          <a:effectLst/>
        </p:spPr>
      </p:cxnSp>
      <p:grpSp>
        <p:nvGrpSpPr>
          <p:cNvPr id="78" name="Group 53">
            <a:extLst>
              <a:ext uri="{FF2B5EF4-FFF2-40B4-BE49-F238E27FC236}">
                <a16:creationId xmlns:a16="http://schemas.microsoft.com/office/drawing/2014/main" id="{7722840F-756E-4820-BE9F-7C57A10A418B}"/>
              </a:ext>
            </a:extLst>
          </p:cNvPr>
          <p:cNvGrpSpPr/>
          <p:nvPr/>
        </p:nvGrpSpPr>
        <p:grpSpPr>
          <a:xfrm>
            <a:off x="2121549" y="5360019"/>
            <a:ext cx="1988964" cy="962262"/>
            <a:chOff x="4859164" y="1736224"/>
            <a:chExt cx="2138883" cy="91140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A36A346-C4E0-482F-BE51-C800B1B4D6EF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Transitional Bureau Working Groups</a:t>
              </a:r>
            </a:p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C807378-4A4B-4156-A987-EE42E2F46E99}"/>
                </a:ext>
              </a:extLst>
            </p:cNvPr>
            <p:cNvSpPr txBox="1"/>
            <p:nvPr/>
          </p:nvSpPr>
          <p:spPr>
            <a:xfrm>
              <a:off x="4859164" y="1736224"/>
              <a:ext cx="2138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400" b="1" dirty="0">
                  <a:solidFill>
                    <a:srgbClr val="5B9BD5"/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Inaugural Meeting</a:t>
              </a:r>
            </a:p>
            <a:p>
              <a:pPr defTabSz="914400"/>
              <a:endParaRPr lang="ko-KR" altLang="en-US" sz="1400" b="1" dirty="0">
                <a:solidFill>
                  <a:srgbClr val="5B9BD5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cxnSp>
        <p:nvCxnSpPr>
          <p:cNvPr id="81" name="Straight Connector 56">
            <a:extLst>
              <a:ext uri="{FF2B5EF4-FFF2-40B4-BE49-F238E27FC236}">
                <a16:creationId xmlns:a16="http://schemas.microsoft.com/office/drawing/2014/main" id="{BB1A3B00-CB02-4C32-AE6D-30F7C9D3F3C4}"/>
              </a:ext>
            </a:extLst>
          </p:cNvPr>
          <p:cNvCxnSpPr/>
          <p:nvPr/>
        </p:nvCxnSpPr>
        <p:spPr>
          <a:xfrm flipV="1">
            <a:off x="4637370" y="4118780"/>
            <a:ext cx="0" cy="1800000"/>
          </a:xfrm>
          <a:prstGeom prst="line">
            <a:avLst/>
          </a:prstGeom>
          <a:noFill/>
          <a:ln w="25400" cap="flat" cmpd="sng" algn="ctr">
            <a:solidFill>
              <a:srgbClr val="A5A5A5"/>
            </a:solidFill>
            <a:prstDash val="solid"/>
            <a:headEnd type="oval" w="lg" len="lg"/>
            <a:tailEnd type="none" w="lg" len="lg"/>
          </a:ln>
          <a:effectLst/>
        </p:spPr>
      </p:cxnSp>
      <p:grpSp>
        <p:nvGrpSpPr>
          <p:cNvPr id="82" name="Group 57">
            <a:extLst>
              <a:ext uri="{FF2B5EF4-FFF2-40B4-BE49-F238E27FC236}">
                <a16:creationId xmlns:a16="http://schemas.microsoft.com/office/drawing/2014/main" id="{C2675DDA-14B0-4F33-9F35-BA1822937160}"/>
              </a:ext>
            </a:extLst>
          </p:cNvPr>
          <p:cNvGrpSpPr/>
          <p:nvPr/>
        </p:nvGrpSpPr>
        <p:grpSpPr>
          <a:xfrm>
            <a:off x="4721200" y="4527688"/>
            <a:ext cx="1759674" cy="1834738"/>
            <a:chOff x="4965552" y="1736224"/>
            <a:chExt cx="1759674" cy="183473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82A70E8-D708-4D21-9952-0D413BAE6BF8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Look at  policies, measures and steps that African countries could take to ensure a successful implementation of the UN-GGIM. </a:t>
              </a:r>
              <a:endParaRPr lang="ko-KR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D706642-5793-42DF-858A-E0D57EBFE8B9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400" b="1" dirty="0">
                  <a:solidFill>
                    <a:srgbClr val="A5A5A5"/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Third Meeting</a:t>
              </a:r>
              <a:endParaRPr lang="ko-KR" altLang="en-US" sz="1400" b="1" dirty="0">
                <a:solidFill>
                  <a:srgbClr val="A5A5A5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2BC00D94-C824-4B17-B314-9B86E6FDF08C}"/>
              </a:ext>
            </a:extLst>
          </p:cNvPr>
          <p:cNvSpPr txBox="1"/>
          <p:nvPr/>
        </p:nvSpPr>
        <p:spPr>
          <a:xfrm>
            <a:off x="299486" y="4126065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2800" b="1" dirty="0">
                <a:solidFill>
                  <a:srgbClr val="70AD47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rPr>
              <a:t>2011</a:t>
            </a:r>
            <a:endParaRPr lang="ko-KR" altLang="en-US" sz="2800" b="1" dirty="0">
              <a:solidFill>
                <a:srgbClr val="70AD47"/>
              </a:solidFill>
              <a:latin typeface="Century Gothic" panose="020B0502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D7B5009-2F94-4ABA-95B1-F88F523FF676}"/>
              </a:ext>
            </a:extLst>
          </p:cNvPr>
          <p:cNvSpPr txBox="1"/>
          <p:nvPr/>
        </p:nvSpPr>
        <p:spPr>
          <a:xfrm>
            <a:off x="2927741" y="4055038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2800" b="1" dirty="0">
                <a:solidFill>
                  <a:srgbClr val="ED7D31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rPr>
              <a:t>2015</a:t>
            </a:r>
            <a:endParaRPr lang="ko-KR" altLang="en-US" sz="2800" b="1" dirty="0">
              <a:solidFill>
                <a:srgbClr val="ED7D31"/>
              </a:solidFill>
              <a:latin typeface="Century Gothic" panose="020B0502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3A00DFB-A5F8-4AD3-8394-5C4784B971C0}"/>
              </a:ext>
            </a:extLst>
          </p:cNvPr>
          <p:cNvSpPr txBox="1"/>
          <p:nvPr/>
        </p:nvSpPr>
        <p:spPr>
          <a:xfrm>
            <a:off x="6025277" y="405822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2800" b="1" dirty="0">
                <a:solidFill>
                  <a:srgbClr val="FFC000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rPr>
              <a:t>2019</a:t>
            </a:r>
            <a:endParaRPr lang="ko-KR" altLang="en-US" sz="2800" b="1" dirty="0">
              <a:solidFill>
                <a:srgbClr val="FFC000"/>
              </a:solidFill>
              <a:latin typeface="Century Gothic" panose="020B0502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4C29E73-9567-41E9-AFF3-6B7236541385}"/>
              </a:ext>
            </a:extLst>
          </p:cNvPr>
          <p:cNvSpPr txBox="1"/>
          <p:nvPr/>
        </p:nvSpPr>
        <p:spPr>
          <a:xfrm>
            <a:off x="1527345" y="3252458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2800" b="1" dirty="0">
                <a:solidFill>
                  <a:srgbClr val="5B9BD5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rPr>
              <a:t>2014</a:t>
            </a:r>
            <a:endParaRPr lang="ko-KR" altLang="en-US" sz="2800" b="1" dirty="0">
              <a:solidFill>
                <a:srgbClr val="5B9BD5"/>
              </a:solidFill>
              <a:latin typeface="Century Gothic" panose="020B0502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6F3604-32FA-4344-9829-6D021861182D}"/>
              </a:ext>
            </a:extLst>
          </p:cNvPr>
          <p:cNvSpPr txBox="1"/>
          <p:nvPr/>
        </p:nvSpPr>
        <p:spPr>
          <a:xfrm>
            <a:off x="4040332" y="323035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2800" b="1" dirty="0">
                <a:solidFill>
                  <a:srgbClr val="A5A5A5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rPr>
              <a:t>2017</a:t>
            </a:r>
            <a:endParaRPr lang="ko-KR" altLang="en-US" sz="2800" b="1" dirty="0">
              <a:solidFill>
                <a:srgbClr val="A5A5A5"/>
              </a:solidFill>
              <a:latin typeface="Century Gothic" panose="020B0502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grpSp>
        <p:nvGrpSpPr>
          <p:cNvPr id="90" name="그룹 1">
            <a:extLst>
              <a:ext uri="{FF2B5EF4-FFF2-40B4-BE49-F238E27FC236}">
                <a16:creationId xmlns:a16="http://schemas.microsoft.com/office/drawing/2014/main" id="{F85D16F6-7ABD-4BE3-9AE8-53FBF6675315}"/>
              </a:ext>
            </a:extLst>
          </p:cNvPr>
          <p:cNvGrpSpPr/>
          <p:nvPr/>
        </p:nvGrpSpPr>
        <p:grpSpPr>
          <a:xfrm>
            <a:off x="140148" y="3701219"/>
            <a:ext cx="10291232" cy="472387"/>
            <a:chOff x="940255" y="3701219"/>
            <a:chExt cx="10291232" cy="472387"/>
          </a:xfrm>
        </p:grpSpPr>
        <p:sp>
          <p:nvSpPr>
            <p:cNvPr id="91" name="Oval 2">
              <a:extLst>
                <a:ext uri="{FF2B5EF4-FFF2-40B4-BE49-F238E27FC236}">
                  <a16:creationId xmlns:a16="http://schemas.microsoft.com/office/drawing/2014/main" id="{4958F602-6452-4A94-A80D-D978C4F04823}"/>
                </a:ext>
              </a:extLst>
            </p:cNvPr>
            <p:cNvSpPr/>
            <p:nvPr/>
          </p:nvSpPr>
          <p:spPr>
            <a:xfrm>
              <a:off x="940255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4" name="Oval 32">
              <a:extLst>
                <a:ext uri="{FF2B5EF4-FFF2-40B4-BE49-F238E27FC236}">
                  <a16:creationId xmlns:a16="http://schemas.microsoft.com/office/drawing/2014/main" id="{F0E998E9-8FF1-4132-AA8A-C583949522EA}"/>
                </a:ext>
              </a:extLst>
            </p:cNvPr>
            <p:cNvSpPr/>
            <p:nvPr/>
          </p:nvSpPr>
          <p:spPr>
            <a:xfrm>
              <a:off x="5235460" y="3701219"/>
              <a:ext cx="368424" cy="368424"/>
            </a:xfrm>
            <a:prstGeom prst="ellipse">
              <a:avLst/>
            </a:prstGeom>
            <a:solidFill>
              <a:srgbClr val="A5A5A5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2" name="Oval 4">
              <a:extLst>
                <a:ext uri="{FF2B5EF4-FFF2-40B4-BE49-F238E27FC236}">
                  <a16:creationId xmlns:a16="http://schemas.microsoft.com/office/drawing/2014/main" id="{12348B05-BEA3-4020-A619-1AA688470F26}"/>
                </a:ext>
              </a:extLst>
            </p:cNvPr>
            <p:cNvSpPr/>
            <p:nvPr/>
          </p:nvSpPr>
          <p:spPr>
            <a:xfrm>
              <a:off x="1228236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BD1EC3D0-0C98-41D4-BBB3-95E53A950D87}"/>
                </a:ext>
              </a:extLst>
            </p:cNvPr>
            <p:cNvSpPr/>
            <p:nvPr/>
          </p:nvSpPr>
          <p:spPr>
            <a:xfrm>
              <a:off x="1956598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4" name="Oval 6">
              <a:extLst>
                <a:ext uri="{FF2B5EF4-FFF2-40B4-BE49-F238E27FC236}">
                  <a16:creationId xmlns:a16="http://schemas.microsoft.com/office/drawing/2014/main" id="{FC938B5C-3359-44BE-A954-B09140EAFE07}"/>
                </a:ext>
              </a:extLst>
            </p:cNvPr>
            <p:cNvSpPr/>
            <p:nvPr/>
          </p:nvSpPr>
          <p:spPr>
            <a:xfrm>
              <a:off x="2532560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5" name="Oval 7">
              <a:extLst>
                <a:ext uri="{FF2B5EF4-FFF2-40B4-BE49-F238E27FC236}">
                  <a16:creationId xmlns:a16="http://schemas.microsoft.com/office/drawing/2014/main" id="{99A1E20B-2458-4352-977E-77021BCA6D93}"/>
                </a:ext>
              </a:extLst>
            </p:cNvPr>
            <p:cNvSpPr/>
            <p:nvPr/>
          </p:nvSpPr>
          <p:spPr>
            <a:xfrm>
              <a:off x="2820541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6" name="Oval 8">
              <a:extLst>
                <a:ext uri="{FF2B5EF4-FFF2-40B4-BE49-F238E27FC236}">
                  <a16:creationId xmlns:a16="http://schemas.microsoft.com/office/drawing/2014/main" id="{F8EE6D7B-FE2D-4C62-987E-0F637AEBE262}"/>
                </a:ext>
              </a:extLst>
            </p:cNvPr>
            <p:cNvSpPr/>
            <p:nvPr/>
          </p:nvSpPr>
          <p:spPr>
            <a:xfrm>
              <a:off x="3149386" y="3853619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7" name="Oval 9">
              <a:extLst>
                <a:ext uri="{FF2B5EF4-FFF2-40B4-BE49-F238E27FC236}">
                  <a16:creationId xmlns:a16="http://schemas.microsoft.com/office/drawing/2014/main" id="{0DE713D9-7452-4AD7-A46A-2CD03D76F5E1}"/>
                </a:ext>
              </a:extLst>
            </p:cNvPr>
            <p:cNvSpPr/>
            <p:nvPr/>
          </p:nvSpPr>
          <p:spPr>
            <a:xfrm>
              <a:off x="3836884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8" name="Oval 10">
              <a:extLst>
                <a:ext uri="{FF2B5EF4-FFF2-40B4-BE49-F238E27FC236}">
                  <a16:creationId xmlns:a16="http://schemas.microsoft.com/office/drawing/2014/main" id="{0EEA1C01-9372-4258-A107-2DB676B47E03}"/>
                </a:ext>
              </a:extLst>
            </p:cNvPr>
            <p:cNvSpPr/>
            <p:nvPr/>
          </p:nvSpPr>
          <p:spPr>
            <a:xfrm>
              <a:off x="4412846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9" name="Oval 11">
              <a:extLst>
                <a:ext uri="{FF2B5EF4-FFF2-40B4-BE49-F238E27FC236}">
                  <a16:creationId xmlns:a16="http://schemas.microsoft.com/office/drawing/2014/main" id="{8FEEDC25-769F-4D46-857B-6CC7949F10FB}"/>
                </a:ext>
              </a:extLst>
            </p:cNvPr>
            <p:cNvSpPr/>
            <p:nvPr/>
          </p:nvSpPr>
          <p:spPr>
            <a:xfrm>
              <a:off x="4700827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0" name="Oval 12">
              <a:extLst>
                <a:ext uri="{FF2B5EF4-FFF2-40B4-BE49-F238E27FC236}">
                  <a16:creationId xmlns:a16="http://schemas.microsoft.com/office/drawing/2014/main" id="{85D68DF0-4A78-4E41-8280-846947D35423}"/>
                </a:ext>
              </a:extLst>
            </p:cNvPr>
            <p:cNvSpPr/>
            <p:nvPr/>
          </p:nvSpPr>
          <p:spPr>
            <a:xfrm>
              <a:off x="4988808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1" name="Oval 13">
              <a:extLst>
                <a:ext uri="{FF2B5EF4-FFF2-40B4-BE49-F238E27FC236}">
                  <a16:creationId xmlns:a16="http://schemas.microsoft.com/office/drawing/2014/main" id="{DA9049AB-63EF-49CF-B13E-A8B4BC2CE63A}"/>
                </a:ext>
              </a:extLst>
            </p:cNvPr>
            <p:cNvSpPr/>
            <p:nvPr/>
          </p:nvSpPr>
          <p:spPr>
            <a:xfrm>
              <a:off x="5717170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2" name="Oval 14">
              <a:extLst>
                <a:ext uri="{FF2B5EF4-FFF2-40B4-BE49-F238E27FC236}">
                  <a16:creationId xmlns:a16="http://schemas.microsoft.com/office/drawing/2014/main" id="{BA53FC22-9A8D-4055-93B4-7009FC6E171E}"/>
                </a:ext>
              </a:extLst>
            </p:cNvPr>
            <p:cNvSpPr/>
            <p:nvPr/>
          </p:nvSpPr>
          <p:spPr>
            <a:xfrm>
              <a:off x="6293132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3" name="Oval 15">
              <a:extLst>
                <a:ext uri="{FF2B5EF4-FFF2-40B4-BE49-F238E27FC236}">
                  <a16:creationId xmlns:a16="http://schemas.microsoft.com/office/drawing/2014/main" id="{8BF37448-49EF-43BA-B8BB-32E942B8ED10}"/>
                </a:ext>
              </a:extLst>
            </p:cNvPr>
            <p:cNvSpPr/>
            <p:nvPr/>
          </p:nvSpPr>
          <p:spPr>
            <a:xfrm>
              <a:off x="6581113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4" name="Oval 16">
              <a:extLst>
                <a:ext uri="{FF2B5EF4-FFF2-40B4-BE49-F238E27FC236}">
                  <a16:creationId xmlns:a16="http://schemas.microsoft.com/office/drawing/2014/main" id="{5AF09C33-F99F-4125-8C3F-465F6C0BB94A}"/>
                </a:ext>
              </a:extLst>
            </p:cNvPr>
            <p:cNvSpPr/>
            <p:nvPr/>
          </p:nvSpPr>
          <p:spPr>
            <a:xfrm>
              <a:off x="6869094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5" name="Oval 17">
              <a:extLst>
                <a:ext uri="{FF2B5EF4-FFF2-40B4-BE49-F238E27FC236}">
                  <a16:creationId xmlns:a16="http://schemas.microsoft.com/office/drawing/2014/main" id="{CE1099D2-C714-4D73-AC63-7865AFE7D1D5}"/>
                </a:ext>
              </a:extLst>
            </p:cNvPr>
            <p:cNvSpPr/>
            <p:nvPr/>
          </p:nvSpPr>
          <p:spPr>
            <a:xfrm>
              <a:off x="7597456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6" name="Oval 18">
              <a:extLst>
                <a:ext uri="{FF2B5EF4-FFF2-40B4-BE49-F238E27FC236}">
                  <a16:creationId xmlns:a16="http://schemas.microsoft.com/office/drawing/2014/main" id="{58CE6D18-F89D-4DF1-A4AF-65E308D61A96}"/>
                </a:ext>
              </a:extLst>
            </p:cNvPr>
            <p:cNvSpPr/>
            <p:nvPr/>
          </p:nvSpPr>
          <p:spPr>
            <a:xfrm>
              <a:off x="8173418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7" name="Oval 19">
              <a:extLst>
                <a:ext uri="{FF2B5EF4-FFF2-40B4-BE49-F238E27FC236}">
                  <a16:creationId xmlns:a16="http://schemas.microsoft.com/office/drawing/2014/main" id="{5E828DDC-9347-476D-9C58-916381370F68}"/>
                </a:ext>
              </a:extLst>
            </p:cNvPr>
            <p:cNvSpPr/>
            <p:nvPr/>
          </p:nvSpPr>
          <p:spPr>
            <a:xfrm>
              <a:off x="8461399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8" name="Oval 20">
              <a:extLst>
                <a:ext uri="{FF2B5EF4-FFF2-40B4-BE49-F238E27FC236}">
                  <a16:creationId xmlns:a16="http://schemas.microsoft.com/office/drawing/2014/main" id="{E8DC3416-200E-40DF-8367-45B96ABBD6C1}"/>
                </a:ext>
              </a:extLst>
            </p:cNvPr>
            <p:cNvSpPr/>
            <p:nvPr/>
          </p:nvSpPr>
          <p:spPr>
            <a:xfrm>
              <a:off x="8749380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9" name="Oval 21">
              <a:extLst>
                <a:ext uri="{FF2B5EF4-FFF2-40B4-BE49-F238E27FC236}">
                  <a16:creationId xmlns:a16="http://schemas.microsoft.com/office/drawing/2014/main" id="{69B13571-1627-4DD2-8EA4-2780E69602BD}"/>
                </a:ext>
              </a:extLst>
            </p:cNvPr>
            <p:cNvSpPr/>
            <p:nvPr/>
          </p:nvSpPr>
          <p:spPr>
            <a:xfrm>
              <a:off x="9477742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1" name="Oval 29">
              <a:extLst>
                <a:ext uri="{FF2B5EF4-FFF2-40B4-BE49-F238E27FC236}">
                  <a16:creationId xmlns:a16="http://schemas.microsoft.com/office/drawing/2014/main" id="{18C6C433-A6EA-4B08-89ED-B18570FFA4D6}"/>
                </a:ext>
              </a:extLst>
            </p:cNvPr>
            <p:cNvSpPr/>
            <p:nvPr/>
          </p:nvSpPr>
          <p:spPr>
            <a:xfrm>
              <a:off x="1516217" y="3734345"/>
              <a:ext cx="368424" cy="368424"/>
            </a:xfrm>
            <a:prstGeom prst="ellipse">
              <a:avLst/>
            </a:prstGeom>
            <a:solidFill>
              <a:srgbClr val="70AD47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2" name="Oval 30">
              <a:extLst>
                <a:ext uri="{FF2B5EF4-FFF2-40B4-BE49-F238E27FC236}">
                  <a16:creationId xmlns:a16="http://schemas.microsoft.com/office/drawing/2014/main" id="{FE16A0C6-1FB1-4B52-997C-89ABA142FE60}"/>
                </a:ext>
              </a:extLst>
            </p:cNvPr>
            <p:cNvSpPr/>
            <p:nvPr/>
          </p:nvSpPr>
          <p:spPr>
            <a:xfrm>
              <a:off x="2744499" y="3805182"/>
              <a:ext cx="368424" cy="368424"/>
            </a:xfrm>
            <a:prstGeom prst="ellipse">
              <a:avLst/>
            </a:prstGeom>
            <a:solidFill>
              <a:srgbClr val="5B9BD5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5" name="Oval 33">
              <a:extLst>
                <a:ext uri="{FF2B5EF4-FFF2-40B4-BE49-F238E27FC236}">
                  <a16:creationId xmlns:a16="http://schemas.microsoft.com/office/drawing/2014/main" id="{EB81E219-D28F-4E5E-80F6-E91ED7C5854B}"/>
                </a:ext>
              </a:extLst>
            </p:cNvPr>
            <p:cNvSpPr/>
            <p:nvPr/>
          </p:nvSpPr>
          <p:spPr>
            <a:xfrm>
              <a:off x="6814095" y="3757641"/>
              <a:ext cx="368424" cy="368424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6" name="Oval 74">
              <a:extLst>
                <a:ext uri="{FF2B5EF4-FFF2-40B4-BE49-F238E27FC236}">
                  <a16:creationId xmlns:a16="http://schemas.microsoft.com/office/drawing/2014/main" id="{D4A9729E-85C2-41F0-BE10-0F6CBA7AAC99}"/>
                </a:ext>
              </a:extLst>
            </p:cNvPr>
            <p:cNvSpPr/>
            <p:nvPr/>
          </p:nvSpPr>
          <p:spPr>
            <a:xfrm>
              <a:off x="10053704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7" name="Oval 75">
              <a:extLst>
                <a:ext uri="{FF2B5EF4-FFF2-40B4-BE49-F238E27FC236}">
                  <a16:creationId xmlns:a16="http://schemas.microsoft.com/office/drawing/2014/main" id="{C5536E3A-45C5-4022-9541-5E3B17984721}"/>
                </a:ext>
              </a:extLst>
            </p:cNvPr>
            <p:cNvSpPr/>
            <p:nvPr/>
          </p:nvSpPr>
          <p:spPr>
            <a:xfrm>
              <a:off x="10341685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8" name="Oval 76">
              <a:extLst>
                <a:ext uri="{FF2B5EF4-FFF2-40B4-BE49-F238E27FC236}">
                  <a16:creationId xmlns:a16="http://schemas.microsoft.com/office/drawing/2014/main" id="{A24177D9-F01D-4A5F-909A-403839D192F8}"/>
                </a:ext>
              </a:extLst>
            </p:cNvPr>
            <p:cNvSpPr/>
            <p:nvPr/>
          </p:nvSpPr>
          <p:spPr>
            <a:xfrm>
              <a:off x="11015463" y="3833841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B7DADD8A-A9C5-412E-AB7A-BEE0E28C025D}"/>
                </a:ext>
              </a:extLst>
            </p:cNvPr>
            <p:cNvSpPr/>
            <p:nvPr/>
          </p:nvSpPr>
          <p:spPr>
            <a:xfrm>
              <a:off x="2244579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0" name="Oval 9">
              <a:extLst>
                <a:ext uri="{FF2B5EF4-FFF2-40B4-BE49-F238E27FC236}">
                  <a16:creationId xmlns:a16="http://schemas.microsoft.com/office/drawing/2014/main" id="{0E6FC99F-AEAD-451F-A580-CE5992E23BBF}"/>
                </a:ext>
              </a:extLst>
            </p:cNvPr>
            <p:cNvSpPr/>
            <p:nvPr/>
          </p:nvSpPr>
          <p:spPr>
            <a:xfrm>
              <a:off x="4124865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1" name="Oval 13">
              <a:extLst>
                <a:ext uri="{FF2B5EF4-FFF2-40B4-BE49-F238E27FC236}">
                  <a16:creationId xmlns:a16="http://schemas.microsoft.com/office/drawing/2014/main" id="{C4B491D9-DE2F-4D65-A5BF-13EB9D8B0A3B}"/>
                </a:ext>
              </a:extLst>
            </p:cNvPr>
            <p:cNvSpPr/>
            <p:nvPr/>
          </p:nvSpPr>
          <p:spPr>
            <a:xfrm>
              <a:off x="6005151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2" name="Oval 17">
              <a:extLst>
                <a:ext uri="{FF2B5EF4-FFF2-40B4-BE49-F238E27FC236}">
                  <a16:creationId xmlns:a16="http://schemas.microsoft.com/office/drawing/2014/main" id="{5569D01B-B4C7-4C7E-AF1C-E03CE6CD3D77}"/>
                </a:ext>
              </a:extLst>
            </p:cNvPr>
            <p:cNvSpPr/>
            <p:nvPr/>
          </p:nvSpPr>
          <p:spPr>
            <a:xfrm>
              <a:off x="7885437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3" name="Oval 21">
              <a:extLst>
                <a:ext uri="{FF2B5EF4-FFF2-40B4-BE49-F238E27FC236}">
                  <a16:creationId xmlns:a16="http://schemas.microsoft.com/office/drawing/2014/main" id="{E58EF9DA-EE38-4C3E-97E6-983CE1E33C0E}"/>
                </a:ext>
              </a:extLst>
            </p:cNvPr>
            <p:cNvSpPr/>
            <p:nvPr/>
          </p:nvSpPr>
          <p:spPr>
            <a:xfrm>
              <a:off x="9765723" y="3810545"/>
              <a:ext cx="216024" cy="21602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3" name="Oval 31">
              <a:extLst>
                <a:ext uri="{FF2B5EF4-FFF2-40B4-BE49-F238E27FC236}">
                  <a16:creationId xmlns:a16="http://schemas.microsoft.com/office/drawing/2014/main" id="{0588B7D0-D046-4EB1-860E-07EF96D1E235}"/>
                </a:ext>
              </a:extLst>
            </p:cNvPr>
            <p:cNvSpPr/>
            <p:nvPr/>
          </p:nvSpPr>
          <p:spPr>
            <a:xfrm>
              <a:off x="4040155" y="3723530"/>
              <a:ext cx="368424" cy="368424"/>
            </a:xfrm>
            <a:prstGeom prst="ellipse">
              <a:avLst/>
            </a:prstGeom>
            <a:solidFill>
              <a:srgbClr val="ED7D31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26" name="Oval 21">
            <a:extLst>
              <a:ext uri="{FF2B5EF4-FFF2-40B4-BE49-F238E27FC236}">
                <a16:creationId xmlns:a16="http://schemas.microsoft.com/office/drawing/2014/main" id="{89E90955-946A-4742-B614-6937F64BFE09}"/>
              </a:ext>
            </a:extLst>
          </p:cNvPr>
          <p:cNvSpPr/>
          <p:nvPr/>
        </p:nvSpPr>
        <p:spPr>
          <a:xfrm>
            <a:off x="10547519" y="3805182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7" name="Rounded Rectangle 25">
            <a:extLst>
              <a:ext uri="{FF2B5EF4-FFF2-40B4-BE49-F238E27FC236}">
                <a16:creationId xmlns:a16="http://schemas.microsoft.com/office/drawing/2014/main" id="{B9D53E32-0CCB-4ED3-86EE-9751921F63B6}"/>
              </a:ext>
            </a:extLst>
          </p:cNvPr>
          <p:cNvSpPr/>
          <p:nvPr/>
        </p:nvSpPr>
        <p:spPr>
          <a:xfrm rot="2624939">
            <a:off x="11638478" y="3626657"/>
            <a:ext cx="682842" cy="180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8" name="Oval 33">
            <a:extLst>
              <a:ext uri="{FF2B5EF4-FFF2-40B4-BE49-F238E27FC236}">
                <a16:creationId xmlns:a16="http://schemas.microsoft.com/office/drawing/2014/main" id="{1AFBDF0F-D4BC-40C2-9482-88333726BAAE}"/>
              </a:ext>
            </a:extLst>
          </p:cNvPr>
          <p:cNvSpPr/>
          <p:nvPr/>
        </p:nvSpPr>
        <p:spPr>
          <a:xfrm>
            <a:off x="7893051" y="3675681"/>
            <a:ext cx="368424" cy="3684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9" name="Oval 74">
            <a:extLst>
              <a:ext uri="{FF2B5EF4-FFF2-40B4-BE49-F238E27FC236}">
                <a16:creationId xmlns:a16="http://schemas.microsoft.com/office/drawing/2014/main" id="{8320C4B9-170E-4E78-97B4-536BD9C6AC06}"/>
              </a:ext>
            </a:extLst>
          </p:cNvPr>
          <p:cNvSpPr/>
          <p:nvPr/>
        </p:nvSpPr>
        <p:spPr>
          <a:xfrm>
            <a:off x="11123481" y="3805182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0" name="Oval 75">
            <a:extLst>
              <a:ext uri="{FF2B5EF4-FFF2-40B4-BE49-F238E27FC236}">
                <a16:creationId xmlns:a16="http://schemas.microsoft.com/office/drawing/2014/main" id="{8828A20A-3035-435C-8DCD-7D4733BE9274}"/>
              </a:ext>
            </a:extLst>
          </p:cNvPr>
          <p:cNvSpPr/>
          <p:nvPr/>
        </p:nvSpPr>
        <p:spPr>
          <a:xfrm>
            <a:off x="11411462" y="3805182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1" name="Oval 76">
            <a:extLst>
              <a:ext uri="{FF2B5EF4-FFF2-40B4-BE49-F238E27FC236}">
                <a16:creationId xmlns:a16="http://schemas.microsoft.com/office/drawing/2014/main" id="{E6ADEC07-846D-4D56-B841-10B48FEE1396}"/>
              </a:ext>
            </a:extLst>
          </p:cNvPr>
          <p:cNvSpPr/>
          <p:nvPr/>
        </p:nvSpPr>
        <p:spPr>
          <a:xfrm>
            <a:off x="11699437" y="3805182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2" name="Oval 21">
            <a:extLst>
              <a:ext uri="{FF2B5EF4-FFF2-40B4-BE49-F238E27FC236}">
                <a16:creationId xmlns:a16="http://schemas.microsoft.com/office/drawing/2014/main" id="{F1C15F44-0668-41D2-82BA-F5E5696DE5F6}"/>
              </a:ext>
            </a:extLst>
          </p:cNvPr>
          <p:cNvSpPr/>
          <p:nvPr/>
        </p:nvSpPr>
        <p:spPr>
          <a:xfrm>
            <a:off x="10835500" y="3805182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3" name="Rounded Rectangle 26">
            <a:extLst>
              <a:ext uri="{FF2B5EF4-FFF2-40B4-BE49-F238E27FC236}">
                <a16:creationId xmlns:a16="http://schemas.microsoft.com/office/drawing/2014/main" id="{C46AA377-C79A-49C4-9EB6-A674FF007E1C}"/>
              </a:ext>
            </a:extLst>
          </p:cNvPr>
          <p:cNvSpPr/>
          <p:nvPr/>
        </p:nvSpPr>
        <p:spPr>
          <a:xfrm rot="18900000">
            <a:off x="11591125" y="4038578"/>
            <a:ext cx="682842" cy="180000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35" name="Group 47">
            <a:extLst>
              <a:ext uri="{FF2B5EF4-FFF2-40B4-BE49-F238E27FC236}">
                <a16:creationId xmlns:a16="http://schemas.microsoft.com/office/drawing/2014/main" id="{119DF03F-649F-4D2D-A159-F855A50A93F0}"/>
              </a:ext>
            </a:extLst>
          </p:cNvPr>
          <p:cNvGrpSpPr/>
          <p:nvPr/>
        </p:nvGrpSpPr>
        <p:grpSpPr>
          <a:xfrm>
            <a:off x="8053117" y="4496499"/>
            <a:ext cx="1759674" cy="1096075"/>
            <a:chOff x="4965552" y="1736224"/>
            <a:chExt cx="1759674" cy="1096075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92E6FC0B-3550-4C16-A32A-417ABA5DD7FC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Strategies for a geospatial response to COVID-19 Pandemic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2190FEA9-F1A1-436C-971A-EB69F8202F8F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4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Sixth Meeting</a:t>
              </a:r>
              <a:endParaRPr lang="ko-KR" altLang="en-US" sz="14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BC2458A5-29B0-478C-8D4D-90DA6EEC4D2F}"/>
              </a:ext>
            </a:extLst>
          </p:cNvPr>
          <p:cNvSpPr txBox="1"/>
          <p:nvPr/>
        </p:nvSpPr>
        <p:spPr>
          <a:xfrm>
            <a:off x="7489912" y="3157687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2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rPr>
              <a:t>2020</a:t>
            </a:r>
            <a:endParaRPr lang="ko-KR" altLang="en-US" sz="2800" b="1" dirty="0">
              <a:solidFill>
                <a:schemeClr val="accent2">
                  <a:lumMod val="75000"/>
                </a:schemeClr>
              </a:solidFill>
              <a:latin typeface="Century Gothic" panose="020B0502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cxnSp>
        <p:nvCxnSpPr>
          <p:cNvPr id="139" name="Straight Connector 56">
            <a:extLst>
              <a:ext uri="{FF2B5EF4-FFF2-40B4-BE49-F238E27FC236}">
                <a16:creationId xmlns:a16="http://schemas.microsoft.com/office/drawing/2014/main" id="{22F11A95-1C49-411B-B4BB-E96A525997FE}"/>
              </a:ext>
            </a:extLst>
          </p:cNvPr>
          <p:cNvCxnSpPr/>
          <p:nvPr/>
        </p:nvCxnSpPr>
        <p:spPr>
          <a:xfrm flipV="1">
            <a:off x="8077263" y="4044105"/>
            <a:ext cx="0" cy="180000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headEnd type="oval" w="lg" len="lg"/>
            <a:tailEnd type="none" w="lg" len="lg"/>
          </a:ln>
          <a:effectLst/>
        </p:spPr>
      </p:cxnSp>
      <p:sp>
        <p:nvSpPr>
          <p:cNvPr id="110" name="Oval 9">
            <a:extLst>
              <a:ext uri="{FF2B5EF4-FFF2-40B4-BE49-F238E27FC236}">
                <a16:creationId xmlns:a16="http://schemas.microsoft.com/office/drawing/2014/main" id="{C69E5E6B-D639-4066-9CBD-826AF192C27D}"/>
              </a:ext>
            </a:extLst>
          </p:cNvPr>
          <p:cNvSpPr/>
          <p:nvPr/>
        </p:nvSpPr>
        <p:spPr>
          <a:xfrm>
            <a:off x="2668420" y="3842050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4" name="Oval 9">
            <a:extLst>
              <a:ext uri="{FF2B5EF4-FFF2-40B4-BE49-F238E27FC236}">
                <a16:creationId xmlns:a16="http://schemas.microsoft.com/office/drawing/2014/main" id="{DF9D21AD-10D4-4AA3-A2F6-99E5EBB808C8}"/>
              </a:ext>
            </a:extLst>
          </p:cNvPr>
          <p:cNvSpPr/>
          <p:nvPr/>
        </p:nvSpPr>
        <p:spPr>
          <a:xfrm>
            <a:off x="4519883" y="3818963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25" name="Oval 9">
            <a:extLst>
              <a:ext uri="{FF2B5EF4-FFF2-40B4-BE49-F238E27FC236}">
                <a16:creationId xmlns:a16="http://schemas.microsoft.com/office/drawing/2014/main" id="{00E0723D-BF45-4FAC-A180-CCBB89B0FC61}"/>
              </a:ext>
            </a:extLst>
          </p:cNvPr>
          <p:cNvSpPr/>
          <p:nvPr/>
        </p:nvSpPr>
        <p:spPr>
          <a:xfrm>
            <a:off x="6431140" y="3808835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34" name="Oval 9">
            <a:extLst>
              <a:ext uri="{FF2B5EF4-FFF2-40B4-BE49-F238E27FC236}">
                <a16:creationId xmlns:a16="http://schemas.microsoft.com/office/drawing/2014/main" id="{C6D078EF-E286-451C-A4ED-1AE72E92CFEA}"/>
              </a:ext>
            </a:extLst>
          </p:cNvPr>
          <p:cNvSpPr/>
          <p:nvPr/>
        </p:nvSpPr>
        <p:spPr>
          <a:xfrm>
            <a:off x="8373760" y="3825534"/>
            <a:ext cx="216024" cy="216024"/>
          </a:xfrm>
          <a:prstGeom prst="ellipse">
            <a:avLst/>
          </a:prstGeom>
          <a:solidFill>
            <a:sysClr val="window" lastClr="FFFFFF">
              <a:lumMod val="75000"/>
            </a:sysClr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  <p:cxnSp>
        <p:nvCxnSpPr>
          <p:cNvPr id="195" name="Straight Connector 46">
            <a:extLst>
              <a:ext uri="{FF2B5EF4-FFF2-40B4-BE49-F238E27FC236}">
                <a16:creationId xmlns:a16="http://schemas.microsoft.com/office/drawing/2014/main" id="{5F9E2435-87ED-425B-8A19-1D9697FCF4C3}"/>
              </a:ext>
            </a:extLst>
          </p:cNvPr>
          <p:cNvCxnSpPr/>
          <p:nvPr/>
        </p:nvCxnSpPr>
        <p:spPr>
          <a:xfrm flipH="1" flipV="1">
            <a:off x="9917958" y="1874729"/>
            <a:ext cx="162" cy="180000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tailEnd type="oval" w="lg" len="lg"/>
          </a:ln>
          <a:effectLst/>
        </p:spPr>
      </p:cxnSp>
      <p:grpSp>
        <p:nvGrpSpPr>
          <p:cNvPr id="196" name="Group 47">
            <a:extLst>
              <a:ext uri="{FF2B5EF4-FFF2-40B4-BE49-F238E27FC236}">
                <a16:creationId xmlns:a16="http://schemas.microsoft.com/office/drawing/2014/main" id="{8D668258-CC7C-409D-A882-36D2BC5A5138}"/>
              </a:ext>
            </a:extLst>
          </p:cNvPr>
          <p:cNvGrpSpPr/>
          <p:nvPr/>
        </p:nvGrpSpPr>
        <p:grpSpPr>
          <a:xfrm>
            <a:off x="9980882" y="1898941"/>
            <a:ext cx="1762994" cy="748584"/>
            <a:chOff x="4863500" y="1746183"/>
            <a:chExt cx="1762994" cy="748584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BE136119-4F11-4353-91CB-9636AF38E17F}"/>
                </a:ext>
              </a:extLst>
            </p:cNvPr>
            <p:cNvSpPr txBox="1"/>
            <p:nvPr/>
          </p:nvSpPr>
          <p:spPr>
            <a:xfrm>
              <a:off x="4866820" y="2033102"/>
              <a:ext cx="175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Revamping the action plan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A1B61B4-6C28-4910-931A-2962F8747356}"/>
                </a:ext>
              </a:extLst>
            </p:cNvPr>
            <p:cNvSpPr txBox="1"/>
            <p:nvPr/>
          </p:nvSpPr>
          <p:spPr>
            <a:xfrm>
              <a:off x="4863500" y="1746183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altLang="ko-KR" sz="1400" b="1" dirty="0">
                  <a:solidFill>
                    <a:srgbClr val="FF0000"/>
                  </a:solidFill>
                  <a:latin typeface="Century Gothic" panose="020B0502020202020204"/>
                  <a:ea typeface="맑은 고딕" panose="020B0503020000020004" pitchFamily="34" charset="-127"/>
                  <a:cs typeface="Arial" pitchFamily="34" charset="0"/>
                </a:rPr>
                <a:t>Seventh Meeting</a:t>
              </a:r>
              <a:endParaRPr lang="ko-KR" altLang="en-US" sz="1400" b="1" dirty="0">
                <a:solidFill>
                  <a:srgbClr val="FF0000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endParaRPr>
            </a:p>
          </p:txBody>
        </p: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D8350867-2B40-4D56-9AB0-4C3A353A3C4F}"/>
              </a:ext>
            </a:extLst>
          </p:cNvPr>
          <p:cNvSpPr txBox="1"/>
          <p:nvPr/>
        </p:nvSpPr>
        <p:spPr>
          <a:xfrm>
            <a:off x="9673384" y="4102769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ko-KR" sz="2800" b="1" dirty="0">
                <a:solidFill>
                  <a:srgbClr val="FF0000"/>
                </a:solidFill>
                <a:latin typeface="Century Gothic" panose="020B0502020202020204"/>
                <a:ea typeface="맑은 고딕" panose="020B0503020000020004" pitchFamily="34" charset="-127"/>
                <a:cs typeface="Arial" pitchFamily="34" charset="0"/>
              </a:rPr>
              <a:t>2021</a:t>
            </a:r>
            <a:endParaRPr lang="ko-KR" altLang="en-US" sz="2800" b="1" dirty="0">
              <a:solidFill>
                <a:srgbClr val="FF0000"/>
              </a:solidFill>
              <a:latin typeface="Century Gothic" panose="020B050202020202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00" name="Oval 33">
            <a:extLst>
              <a:ext uri="{FF2B5EF4-FFF2-40B4-BE49-F238E27FC236}">
                <a16:creationId xmlns:a16="http://schemas.microsoft.com/office/drawing/2014/main" id="{07880245-1C7F-4C07-A384-7D07339B63FD}"/>
              </a:ext>
            </a:extLst>
          </p:cNvPr>
          <p:cNvSpPr/>
          <p:nvPr/>
        </p:nvSpPr>
        <p:spPr>
          <a:xfrm>
            <a:off x="9772114" y="3777419"/>
            <a:ext cx="368424" cy="368424"/>
          </a:xfrm>
          <a:prstGeom prst="ellipse">
            <a:avLst/>
          </a:prstGeom>
          <a:solidFill>
            <a:srgbClr val="FF0000"/>
          </a:solidFill>
          <a:ln w="190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99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B730-15FA-4355-BD75-96C8D07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33136" cy="1499616"/>
          </a:xfrm>
        </p:spPr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UN-GGIM: Africa</a:t>
            </a:r>
            <a:r>
              <a:rPr lang="en-US" dirty="0"/>
              <a:t> | </a:t>
            </a:r>
            <a:r>
              <a:rPr lang="en-US" dirty="0">
                <a:solidFill>
                  <a:schemeClr val="tx1"/>
                </a:solidFill>
              </a:rPr>
              <a:t>Governance &amp; Arrangement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0CE14-2767-48D5-B5A1-98F8EBB67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18" y="2227350"/>
            <a:ext cx="3692928" cy="3498334"/>
          </a:xfrm>
        </p:spPr>
        <p:txBody>
          <a:bodyPr>
            <a:noAutofit/>
          </a:bodyPr>
          <a:lstStyle/>
          <a:p>
            <a:r>
              <a:rPr lang="en-GB" sz="2400" b="1" dirty="0"/>
              <a:t>Executive Board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Chair: Senegal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1st Vice-Chair: Botswana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2nd Vice-Chair:  Algeria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1st Rapporteur: Cameroon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2nd Rapporteur: Uganda</a:t>
            </a:r>
          </a:p>
          <a:p>
            <a:pPr>
              <a:buClr>
                <a:srgbClr val="FF6600"/>
              </a:buClr>
              <a:buFont typeface="Wingdings 2" panose="05020102010507070707" pitchFamily="18" charset="2"/>
              <a:buChar char="§"/>
            </a:pPr>
            <a:r>
              <a:rPr lang="en-GB" sz="2400" dirty="0"/>
              <a:t> Secretariat: UNECA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6A728-4F8B-4930-AEC7-8CA9AD930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19" b="7389"/>
          <a:stretch/>
        </p:blipFill>
        <p:spPr>
          <a:xfrm>
            <a:off x="3871244" y="1851126"/>
            <a:ext cx="6887911" cy="452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677890-1DBB-42E5-AB5A-7DB5260C93D6}"/>
              </a:ext>
            </a:extLst>
          </p:cNvPr>
          <p:cNvSpPr txBox="1"/>
          <p:nvPr/>
        </p:nvSpPr>
        <p:spPr>
          <a:xfrm>
            <a:off x="5968951" y="3991436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Senegal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D1ED21-98DE-47FB-89B2-9CB85B63D4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6815405" y="4111190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904DE-2243-4522-B454-18660142E1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7167658" y="3692304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62AA0-6AEA-43DA-AB23-99891B5E5A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7850546" y="4317146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C0FE42-5781-4795-BACC-1133672D4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7615581" y="4870762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18A07-B6A2-448D-8BE2-93D85E7754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t="33167" r="72672" b="34166"/>
          <a:stretch/>
        </p:blipFill>
        <p:spPr>
          <a:xfrm>
            <a:off x="7374463" y="4180973"/>
            <a:ext cx="132259" cy="11954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0DEB40-7D38-4E2B-9773-F7B38858083F}"/>
              </a:ext>
            </a:extLst>
          </p:cNvPr>
          <p:cNvSpPr txBox="1"/>
          <p:nvPr/>
        </p:nvSpPr>
        <p:spPr>
          <a:xfrm>
            <a:off x="6408081" y="3581096"/>
            <a:ext cx="814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Algeria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8D77F9-418F-4446-80E4-AFC941616214}"/>
              </a:ext>
            </a:extLst>
          </p:cNvPr>
          <p:cNvSpPr txBox="1"/>
          <p:nvPr/>
        </p:nvSpPr>
        <p:spPr>
          <a:xfrm>
            <a:off x="7690256" y="4768100"/>
            <a:ext cx="1026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Botswana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39C6A-8604-40AF-94D8-C4942927E371}"/>
              </a:ext>
            </a:extLst>
          </p:cNvPr>
          <p:cNvSpPr txBox="1"/>
          <p:nvPr/>
        </p:nvSpPr>
        <p:spPr>
          <a:xfrm>
            <a:off x="7933521" y="4213645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Uganda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2F2C6-5F10-41C8-B215-A090F0F8ADA7}"/>
              </a:ext>
            </a:extLst>
          </p:cNvPr>
          <p:cNvSpPr txBox="1"/>
          <p:nvPr/>
        </p:nvSpPr>
        <p:spPr>
          <a:xfrm>
            <a:off x="7289334" y="3906577"/>
            <a:ext cx="112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/>
              </a:rPr>
              <a:t>Cameroon</a:t>
            </a:r>
            <a:endParaRPr lang="en-GB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607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B730-15FA-4355-BD75-96C8D071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33136" cy="1499616"/>
          </a:xfrm>
        </p:spPr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UN-GGIM: Africa</a:t>
            </a:r>
            <a:r>
              <a:rPr lang="en-US" dirty="0"/>
              <a:t> | </a:t>
            </a:r>
            <a:r>
              <a:rPr lang="en-US" dirty="0">
                <a:solidFill>
                  <a:schemeClr val="tx1"/>
                </a:solidFill>
              </a:rPr>
              <a:t>Mechanisms &amp; Frameworks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2F618B-C4A4-4302-883A-39C93F282960}"/>
              </a:ext>
            </a:extLst>
          </p:cNvPr>
          <p:cNvGrpSpPr/>
          <p:nvPr/>
        </p:nvGrpSpPr>
        <p:grpSpPr>
          <a:xfrm>
            <a:off x="1996313" y="1674172"/>
            <a:ext cx="3582217" cy="4713033"/>
            <a:chOff x="4367232" y="1916010"/>
            <a:chExt cx="2447734" cy="325128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67542C5-1314-4F6B-949E-00CFB71F7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7232" y="1916010"/>
              <a:ext cx="2447734" cy="2637239"/>
              <a:chOff x="2033714" y="1260274"/>
              <a:chExt cx="3639202" cy="4405253"/>
            </a:xfrm>
          </p:grpSpPr>
          <p:sp>
            <p:nvSpPr>
              <p:cNvPr id="41" name="Rectangle 6">
                <a:extLst>
                  <a:ext uri="{FF2B5EF4-FFF2-40B4-BE49-F238E27FC236}">
                    <a16:creationId xmlns:a16="http://schemas.microsoft.com/office/drawing/2014/main" id="{5E56A2E2-A8E9-4EA4-A3B5-C2C48F12D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714" y="1260274"/>
                <a:ext cx="3639201" cy="857351"/>
              </a:xfrm>
              <a:prstGeom prst="rect">
                <a:avLst/>
              </a:prstGeom>
              <a:solidFill>
                <a:srgbClr val="0070C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UN-GGIM Africa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altLang="en-US" sz="2000" kern="0" dirty="0">
                    <a:solidFill>
                      <a:srgbClr val="FFFFFF"/>
                    </a:solidFill>
                    <a:latin typeface="Trebuchet MS" pitchFamily="34" charset="0"/>
                  </a:rPr>
                  <a:t>Executive Board </a:t>
                </a:r>
                <a:r>
                  <a:rPr kumimoji="0" lang="en-AU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2022)</a:t>
                </a:r>
              </a:p>
            </p:txBody>
          </p:sp>
          <p:sp>
            <p:nvSpPr>
              <p:cNvPr id="42" name="Rectangle 12">
                <a:extLst>
                  <a:ext uri="{FF2B5EF4-FFF2-40B4-BE49-F238E27FC236}">
                    <a16:creationId xmlns:a16="http://schemas.microsoft.com/office/drawing/2014/main" id="{05259541-2B9D-4F83-9EBF-A89AE0E2F452}"/>
                  </a:ext>
                </a:extLst>
              </p:cNvPr>
              <p:cNvSpPr/>
              <p:nvPr/>
            </p:nvSpPr>
            <p:spPr bwMode="auto">
              <a:xfrm>
                <a:off x="2048238" y="3943392"/>
                <a:ext cx="1513001" cy="792151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1: Geodetic infrastructure </a:t>
                </a:r>
                <a:r>
                  <a:rPr kumimoji="0" lang="en-AU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Standards</a:t>
                </a:r>
              </a:p>
            </p:txBody>
          </p:sp>
          <p:sp>
            <p:nvSpPr>
              <p:cNvPr id="43" name="Rectangle 10">
                <a:extLst>
                  <a:ext uri="{FF2B5EF4-FFF2-40B4-BE49-F238E27FC236}">
                    <a16:creationId xmlns:a16="http://schemas.microsoft.com/office/drawing/2014/main" id="{43365838-EA70-4CE4-A73D-21848F8B3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3715" y="2364661"/>
                <a:ext cx="3639201" cy="1440895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5B9BD5"/>
                </a:solidFill>
                <a:prstDash val="solid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rgbClr val="0066FF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rgbClr val="0066FF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rgbClr val="0066FF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66FF"/>
                    </a:solidFill>
                    <a:latin typeface="Arial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SENEGAL 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BOTSWANA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ALGERIA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CAMEROUN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UGANDA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ECONOMIC COMMISSION FOR AFRICA</a:t>
                </a:r>
                <a:endParaRPr kumimoji="0" lang="en-AU" altLang="en-US" sz="1000" b="1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Rectangle 12">
                <a:extLst>
                  <a:ext uri="{FF2B5EF4-FFF2-40B4-BE49-F238E27FC236}">
                    <a16:creationId xmlns:a16="http://schemas.microsoft.com/office/drawing/2014/main" id="{CB695C73-E298-4EFB-A754-C364FE701AF0}"/>
                  </a:ext>
                </a:extLst>
              </p:cNvPr>
              <p:cNvSpPr/>
              <p:nvPr/>
            </p:nvSpPr>
            <p:spPr bwMode="auto">
              <a:xfrm>
                <a:off x="2084520" y="4873376"/>
                <a:ext cx="1513001" cy="792151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3: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Institutional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&amp; Legal</a:t>
                </a:r>
              </a:p>
            </p:txBody>
          </p:sp>
          <p:sp>
            <p:nvSpPr>
              <p:cNvPr id="45" name="Rectangle 12">
                <a:extLst>
                  <a:ext uri="{FF2B5EF4-FFF2-40B4-BE49-F238E27FC236}">
                    <a16:creationId xmlns:a16="http://schemas.microsoft.com/office/drawing/2014/main" id="{A2AD5CA0-0D0D-4BB8-8D12-43FE1C067AF3}"/>
                  </a:ext>
                </a:extLst>
              </p:cNvPr>
              <p:cNvSpPr/>
              <p:nvPr/>
            </p:nvSpPr>
            <p:spPr bwMode="auto">
              <a:xfrm>
                <a:off x="4159915" y="4874963"/>
                <a:ext cx="1512999" cy="790564"/>
              </a:xfrm>
              <a:prstGeom prst="rect">
                <a:avLst/>
              </a:prstGeom>
              <a:noFill/>
              <a:ln w="19050" cap="flat" cmpd="sng" algn="ctr">
                <a:solidFill>
                  <a:srgbClr val="5B9BD5">
                    <a:shade val="50000"/>
                  </a:srgbClr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WG 4: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9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rebuchet MS" pitchFamily="34" charset="0"/>
                    <a:ea typeface="+mn-ea"/>
                    <a:cs typeface="+mn-cs"/>
                  </a:rPr>
                  <a:t>Capacity Building</a:t>
                </a:r>
              </a:p>
            </p:txBody>
          </p:sp>
        </p:grpSp>
        <p:sp>
          <p:nvSpPr>
            <p:cNvPr id="39" name="Rectangle 12">
              <a:extLst>
                <a:ext uri="{FF2B5EF4-FFF2-40B4-BE49-F238E27FC236}">
                  <a16:creationId xmlns:a16="http://schemas.microsoft.com/office/drawing/2014/main" id="{348F31BD-5C50-434F-9665-6E74DC444456}"/>
                </a:ext>
              </a:extLst>
            </p:cNvPr>
            <p:cNvSpPr/>
            <p:nvPr/>
          </p:nvSpPr>
          <p:spPr bwMode="auto">
            <a:xfrm>
              <a:off x="4401404" y="4629376"/>
              <a:ext cx="2413561" cy="537915"/>
            </a:xfrm>
            <a:prstGeom prst="rect">
              <a:avLst/>
            </a:prstGeom>
            <a:solidFill>
              <a:srgbClr val="00B050"/>
            </a:solidFill>
            <a:ln w="19050" cap="flat" cmpd="sng" algn="ctr">
              <a:solidFill>
                <a:srgbClr val="5B9BD5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WG 5: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Integration of Geospatial &amp; Stats</a:t>
              </a: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62A2E9C1-AD30-4A58-9A9C-1A30956CD370}"/>
                </a:ext>
              </a:extLst>
            </p:cNvPr>
            <p:cNvSpPr/>
            <p:nvPr/>
          </p:nvSpPr>
          <p:spPr bwMode="auto">
            <a:xfrm>
              <a:off x="5797318" y="3522278"/>
              <a:ext cx="1017647" cy="474228"/>
            </a:xfrm>
            <a:prstGeom prst="rect">
              <a:avLst/>
            </a:prstGeom>
            <a:solidFill>
              <a:srgbClr val="00B0F0"/>
            </a:solidFill>
            <a:ln w="19050" cap="flat" cmpd="sng" algn="ctr">
              <a:solidFill>
                <a:srgbClr val="5B9BD5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WG 2: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+mn-cs"/>
                </a:rPr>
                <a:t>Fundamental Datasets and Standards</a:t>
              </a:r>
            </a:p>
          </p:txBody>
        </p: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EDFD45F3-51C9-48F0-B069-BFC229ADD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60245"/>
              </p:ext>
            </p:extLst>
          </p:nvPr>
        </p:nvGraphicFramePr>
        <p:xfrm>
          <a:off x="5824729" y="1681067"/>
          <a:ext cx="5343144" cy="4794416"/>
        </p:xfrm>
        <a:graphic>
          <a:graphicData uri="http://schemas.openxmlformats.org/drawingml/2006/table">
            <a:tbl>
              <a:tblPr firstRow="1" firstCol="1" bandRow="1"/>
              <a:tblGrid>
                <a:gridCol w="153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1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Working Group</a:t>
                      </a:r>
                    </a:p>
                    <a:p>
                      <a:pPr marL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(20202)</a:t>
                      </a: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Chair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Members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17970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NON Voting Members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WG1:  African Geodetic Reference Frame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Kenya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Burkina Faso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Morocco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Botswana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Cameroon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Madagascar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Nigeria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Senegal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South Africa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AFRIGIST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RCMRD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UNECA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WG2: Fundamental Geospatial datasets and Standards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South Africa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>
                          <a:effectLst/>
                        </a:rPr>
                        <a:t>Cameroon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>
                          <a:effectLst/>
                        </a:rPr>
                        <a:t>South Sudan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>
                          <a:effectLst/>
                        </a:rPr>
                        <a:t>Burkina Faso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>
                          <a:effectLst/>
                        </a:rPr>
                        <a:t>Algeria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Côte d’Ivoire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Madagascar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Mali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Niger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Nigeria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Senegal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UNECA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7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WG3: Institutional arrangements and Legal frameworks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Algeria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 Nigeria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South Africa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Ethiopia</a:t>
                      </a: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Burkina Faso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Morocco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UNECA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4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WG4: Capacity and capability development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 Nigeria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Kenya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E-</a:t>
                      </a:r>
                      <a:r>
                        <a:rPr lang="en-US" sz="1000" dirty="0" err="1">
                          <a:effectLst/>
                        </a:rPr>
                        <a:t>swatini</a:t>
                      </a:r>
                      <a:endParaRPr lang="en-US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Côte d’Ivoire </a:t>
                      </a: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South Africa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Burkina Faso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AFRIGIST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RCMRD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AARSE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UNECA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37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WG5: Integration of Geospatial and Statistical Information for Sectoral Applications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 South Sudan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Namibia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Mali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000" dirty="0">
                          <a:effectLst/>
                        </a:rPr>
                        <a:t>Cameroon</a:t>
                      </a:r>
                    </a:p>
                  </a:txBody>
                  <a:tcPr marL="63165" marR="63165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Burkina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Kenya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Niger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Senegal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Togo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UNECA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165" marR="63165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678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99FF"/>
                </a:solidFill>
              </a:rPr>
              <a:t>UN-GGIM: Africa</a:t>
            </a:r>
            <a:r>
              <a:rPr lang="en-US" dirty="0"/>
              <a:t> | </a:t>
            </a:r>
            <a:r>
              <a:rPr lang="en-US" dirty="0">
                <a:solidFill>
                  <a:schemeClr val="tx1"/>
                </a:solidFill>
              </a:rPr>
              <a:t>Focus </a:t>
            </a:r>
            <a:r>
              <a:rPr lang="en-US" dirty="0" err="1">
                <a:solidFill>
                  <a:schemeClr val="tx1"/>
                </a:solidFill>
              </a:rPr>
              <a:t>AReas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24342" y="2853558"/>
            <a:ext cx="1599609" cy="2799316"/>
            <a:chOff x="69414" y="2282233"/>
            <a:chExt cx="1599609" cy="2799316"/>
          </a:xfrm>
        </p:grpSpPr>
        <p:sp>
          <p:nvSpPr>
            <p:cNvPr id="52" name="Freeform 51"/>
            <p:cNvSpPr/>
            <p:nvPr/>
          </p:nvSpPr>
          <p:spPr>
            <a:xfrm>
              <a:off x="69414" y="2282233"/>
              <a:ext cx="1599609" cy="799804"/>
            </a:xfrm>
            <a:custGeom>
              <a:avLst/>
              <a:gdLst>
                <a:gd name="connsiteX0" fmla="*/ 0 w 1599609"/>
                <a:gd name="connsiteY0" fmla="*/ 79980 h 799804"/>
                <a:gd name="connsiteX1" fmla="*/ 79980 w 1599609"/>
                <a:gd name="connsiteY1" fmla="*/ 0 h 799804"/>
                <a:gd name="connsiteX2" fmla="*/ 1519629 w 1599609"/>
                <a:gd name="connsiteY2" fmla="*/ 0 h 799804"/>
                <a:gd name="connsiteX3" fmla="*/ 1599609 w 1599609"/>
                <a:gd name="connsiteY3" fmla="*/ 79980 h 799804"/>
                <a:gd name="connsiteX4" fmla="*/ 1599609 w 1599609"/>
                <a:gd name="connsiteY4" fmla="*/ 719824 h 799804"/>
                <a:gd name="connsiteX5" fmla="*/ 1519629 w 1599609"/>
                <a:gd name="connsiteY5" fmla="*/ 799804 h 799804"/>
                <a:gd name="connsiteX6" fmla="*/ 79980 w 1599609"/>
                <a:gd name="connsiteY6" fmla="*/ 799804 h 799804"/>
                <a:gd name="connsiteX7" fmla="*/ 0 w 1599609"/>
                <a:gd name="connsiteY7" fmla="*/ 719824 h 799804"/>
                <a:gd name="connsiteX8" fmla="*/ 0 w 1599609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609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519629" y="0"/>
                  </a:lnTo>
                  <a:cubicBezTo>
                    <a:pt x="1563801" y="0"/>
                    <a:pt x="1599609" y="35808"/>
                    <a:pt x="1599609" y="79980"/>
                  </a:cubicBezTo>
                  <a:lnTo>
                    <a:pt x="1599609" y="719824"/>
                  </a:lnTo>
                  <a:cubicBezTo>
                    <a:pt x="1599609" y="763996"/>
                    <a:pt x="1563801" y="799804"/>
                    <a:pt x="1519629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40" tIns="52635" rIns="67240" bIns="5263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GB" sz="3600" b="1" u="none" strike="noStrike" kern="1200" cap="none" normalizeH="0" baseline="0" dirty="0">
                  <a:ln/>
                  <a:solidFill>
                    <a:sysClr val="window" lastClr="FFFFFF"/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NSDI</a:t>
              </a:r>
              <a:endParaRPr lang="en-US" sz="3600" kern="1200" dirty="0">
                <a:solidFill>
                  <a:sysClr val="window" lastClr="FFFFFF"/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229375" y="3082038"/>
              <a:ext cx="159960" cy="599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99853"/>
                  </a:lnTo>
                  <a:lnTo>
                    <a:pt x="159960" y="599853"/>
                  </a:lnTo>
                </a:path>
              </a:pathLst>
            </a:custGeom>
            <a:noFill/>
            <a:ln w="19050" cap="flat" cmpd="sng" algn="ctr">
              <a:solidFill>
                <a:srgbClr val="70AD4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Freeform 53"/>
            <p:cNvSpPr/>
            <p:nvPr/>
          </p:nvSpPr>
          <p:spPr>
            <a:xfrm>
              <a:off x="389336" y="3281989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5" tIns="33585" rIns="38665" bIns="33585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entury Gothic" panose="020B0502020202020204"/>
                  <a:ea typeface="+mn-ea"/>
                  <a:cs typeface="+mn-cs"/>
                </a:rPr>
                <a:t>Frameworks with related policies &amp; structures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9375" y="3082038"/>
              <a:ext cx="159960" cy="1599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9609"/>
                  </a:lnTo>
                  <a:lnTo>
                    <a:pt x="159960" y="1599609"/>
                  </a:lnTo>
                </a:path>
              </a:pathLst>
            </a:custGeom>
            <a:noFill/>
            <a:ln w="19050" cap="flat" cmpd="sng" algn="ctr">
              <a:solidFill>
                <a:srgbClr val="70AD4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Freeform 55"/>
            <p:cNvSpPr/>
            <p:nvPr/>
          </p:nvSpPr>
          <p:spPr>
            <a:xfrm>
              <a:off x="389336" y="4188682"/>
              <a:ext cx="1279687" cy="892867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4472C4">
                  <a:hueOff val="-2451115"/>
                  <a:satOff val="-3409"/>
                  <a:lumOff val="-1307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5" tIns="33585" rIns="38665" bIns="3358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800" u="none" strike="noStrike" kern="1200" cap="none" normalizeH="0" baseline="0">
                  <a:ln/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African action Plan : Published.</a:t>
              </a:r>
            </a:p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800" u="none" strike="noStrike" kern="1200" cap="none" normalizeH="0" baseline="0">
                  <a:ln/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African Geospatial Policies: dimensions of geospatial overarching policies for Africa – Editing underway</a:t>
              </a:r>
              <a:endParaRPr lang="en-US" sz="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848293" y="2853558"/>
            <a:ext cx="1599609" cy="2799316"/>
            <a:chOff x="2068926" y="2282233"/>
            <a:chExt cx="1599609" cy="2799316"/>
          </a:xfrm>
        </p:grpSpPr>
        <p:sp>
          <p:nvSpPr>
            <p:cNvPr id="57" name="Freeform 56"/>
            <p:cNvSpPr/>
            <p:nvPr/>
          </p:nvSpPr>
          <p:spPr>
            <a:xfrm>
              <a:off x="2068926" y="2282233"/>
              <a:ext cx="1599609" cy="799804"/>
            </a:xfrm>
            <a:custGeom>
              <a:avLst/>
              <a:gdLst>
                <a:gd name="connsiteX0" fmla="*/ 0 w 1599609"/>
                <a:gd name="connsiteY0" fmla="*/ 79980 h 799804"/>
                <a:gd name="connsiteX1" fmla="*/ 79980 w 1599609"/>
                <a:gd name="connsiteY1" fmla="*/ 0 h 799804"/>
                <a:gd name="connsiteX2" fmla="*/ 1519629 w 1599609"/>
                <a:gd name="connsiteY2" fmla="*/ 0 h 799804"/>
                <a:gd name="connsiteX3" fmla="*/ 1599609 w 1599609"/>
                <a:gd name="connsiteY3" fmla="*/ 79980 h 799804"/>
                <a:gd name="connsiteX4" fmla="*/ 1599609 w 1599609"/>
                <a:gd name="connsiteY4" fmla="*/ 719824 h 799804"/>
                <a:gd name="connsiteX5" fmla="*/ 1519629 w 1599609"/>
                <a:gd name="connsiteY5" fmla="*/ 799804 h 799804"/>
                <a:gd name="connsiteX6" fmla="*/ 79980 w 1599609"/>
                <a:gd name="connsiteY6" fmla="*/ 799804 h 799804"/>
                <a:gd name="connsiteX7" fmla="*/ 0 w 1599609"/>
                <a:gd name="connsiteY7" fmla="*/ 719824 h 799804"/>
                <a:gd name="connsiteX8" fmla="*/ 0 w 1599609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609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519629" y="0"/>
                  </a:lnTo>
                  <a:cubicBezTo>
                    <a:pt x="1563801" y="0"/>
                    <a:pt x="1599609" y="35808"/>
                    <a:pt x="1599609" y="79980"/>
                  </a:cubicBezTo>
                  <a:lnTo>
                    <a:pt x="1599609" y="719824"/>
                  </a:lnTo>
                  <a:cubicBezTo>
                    <a:pt x="1599609" y="763996"/>
                    <a:pt x="1563801" y="799804"/>
                    <a:pt x="1519629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rgbClr val="4472C4">
                <a:hueOff val="-7353344"/>
                <a:satOff val="-10228"/>
                <a:lumOff val="-3922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40" tIns="52635" rIns="67240" bIns="5263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2300" b="1" u="none" strike="noStrike" kern="1200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Standards</a:t>
              </a:r>
              <a:endParaRPr lang="en-US" sz="2300" kern="1200" dirty="0">
                <a:solidFill>
                  <a:sysClr val="window" lastClr="FFFFFF"/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2228887" y="3082038"/>
              <a:ext cx="159960" cy="599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99853"/>
                  </a:lnTo>
                  <a:lnTo>
                    <a:pt x="159960" y="599853"/>
                  </a:lnTo>
                </a:path>
              </a:pathLst>
            </a:custGeom>
            <a:noFill/>
            <a:ln w="19050" cap="flat" cmpd="sng" algn="ctr">
              <a:solidFill>
                <a:srgbClr val="70AD4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Freeform 58"/>
            <p:cNvSpPr/>
            <p:nvPr/>
          </p:nvSpPr>
          <p:spPr>
            <a:xfrm>
              <a:off x="2388848" y="3281989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4472C4">
                  <a:hueOff val="-4902230"/>
                  <a:satOff val="-6819"/>
                  <a:lumOff val="-2615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5" tIns="33585" rIns="38665" bIns="33585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1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Standardization and Interoperability</a:t>
              </a:r>
              <a:endParaRPr lang="en-US" sz="11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/>
            <p:nvPr/>
          </p:nvSpPr>
          <p:spPr>
            <a:xfrm>
              <a:off x="2228887" y="3082038"/>
              <a:ext cx="159960" cy="1599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9609"/>
                  </a:lnTo>
                  <a:lnTo>
                    <a:pt x="159960" y="1599609"/>
                  </a:lnTo>
                </a:path>
              </a:pathLst>
            </a:custGeom>
            <a:noFill/>
            <a:ln w="19050" cap="flat" cmpd="sng" algn="ctr">
              <a:solidFill>
                <a:srgbClr val="70AD47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1" name="Freeform 60"/>
            <p:cNvSpPr/>
            <p:nvPr/>
          </p:nvSpPr>
          <p:spPr>
            <a:xfrm>
              <a:off x="2388848" y="4281745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4472C4">
                  <a:hueOff val="-7353344"/>
                  <a:satOff val="-10228"/>
                  <a:lumOff val="-3922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665" tIns="33585" rIns="38665" bIns="33585" numCol="1" spcCol="1270" anchor="ctr" anchorCtr="0">
              <a:noAutofit/>
            </a:bodyPr>
            <a:lstStyle/>
            <a:p>
              <a:pPr lvl="0" algn="ctr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8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Development of a guiding document on key geospatial standards for Africa – Editing underway</a:t>
              </a:r>
              <a:endParaRPr lang="en-US" sz="8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572244" y="2853558"/>
            <a:ext cx="1599609" cy="2799316"/>
            <a:chOff x="3836785" y="2250282"/>
            <a:chExt cx="1599609" cy="2799316"/>
          </a:xfrm>
        </p:grpSpPr>
        <p:sp>
          <p:nvSpPr>
            <p:cNvPr id="41" name="Freeform 40"/>
            <p:cNvSpPr/>
            <p:nvPr/>
          </p:nvSpPr>
          <p:spPr>
            <a:xfrm>
              <a:off x="3836785" y="2250282"/>
              <a:ext cx="1599609" cy="799804"/>
            </a:xfrm>
            <a:custGeom>
              <a:avLst/>
              <a:gdLst>
                <a:gd name="connsiteX0" fmla="*/ 0 w 1599609"/>
                <a:gd name="connsiteY0" fmla="*/ 79980 h 799804"/>
                <a:gd name="connsiteX1" fmla="*/ 79980 w 1599609"/>
                <a:gd name="connsiteY1" fmla="*/ 0 h 799804"/>
                <a:gd name="connsiteX2" fmla="*/ 1519629 w 1599609"/>
                <a:gd name="connsiteY2" fmla="*/ 0 h 799804"/>
                <a:gd name="connsiteX3" fmla="*/ 1599609 w 1599609"/>
                <a:gd name="connsiteY3" fmla="*/ 79980 h 799804"/>
                <a:gd name="connsiteX4" fmla="*/ 1599609 w 1599609"/>
                <a:gd name="connsiteY4" fmla="*/ 719824 h 799804"/>
                <a:gd name="connsiteX5" fmla="*/ 1519629 w 1599609"/>
                <a:gd name="connsiteY5" fmla="*/ 799804 h 799804"/>
                <a:gd name="connsiteX6" fmla="*/ 79980 w 1599609"/>
                <a:gd name="connsiteY6" fmla="*/ 799804 h 799804"/>
                <a:gd name="connsiteX7" fmla="*/ 0 w 1599609"/>
                <a:gd name="connsiteY7" fmla="*/ 719824 h 799804"/>
                <a:gd name="connsiteX8" fmla="*/ 0 w 1599609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609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519629" y="0"/>
                  </a:lnTo>
                  <a:cubicBezTo>
                    <a:pt x="1563801" y="0"/>
                    <a:pt x="1599609" y="35808"/>
                    <a:pt x="1599609" y="79980"/>
                  </a:cubicBezTo>
                  <a:lnTo>
                    <a:pt x="1599609" y="719824"/>
                  </a:lnTo>
                  <a:cubicBezTo>
                    <a:pt x="1599609" y="763996"/>
                    <a:pt x="1563801" y="799804"/>
                    <a:pt x="1519629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815" tIns="71685" rIns="95815" bIns="71685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GB" sz="3800" b="1" u="none" strike="noStrike" kern="1200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FDS</a:t>
              </a:r>
              <a:endParaRPr lang="en-US" sz="3800" kern="1200" dirty="0">
                <a:solidFill>
                  <a:sysClr val="window" lastClr="FFFFFF"/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96746" y="3050087"/>
              <a:ext cx="159960" cy="599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99853"/>
                  </a:lnTo>
                  <a:lnTo>
                    <a:pt x="159960" y="599853"/>
                  </a:lnTo>
                </a:path>
              </a:pathLst>
            </a:custGeom>
            <a:noFill/>
            <a:ln w="1905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Freeform 42"/>
            <p:cNvSpPr/>
            <p:nvPr/>
          </p:nvSpPr>
          <p:spPr>
            <a:xfrm>
              <a:off x="4156707" y="3250038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760" tIns="32315" rIns="36760" bIns="323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Century Gothic" panose="020B0502020202020204"/>
                  <a:ea typeface="+mn-ea"/>
                  <a:cs typeface="+mn-cs"/>
                </a:rPr>
                <a:t>Fundamental Geospatial Datasets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996746" y="3050087"/>
              <a:ext cx="159960" cy="1599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9609"/>
                  </a:lnTo>
                  <a:lnTo>
                    <a:pt x="159960" y="1599609"/>
                  </a:lnTo>
                </a:path>
              </a:pathLst>
            </a:custGeom>
            <a:noFill/>
            <a:ln w="1905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Freeform 44"/>
            <p:cNvSpPr/>
            <p:nvPr/>
          </p:nvSpPr>
          <p:spPr>
            <a:xfrm>
              <a:off x="4156707" y="4156731"/>
              <a:ext cx="1279687" cy="892867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A5A5A5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760" tIns="32315" rIns="36760" bIns="323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7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Contribution to UN-GGIM Working Group on FDS </a:t>
              </a:r>
            </a:p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7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Development of Policies Guidelines on  Standards for Africa</a:t>
              </a:r>
            </a:p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7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Implementation of the </a:t>
              </a:r>
              <a:r>
                <a:rPr kumimoji="0" lang="en-US" sz="700" b="1" u="none" strike="noStrike" kern="1200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Digital Earth Africa </a:t>
              </a:r>
              <a:r>
                <a:rPr kumimoji="0" lang="en-US" sz="7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initiative </a:t>
              </a:r>
              <a:endParaRPr lang="en-US" sz="7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296195" y="2853558"/>
            <a:ext cx="1599609" cy="2799316"/>
            <a:chOff x="5836297" y="2250282"/>
            <a:chExt cx="1599609" cy="2799316"/>
          </a:xfrm>
        </p:grpSpPr>
        <p:sp>
          <p:nvSpPr>
            <p:cNvPr id="46" name="Freeform 45"/>
            <p:cNvSpPr/>
            <p:nvPr/>
          </p:nvSpPr>
          <p:spPr>
            <a:xfrm>
              <a:off x="5836297" y="2250282"/>
              <a:ext cx="1599609" cy="799804"/>
            </a:xfrm>
            <a:custGeom>
              <a:avLst/>
              <a:gdLst>
                <a:gd name="connsiteX0" fmla="*/ 0 w 1599609"/>
                <a:gd name="connsiteY0" fmla="*/ 79980 h 799804"/>
                <a:gd name="connsiteX1" fmla="*/ 79980 w 1599609"/>
                <a:gd name="connsiteY1" fmla="*/ 0 h 799804"/>
                <a:gd name="connsiteX2" fmla="*/ 1519629 w 1599609"/>
                <a:gd name="connsiteY2" fmla="*/ 0 h 799804"/>
                <a:gd name="connsiteX3" fmla="*/ 1599609 w 1599609"/>
                <a:gd name="connsiteY3" fmla="*/ 79980 h 799804"/>
                <a:gd name="connsiteX4" fmla="*/ 1599609 w 1599609"/>
                <a:gd name="connsiteY4" fmla="*/ 719824 h 799804"/>
                <a:gd name="connsiteX5" fmla="*/ 1519629 w 1599609"/>
                <a:gd name="connsiteY5" fmla="*/ 799804 h 799804"/>
                <a:gd name="connsiteX6" fmla="*/ 79980 w 1599609"/>
                <a:gd name="connsiteY6" fmla="*/ 799804 h 799804"/>
                <a:gd name="connsiteX7" fmla="*/ 0 w 1599609"/>
                <a:gd name="connsiteY7" fmla="*/ 719824 h 799804"/>
                <a:gd name="connsiteX8" fmla="*/ 0 w 1599609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609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519629" y="0"/>
                  </a:lnTo>
                  <a:cubicBezTo>
                    <a:pt x="1563801" y="0"/>
                    <a:pt x="1599609" y="35808"/>
                    <a:pt x="1599609" y="79980"/>
                  </a:cubicBezTo>
                  <a:lnTo>
                    <a:pt x="1599609" y="719824"/>
                  </a:lnTo>
                  <a:cubicBezTo>
                    <a:pt x="1599609" y="763996"/>
                    <a:pt x="1563801" y="799804"/>
                    <a:pt x="1519629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815" tIns="71685" rIns="95815" bIns="71685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800" kern="1200" dirty="0">
                  <a:solidFill>
                    <a:sysClr val="window" lastClr="FFFFFF"/>
                  </a:solidFill>
                  <a:latin typeface="Century Gothic" panose="020B0502020202020204"/>
                  <a:ea typeface="+mn-ea"/>
                  <a:cs typeface="+mn-cs"/>
                </a:rPr>
                <a:t>AFREF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996258" y="3050087"/>
              <a:ext cx="159960" cy="599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99853"/>
                  </a:lnTo>
                  <a:lnTo>
                    <a:pt x="159960" y="599853"/>
                  </a:lnTo>
                </a:path>
              </a:pathLst>
            </a:custGeom>
            <a:noFill/>
            <a:ln w="1905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Freeform 47"/>
            <p:cNvSpPr/>
            <p:nvPr/>
          </p:nvSpPr>
          <p:spPr>
            <a:xfrm>
              <a:off x="6156219" y="3250038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760" tIns="32315" rIns="36760" bIns="32315" numCol="1" spcCol="1270" anchor="ctr" anchorCtr="0">
              <a:noAutofit/>
            </a:bodyPr>
            <a:lstStyle/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1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African Geodetic Reference Frame</a:t>
              </a:r>
              <a:endParaRPr lang="en-US" sz="11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96258" y="3050087"/>
              <a:ext cx="159960" cy="1599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9609"/>
                  </a:lnTo>
                  <a:lnTo>
                    <a:pt x="159960" y="1599609"/>
                  </a:lnTo>
                </a:path>
              </a:pathLst>
            </a:custGeom>
            <a:noFill/>
            <a:ln w="1905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Freeform 49"/>
            <p:cNvSpPr/>
            <p:nvPr/>
          </p:nvSpPr>
          <p:spPr>
            <a:xfrm>
              <a:off x="6156219" y="4249794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760" tIns="32315" rIns="36760" bIns="3231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7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Organization of the 2nd Meeting of the AFRFE Working Group</a:t>
              </a:r>
            </a:p>
            <a:p>
              <a:pPr lvl="0" algn="ctr" defTabSz="311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7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Strategy for revamping the programme – Editing underway</a:t>
              </a:r>
              <a:endParaRPr lang="en-US" sz="7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020146" y="2853558"/>
            <a:ext cx="1599609" cy="2799316"/>
            <a:chOff x="7654598" y="2282233"/>
            <a:chExt cx="1599609" cy="2799316"/>
          </a:xfrm>
        </p:grpSpPr>
        <p:sp>
          <p:nvSpPr>
            <p:cNvPr id="30" name="Freeform 29"/>
            <p:cNvSpPr/>
            <p:nvPr/>
          </p:nvSpPr>
          <p:spPr>
            <a:xfrm>
              <a:off x="7654598" y="2282233"/>
              <a:ext cx="1599609" cy="799804"/>
            </a:xfrm>
            <a:custGeom>
              <a:avLst/>
              <a:gdLst>
                <a:gd name="connsiteX0" fmla="*/ 0 w 1599609"/>
                <a:gd name="connsiteY0" fmla="*/ 79980 h 799804"/>
                <a:gd name="connsiteX1" fmla="*/ 79980 w 1599609"/>
                <a:gd name="connsiteY1" fmla="*/ 0 h 799804"/>
                <a:gd name="connsiteX2" fmla="*/ 1519629 w 1599609"/>
                <a:gd name="connsiteY2" fmla="*/ 0 h 799804"/>
                <a:gd name="connsiteX3" fmla="*/ 1599609 w 1599609"/>
                <a:gd name="connsiteY3" fmla="*/ 79980 h 799804"/>
                <a:gd name="connsiteX4" fmla="*/ 1599609 w 1599609"/>
                <a:gd name="connsiteY4" fmla="*/ 719824 h 799804"/>
                <a:gd name="connsiteX5" fmla="*/ 1519629 w 1599609"/>
                <a:gd name="connsiteY5" fmla="*/ 799804 h 799804"/>
                <a:gd name="connsiteX6" fmla="*/ 79980 w 1599609"/>
                <a:gd name="connsiteY6" fmla="*/ 799804 h 799804"/>
                <a:gd name="connsiteX7" fmla="*/ 0 w 1599609"/>
                <a:gd name="connsiteY7" fmla="*/ 719824 h 799804"/>
                <a:gd name="connsiteX8" fmla="*/ 0 w 1599609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609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519629" y="0"/>
                  </a:lnTo>
                  <a:cubicBezTo>
                    <a:pt x="1563801" y="0"/>
                    <a:pt x="1599609" y="35808"/>
                    <a:pt x="1599609" y="79980"/>
                  </a:cubicBezTo>
                  <a:lnTo>
                    <a:pt x="1599609" y="719824"/>
                  </a:lnTo>
                  <a:cubicBezTo>
                    <a:pt x="1599609" y="763996"/>
                    <a:pt x="1563801" y="799804"/>
                    <a:pt x="1519629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40" tIns="52635" rIns="67240" bIns="5263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3600" b="1" u="none" strike="noStrike" kern="1200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SALB</a:t>
              </a:r>
              <a:r>
                <a:rPr kumimoji="0" lang="en-US" sz="2300" b="1" u="none" strike="noStrike" kern="1200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 </a:t>
              </a:r>
              <a:endParaRPr lang="en-US" sz="2300" kern="1200" dirty="0">
                <a:solidFill>
                  <a:sysClr val="window" lastClr="FFFFFF"/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814559" y="3082038"/>
              <a:ext cx="159960" cy="599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99853"/>
                  </a:lnTo>
                  <a:lnTo>
                    <a:pt x="159960" y="599853"/>
                  </a:lnTo>
                </a:path>
              </a:pathLst>
            </a:custGeom>
            <a:noFill/>
            <a:ln w="1905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7974520" y="3281989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FFC000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85" tIns="38665" rIns="46285" bIns="38665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2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Second Administrative Level Boundaries</a:t>
              </a:r>
              <a:endPara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814559" y="3082038"/>
              <a:ext cx="159960" cy="1599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9609"/>
                  </a:lnTo>
                  <a:lnTo>
                    <a:pt x="159960" y="1599609"/>
                  </a:lnTo>
                </a:path>
              </a:pathLst>
            </a:custGeom>
            <a:noFill/>
            <a:ln w="1905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7974520" y="4281745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FFC000">
                  <a:hueOff val="3465231"/>
                  <a:satOff val="-15989"/>
                  <a:lumOff val="588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85" tIns="38665" rIns="46285" bIns="38665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2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Data received from only </a:t>
              </a:r>
              <a:r>
                <a:rPr kumimoji="0" lang="en-US" sz="1200" u="none" strike="noStrike" kern="1200" cap="none" normalizeH="0" baseline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a</a:t>
              </a:r>
              <a:r>
                <a:rPr kumimoji="0" lang="en-US" sz="1200" u="none" strike="noStrike" kern="1200" cap="none" normalizeH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 few</a:t>
              </a:r>
              <a:r>
                <a:rPr kumimoji="0" lang="en-US" sz="1200" u="none" strike="noStrike" kern="1200" cap="none" normalizeH="0" baseline="0" dirty="0" smtClean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 </a:t>
              </a:r>
              <a:r>
                <a:rPr kumimoji="0" lang="en-US" sz="12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countries</a:t>
              </a:r>
              <a:endPara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744097" y="2853558"/>
            <a:ext cx="1599609" cy="2799316"/>
            <a:chOff x="9654110" y="2282233"/>
            <a:chExt cx="1599609" cy="2799316"/>
          </a:xfrm>
        </p:grpSpPr>
        <p:sp>
          <p:nvSpPr>
            <p:cNvPr id="35" name="Freeform 34"/>
            <p:cNvSpPr/>
            <p:nvPr/>
          </p:nvSpPr>
          <p:spPr>
            <a:xfrm>
              <a:off x="9654110" y="2282233"/>
              <a:ext cx="1599609" cy="799804"/>
            </a:xfrm>
            <a:custGeom>
              <a:avLst/>
              <a:gdLst>
                <a:gd name="connsiteX0" fmla="*/ 0 w 1599609"/>
                <a:gd name="connsiteY0" fmla="*/ 79980 h 799804"/>
                <a:gd name="connsiteX1" fmla="*/ 79980 w 1599609"/>
                <a:gd name="connsiteY1" fmla="*/ 0 h 799804"/>
                <a:gd name="connsiteX2" fmla="*/ 1519629 w 1599609"/>
                <a:gd name="connsiteY2" fmla="*/ 0 h 799804"/>
                <a:gd name="connsiteX3" fmla="*/ 1599609 w 1599609"/>
                <a:gd name="connsiteY3" fmla="*/ 79980 h 799804"/>
                <a:gd name="connsiteX4" fmla="*/ 1599609 w 1599609"/>
                <a:gd name="connsiteY4" fmla="*/ 719824 h 799804"/>
                <a:gd name="connsiteX5" fmla="*/ 1519629 w 1599609"/>
                <a:gd name="connsiteY5" fmla="*/ 799804 h 799804"/>
                <a:gd name="connsiteX6" fmla="*/ 79980 w 1599609"/>
                <a:gd name="connsiteY6" fmla="*/ 799804 h 799804"/>
                <a:gd name="connsiteX7" fmla="*/ 0 w 1599609"/>
                <a:gd name="connsiteY7" fmla="*/ 719824 h 799804"/>
                <a:gd name="connsiteX8" fmla="*/ 0 w 1599609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9609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519629" y="0"/>
                  </a:lnTo>
                  <a:cubicBezTo>
                    <a:pt x="1563801" y="0"/>
                    <a:pt x="1599609" y="35808"/>
                    <a:pt x="1599609" y="79980"/>
                  </a:cubicBezTo>
                  <a:lnTo>
                    <a:pt x="1599609" y="719824"/>
                  </a:lnTo>
                  <a:cubicBezTo>
                    <a:pt x="1599609" y="763996"/>
                    <a:pt x="1563801" y="799804"/>
                    <a:pt x="1519629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rgbClr val="33CCCC"/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240" tIns="52635" rIns="67240" bIns="5263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2300" b="1" u="none" strike="noStrike" kern="1200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GeoNyms </a:t>
              </a:r>
              <a:endParaRPr lang="en-US" sz="2300" kern="1200" dirty="0">
                <a:solidFill>
                  <a:sysClr val="window" lastClr="FFFFFF"/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9814071" y="3082038"/>
              <a:ext cx="159960" cy="599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99853"/>
                  </a:lnTo>
                  <a:lnTo>
                    <a:pt x="159960" y="599853"/>
                  </a:lnTo>
                </a:path>
              </a:pathLst>
            </a:custGeom>
            <a:noFill/>
            <a:ln w="1905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9974032" y="3281989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FFC000">
                  <a:hueOff val="6930461"/>
                  <a:satOff val="-31979"/>
                  <a:lumOff val="1177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85" tIns="38665" rIns="46285" bIns="38665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fr-FR" sz="12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Geographic </a:t>
              </a:r>
              <a:r>
                <a:rPr kumimoji="0" lang="fr-FR" sz="1200" u="none" strike="noStrike" kern="1200" cap="none" normalizeH="0" baseline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Names</a:t>
              </a:r>
              <a:endPara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9814071" y="3082038"/>
              <a:ext cx="159960" cy="1599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9609"/>
                  </a:lnTo>
                  <a:lnTo>
                    <a:pt x="159960" y="1599609"/>
                  </a:lnTo>
                </a:path>
              </a:pathLst>
            </a:custGeom>
            <a:noFill/>
            <a:ln w="19050" cap="flat" cmpd="sng" algn="ctr">
              <a:solidFill>
                <a:srgbClr val="4472C4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Freeform 38"/>
            <p:cNvSpPr/>
            <p:nvPr/>
          </p:nvSpPr>
          <p:spPr>
            <a:xfrm>
              <a:off x="9974032" y="4281745"/>
              <a:ext cx="1279687" cy="799804"/>
            </a:xfrm>
            <a:custGeom>
              <a:avLst/>
              <a:gdLst>
                <a:gd name="connsiteX0" fmla="*/ 0 w 1279687"/>
                <a:gd name="connsiteY0" fmla="*/ 79980 h 799804"/>
                <a:gd name="connsiteX1" fmla="*/ 79980 w 1279687"/>
                <a:gd name="connsiteY1" fmla="*/ 0 h 799804"/>
                <a:gd name="connsiteX2" fmla="*/ 1199707 w 1279687"/>
                <a:gd name="connsiteY2" fmla="*/ 0 h 799804"/>
                <a:gd name="connsiteX3" fmla="*/ 1279687 w 1279687"/>
                <a:gd name="connsiteY3" fmla="*/ 79980 h 799804"/>
                <a:gd name="connsiteX4" fmla="*/ 1279687 w 1279687"/>
                <a:gd name="connsiteY4" fmla="*/ 719824 h 799804"/>
                <a:gd name="connsiteX5" fmla="*/ 1199707 w 1279687"/>
                <a:gd name="connsiteY5" fmla="*/ 799804 h 799804"/>
                <a:gd name="connsiteX6" fmla="*/ 79980 w 1279687"/>
                <a:gd name="connsiteY6" fmla="*/ 799804 h 799804"/>
                <a:gd name="connsiteX7" fmla="*/ 0 w 1279687"/>
                <a:gd name="connsiteY7" fmla="*/ 719824 h 799804"/>
                <a:gd name="connsiteX8" fmla="*/ 0 w 1279687"/>
                <a:gd name="connsiteY8" fmla="*/ 79980 h 79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9687" h="799804">
                  <a:moveTo>
                    <a:pt x="0" y="79980"/>
                  </a:moveTo>
                  <a:cubicBezTo>
                    <a:pt x="0" y="35808"/>
                    <a:pt x="35808" y="0"/>
                    <a:pt x="79980" y="0"/>
                  </a:cubicBezTo>
                  <a:lnTo>
                    <a:pt x="1199707" y="0"/>
                  </a:lnTo>
                  <a:cubicBezTo>
                    <a:pt x="1243879" y="0"/>
                    <a:pt x="1279687" y="35808"/>
                    <a:pt x="1279687" y="79980"/>
                  </a:cubicBezTo>
                  <a:lnTo>
                    <a:pt x="1279687" y="719824"/>
                  </a:lnTo>
                  <a:cubicBezTo>
                    <a:pt x="1279687" y="763996"/>
                    <a:pt x="1243879" y="799804"/>
                    <a:pt x="1199707" y="799804"/>
                  </a:cubicBezTo>
                  <a:lnTo>
                    <a:pt x="79980" y="799804"/>
                  </a:lnTo>
                  <a:cubicBezTo>
                    <a:pt x="35808" y="799804"/>
                    <a:pt x="0" y="763996"/>
                    <a:pt x="0" y="719824"/>
                  </a:cubicBezTo>
                  <a:lnTo>
                    <a:pt x="0" y="79980"/>
                  </a:lnTo>
                  <a:close/>
                </a:path>
              </a:pathLst>
            </a:cu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FFC000">
                  <a:hueOff val="10395692"/>
                  <a:satOff val="-47968"/>
                  <a:lumOff val="1765"/>
                  <a:alphaOff val="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285" tIns="38665" rIns="46285" bIns="38665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2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Revamping the Standard Web-based application</a:t>
              </a:r>
              <a:endPara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468048" y="2853558"/>
            <a:ext cx="1599609" cy="799804"/>
            <a:chOff x="1999951" y="400341"/>
            <a:chExt cx="1599609" cy="799804"/>
          </a:xfrm>
        </p:grpSpPr>
        <p:sp>
          <p:nvSpPr>
            <p:cNvPr id="8" name="Rounded Rectangle 7"/>
            <p:cNvSpPr/>
            <p:nvPr/>
          </p:nvSpPr>
          <p:spPr>
            <a:xfrm>
              <a:off x="1999951" y="400341"/>
              <a:ext cx="1599609" cy="799804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2023376" y="423766"/>
              <a:ext cx="1552759" cy="752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2300" b="1" u="none" strike="noStrike" kern="1200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Geo4Stats </a:t>
              </a:r>
              <a:endParaRPr lang="en-US" sz="2300" kern="1200" dirty="0">
                <a:solidFill>
                  <a:sysClr val="window" lastClr="FFFFFF"/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0" name="Straight Connector 5"/>
          <p:cNvSpPr/>
          <p:nvPr/>
        </p:nvSpPr>
        <p:spPr>
          <a:xfrm>
            <a:off x="10628009" y="3653363"/>
            <a:ext cx="159960" cy="59985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99853"/>
                </a:lnTo>
                <a:lnTo>
                  <a:pt x="159960" y="599853"/>
                </a:lnTo>
              </a:path>
            </a:pathLst>
          </a:custGeom>
          <a:noFill/>
          <a:ln w="190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oup 10"/>
          <p:cNvGrpSpPr/>
          <p:nvPr/>
        </p:nvGrpSpPr>
        <p:grpSpPr>
          <a:xfrm>
            <a:off x="10787970" y="3853314"/>
            <a:ext cx="1279687" cy="799804"/>
            <a:chOff x="2319873" y="1400097"/>
            <a:chExt cx="1279687" cy="799804"/>
          </a:xfrm>
        </p:grpSpPr>
        <p:sp>
          <p:nvSpPr>
            <p:cNvPr id="12" name="Rounded Rectangle 11"/>
            <p:cNvSpPr/>
            <p:nvPr/>
          </p:nvSpPr>
          <p:spPr>
            <a:xfrm>
              <a:off x="2319873" y="1400097"/>
              <a:ext cx="1279687" cy="799804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7"/>
            <p:cNvSpPr/>
            <p:nvPr/>
          </p:nvSpPr>
          <p:spPr>
            <a:xfrm>
              <a:off x="2343298" y="1423522"/>
              <a:ext cx="1232837" cy="752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fr-FR" sz="1200" u="none" strike="noStrike" kern="1200" cap="none" normalizeH="0" baseline="0" dirty="0" err="1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Linking</a:t>
              </a:r>
              <a:r>
                <a:rPr kumimoji="0" lang="fr-FR" sz="12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 NSDI and NSDS</a:t>
              </a:r>
              <a:endPara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14" name="Straight Connector 8"/>
          <p:cNvSpPr/>
          <p:nvPr/>
        </p:nvSpPr>
        <p:spPr>
          <a:xfrm>
            <a:off x="10628009" y="3653363"/>
            <a:ext cx="159960" cy="159960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99609"/>
                </a:lnTo>
                <a:lnTo>
                  <a:pt x="159960" y="1599609"/>
                </a:lnTo>
              </a:path>
            </a:pathLst>
          </a:custGeom>
          <a:noFill/>
          <a:ln w="19050" cap="flat" cmpd="sng" algn="ctr"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10787970" y="4853070"/>
            <a:ext cx="1279687" cy="799804"/>
            <a:chOff x="2319873" y="2399853"/>
            <a:chExt cx="1279687" cy="799804"/>
          </a:xfrm>
        </p:grpSpPr>
        <p:sp>
          <p:nvSpPr>
            <p:cNvPr id="16" name="Rounded Rectangle 15"/>
            <p:cNvSpPr/>
            <p:nvPr/>
          </p:nvSpPr>
          <p:spPr>
            <a:xfrm>
              <a:off x="2319873" y="2399853"/>
              <a:ext cx="1279687" cy="799804"/>
            </a:xfrm>
            <a:prstGeom prst="roundRect">
              <a:avLst>
                <a:gd name="adj" fmla="val 10000"/>
              </a:avLst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10"/>
            <p:cNvSpPr/>
            <p:nvPr/>
          </p:nvSpPr>
          <p:spPr>
            <a:xfrm>
              <a:off x="2343298" y="2423278"/>
              <a:ext cx="1232837" cy="7529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en-US" sz="1200" u="none" strike="noStrike" kern="1200" cap="none" normalizeH="0" baseline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latin typeface="Century Gothic" panose="020B0502020202020204"/>
                  <a:ea typeface="+mn-ea"/>
                  <a:cs typeface="+mn-cs"/>
                </a:rPr>
                <a:t>Mainstreaming GIS in NSOs</a:t>
              </a:r>
              <a:endParaRPr lang="en-US" sz="1200" kern="12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latin typeface="Century Gothic" panose="020B0502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282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D0A2-63DB-448F-AF58-6759F33B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53646" cy="8677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399FF"/>
                </a:solidFill>
              </a:rPr>
              <a:t>UN-GGIM: Africa</a:t>
            </a:r>
            <a:r>
              <a:rPr lang="en-US" dirty="0"/>
              <a:t> | </a:t>
            </a:r>
            <a:r>
              <a:rPr lang="en-US" dirty="0">
                <a:solidFill>
                  <a:schemeClr val="tx1"/>
                </a:solidFill>
              </a:rPr>
              <a:t>Activities Carried out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42A5D4-6E16-46A7-BD1C-553ECE9CADE9}"/>
              </a:ext>
            </a:extLst>
          </p:cNvPr>
          <p:cNvGrpSpPr/>
          <p:nvPr/>
        </p:nvGrpSpPr>
        <p:grpSpPr>
          <a:xfrm>
            <a:off x="88261" y="1335024"/>
            <a:ext cx="11591805" cy="5280442"/>
            <a:chOff x="300098" y="1221958"/>
            <a:chExt cx="11591805" cy="528044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686763-B6DD-4151-941F-1C5595BF7B7D}"/>
                </a:ext>
              </a:extLst>
            </p:cNvPr>
            <p:cNvSpPr/>
            <p:nvPr/>
          </p:nvSpPr>
          <p:spPr>
            <a:xfrm>
              <a:off x="300098" y="1939285"/>
              <a:ext cx="2246489" cy="728036"/>
            </a:xfrm>
            <a:prstGeom prst="rect">
              <a:avLst/>
            </a:prstGeom>
            <a:solidFill>
              <a:srgbClr val="176BEF"/>
            </a:solidFill>
            <a:ln w="12700" cap="flat" cmpd="sng" algn="ctr">
              <a:solidFill>
                <a:srgbClr val="176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994955-8FA9-481B-8C51-2051DFD987CE}"/>
                </a:ext>
              </a:extLst>
            </p:cNvPr>
            <p:cNvSpPr txBox="1"/>
            <p:nvPr/>
          </p:nvSpPr>
          <p:spPr>
            <a:xfrm>
              <a:off x="664164" y="2136359"/>
              <a:ext cx="1518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Dialogue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7BE040-BF28-489B-8B2B-DE57B8026E61}"/>
                </a:ext>
              </a:extLst>
            </p:cNvPr>
            <p:cNvSpPr/>
            <p:nvPr/>
          </p:nvSpPr>
          <p:spPr>
            <a:xfrm>
              <a:off x="2636427" y="1939285"/>
              <a:ext cx="2246489" cy="728036"/>
            </a:xfrm>
            <a:prstGeom prst="rect">
              <a:avLst/>
            </a:prstGeom>
            <a:solidFill>
              <a:srgbClr val="FF3E30"/>
            </a:solidFill>
            <a:ln w="12700" cap="flat" cmpd="sng" algn="ctr">
              <a:solidFill>
                <a:srgbClr val="FF3E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B4202E-7936-4FEF-B3F2-6BDB7F753A19}"/>
                </a:ext>
              </a:extLst>
            </p:cNvPr>
            <p:cNvSpPr txBox="1"/>
            <p:nvPr/>
          </p:nvSpPr>
          <p:spPr>
            <a:xfrm>
              <a:off x="2577360" y="2136359"/>
              <a:ext cx="2180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5CEC1C2-3772-44D5-BC32-7FB797102C55}"/>
                </a:ext>
              </a:extLst>
            </p:cNvPr>
            <p:cNvSpPr/>
            <p:nvPr/>
          </p:nvSpPr>
          <p:spPr>
            <a:xfrm>
              <a:off x="4972756" y="1939285"/>
              <a:ext cx="2246489" cy="728036"/>
            </a:xfrm>
            <a:prstGeom prst="rect">
              <a:avLst/>
            </a:prstGeom>
            <a:solidFill>
              <a:srgbClr val="F7B529"/>
            </a:solidFill>
            <a:ln w="12700" cap="flat" cmpd="sng" algn="ctr">
              <a:solidFill>
                <a:srgbClr val="F7B52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C8E44-55C8-40AD-B9BA-021D72290345}"/>
                </a:ext>
              </a:extLst>
            </p:cNvPr>
            <p:cNvSpPr txBox="1"/>
            <p:nvPr/>
          </p:nvSpPr>
          <p:spPr>
            <a:xfrm>
              <a:off x="5059897" y="2136359"/>
              <a:ext cx="2117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91F400-97E5-45E0-95AD-E8BC8D27ED84}"/>
                </a:ext>
              </a:extLst>
            </p:cNvPr>
            <p:cNvSpPr/>
            <p:nvPr/>
          </p:nvSpPr>
          <p:spPr>
            <a:xfrm>
              <a:off x="7309085" y="1939285"/>
              <a:ext cx="2246489" cy="728036"/>
            </a:xfrm>
            <a:prstGeom prst="rect">
              <a:avLst/>
            </a:prstGeom>
            <a:solidFill>
              <a:srgbClr val="179C52"/>
            </a:solidFill>
            <a:ln w="12700" cap="flat" cmpd="sng" algn="ctr">
              <a:solidFill>
                <a:srgbClr val="179C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ABE59F-9A28-426F-AA8A-C636A29C753C}"/>
                </a:ext>
              </a:extLst>
            </p:cNvPr>
            <p:cNvSpPr txBox="1"/>
            <p:nvPr/>
          </p:nvSpPr>
          <p:spPr>
            <a:xfrm>
              <a:off x="7367852" y="2136359"/>
              <a:ext cx="22738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Partnership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67319C8-2A7E-44E6-852B-378E181872AA}"/>
                </a:ext>
              </a:extLst>
            </p:cNvPr>
            <p:cNvSpPr/>
            <p:nvPr/>
          </p:nvSpPr>
          <p:spPr>
            <a:xfrm>
              <a:off x="9645414" y="1939285"/>
              <a:ext cx="2246489" cy="728036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CB0329-EBBD-4D01-9A1E-1B996B3B9FAE}"/>
                </a:ext>
              </a:extLst>
            </p:cNvPr>
            <p:cNvSpPr txBox="1"/>
            <p:nvPr/>
          </p:nvSpPr>
          <p:spPr>
            <a:xfrm>
              <a:off x="9686873" y="2136359"/>
              <a:ext cx="2203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Capacities</a:t>
              </a:r>
              <a:endParaRPr kumimoji="0" lang="en-I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8FE95DE-676A-49BD-BC5A-9641330B277F}"/>
                </a:ext>
              </a:extLst>
            </p:cNvPr>
            <p:cNvSpPr/>
            <p:nvPr/>
          </p:nvSpPr>
          <p:spPr>
            <a:xfrm>
              <a:off x="300098" y="2667322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4C32985-4537-4E1C-B9BF-323F4C2ECD49}"/>
                </a:ext>
              </a:extLst>
            </p:cNvPr>
            <p:cNvSpPr/>
            <p:nvPr/>
          </p:nvSpPr>
          <p:spPr>
            <a:xfrm>
              <a:off x="300098" y="3922593"/>
              <a:ext cx="2246489" cy="1255272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91C727-813E-4018-8A26-2155ECB8F52A}"/>
                </a:ext>
              </a:extLst>
            </p:cNvPr>
            <p:cNvSpPr/>
            <p:nvPr/>
          </p:nvSpPr>
          <p:spPr>
            <a:xfrm>
              <a:off x="300098" y="5177865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67FEBB-2455-458D-9B94-4C713C6BC402}"/>
                </a:ext>
              </a:extLst>
            </p:cNvPr>
            <p:cNvSpPr/>
            <p:nvPr/>
          </p:nvSpPr>
          <p:spPr>
            <a:xfrm>
              <a:off x="2635490" y="2667322"/>
              <a:ext cx="2246489" cy="125527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17DAB08-2013-41CD-979D-B702B2742529}"/>
                </a:ext>
              </a:extLst>
            </p:cNvPr>
            <p:cNvSpPr/>
            <p:nvPr/>
          </p:nvSpPr>
          <p:spPr>
            <a:xfrm>
              <a:off x="2635490" y="3922593"/>
              <a:ext cx="2246489" cy="1255272"/>
            </a:xfrm>
            <a:prstGeom prst="rect">
              <a:avLst/>
            </a:prstGeom>
            <a:solidFill>
              <a:sysClr val="window" lastClr="FFFFFF">
                <a:lumMod val="85000"/>
                <a:alpha val="42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84C2976-070A-472D-943F-37F8882D8A51}"/>
                </a:ext>
              </a:extLst>
            </p:cNvPr>
            <p:cNvSpPr/>
            <p:nvPr/>
          </p:nvSpPr>
          <p:spPr>
            <a:xfrm>
              <a:off x="2635490" y="5177865"/>
              <a:ext cx="2246489" cy="125527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F1B0E4E-B5CE-4196-981F-CABFA5502005}"/>
                </a:ext>
              </a:extLst>
            </p:cNvPr>
            <p:cNvSpPr/>
            <p:nvPr/>
          </p:nvSpPr>
          <p:spPr>
            <a:xfrm>
              <a:off x="4970882" y="2667322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C38DF1-C819-4AD1-8AEC-48592FC26B00}"/>
                </a:ext>
              </a:extLst>
            </p:cNvPr>
            <p:cNvSpPr/>
            <p:nvPr/>
          </p:nvSpPr>
          <p:spPr>
            <a:xfrm>
              <a:off x="4970882" y="3922593"/>
              <a:ext cx="2246489" cy="1255272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E43C8D7-6565-4B02-8AA2-0E83DC432B0A}"/>
                </a:ext>
              </a:extLst>
            </p:cNvPr>
            <p:cNvSpPr/>
            <p:nvPr/>
          </p:nvSpPr>
          <p:spPr>
            <a:xfrm>
              <a:off x="4970882" y="5177865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3070F8C-772E-4315-A48E-ECB484CEB0AA}"/>
                </a:ext>
              </a:extLst>
            </p:cNvPr>
            <p:cNvSpPr/>
            <p:nvPr/>
          </p:nvSpPr>
          <p:spPr>
            <a:xfrm>
              <a:off x="7308148" y="2667322"/>
              <a:ext cx="2246489" cy="125527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01F4176-23E0-41ED-9D10-C03CCAAB3E63}"/>
                </a:ext>
              </a:extLst>
            </p:cNvPr>
            <p:cNvSpPr/>
            <p:nvPr/>
          </p:nvSpPr>
          <p:spPr>
            <a:xfrm>
              <a:off x="7308148" y="3922593"/>
              <a:ext cx="2246489" cy="1255272"/>
            </a:xfrm>
            <a:prstGeom prst="rect">
              <a:avLst/>
            </a:prstGeom>
            <a:solidFill>
              <a:sysClr val="window" lastClr="FFFFFF">
                <a:lumMod val="85000"/>
                <a:alpha val="42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3A32D72-2463-4639-80D7-1A7B4B7CF7FD}"/>
                </a:ext>
              </a:extLst>
            </p:cNvPr>
            <p:cNvSpPr/>
            <p:nvPr/>
          </p:nvSpPr>
          <p:spPr>
            <a:xfrm>
              <a:off x="7308148" y="5177865"/>
              <a:ext cx="2246489" cy="1255272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B78655-C148-4531-9075-588471FA9C0A}"/>
                </a:ext>
              </a:extLst>
            </p:cNvPr>
            <p:cNvSpPr/>
            <p:nvPr/>
          </p:nvSpPr>
          <p:spPr>
            <a:xfrm>
              <a:off x="9643540" y="2667322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AB28E8-6F3A-4A60-90D9-05FF642FE573}"/>
                </a:ext>
              </a:extLst>
            </p:cNvPr>
            <p:cNvSpPr/>
            <p:nvPr/>
          </p:nvSpPr>
          <p:spPr>
            <a:xfrm>
              <a:off x="9643540" y="3922593"/>
              <a:ext cx="2246489" cy="1255272"/>
            </a:xfrm>
            <a:prstGeom prst="rect">
              <a:avLst/>
            </a:prstGeom>
            <a:solidFill>
              <a:srgbClr val="FFFF00">
                <a:alpha val="42000"/>
              </a:srgb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CD3F15A-8DE0-4FF6-919C-BBE121E1C6DA}"/>
                </a:ext>
              </a:extLst>
            </p:cNvPr>
            <p:cNvSpPr/>
            <p:nvPr/>
          </p:nvSpPr>
          <p:spPr>
            <a:xfrm>
              <a:off x="9643540" y="5177865"/>
              <a:ext cx="2246489" cy="1255272"/>
            </a:xfrm>
            <a:prstGeom prst="rect">
              <a:avLst/>
            </a:prstGeom>
            <a:solidFill>
              <a:sysClr val="window" lastClr="FFFFFF">
                <a:lumMod val="95000"/>
                <a:alpha val="60000"/>
              </a:sysClr>
            </a:solidFill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EA69EC9-ABC9-412D-A1F7-12B4E938C183}"/>
                </a:ext>
              </a:extLst>
            </p:cNvPr>
            <p:cNvSpPr/>
            <p:nvPr/>
          </p:nvSpPr>
          <p:spPr>
            <a:xfrm>
              <a:off x="300098" y="6420436"/>
              <a:ext cx="2246489" cy="81964"/>
            </a:xfrm>
            <a:prstGeom prst="rect">
              <a:avLst/>
            </a:prstGeom>
            <a:solidFill>
              <a:srgbClr val="176BEF">
                <a:alpha val="60000"/>
              </a:srgbClr>
            </a:solidFill>
            <a:ln w="12700" cap="flat" cmpd="sng" algn="ctr">
              <a:solidFill>
                <a:srgbClr val="176BE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B39BCB-B654-4EB8-A37A-A7A96169E5AB}"/>
                </a:ext>
              </a:extLst>
            </p:cNvPr>
            <p:cNvSpPr/>
            <p:nvPr/>
          </p:nvSpPr>
          <p:spPr>
            <a:xfrm>
              <a:off x="2633616" y="6420436"/>
              <a:ext cx="2246489" cy="81964"/>
            </a:xfrm>
            <a:prstGeom prst="rect">
              <a:avLst/>
            </a:prstGeom>
            <a:solidFill>
              <a:srgbClr val="FF3E30">
                <a:alpha val="60000"/>
              </a:srgbClr>
            </a:solidFill>
            <a:ln w="12700" cap="flat" cmpd="sng" algn="ctr">
              <a:solidFill>
                <a:srgbClr val="FF3E3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BEABD41-8DC3-406F-8A43-CC3001596952}"/>
                </a:ext>
              </a:extLst>
            </p:cNvPr>
            <p:cNvSpPr/>
            <p:nvPr/>
          </p:nvSpPr>
          <p:spPr>
            <a:xfrm>
              <a:off x="4967134" y="6420436"/>
              <a:ext cx="2246489" cy="81964"/>
            </a:xfrm>
            <a:prstGeom prst="rect">
              <a:avLst/>
            </a:prstGeom>
            <a:solidFill>
              <a:srgbClr val="F7B529">
                <a:alpha val="60000"/>
              </a:srgbClr>
            </a:solidFill>
            <a:ln w="12700" cap="flat" cmpd="sng" algn="ctr">
              <a:solidFill>
                <a:srgbClr val="F7B52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168F60F-3904-471F-B55E-E3524070B2C2}"/>
                </a:ext>
              </a:extLst>
            </p:cNvPr>
            <p:cNvSpPr/>
            <p:nvPr/>
          </p:nvSpPr>
          <p:spPr>
            <a:xfrm>
              <a:off x="7298778" y="6420436"/>
              <a:ext cx="2246489" cy="81964"/>
            </a:xfrm>
            <a:prstGeom prst="rect">
              <a:avLst/>
            </a:prstGeom>
            <a:solidFill>
              <a:srgbClr val="179C52">
                <a:alpha val="60000"/>
              </a:srgbClr>
            </a:solidFill>
            <a:ln w="12700" cap="flat" cmpd="sng" algn="ctr">
              <a:solidFill>
                <a:srgbClr val="179C5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2F7FEB4-D7D6-4398-B407-06A03AC4FEF5}"/>
                </a:ext>
              </a:extLst>
            </p:cNvPr>
            <p:cNvSpPr/>
            <p:nvPr/>
          </p:nvSpPr>
          <p:spPr>
            <a:xfrm>
              <a:off x="9643540" y="6420436"/>
              <a:ext cx="2246489" cy="81964"/>
            </a:xfrm>
            <a:prstGeom prst="rect">
              <a:avLst/>
            </a:prstGeom>
            <a:solidFill>
              <a:srgbClr val="7030A0">
                <a:alpha val="60000"/>
              </a:srgbClr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74F92C2-E2E5-48AD-BF9D-E2E94AB68B00}"/>
                </a:ext>
              </a:extLst>
            </p:cNvPr>
            <p:cNvSpPr txBox="1"/>
            <p:nvPr/>
          </p:nvSpPr>
          <p:spPr>
            <a:xfrm>
              <a:off x="345299" y="2772511"/>
              <a:ext cx="22826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Organization of the 7</a:t>
              </a:r>
              <a:r>
                <a:rPr kumimoji="0" lang="en-US" sz="1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Session of the Regional Committee (21-24 Nov.2021)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E82B1E5-42FC-4C9C-94F8-F4C63824F111}"/>
                </a:ext>
              </a:extLst>
            </p:cNvPr>
            <p:cNvSpPr txBox="1"/>
            <p:nvPr/>
          </p:nvSpPr>
          <p:spPr>
            <a:xfrm>
              <a:off x="331197" y="4165213"/>
              <a:ext cx="21842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B36A919-567F-4742-A03D-65A953E9D4AE}"/>
                </a:ext>
              </a:extLst>
            </p:cNvPr>
            <p:cNvSpPr txBox="1"/>
            <p:nvPr/>
          </p:nvSpPr>
          <p:spPr>
            <a:xfrm>
              <a:off x="317540" y="5266892"/>
              <a:ext cx="21531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Workshop on Value Proposition of Geospatial Data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Nov. 2021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D83C09-54A2-44FE-AC54-8232E1464C82}"/>
                </a:ext>
              </a:extLst>
            </p:cNvPr>
            <p:cNvSpPr txBox="1"/>
            <p:nvPr/>
          </p:nvSpPr>
          <p:spPr>
            <a:xfrm>
              <a:off x="2631744" y="2841860"/>
              <a:ext cx="22474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8EA8CF-2F6C-424E-AD5E-BEFDB6CDF9C3}"/>
                </a:ext>
              </a:extLst>
            </p:cNvPr>
            <p:cNvSpPr txBox="1"/>
            <p:nvPr/>
          </p:nvSpPr>
          <p:spPr>
            <a:xfrm>
              <a:off x="2604390" y="3989618"/>
              <a:ext cx="21902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IGIF | National Action </a:t>
              </a:r>
              <a:r>
                <a:rPr lang="en-US" sz="1600" kern="0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Plans </a:t>
              </a:r>
              <a:r>
                <a:rPr lang="en-GB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CAM, ESW, MOZ, RWA, SEN, TUN</a:t>
              </a:r>
              <a:endParaRPr lang="en-IN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89BA92D-6EFE-4817-8BEC-FD3B74F186BE}"/>
                </a:ext>
              </a:extLst>
            </p:cNvPr>
            <p:cNvSpPr txBox="1"/>
            <p:nvPr/>
          </p:nvSpPr>
          <p:spPr>
            <a:xfrm>
              <a:off x="2835899" y="5660860"/>
              <a:ext cx="19684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44A433C-507E-452F-953C-71BB4AFDE3F4}"/>
                </a:ext>
              </a:extLst>
            </p:cNvPr>
            <p:cNvSpPr txBox="1"/>
            <p:nvPr/>
          </p:nvSpPr>
          <p:spPr>
            <a:xfrm>
              <a:off x="5052291" y="2633238"/>
              <a:ext cx="19813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IN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Elaboration of the African Geospatial Development Index to benchmark countries readiness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AE8260-6E99-480A-BE1E-8D430C38AFF3}"/>
                </a:ext>
              </a:extLst>
            </p:cNvPr>
            <p:cNvSpPr txBox="1"/>
            <p:nvPr/>
          </p:nvSpPr>
          <p:spPr>
            <a:xfrm>
              <a:off x="5171047" y="4205324"/>
              <a:ext cx="1816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DEF42CE-DEC2-4600-9E2E-8A3D320FA647}"/>
                </a:ext>
              </a:extLst>
            </p:cNvPr>
            <p:cNvSpPr txBox="1"/>
            <p:nvPr/>
          </p:nvSpPr>
          <p:spPr>
            <a:xfrm>
              <a:off x="5007961" y="5270378"/>
              <a:ext cx="21692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Development of Guidelines on Geocoding as part of the implementation of the </a:t>
              </a:r>
              <a:endParaRPr lang="en-I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Strategy for integration of GIS &amp; Stats</a:t>
              </a:r>
              <a:endParaRPr lang="en-I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457200"/>
              <a:endParaRPr lang="en-IN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572DFE-B7DC-4F28-A89B-D8CD75043ECE}"/>
                </a:ext>
              </a:extLst>
            </p:cNvPr>
            <p:cNvSpPr txBox="1"/>
            <p:nvPr/>
          </p:nvSpPr>
          <p:spPr>
            <a:xfrm>
              <a:off x="7275502" y="2791465"/>
              <a:ext cx="21064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Contribution to activities of the global UN-GGIM</a:t>
              </a:r>
            </a:p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UN-GGIM 11th Session</a:t>
              </a:r>
            </a:p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Expanded Bureau</a:t>
              </a:r>
            </a:p>
            <a:p>
              <a:pPr lvl="0" algn="ctr">
                <a:defRPr/>
              </a:pPr>
              <a:r>
                <a:rPr lang="en-US" sz="12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HLG - IGIF</a:t>
              </a: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622641E-0B4E-44C7-AFD5-A18848CD3117}"/>
                </a:ext>
              </a:extLst>
            </p:cNvPr>
            <p:cNvSpPr txBox="1"/>
            <p:nvPr/>
          </p:nvSpPr>
          <p:spPr>
            <a:xfrm>
              <a:off x="7386746" y="3971804"/>
              <a:ext cx="21441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Contribution to the work of the thematic, expert and working groups</a:t>
              </a:r>
            </a:p>
            <a:p>
              <a:pPr lvl="0" algn="ctr" defTabSz="457200"/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 | ISGI</a:t>
              </a:r>
            </a:p>
            <a:p>
              <a:pPr lvl="0" algn="ctr" defTabSz="457200"/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WG | Disasters Services</a:t>
              </a:r>
              <a:endParaRPr kumimoji="0" lang="en-IN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3157132-4FAD-4449-864A-0F665734E0F1}"/>
                </a:ext>
              </a:extLst>
            </p:cNvPr>
            <p:cNvSpPr txBox="1"/>
            <p:nvPr/>
          </p:nvSpPr>
          <p:spPr>
            <a:xfrm>
              <a:off x="7443359" y="5541174"/>
              <a:ext cx="1893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57F78DD-0CA3-4F9A-B68D-DA3579FF6C96}"/>
                </a:ext>
              </a:extLst>
            </p:cNvPr>
            <p:cNvSpPr txBox="1"/>
            <p:nvPr/>
          </p:nvSpPr>
          <p:spPr>
            <a:xfrm>
              <a:off x="9705739" y="2780981"/>
              <a:ext cx="203131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E-learning courses on evaluating the socioeconomic benefits of investing in geospatial information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2C9A9A-92F3-4F7B-9B48-0E374D30CF5B}"/>
                </a:ext>
              </a:extLst>
            </p:cNvPr>
            <p:cNvSpPr txBox="1"/>
            <p:nvPr/>
          </p:nvSpPr>
          <p:spPr>
            <a:xfrm>
              <a:off x="9686873" y="4382527"/>
              <a:ext cx="2047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457200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878CA60-AFE8-4570-B6F9-D68E4ECF1770}"/>
                </a:ext>
              </a:extLst>
            </p:cNvPr>
            <p:cNvSpPr txBox="1"/>
            <p:nvPr/>
          </p:nvSpPr>
          <p:spPr>
            <a:xfrm>
              <a:off x="9567933" y="5238755"/>
              <a:ext cx="23220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Trainings:</a:t>
              </a:r>
            </a:p>
            <a:p>
              <a:pPr algn="ctr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Geocoding schemes</a:t>
              </a:r>
            </a:p>
            <a:p>
              <a:pPr algn="ctr"/>
              <a:r>
                <a:rPr lang="en-US" sz="1600" kern="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Census Data Dissemination Strategy</a:t>
              </a:r>
              <a:endParaRPr lang="en-IN" sz="16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11C8BB4-FC58-4E3F-B4A1-5C044CA4A38B}"/>
                </a:ext>
              </a:extLst>
            </p:cNvPr>
            <p:cNvSpPr/>
            <p:nvPr/>
          </p:nvSpPr>
          <p:spPr>
            <a:xfrm>
              <a:off x="966142" y="1221958"/>
              <a:ext cx="914400" cy="914400"/>
            </a:xfrm>
            <a:prstGeom prst="ellipse">
              <a:avLst/>
            </a:prstGeom>
            <a:solidFill>
              <a:srgbClr val="176BE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D77C2910-CB16-43F8-BEF8-41BC10D57B14}"/>
                </a:ext>
              </a:extLst>
            </p:cNvPr>
            <p:cNvSpPr/>
            <p:nvPr/>
          </p:nvSpPr>
          <p:spPr>
            <a:xfrm>
              <a:off x="3302471" y="1221958"/>
              <a:ext cx="914400" cy="914400"/>
            </a:xfrm>
            <a:prstGeom prst="ellipse">
              <a:avLst/>
            </a:prstGeom>
            <a:solidFill>
              <a:srgbClr val="FF3E3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87630FF-7B7E-40F0-9A26-EB3BBC5D3308}"/>
                </a:ext>
              </a:extLst>
            </p:cNvPr>
            <p:cNvSpPr/>
            <p:nvPr/>
          </p:nvSpPr>
          <p:spPr>
            <a:xfrm>
              <a:off x="5638800" y="1221958"/>
              <a:ext cx="914400" cy="914400"/>
            </a:xfrm>
            <a:prstGeom prst="ellipse">
              <a:avLst/>
            </a:prstGeom>
            <a:solidFill>
              <a:srgbClr val="F7B529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6C1219E-9246-44B8-9E81-991C08864A24}"/>
                </a:ext>
              </a:extLst>
            </p:cNvPr>
            <p:cNvSpPr/>
            <p:nvPr/>
          </p:nvSpPr>
          <p:spPr>
            <a:xfrm>
              <a:off x="7975129" y="1221958"/>
              <a:ext cx="914400" cy="914400"/>
            </a:xfrm>
            <a:prstGeom prst="ellipse">
              <a:avLst/>
            </a:prstGeom>
            <a:solidFill>
              <a:srgbClr val="179C52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2E3942F-ECD2-4FD3-A88E-E8B7B09F8E9E}"/>
                </a:ext>
              </a:extLst>
            </p:cNvPr>
            <p:cNvSpPr/>
            <p:nvPr/>
          </p:nvSpPr>
          <p:spPr>
            <a:xfrm>
              <a:off x="10311458" y="1221958"/>
              <a:ext cx="914400" cy="914400"/>
            </a:xfrm>
            <a:prstGeom prst="ellipse">
              <a:avLst/>
            </a:prstGeom>
            <a:solidFill>
              <a:srgbClr val="7030A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7" name="Graphic 66" descr="Stopwatch">
              <a:extLst>
                <a:ext uri="{FF2B5EF4-FFF2-40B4-BE49-F238E27FC236}">
                  <a16:creationId xmlns:a16="http://schemas.microsoft.com/office/drawing/2014/main" id="{6CBF9152-9DB2-4001-9559-95DFC140F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162329" y="1409158"/>
              <a:ext cx="540000" cy="540000"/>
            </a:xfrm>
            <a:prstGeom prst="rect">
              <a:avLst/>
            </a:prstGeom>
          </p:spPr>
        </p:pic>
        <p:pic>
          <p:nvPicPr>
            <p:cNvPr id="68" name="Graphic 67" descr="Bullseye">
              <a:extLst>
                <a:ext uri="{FF2B5EF4-FFF2-40B4-BE49-F238E27FC236}">
                  <a16:creationId xmlns:a16="http://schemas.microsoft.com/office/drawing/2014/main" id="{217AEAE9-6200-402A-A03B-81209D888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153342" y="1409158"/>
              <a:ext cx="540000" cy="540000"/>
            </a:xfrm>
            <a:prstGeom prst="rect">
              <a:avLst/>
            </a:prstGeom>
          </p:spPr>
        </p:pic>
        <p:pic>
          <p:nvPicPr>
            <p:cNvPr id="69" name="Graphic 68" descr="Playbook">
              <a:extLst>
                <a:ext uri="{FF2B5EF4-FFF2-40B4-BE49-F238E27FC236}">
                  <a16:creationId xmlns:a16="http://schemas.microsoft.com/office/drawing/2014/main" id="{1ED8B9E9-7149-47DA-B36F-425DF4B1D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826000" y="1409158"/>
              <a:ext cx="540000" cy="540000"/>
            </a:xfrm>
            <a:prstGeom prst="rect">
              <a:avLst/>
            </a:prstGeom>
          </p:spPr>
        </p:pic>
        <p:pic>
          <p:nvPicPr>
            <p:cNvPr id="70" name="Graphic 69" descr="Group of women">
              <a:extLst>
                <a:ext uri="{FF2B5EF4-FFF2-40B4-BE49-F238E27FC236}">
                  <a16:creationId xmlns:a16="http://schemas.microsoft.com/office/drawing/2014/main" id="{696A7BB0-1443-423D-A8EC-EC332F4A2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10498658" y="1409158"/>
              <a:ext cx="540000" cy="540000"/>
            </a:xfrm>
            <a:prstGeom prst="rect">
              <a:avLst/>
            </a:prstGeom>
          </p:spPr>
        </p:pic>
        <p:pic>
          <p:nvPicPr>
            <p:cNvPr id="71" name="Graphic 70" descr="Server">
              <a:extLst>
                <a:ext uri="{FF2B5EF4-FFF2-40B4-BE49-F238E27FC236}">
                  <a16:creationId xmlns:a16="http://schemas.microsoft.com/office/drawing/2014/main" id="{C4AAAA52-C4DF-413B-9E3D-65D9C049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3489671" y="1409158"/>
              <a:ext cx="540000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329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172" y="574825"/>
            <a:ext cx="10831899" cy="1499616"/>
          </a:xfrm>
        </p:spPr>
        <p:txBody>
          <a:bodyPr/>
          <a:lstStyle/>
          <a:p>
            <a:r>
              <a:rPr lang="en-GB" dirty="0">
                <a:solidFill>
                  <a:srgbClr val="3399FF"/>
                </a:solidFill>
              </a:rPr>
              <a:t>UN-GGIM: Africa</a:t>
            </a:r>
            <a:r>
              <a:rPr lang="en-GB" dirty="0"/>
              <a:t> | NEXUS Issues &amp; Challenges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701878"/>
              </p:ext>
            </p:extLst>
          </p:nvPr>
        </p:nvGraphicFramePr>
        <p:xfrm>
          <a:off x="1523572" y="1705682"/>
          <a:ext cx="9244074" cy="4759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57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EA662-AD43-4341-A67A-A5428E7CF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16" y="509169"/>
            <a:ext cx="8460114" cy="1499616"/>
          </a:xfrm>
        </p:spPr>
        <p:txBody>
          <a:bodyPr/>
          <a:lstStyle/>
          <a:p>
            <a:r>
              <a:rPr lang="en-GB" dirty="0">
                <a:solidFill>
                  <a:srgbClr val="3399FF"/>
                </a:solidFill>
              </a:rPr>
              <a:t>UN-GGIM: Africa</a:t>
            </a:r>
            <a:r>
              <a:rPr lang="en-GB" dirty="0"/>
              <a:t> | 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9046E-8004-46AB-89DF-F7DA8D7F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17" y="1701420"/>
            <a:ext cx="5965565" cy="46474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FF6600"/>
              </a:buClr>
              <a:buFont typeface="Wingdings" panose="05000000000000000000" pitchFamily="2" charset="2"/>
              <a:buChar char=""/>
            </a:pPr>
            <a:r>
              <a:rPr lang="en-US" dirty="0"/>
              <a:t>Consolidate the consensus and critically resolve to maintain the current structure, functions and operations.  </a:t>
            </a:r>
          </a:p>
          <a:p>
            <a:pPr>
              <a:lnSpc>
                <a:spcPct val="100000"/>
              </a:lnSpc>
              <a:buClr>
                <a:srgbClr val="FF6600"/>
              </a:buClr>
              <a:buFont typeface="Wingdings" panose="05000000000000000000" pitchFamily="2" charset="2"/>
              <a:buChar char=""/>
            </a:pPr>
            <a:r>
              <a:rPr lang="en-US" dirty="0"/>
              <a:t>Define Strategies for the future of UN-GGIM: Africa | How to maintain and sustain the Committee. </a:t>
            </a:r>
          </a:p>
          <a:p>
            <a:pPr>
              <a:lnSpc>
                <a:spcPct val="100000"/>
              </a:lnSpc>
              <a:buClr>
                <a:srgbClr val="FF6600"/>
              </a:buClr>
              <a:buFont typeface="Wingdings" panose="05000000000000000000" pitchFamily="2" charset="2"/>
              <a:buChar char=""/>
            </a:pPr>
            <a:r>
              <a:rPr lang="en-US" dirty="0"/>
              <a:t>Adapt to changes through the modernization of the national mapping agencies for more agility, more relevance and more responsiveness to contemporary challenges and new trends.</a:t>
            </a:r>
          </a:p>
          <a:p>
            <a:pPr>
              <a:lnSpc>
                <a:spcPct val="100000"/>
              </a:lnSpc>
              <a:buClr>
                <a:srgbClr val="FF6600"/>
              </a:buClr>
              <a:buFont typeface="Wingdings" panose="05000000000000000000" pitchFamily="2" charset="2"/>
              <a:buChar char=""/>
            </a:pPr>
            <a:r>
              <a:rPr lang="en-US" dirty="0"/>
              <a:t>Continue to foster the integration of geospatial and statistical information for the SDGs.</a:t>
            </a:r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DD0ED-8CD1-4066-9219-71A08D2E4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3" y="31048"/>
            <a:ext cx="1694263" cy="169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EE13E4-3CD6-4CD1-A025-F413C3E96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882" y="1862596"/>
            <a:ext cx="4936424" cy="497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650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A9B82AF11BF543B627E48F61248C3D" ma:contentTypeVersion="8" ma:contentTypeDescription="Create a new document." ma:contentTypeScope="" ma:versionID="d11b73b58914afce42087f8545dce865">
  <xsd:schema xmlns:xsd="http://www.w3.org/2001/XMLSchema" xmlns:xs="http://www.w3.org/2001/XMLSchema" xmlns:p="http://schemas.microsoft.com/office/2006/metadata/properties" xmlns:ns3="95e5e678-43ad-40d1-ac60-f89d2cdf5b98" targetNamespace="http://schemas.microsoft.com/office/2006/metadata/properties" ma:root="true" ma:fieldsID="cd792c882f487506d3ef56c3f4871c3a" ns3:_="">
    <xsd:import namespace="95e5e678-43ad-40d1-ac60-f89d2cdf5b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5e678-43ad-40d1-ac60-f89d2cdf5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2CC4E-C0F3-489A-92E8-200182C8518D}">
  <ds:schemaRefs>
    <ds:schemaRef ds:uri="http://schemas.microsoft.com/office/2006/metadata/properties"/>
    <ds:schemaRef ds:uri="95e5e678-43ad-40d1-ac60-f89d2cdf5b9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E8C6F1-209E-4315-9442-F5ADF7D6B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5e678-43ad-40d1-ac60-f89d2cdf5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0788BE-D34B-4DF5-86A6-F85B3625F6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975</Words>
  <Application>Microsoft Office PowerPoint</Application>
  <PresentationFormat>Grand écran</PresentationFormat>
  <Paragraphs>239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맑은 고딕</vt:lpstr>
      <vt:lpstr>Arial</vt:lpstr>
      <vt:lpstr>Calibri</vt:lpstr>
      <vt:lpstr>Century Gothic</vt:lpstr>
      <vt:lpstr>HY얕은샘물M</vt:lpstr>
      <vt:lpstr>Times New Roman</vt:lpstr>
      <vt:lpstr>Trebuchet MS</vt:lpstr>
      <vt:lpstr>Tw Cen MT</vt:lpstr>
      <vt:lpstr>Tw Cen MT Condensed</vt:lpstr>
      <vt:lpstr>Wingdings</vt:lpstr>
      <vt:lpstr>Wingdings 2</vt:lpstr>
      <vt:lpstr>Wingdings 3</vt:lpstr>
      <vt:lpstr>Integral</vt:lpstr>
      <vt:lpstr>UN-GGIM: Africa | Activities Report</vt:lpstr>
      <vt:lpstr>Africa Regional Committee | Where we Come From</vt:lpstr>
      <vt:lpstr>UN-GGIM: Africa | The Journey So far…</vt:lpstr>
      <vt:lpstr>UN-GGIM: Africa | Governance &amp; Arrangement</vt:lpstr>
      <vt:lpstr>UN-GGIM: Africa | Mechanisms &amp; Frameworks</vt:lpstr>
      <vt:lpstr>UN-GGIM: Africa | Focus AReas</vt:lpstr>
      <vt:lpstr>UN-GGIM: Africa | Activities Carried out</vt:lpstr>
      <vt:lpstr>UN-GGIM: Africa | NEXUS Issues &amp; Challenges</vt:lpstr>
      <vt:lpstr>UN-GGIM: Africa | Looking Forward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Function and Programme 2019</dc:title>
  <dc:creator>Khanh Ha Tran</dc:creator>
  <cp:lastModifiedBy>Oumar</cp:lastModifiedBy>
  <cp:revision>197</cp:revision>
  <dcterms:created xsi:type="dcterms:W3CDTF">2019-04-08T12:49:04Z</dcterms:created>
  <dcterms:modified xsi:type="dcterms:W3CDTF">2022-10-26T08:34:13Z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0x010100F6A9B82AF11BF543B627E48F61248C3D</vt:lpwstr>
  </property>
</Properties>
</file>