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56" r:id="rId2"/>
    <p:sldId id="386" r:id="rId3"/>
    <p:sldId id="379" r:id="rId4"/>
    <p:sldId id="380" r:id="rId5"/>
    <p:sldId id="367" r:id="rId6"/>
    <p:sldId id="368" r:id="rId7"/>
    <p:sldId id="369" r:id="rId8"/>
    <p:sldId id="370" r:id="rId9"/>
    <p:sldId id="371" r:id="rId10"/>
    <p:sldId id="372" r:id="rId11"/>
    <p:sldId id="373" r:id="rId12"/>
    <p:sldId id="374" r:id="rId13"/>
    <p:sldId id="375" r:id="rId14"/>
    <p:sldId id="377" r:id="rId15"/>
    <p:sldId id="381" r:id="rId16"/>
    <p:sldId id="382" r:id="rId17"/>
    <p:sldId id="378" r:id="rId18"/>
    <p:sldId id="3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950" autoAdjust="0"/>
    <p:restoredTop sz="94660"/>
  </p:normalViewPr>
  <p:slideViewPr>
    <p:cSldViewPr snapToGrid="0">
      <p:cViewPr varScale="1">
        <p:scale>
          <a:sx n="64" d="100"/>
          <a:sy n="64" d="100"/>
        </p:scale>
        <p:origin x="56" y="1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56E90-50AC-4745-9ED7-4FF096C7BD09}" type="datetimeFigureOut">
              <a:rPr lang="en-GB" smtClean="0"/>
              <a:t>26/10/2022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25F78-8AE7-49D9-B5A7-26E464BE2F2E}" type="slidenum">
              <a:rPr lang="en-GB" smtClean="0"/>
              <a:t>‹#›</a:t>
            </a:fld>
            <a:endParaRPr lang="en-GB"/>
          </a:p>
        </p:txBody>
      </p:sp>
    </p:spTree>
    <p:extLst>
      <p:ext uri="{BB962C8B-B14F-4D97-AF65-F5344CB8AC3E}">
        <p14:creationId xmlns:p14="http://schemas.microsoft.com/office/powerpoint/2010/main" val="375188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85B4E2-1CCC-478E-A73F-06DD21E5F32F}" type="slidenum">
              <a:rPr lang="en-US" smtClean="0"/>
              <a:t>3</a:t>
            </a:fld>
            <a:endParaRPr lang="en-US" dirty="0"/>
          </a:p>
        </p:txBody>
      </p:sp>
    </p:spTree>
    <p:extLst>
      <p:ext uri="{BB962C8B-B14F-4D97-AF65-F5344CB8AC3E}">
        <p14:creationId xmlns:p14="http://schemas.microsoft.com/office/powerpoint/2010/main" val="2059950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AB1E-8BDA-41CE-B340-CA11A582BB99}"/>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a:extLst>
              <a:ext uri="{FF2B5EF4-FFF2-40B4-BE49-F238E27FC236}">
                <a16:creationId xmlns:a16="http://schemas.microsoft.com/office/drawing/2014/main" id="{D4EF5BC9-1BF9-4F43-8091-F8E2F94B5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a:extLst>
              <a:ext uri="{FF2B5EF4-FFF2-40B4-BE49-F238E27FC236}">
                <a16:creationId xmlns:a16="http://schemas.microsoft.com/office/drawing/2014/main" id="{56E27170-056D-443F-B9DE-76D5D6427006}"/>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5" name="Footer Placeholder 4">
            <a:extLst>
              <a:ext uri="{FF2B5EF4-FFF2-40B4-BE49-F238E27FC236}">
                <a16:creationId xmlns:a16="http://schemas.microsoft.com/office/drawing/2014/main" id="{91CEAF1E-4235-4583-9DB2-BBFFEFE903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0A0A76-3518-42AB-B90B-BEF08AA09289}"/>
              </a:ext>
            </a:extLst>
          </p:cNvPr>
          <p:cNvSpPr>
            <a:spLocks noGrp="1"/>
          </p:cNvSpPr>
          <p:nvPr>
            <p:ph type="sldNum" sz="quarter" idx="12"/>
          </p:nvPr>
        </p:nvSpPr>
        <p:spPr/>
        <p:txBody>
          <a:bodyPr/>
          <a:lstStyle/>
          <a:p>
            <a:fld id="{8A19C067-F271-4A77-95FF-38E9BBC1CE4D}" type="slidenum">
              <a:rPr lang="en-GB" smtClean="0"/>
              <a:t>‹#›</a:t>
            </a:fld>
            <a:endParaRPr lang="en-GB"/>
          </a:p>
        </p:txBody>
      </p:sp>
      <p:pic>
        <p:nvPicPr>
          <p:cNvPr id="7" name="Picture 6" descr="A close up of a sign&#10;&#10;Description automatically generated">
            <a:extLst>
              <a:ext uri="{FF2B5EF4-FFF2-40B4-BE49-F238E27FC236}">
                <a16:creationId xmlns:a16="http://schemas.microsoft.com/office/drawing/2014/main" id="{27BAD19A-E089-4C80-9588-A9C780C8CC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556" y="5567920"/>
            <a:ext cx="1290080" cy="1290080"/>
          </a:xfrm>
          <a:prstGeom prst="rect">
            <a:avLst/>
          </a:prstGeom>
        </p:spPr>
      </p:pic>
    </p:spTree>
    <p:extLst>
      <p:ext uri="{BB962C8B-B14F-4D97-AF65-F5344CB8AC3E}">
        <p14:creationId xmlns:p14="http://schemas.microsoft.com/office/powerpoint/2010/main" val="52811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754C-6620-425E-B82C-A47F4D5C267E}"/>
              </a:ext>
            </a:extLst>
          </p:cNvPr>
          <p:cNvSpPr>
            <a:spLocks noGrp="1"/>
          </p:cNvSpPr>
          <p:nvPr>
            <p:ph type="title"/>
          </p:nvPr>
        </p:nvSpPr>
        <p:spPr/>
        <p:txBody>
          <a:bodyPr/>
          <a:lstStyle/>
          <a:p>
            <a:r>
              <a:rPr lang="en-US" smtClean="0"/>
              <a:t>Click to edit Master title style</a:t>
            </a:r>
            <a:endParaRPr lang="en-GB"/>
          </a:p>
        </p:txBody>
      </p:sp>
      <p:sp>
        <p:nvSpPr>
          <p:cNvPr id="3" name="Vertical Text Placeholder 2">
            <a:extLst>
              <a:ext uri="{FF2B5EF4-FFF2-40B4-BE49-F238E27FC236}">
                <a16:creationId xmlns:a16="http://schemas.microsoft.com/office/drawing/2014/main" id="{F06EC3F8-FC57-498C-BCE3-979FFA1A8D84}"/>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a16="http://schemas.microsoft.com/office/drawing/2014/main" id="{340B296A-6A1B-4343-BEB5-B4E6B1913A16}"/>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5" name="Footer Placeholder 4">
            <a:extLst>
              <a:ext uri="{FF2B5EF4-FFF2-40B4-BE49-F238E27FC236}">
                <a16:creationId xmlns:a16="http://schemas.microsoft.com/office/drawing/2014/main" id="{6400EA1D-656E-44D0-B687-2DB2015771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64EBB-FD47-4F4F-8013-35116B9EA471}"/>
              </a:ext>
            </a:extLst>
          </p:cNvPr>
          <p:cNvSpPr>
            <a:spLocks noGrp="1"/>
          </p:cNvSpPr>
          <p:nvPr>
            <p:ph type="sldNum" sz="quarter" idx="12"/>
          </p:nvPr>
        </p:nvSpPr>
        <p:spPr/>
        <p:txBody>
          <a:bodyPr/>
          <a:lstStyle/>
          <a:p>
            <a:fld id="{8A19C067-F271-4A77-95FF-38E9BBC1CE4D}" type="slidenum">
              <a:rPr lang="en-GB" smtClean="0"/>
              <a:t>‹#›</a:t>
            </a:fld>
            <a:endParaRPr lang="en-GB"/>
          </a:p>
        </p:txBody>
      </p:sp>
    </p:spTree>
    <p:extLst>
      <p:ext uri="{BB962C8B-B14F-4D97-AF65-F5344CB8AC3E}">
        <p14:creationId xmlns:p14="http://schemas.microsoft.com/office/powerpoint/2010/main" val="285864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74B01A-1EFE-497E-A1F7-CC32B0A5EB75}"/>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a:extLst>
              <a:ext uri="{FF2B5EF4-FFF2-40B4-BE49-F238E27FC236}">
                <a16:creationId xmlns:a16="http://schemas.microsoft.com/office/drawing/2014/main" id="{43C22E53-524C-47A4-9C0F-49CDA88C630C}"/>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a16="http://schemas.microsoft.com/office/drawing/2014/main" id="{359C0319-3D1C-4ACD-944A-0FF2800C8AAE}"/>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5" name="Footer Placeholder 4">
            <a:extLst>
              <a:ext uri="{FF2B5EF4-FFF2-40B4-BE49-F238E27FC236}">
                <a16:creationId xmlns:a16="http://schemas.microsoft.com/office/drawing/2014/main" id="{FCCE6A5A-A189-487C-B2E5-8E6A85D345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295B38-05E4-4A37-BB54-AEFA6D525DB9}"/>
              </a:ext>
            </a:extLst>
          </p:cNvPr>
          <p:cNvSpPr>
            <a:spLocks noGrp="1"/>
          </p:cNvSpPr>
          <p:nvPr>
            <p:ph type="sldNum" sz="quarter" idx="12"/>
          </p:nvPr>
        </p:nvSpPr>
        <p:spPr/>
        <p:txBody>
          <a:bodyPr/>
          <a:lstStyle/>
          <a:p>
            <a:fld id="{8A19C067-F271-4A77-95FF-38E9BBC1CE4D}" type="slidenum">
              <a:rPr lang="en-GB" smtClean="0"/>
              <a:t>‹#›</a:t>
            </a:fld>
            <a:endParaRPr lang="en-GB"/>
          </a:p>
        </p:txBody>
      </p:sp>
    </p:spTree>
    <p:extLst>
      <p:ext uri="{BB962C8B-B14F-4D97-AF65-F5344CB8AC3E}">
        <p14:creationId xmlns:p14="http://schemas.microsoft.com/office/powerpoint/2010/main" val="118905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90CC-F10A-45E5-99BB-D493767F9B49}"/>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a16="http://schemas.microsoft.com/office/drawing/2014/main" id="{C02E545E-33A8-4BFD-B3CA-678951B35AE9}"/>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a16="http://schemas.microsoft.com/office/drawing/2014/main" id="{3C4248D0-C8F8-4053-806F-467192E342EC}"/>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5" name="Footer Placeholder 4">
            <a:extLst>
              <a:ext uri="{FF2B5EF4-FFF2-40B4-BE49-F238E27FC236}">
                <a16:creationId xmlns:a16="http://schemas.microsoft.com/office/drawing/2014/main" id="{E8DEFF12-2778-4870-AC7C-7990E7DFE6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847BAB-C6C2-4995-8D23-515FEF1B673A}"/>
              </a:ext>
            </a:extLst>
          </p:cNvPr>
          <p:cNvSpPr>
            <a:spLocks noGrp="1"/>
          </p:cNvSpPr>
          <p:nvPr>
            <p:ph type="sldNum" sz="quarter" idx="12"/>
          </p:nvPr>
        </p:nvSpPr>
        <p:spPr/>
        <p:txBody>
          <a:bodyPr/>
          <a:lstStyle/>
          <a:p>
            <a:fld id="{8A19C067-F271-4A77-95FF-38E9BBC1CE4D}" type="slidenum">
              <a:rPr lang="en-GB" smtClean="0"/>
              <a:t>‹#›</a:t>
            </a:fld>
            <a:endParaRPr lang="en-GB"/>
          </a:p>
        </p:txBody>
      </p:sp>
      <p:pic>
        <p:nvPicPr>
          <p:cNvPr id="7" name="Picture 6" descr="A close up of a sign&#10;&#10;Description automatically generated">
            <a:extLst>
              <a:ext uri="{FF2B5EF4-FFF2-40B4-BE49-F238E27FC236}">
                <a16:creationId xmlns:a16="http://schemas.microsoft.com/office/drawing/2014/main" id="{27BAD19A-E089-4C80-9588-A9C780C8CC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555" y="5337011"/>
            <a:ext cx="1520989" cy="1520989"/>
          </a:xfrm>
          <a:prstGeom prst="rect">
            <a:avLst/>
          </a:prstGeom>
        </p:spPr>
      </p:pic>
    </p:spTree>
    <p:extLst>
      <p:ext uri="{BB962C8B-B14F-4D97-AF65-F5344CB8AC3E}">
        <p14:creationId xmlns:p14="http://schemas.microsoft.com/office/powerpoint/2010/main" val="167344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4874-5FBF-4323-9D4A-EAD7C845372E}"/>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a:extLst>
              <a:ext uri="{FF2B5EF4-FFF2-40B4-BE49-F238E27FC236}">
                <a16:creationId xmlns:a16="http://schemas.microsoft.com/office/drawing/2014/main" id="{B68EDACF-036E-44D0-ADA1-5C8262A5F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F04ACDC7-7353-405A-96CA-B47968436DD1}"/>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5" name="Footer Placeholder 4">
            <a:extLst>
              <a:ext uri="{FF2B5EF4-FFF2-40B4-BE49-F238E27FC236}">
                <a16:creationId xmlns:a16="http://schemas.microsoft.com/office/drawing/2014/main" id="{4FDD3062-E73E-4EB2-84AE-487AE110E1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80CE34-EE8D-4F7C-A9EC-70F1295ACF0D}"/>
              </a:ext>
            </a:extLst>
          </p:cNvPr>
          <p:cNvSpPr>
            <a:spLocks noGrp="1"/>
          </p:cNvSpPr>
          <p:nvPr>
            <p:ph type="sldNum" sz="quarter" idx="12"/>
          </p:nvPr>
        </p:nvSpPr>
        <p:spPr/>
        <p:txBody>
          <a:bodyPr/>
          <a:lstStyle/>
          <a:p>
            <a:fld id="{8A19C067-F271-4A77-95FF-38E9BBC1CE4D}" type="slidenum">
              <a:rPr lang="en-GB" smtClean="0"/>
              <a:t>‹#›</a:t>
            </a:fld>
            <a:endParaRPr lang="en-GB"/>
          </a:p>
        </p:txBody>
      </p:sp>
    </p:spTree>
    <p:extLst>
      <p:ext uri="{BB962C8B-B14F-4D97-AF65-F5344CB8AC3E}">
        <p14:creationId xmlns:p14="http://schemas.microsoft.com/office/powerpoint/2010/main" val="258196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7A41-D9F0-4F97-9D97-BFB67A81F724}"/>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a16="http://schemas.microsoft.com/office/drawing/2014/main" id="{13D43E8E-6CF8-4F04-81FA-CC1B4A7A7B43}"/>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a:extLst>
              <a:ext uri="{FF2B5EF4-FFF2-40B4-BE49-F238E27FC236}">
                <a16:creationId xmlns:a16="http://schemas.microsoft.com/office/drawing/2014/main" id="{D7D9D482-23F4-4A86-A9B1-FC61D3D7EEDB}"/>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a:extLst>
              <a:ext uri="{FF2B5EF4-FFF2-40B4-BE49-F238E27FC236}">
                <a16:creationId xmlns:a16="http://schemas.microsoft.com/office/drawing/2014/main" id="{FE3DBED9-F9CF-421F-8909-0AC23222519C}"/>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6" name="Footer Placeholder 5">
            <a:extLst>
              <a:ext uri="{FF2B5EF4-FFF2-40B4-BE49-F238E27FC236}">
                <a16:creationId xmlns:a16="http://schemas.microsoft.com/office/drawing/2014/main" id="{DE9C1C09-F249-40DE-B1B8-7D62620B75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4DA7A-DCA1-44B5-B1DE-9816BA54264B}"/>
              </a:ext>
            </a:extLst>
          </p:cNvPr>
          <p:cNvSpPr>
            <a:spLocks noGrp="1"/>
          </p:cNvSpPr>
          <p:nvPr>
            <p:ph type="sldNum" sz="quarter" idx="12"/>
          </p:nvPr>
        </p:nvSpPr>
        <p:spPr/>
        <p:txBody>
          <a:bodyPr/>
          <a:lstStyle/>
          <a:p>
            <a:fld id="{8A19C067-F271-4A77-95FF-38E9BBC1CE4D}" type="slidenum">
              <a:rPr lang="en-GB" smtClean="0"/>
              <a:t>‹#›</a:t>
            </a:fld>
            <a:endParaRPr lang="en-GB"/>
          </a:p>
        </p:txBody>
      </p:sp>
    </p:spTree>
    <p:extLst>
      <p:ext uri="{BB962C8B-B14F-4D97-AF65-F5344CB8AC3E}">
        <p14:creationId xmlns:p14="http://schemas.microsoft.com/office/powerpoint/2010/main" val="76517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B79CE-699C-46BC-B47F-30D8374C7698}"/>
              </a:ext>
            </a:extLst>
          </p:cNvPr>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a:extLst>
              <a:ext uri="{FF2B5EF4-FFF2-40B4-BE49-F238E27FC236}">
                <a16:creationId xmlns:a16="http://schemas.microsoft.com/office/drawing/2014/main" id="{D83D97A6-D3A3-431F-8C90-2D5821FE7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24186633-39AC-46AB-A80B-382DA02E73F7}"/>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a:extLst>
              <a:ext uri="{FF2B5EF4-FFF2-40B4-BE49-F238E27FC236}">
                <a16:creationId xmlns:a16="http://schemas.microsoft.com/office/drawing/2014/main" id="{A649E359-DE23-41BD-8A70-0CA769CB9D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A11E856F-A3E8-4CBE-8E4A-00247E67287D}"/>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a:extLst>
              <a:ext uri="{FF2B5EF4-FFF2-40B4-BE49-F238E27FC236}">
                <a16:creationId xmlns:a16="http://schemas.microsoft.com/office/drawing/2014/main" id="{F3EC5BE4-3663-45AA-A893-98D7E1FA85A3}"/>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8" name="Footer Placeholder 7">
            <a:extLst>
              <a:ext uri="{FF2B5EF4-FFF2-40B4-BE49-F238E27FC236}">
                <a16:creationId xmlns:a16="http://schemas.microsoft.com/office/drawing/2014/main" id="{BA4FF5D4-A5C5-41D2-ADE2-C7B9DBDA67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E0A78C-5C0D-49C6-A149-4C3B2E8B040A}"/>
              </a:ext>
            </a:extLst>
          </p:cNvPr>
          <p:cNvSpPr>
            <a:spLocks noGrp="1"/>
          </p:cNvSpPr>
          <p:nvPr>
            <p:ph type="sldNum" sz="quarter" idx="12"/>
          </p:nvPr>
        </p:nvSpPr>
        <p:spPr/>
        <p:txBody>
          <a:bodyPr/>
          <a:lstStyle/>
          <a:p>
            <a:fld id="{8A19C067-F271-4A77-95FF-38E9BBC1CE4D}" type="slidenum">
              <a:rPr lang="en-GB" smtClean="0"/>
              <a:t>‹#›</a:t>
            </a:fld>
            <a:endParaRPr lang="en-GB"/>
          </a:p>
        </p:txBody>
      </p:sp>
    </p:spTree>
    <p:extLst>
      <p:ext uri="{BB962C8B-B14F-4D97-AF65-F5344CB8AC3E}">
        <p14:creationId xmlns:p14="http://schemas.microsoft.com/office/powerpoint/2010/main" val="413148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8413-B0D6-42F6-8D54-4E30A7341F41}"/>
              </a:ext>
            </a:extLst>
          </p:cNvPr>
          <p:cNvSpPr>
            <a:spLocks noGrp="1"/>
          </p:cNvSpPr>
          <p:nvPr>
            <p:ph type="title"/>
          </p:nvPr>
        </p:nvSpPr>
        <p:spPr/>
        <p:txBody>
          <a:bodyPr/>
          <a:lstStyle/>
          <a:p>
            <a:r>
              <a:rPr lang="en-US" smtClean="0"/>
              <a:t>Click to edit Master title style</a:t>
            </a:r>
            <a:endParaRPr lang="en-GB"/>
          </a:p>
        </p:txBody>
      </p:sp>
      <p:sp>
        <p:nvSpPr>
          <p:cNvPr id="3" name="Date Placeholder 2">
            <a:extLst>
              <a:ext uri="{FF2B5EF4-FFF2-40B4-BE49-F238E27FC236}">
                <a16:creationId xmlns:a16="http://schemas.microsoft.com/office/drawing/2014/main" id="{3D6FF39B-B588-46FF-894A-4489D110B9EE}"/>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4" name="Footer Placeholder 3">
            <a:extLst>
              <a:ext uri="{FF2B5EF4-FFF2-40B4-BE49-F238E27FC236}">
                <a16:creationId xmlns:a16="http://schemas.microsoft.com/office/drawing/2014/main" id="{8AE98CCC-3B0B-4F67-ADA5-6D324A7449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86E610-81F8-411A-9D3F-C8B214B09EA0}"/>
              </a:ext>
            </a:extLst>
          </p:cNvPr>
          <p:cNvSpPr>
            <a:spLocks noGrp="1"/>
          </p:cNvSpPr>
          <p:nvPr>
            <p:ph type="sldNum" sz="quarter" idx="12"/>
          </p:nvPr>
        </p:nvSpPr>
        <p:spPr/>
        <p:txBody>
          <a:bodyPr/>
          <a:lstStyle/>
          <a:p>
            <a:fld id="{8A19C067-F271-4A77-95FF-38E9BBC1CE4D}" type="slidenum">
              <a:rPr lang="en-GB" smtClean="0"/>
              <a:t>‹#›</a:t>
            </a:fld>
            <a:endParaRPr lang="en-GB"/>
          </a:p>
        </p:txBody>
      </p:sp>
    </p:spTree>
    <p:extLst>
      <p:ext uri="{BB962C8B-B14F-4D97-AF65-F5344CB8AC3E}">
        <p14:creationId xmlns:p14="http://schemas.microsoft.com/office/powerpoint/2010/main" val="401585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62419-B16A-4197-8298-995612780657}"/>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3" name="Footer Placeholder 2">
            <a:extLst>
              <a:ext uri="{FF2B5EF4-FFF2-40B4-BE49-F238E27FC236}">
                <a16:creationId xmlns:a16="http://schemas.microsoft.com/office/drawing/2014/main" id="{EAFDCEEA-D3B5-45D5-AC62-02648FEB21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389E29-85D5-43E4-9343-4D8E458335D1}"/>
              </a:ext>
            </a:extLst>
          </p:cNvPr>
          <p:cNvSpPr>
            <a:spLocks noGrp="1"/>
          </p:cNvSpPr>
          <p:nvPr>
            <p:ph type="sldNum" sz="quarter" idx="12"/>
          </p:nvPr>
        </p:nvSpPr>
        <p:spPr/>
        <p:txBody>
          <a:bodyPr/>
          <a:lstStyle/>
          <a:p>
            <a:fld id="{8A19C067-F271-4A77-95FF-38E9BBC1CE4D}" type="slidenum">
              <a:rPr lang="en-GB" smtClean="0"/>
              <a:t>‹#›</a:t>
            </a:fld>
            <a:endParaRPr lang="en-GB"/>
          </a:p>
        </p:txBody>
      </p:sp>
    </p:spTree>
    <p:extLst>
      <p:ext uri="{BB962C8B-B14F-4D97-AF65-F5344CB8AC3E}">
        <p14:creationId xmlns:p14="http://schemas.microsoft.com/office/powerpoint/2010/main" val="305295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26C4-59FB-4D8C-982D-170E5A728CB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a:extLst>
              <a:ext uri="{FF2B5EF4-FFF2-40B4-BE49-F238E27FC236}">
                <a16:creationId xmlns:a16="http://schemas.microsoft.com/office/drawing/2014/main" id="{EC11A62C-1EFB-46E4-85B5-061E57901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a:extLst>
              <a:ext uri="{FF2B5EF4-FFF2-40B4-BE49-F238E27FC236}">
                <a16:creationId xmlns:a16="http://schemas.microsoft.com/office/drawing/2014/main" id="{8ED7C79E-81F1-4628-BB8B-CED8644DE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894604EE-BF87-49B9-B5F2-DBC0FD310481}"/>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6" name="Footer Placeholder 5">
            <a:extLst>
              <a:ext uri="{FF2B5EF4-FFF2-40B4-BE49-F238E27FC236}">
                <a16:creationId xmlns:a16="http://schemas.microsoft.com/office/drawing/2014/main" id="{FF8E5FDD-6B4E-410D-9B77-AADD7E13CC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C25473-A0D8-415E-B2F6-6C1905BD4C24}"/>
              </a:ext>
            </a:extLst>
          </p:cNvPr>
          <p:cNvSpPr>
            <a:spLocks noGrp="1"/>
          </p:cNvSpPr>
          <p:nvPr>
            <p:ph type="sldNum" sz="quarter" idx="12"/>
          </p:nvPr>
        </p:nvSpPr>
        <p:spPr/>
        <p:txBody>
          <a:bodyPr/>
          <a:lstStyle/>
          <a:p>
            <a:fld id="{8A19C067-F271-4A77-95FF-38E9BBC1CE4D}" type="slidenum">
              <a:rPr lang="en-GB" smtClean="0"/>
              <a:t>‹#›</a:t>
            </a:fld>
            <a:endParaRPr lang="en-GB"/>
          </a:p>
        </p:txBody>
      </p:sp>
    </p:spTree>
    <p:extLst>
      <p:ext uri="{BB962C8B-B14F-4D97-AF65-F5344CB8AC3E}">
        <p14:creationId xmlns:p14="http://schemas.microsoft.com/office/powerpoint/2010/main" val="109203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7105-62C3-4FA4-9466-E2B60308500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a:extLst>
              <a:ext uri="{FF2B5EF4-FFF2-40B4-BE49-F238E27FC236}">
                <a16:creationId xmlns:a16="http://schemas.microsoft.com/office/drawing/2014/main" id="{188D4E75-A5AC-457D-9F34-F88B99079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a:extLst>
              <a:ext uri="{FF2B5EF4-FFF2-40B4-BE49-F238E27FC236}">
                <a16:creationId xmlns:a16="http://schemas.microsoft.com/office/drawing/2014/main" id="{794974F5-72C1-4428-BB58-95C137B19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35235A23-F449-4CF8-9FCB-4FC76DB045F4}"/>
              </a:ext>
            </a:extLst>
          </p:cNvPr>
          <p:cNvSpPr>
            <a:spLocks noGrp="1"/>
          </p:cNvSpPr>
          <p:nvPr>
            <p:ph type="dt" sz="half" idx="10"/>
          </p:nvPr>
        </p:nvSpPr>
        <p:spPr/>
        <p:txBody>
          <a:bodyPr/>
          <a:lstStyle/>
          <a:p>
            <a:fld id="{670B9C62-7301-44D5-A274-7F63198E092D}" type="datetimeFigureOut">
              <a:rPr lang="en-GB" smtClean="0"/>
              <a:t>26/10/2022</a:t>
            </a:fld>
            <a:endParaRPr lang="en-GB"/>
          </a:p>
        </p:txBody>
      </p:sp>
      <p:sp>
        <p:nvSpPr>
          <p:cNvPr id="6" name="Footer Placeholder 5">
            <a:extLst>
              <a:ext uri="{FF2B5EF4-FFF2-40B4-BE49-F238E27FC236}">
                <a16:creationId xmlns:a16="http://schemas.microsoft.com/office/drawing/2014/main" id="{8B69DA44-EA77-447D-8339-89A1066D07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A92906-4D98-4F7D-AD4B-83AA8907FB15}"/>
              </a:ext>
            </a:extLst>
          </p:cNvPr>
          <p:cNvSpPr>
            <a:spLocks noGrp="1"/>
          </p:cNvSpPr>
          <p:nvPr>
            <p:ph type="sldNum" sz="quarter" idx="12"/>
          </p:nvPr>
        </p:nvSpPr>
        <p:spPr/>
        <p:txBody>
          <a:bodyPr/>
          <a:lstStyle/>
          <a:p>
            <a:fld id="{8A19C067-F271-4A77-95FF-38E9BBC1CE4D}" type="slidenum">
              <a:rPr lang="en-GB" smtClean="0"/>
              <a:t>‹#›</a:t>
            </a:fld>
            <a:endParaRPr lang="en-GB"/>
          </a:p>
        </p:txBody>
      </p:sp>
    </p:spTree>
    <p:extLst>
      <p:ext uri="{BB962C8B-B14F-4D97-AF65-F5344CB8AC3E}">
        <p14:creationId xmlns:p14="http://schemas.microsoft.com/office/powerpoint/2010/main" val="14860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853618-6034-4FFE-B0B4-0C329E5B1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a:extLst>
              <a:ext uri="{FF2B5EF4-FFF2-40B4-BE49-F238E27FC236}">
                <a16:creationId xmlns:a16="http://schemas.microsoft.com/office/drawing/2014/main" id="{12B90144-FAE4-4505-B73E-B12EA1C63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a16="http://schemas.microsoft.com/office/drawing/2014/main" id="{A95AFA45-1359-47D7-8FFB-88A134FFC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B9C62-7301-44D5-A274-7F63198E092D}" type="datetimeFigureOut">
              <a:rPr lang="en-GB" smtClean="0"/>
              <a:t>26/10/2022</a:t>
            </a:fld>
            <a:endParaRPr lang="en-GB"/>
          </a:p>
        </p:txBody>
      </p:sp>
      <p:sp>
        <p:nvSpPr>
          <p:cNvPr id="5" name="Footer Placeholder 4">
            <a:extLst>
              <a:ext uri="{FF2B5EF4-FFF2-40B4-BE49-F238E27FC236}">
                <a16:creationId xmlns:a16="http://schemas.microsoft.com/office/drawing/2014/main" id="{222171C9-6179-4E5B-89DC-142C4E2B9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2E338E-C3CB-4AA0-AF11-9CB8FAC822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9C067-F271-4A77-95FF-38E9BBC1CE4D}" type="slidenum">
              <a:rPr lang="en-GB" smtClean="0"/>
              <a:t>‹#›</a:t>
            </a:fld>
            <a:endParaRPr lang="en-GB"/>
          </a:p>
        </p:txBody>
      </p:sp>
    </p:spTree>
    <p:extLst>
      <p:ext uri="{BB962C8B-B14F-4D97-AF65-F5344CB8AC3E}">
        <p14:creationId xmlns:p14="http://schemas.microsoft.com/office/powerpoint/2010/main" val="230331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497" y="729673"/>
            <a:ext cx="10659290" cy="1614496"/>
          </a:xfrm>
        </p:spPr>
        <p:txBody>
          <a:bodyPr>
            <a:noAutofit/>
          </a:bodyPr>
          <a:lstStyle/>
          <a:p>
            <a:r>
              <a:rPr lang="en-GB" sz="3600" b="1" dirty="0" smtClean="0"/>
              <a:t>PRESENTATION OF REPORTS</a:t>
            </a:r>
            <a:r>
              <a:rPr lang="en-US" sz="3600" dirty="0"/>
              <a:t/>
            </a:r>
            <a:br>
              <a:rPr lang="en-US" sz="3600" dirty="0"/>
            </a:br>
            <a:r>
              <a:rPr lang="en-GB" sz="3600" dirty="0"/>
              <a:t/>
            </a:r>
            <a:br>
              <a:rPr lang="en-GB" sz="3600" dirty="0"/>
            </a:br>
            <a:endParaRPr lang="en-GB" sz="3600" b="1" dirty="0">
              <a:latin typeface="+mn-lt"/>
            </a:endParaRPr>
          </a:p>
        </p:txBody>
      </p:sp>
      <p:sp>
        <p:nvSpPr>
          <p:cNvPr id="3" name="Subtitle 2"/>
          <p:cNvSpPr>
            <a:spLocks noGrp="1"/>
          </p:cNvSpPr>
          <p:nvPr>
            <p:ph type="subTitle" idx="1"/>
          </p:nvPr>
        </p:nvSpPr>
        <p:spPr>
          <a:xfrm>
            <a:off x="511354" y="2424846"/>
            <a:ext cx="11146970" cy="2664959"/>
          </a:xfrm>
          <a:solidFill>
            <a:srgbClr val="00B0F0">
              <a:alpha val="61000"/>
            </a:srgbClr>
          </a:solidFill>
          <a:effectLst>
            <a:glow rad="63500">
              <a:schemeClr val="accent3">
                <a:satMod val="175000"/>
                <a:alpha val="40000"/>
              </a:schemeClr>
            </a:glow>
          </a:effectLst>
        </p:spPr>
        <p:txBody>
          <a:bodyPr>
            <a:normAutofit/>
          </a:bodyPr>
          <a:lstStyle/>
          <a:p>
            <a:pPr>
              <a:spcBef>
                <a:spcPts val="0"/>
              </a:spcBef>
            </a:pPr>
            <a:r>
              <a:rPr lang="en-GB" sz="2600" b="1" dirty="0" smtClean="0"/>
              <a:t>WG5: INTEGRATION OF STATISTICAL AND GEOSPATIAL INFORMATION </a:t>
            </a:r>
            <a:endParaRPr lang="en-US" sz="2600" b="1" dirty="0" smtClean="0"/>
          </a:p>
          <a:p>
            <a:pPr>
              <a:spcBef>
                <a:spcPts val="0"/>
              </a:spcBef>
            </a:pPr>
            <a:r>
              <a:rPr lang="en-GB" sz="2800" dirty="0" smtClean="0"/>
              <a:t> </a:t>
            </a:r>
            <a:endParaRPr lang="en-GB" sz="2800" dirty="0">
              <a:latin typeface="Times New Roman" panose="02020603050405020304" pitchFamily="18" charset="0"/>
              <a:ea typeface="Times New Roman" panose="02020603050405020304" pitchFamily="18" charset="0"/>
            </a:endParaRPr>
          </a:p>
          <a:p>
            <a:pPr>
              <a:spcBef>
                <a:spcPts val="0"/>
              </a:spcBef>
            </a:pPr>
            <a:r>
              <a:rPr lang="en-GB" b="1" dirty="0" smtClean="0"/>
              <a:t>1. Namibia 2. South </a:t>
            </a:r>
            <a:r>
              <a:rPr lang="en-GB" b="1" dirty="0"/>
              <a:t>Sudan - 3. Liberia - 4. Cameroon - 5</a:t>
            </a:r>
            <a:r>
              <a:rPr lang="en-GB" b="1" dirty="0" smtClean="0"/>
              <a:t>. Morocco </a:t>
            </a:r>
            <a:r>
              <a:rPr lang="en-GB" b="1" dirty="0"/>
              <a:t>- 6. UNECA</a:t>
            </a:r>
            <a:endParaRPr lang="en-GB" b="1" dirty="0">
              <a:latin typeface="Times New Roman" panose="02020603050405020304" pitchFamily="18" charset="0"/>
              <a:ea typeface="Times New Roman" panose="02020603050405020304" pitchFamily="18" charset="0"/>
            </a:endParaRPr>
          </a:p>
          <a:p>
            <a:r>
              <a:rPr lang="en-US" dirty="0" smtClean="0"/>
              <a:t>8</a:t>
            </a:r>
            <a:r>
              <a:rPr lang="en-US" baseline="30000" dirty="0" smtClean="0"/>
              <a:t>th</a:t>
            </a:r>
            <a:r>
              <a:rPr lang="en-US" dirty="0" smtClean="0"/>
              <a:t> Meeting </a:t>
            </a:r>
            <a:r>
              <a:rPr lang="en-US" dirty="0"/>
              <a:t>of </a:t>
            </a:r>
            <a:r>
              <a:rPr lang="en-US" dirty="0" smtClean="0"/>
              <a:t>UN-GGIM </a:t>
            </a:r>
            <a:r>
              <a:rPr lang="en-US" dirty="0"/>
              <a:t>Africa Regional Committee</a:t>
            </a:r>
          </a:p>
          <a:p>
            <a:r>
              <a:rPr lang="en-US" dirty="0" smtClean="0"/>
              <a:t>24-28 October 2022</a:t>
            </a:r>
            <a:endParaRPr lang="en-US" dirty="0"/>
          </a:p>
          <a:p>
            <a:r>
              <a:rPr lang="en-GB" dirty="0" smtClean="0"/>
              <a:t>Addis Ababa, Ethiopia</a:t>
            </a:r>
            <a:endParaRPr lang="en-GB" dirty="0"/>
          </a:p>
        </p:txBody>
      </p:sp>
      <p:cxnSp>
        <p:nvCxnSpPr>
          <p:cNvPr id="8" name="Straight Connector 7"/>
          <p:cNvCxnSpPr/>
          <p:nvPr/>
        </p:nvCxnSpPr>
        <p:spPr>
          <a:xfrm flipV="1">
            <a:off x="-26126" y="2239145"/>
            <a:ext cx="12218126" cy="8709"/>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84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9928" y="1338263"/>
            <a:ext cx="10203872" cy="5225370"/>
          </a:xfrm>
          <a:prstGeom prst="rect">
            <a:avLst/>
          </a:prstGeom>
        </p:spPr>
      </p:pic>
    </p:spTree>
    <p:extLst>
      <p:ext uri="{BB962C8B-B14F-4D97-AF65-F5344CB8AC3E}">
        <p14:creationId xmlns:p14="http://schemas.microsoft.com/office/powerpoint/2010/main" val="1003229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C.2 Working relations between NSO(s) and NGIA(s)</a:t>
            </a:r>
            <a:r>
              <a:rPr lang="en-US" sz="2800" dirty="0"/>
              <a:t/>
            </a:r>
            <a:br>
              <a:rPr lang="en-US" sz="2800" dirty="0"/>
            </a:br>
            <a:r>
              <a:rPr lang="en-GB" sz="2800" i="1" dirty="0"/>
              <a:t>"How would you describe the working relationship between NSO(s) and NGIA(s) in your country?"</a:t>
            </a:r>
            <a:r>
              <a:rPr lang="en-US" sz="2800" dirty="0"/>
              <a:t/>
            </a:r>
            <a:br>
              <a:rPr lang="en-US" sz="2800" dirty="0"/>
            </a:br>
            <a:endParaRPr lang="en-US" sz="2800" dirty="0"/>
          </a:p>
        </p:txBody>
      </p:sp>
      <p:pic>
        <p:nvPicPr>
          <p:cNvPr id="5" name="object" descr="grey.jpg"/>
          <p:cNvPicPr/>
          <p:nvPr/>
        </p:nvPicPr>
        <p:blipFill>
          <a:blip r:embed="rId2" cstate="print">
            <a:extLst>
              <a:ext uri="{28A0092B-C50C-407E-A947-70E740481C1C}">
                <a14:useLocalDpi xmlns:a14="http://schemas.microsoft.com/office/drawing/2010/main" val="0"/>
              </a:ext>
            </a:extLst>
          </a:blip>
          <a:stretch>
            <a:fillRect/>
          </a:stretch>
        </p:blipFill>
        <p:spPr>
          <a:xfrm>
            <a:off x="923637" y="1907224"/>
            <a:ext cx="10206182" cy="4355032"/>
          </a:xfrm>
          <a:prstGeom prst="rect">
            <a:avLst/>
          </a:prstGeom>
          <a:noFill/>
          <a:ln>
            <a:noFill/>
          </a:ln>
        </p:spPr>
      </p:pic>
    </p:spTree>
    <p:extLst>
      <p:ext uri="{BB962C8B-B14F-4D97-AF65-F5344CB8AC3E}">
        <p14:creationId xmlns:p14="http://schemas.microsoft.com/office/powerpoint/2010/main" val="2517129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C.4 Fundamental geospatial data for geocoding</a:t>
            </a:r>
            <a:r>
              <a:rPr lang="en-US" sz="2800" dirty="0"/>
              <a:t/>
            </a:r>
            <a:br>
              <a:rPr lang="en-US" sz="2800" dirty="0"/>
            </a:br>
            <a:r>
              <a:rPr lang="en-GB" sz="2800" i="1" dirty="0"/>
              <a:t>"What fundamental geospatial data are being used to geocode (sometimes called </a:t>
            </a:r>
            <a:r>
              <a:rPr lang="en-GB" sz="2800" i="1" dirty="0" err="1"/>
              <a:t>georeference</a:t>
            </a:r>
            <a:r>
              <a:rPr lang="en-GB" sz="2800" i="1" dirty="0"/>
              <a:t>) statistical and/or administrative data in your country?"</a:t>
            </a:r>
            <a:r>
              <a:rPr lang="en-US" sz="2800" dirty="0"/>
              <a:t/>
            </a:r>
            <a:br>
              <a:rPr lang="en-US" sz="2800" dirty="0"/>
            </a:br>
            <a:endParaRPr lang="en-US" sz="2800" dirty="0"/>
          </a:p>
        </p:txBody>
      </p:sp>
      <p:pic>
        <p:nvPicPr>
          <p:cNvPr id="4" name="Bildobjekt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6855" y="1690688"/>
            <a:ext cx="9358745" cy="4941021"/>
          </a:xfrm>
          <a:prstGeom prst="rect">
            <a:avLst/>
          </a:prstGeom>
          <a:noFill/>
        </p:spPr>
      </p:pic>
    </p:spTree>
    <p:extLst>
      <p:ext uri="{BB962C8B-B14F-4D97-AF65-F5344CB8AC3E}">
        <p14:creationId xmlns:p14="http://schemas.microsoft.com/office/powerpoint/2010/main" val="2800402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15255" cy="1325563"/>
          </a:xfrm>
        </p:spPr>
        <p:txBody>
          <a:bodyPr>
            <a:noAutofit/>
          </a:bodyPr>
          <a:lstStyle/>
          <a:p>
            <a:r>
              <a:rPr lang="en-GB" sz="2600" b="1" dirty="0"/>
              <a:t>C.7 Lowest geographical level to capture and geocode unit record data in the next </a:t>
            </a:r>
            <a:r>
              <a:rPr lang="en-GB" sz="2600" b="1" dirty="0" smtClean="0"/>
              <a:t>Census: </a:t>
            </a:r>
            <a:r>
              <a:rPr lang="en-GB" sz="2600" i="1" dirty="0" smtClean="0"/>
              <a:t>"</a:t>
            </a:r>
            <a:r>
              <a:rPr lang="en-GB" sz="2600" i="1" dirty="0"/>
              <a:t>What is the lowest possible geographical level at which your country will be able to capture and geocode unit record data in the next Population and Housing Census?"</a:t>
            </a:r>
            <a:r>
              <a:rPr lang="en-US" sz="2600" dirty="0"/>
              <a:t/>
            </a:r>
            <a:br>
              <a:rPr lang="en-US" sz="2600" dirty="0"/>
            </a:br>
            <a:endParaRPr lang="en-US" sz="2600" dirty="0"/>
          </a:p>
        </p:txBody>
      </p:sp>
      <p:sp>
        <p:nvSpPr>
          <p:cNvPr id="3" name="Content Placeholder 2"/>
          <p:cNvSpPr>
            <a:spLocks noGrp="1"/>
          </p:cNvSpPr>
          <p:nvPr>
            <p:ph idx="1"/>
          </p:nvPr>
        </p:nvSpPr>
        <p:spPr/>
        <p:txBody>
          <a:bodyPr/>
          <a:lstStyle/>
          <a:p>
            <a:endParaRPr lang="en-US" dirty="0"/>
          </a:p>
        </p:txBody>
      </p:sp>
      <p:pic>
        <p:nvPicPr>
          <p:cNvPr id="4" name="Bildobjekt 17"/>
          <p:cNvPicPr/>
          <p:nvPr/>
        </p:nvPicPr>
        <p:blipFill>
          <a:blip r:embed="rId2">
            <a:extLst>
              <a:ext uri="{28A0092B-C50C-407E-A947-70E740481C1C}">
                <a14:useLocalDpi xmlns:a14="http://schemas.microsoft.com/office/drawing/2010/main" val="0"/>
              </a:ext>
            </a:extLst>
          </a:blip>
          <a:srcRect/>
          <a:stretch>
            <a:fillRect/>
          </a:stretch>
        </p:blipFill>
        <p:spPr bwMode="auto">
          <a:xfrm>
            <a:off x="2917535" y="1354931"/>
            <a:ext cx="5969000" cy="5292725"/>
          </a:xfrm>
          <a:prstGeom prst="rect">
            <a:avLst/>
          </a:prstGeom>
          <a:noFill/>
        </p:spPr>
      </p:pic>
    </p:spTree>
    <p:extLst>
      <p:ext uri="{BB962C8B-B14F-4D97-AF65-F5344CB8AC3E}">
        <p14:creationId xmlns:p14="http://schemas.microsoft.com/office/powerpoint/2010/main" val="4103104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36" y="500061"/>
            <a:ext cx="10912764" cy="1325563"/>
          </a:xfrm>
        </p:spPr>
        <p:txBody>
          <a:bodyPr>
            <a:noAutofit/>
          </a:bodyPr>
          <a:lstStyle/>
          <a:p>
            <a:r>
              <a:rPr lang="en-GB" sz="2800" b="1" dirty="0"/>
              <a:t>C.8 Sustainability of the data infrastructure for geocoding and integration of statistical and geospatial </a:t>
            </a:r>
            <a:r>
              <a:rPr lang="en-GB" sz="2800" b="1" dirty="0" smtClean="0"/>
              <a:t>data: </a:t>
            </a:r>
            <a:r>
              <a:rPr lang="en-GB" sz="2800" i="1" dirty="0" smtClean="0"/>
              <a:t>"How </a:t>
            </a:r>
            <a:r>
              <a:rPr lang="en-GB" sz="2800" i="1" dirty="0"/>
              <a:t>would you describe the sustainability of the data infrastructure used for geocoding and integration of statistical and geospatial data in your country?"</a:t>
            </a:r>
            <a:r>
              <a:rPr lang="en-US" sz="2800" dirty="0"/>
              <a:t/>
            </a:r>
            <a:br>
              <a:rPr lang="en-US" sz="2800" dirty="0"/>
            </a:br>
            <a:endParaRPr lang="en-US" sz="2800" dirty="0"/>
          </a:p>
        </p:txBody>
      </p:sp>
      <p:sp>
        <p:nvSpPr>
          <p:cNvPr id="3" name="Content Placeholder 2"/>
          <p:cNvSpPr>
            <a:spLocks noGrp="1"/>
          </p:cNvSpPr>
          <p:nvPr>
            <p:ph idx="1"/>
          </p:nvPr>
        </p:nvSpPr>
        <p:spPr/>
        <p:txBody>
          <a:bodyPr/>
          <a:lstStyle/>
          <a:p>
            <a:endParaRPr lang="en-US"/>
          </a:p>
        </p:txBody>
      </p:sp>
      <p:pic>
        <p:nvPicPr>
          <p:cNvPr id="4" name="object" descr="grey.jpg"/>
          <p:cNvPicPr/>
          <p:nvPr/>
        </p:nvPicPr>
        <p:blipFill>
          <a:blip r:embed="rId2" cstate="print">
            <a:extLst>
              <a:ext uri="{28A0092B-C50C-407E-A947-70E740481C1C}">
                <a14:useLocalDpi xmlns:a14="http://schemas.microsoft.com/office/drawing/2010/main" val="0"/>
              </a:ext>
            </a:extLst>
          </a:blip>
          <a:stretch>
            <a:fillRect/>
          </a:stretch>
        </p:blipFill>
        <p:spPr>
          <a:xfrm>
            <a:off x="692727" y="1825626"/>
            <a:ext cx="10409382" cy="4916920"/>
          </a:xfrm>
          <a:prstGeom prst="rect">
            <a:avLst/>
          </a:prstGeom>
          <a:noFill/>
          <a:ln>
            <a:noFill/>
          </a:ln>
        </p:spPr>
      </p:pic>
    </p:spTree>
    <p:extLst>
      <p:ext uri="{BB962C8B-B14F-4D97-AF65-F5344CB8AC3E}">
        <p14:creationId xmlns:p14="http://schemas.microsoft.com/office/powerpoint/2010/main" val="3097414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4047836" cy="4351338"/>
          </a:xfrm>
        </p:spPr>
        <p:txBody>
          <a:bodyPr>
            <a:normAutofit/>
          </a:bodyPr>
          <a:lstStyle/>
          <a:p>
            <a:pPr marL="0" indent="0">
              <a:buNone/>
            </a:pPr>
            <a:r>
              <a:rPr lang="en-GB" b="1" dirty="0"/>
              <a:t>C.11 Obstacles to statistical-geospatial data integration</a:t>
            </a:r>
            <a:endParaRPr lang="en-US" dirty="0"/>
          </a:p>
          <a:p>
            <a:pPr marL="0" indent="0">
              <a:buNone/>
            </a:pPr>
            <a:r>
              <a:rPr lang="en-GB" sz="2400" i="1" dirty="0" smtClean="0"/>
              <a:t>“What </a:t>
            </a:r>
            <a:r>
              <a:rPr lang="en-GB" sz="2400" i="1" dirty="0"/>
              <a:t>are the obstacles in your country that prevent an effective and systematic integration of statistical, administrative and geospatial data?"</a:t>
            </a:r>
            <a:endParaRPr lang="en-US" sz="2400" dirty="0"/>
          </a:p>
          <a:p>
            <a:endParaRPr lang="en-US" dirty="0"/>
          </a:p>
        </p:txBody>
      </p:sp>
      <p:pic>
        <p:nvPicPr>
          <p:cNvPr id="4" name="Bildobjekt 32"/>
          <p:cNvPicPr/>
          <p:nvPr/>
        </p:nvPicPr>
        <p:blipFill rotWithShape="1">
          <a:blip r:embed="rId2">
            <a:extLst>
              <a:ext uri="{28A0092B-C50C-407E-A947-70E740481C1C}">
                <a14:useLocalDpi xmlns:a14="http://schemas.microsoft.com/office/drawing/2010/main" val="0"/>
              </a:ext>
            </a:extLst>
          </a:blip>
          <a:srcRect l="12699" t="1158"/>
          <a:stretch/>
        </p:blipFill>
        <p:spPr bwMode="auto">
          <a:xfrm>
            <a:off x="4793673" y="1027906"/>
            <a:ext cx="7012709" cy="56407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871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129723"/>
            <a:ext cx="2975149" cy="4351338"/>
          </a:xfrm>
        </p:spPr>
        <p:txBody>
          <a:bodyPr>
            <a:normAutofit fontScale="92500" lnSpcReduction="10000"/>
          </a:bodyPr>
          <a:lstStyle/>
          <a:p>
            <a:pPr marL="0" indent="0">
              <a:buNone/>
            </a:pPr>
            <a:r>
              <a:rPr lang="en-GB" b="1" dirty="0"/>
              <a:t>D.1 Need for guidance</a:t>
            </a:r>
            <a:endParaRPr lang="en-US" dirty="0"/>
          </a:p>
          <a:p>
            <a:pPr marL="0" indent="0">
              <a:buNone/>
            </a:pPr>
            <a:r>
              <a:rPr lang="en-GB" sz="2600" i="1" dirty="0"/>
              <a:t>"Please rate the following themes to help the EG-ISGI prioritise its work so the most relevant guidance can be developed and provided to countries to support the implementation of the GSGF</a:t>
            </a:r>
            <a:endParaRPr lang="en-US" sz="2600" dirty="0"/>
          </a:p>
        </p:txBody>
      </p:sp>
      <p:pic>
        <p:nvPicPr>
          <p:cNvPr id="4" name="Bildobjekt 13"/>
          <p:cNvPicPr/>
          <p:nvPr/>
        </p:nvPicPr>
        <p:blipFill>
          <a:blip r:embed="rId2">
            <a:extLst>
              <a:ext uri="{28A0092B-C50C-407E-A947-70E740481C1C}">
                <a14:useLocalDpi xmlns:a14="http://schemas.microsoft.com/office/drawing/2010/main" val="0"/>
              </a:ext>
            </a:extLst>
          </a:blip>
          <a:srcRect/>
          <a:stretch>
            <a:fillRect/>
          </a:stretch>
        </p:blipFill>
        <p:spPr bwMode="auto">
          <a:xfrm>
            <a:off x="3813348" y="1129723"/>
            <a:ext cx="8205470" cy="5446568"/>
          </a:xfrm>
          <a:prstGeom prst="rect">
            <a:avLst/>
          </a:prstGeom>
          <a:noFill/>
        </p:spPr>
      </p:pic>
    </p:spTree>
    <p:extLst>
      <p:ext uri="{BB962C8B-B14F-4D97-AF65-F5344CB8AC3E}">
        <p14:creationId xmlns:p14="http://schemas.microsoft.com/office/powerpoint/2010/main" val="2590045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580"/>
            <a:ext cx="10949608" cy="956177"/>
          </a:xfrm>
          <a:solidFill>
            <a:srgbClr val="00B0F0"/>
          </a:solidFill>
          <a:effectLst>
            <a:outerShdw blurRad="50800" dist="38100" dir="2700000" algn="tl" rotWithShape="0">
              <a:prstClr val="black">
                <a:alpha val="40000"/>
              </a:prstClr>
            </a:outerShdw>
          </a:effectLst>
        </p:spPr>
        <p:txBody>
          <a:bodyPr/>
          <a:lstStyle/>
          <a:p>
            <a:r>
              <a:rPr lang="en-US" b="1" dirty="0" smtClean="0"/>
              <a:t>Recommendations</a:t>
            </a:r>
            <a:endParaRPr lang="en-US" b="1" dirty="0"/>
          </a:p>
        </p:txBody>
      </p:sp>
      <p:sp>
        <p:nvSpPr>
          <p:cNvPr id="3" name="Content Placeholder 2"/>
          <p:cNvSpPr>
            <a:spLocks noGrp="1"/>
          </p:cNvSpPr>
          <p:nvPr>
            <p:ph idx="1"/>
          </p:nvPr>
        </p:nvSpPr>
        <p:spPr>
          <a:xfrm>
            <a:off x="1570181" y="1422400"/>
            <a:ext cx="10217627" cy="4754563"/>
          </a:xfrm>
        </p:spPr>
        <p:txBody>
          <a:bodyPr>
            <a:noAutofit/>
          </a:bodyPr>
          <a:lstStyle/>
          <a:p>
            <a:pPr marL="514350" indent="-514350" algn="just">
              <a:buFont typeface="+mj-lt"/>
              <a:buAutoNum type="arabicPeriod"/>
            </a:pPr>
            <a:r>
              <a:rPr lang="en-US" sz="2400" dirty="0" smtClean="0"/>
              <a:t>Need for working group to unpack the global survey to Africa (11 responses)</a:t>
            </a:r>
          </a:p>
          <a:p>
            <a:pPr lvl="1" algn="just">
              <a:buFont typeface="Wingdings" panose="05000000000000000000" pitchFamily="2" charset="2"/>
              <a:buChar char="§"/>
            </a:pPr>
            <a:r>
              <a:rPr lang="en-US" dirty="0" smtClean="0"/>
              <a:t>Low African response </a:t>
            </a:r>
            <a:r>
              <a:rPr lang="en-US" i="1" dirty="0" smtClean="0"/>
              <a:t>(skewed outcome for Africa, 5 in Abidjan, 11 finally)</a:t>
            </a:r>
          </a:p>
          <a:p>
            <a:pPr lvl="1" algn="just">
              <a:buFont typeface="Wingdings" panose="05000000000000000000" pitchFamily="2" charset="2"/>
              <a:buChar char="§"/>
            </a:pPr>
            <a:r>
              <a:rPr lang="en-US" sz="2400" dirty="0" smtClean="0"/>
              <a:t>Regional Committee through the working group 5 should re-run the survey to all Africa member states (Secretariat should seek assistance from the EG-ISGI)</a:t>
            </a:r>
          </a:p>
          <a:p>
            <a:pPr marL="514350" indent="-514350" algn="just">
              <a:buFont typeface="+mj-lt"/>
              <a:buAutoNum type="arabicPeriod"/>
            </a:pPr>
            <a:r>
              <a:rPr lang="en-US" sz="2400" dirty="0" smtClean="0"/>
              <a:t>Proposal for UN-GGIM Africa thematic area on standard for addressing system for Africa</a:t>
            </a:r>
          </a:p>
          <a:p>
            <a:pPr lvl="1" algn="just">
              <a:buFont typeface="Wingdings" panose="05000000000000000000" pitchFamily="2" charset="2"/>
              <a:buChar char="§"/>
            </a:pPr>
            <a:r>
              <a:rPr lang="en-US" dirty="0" smtClean="0"/>
              <a:t>Moving towards the sustainable and highest level of geocoding</a:t>
            </a:r>
          </a:p>
          <a:p>
            <a:pPr lvl="1" algn="just">
              <a:buFont typeface="Wingdings" panose="05000000000000000000" pitchFamily="2" charset="2"/>
              <a:buChar char="§"/>
            </a:pPr>
            <a:r>
              <a:rPr lang="en-US" dirty="0" smtClean="0"/>
              <a:t>Geographic registers of dwellings and businesses as future sampling frames</a:t>
            </a:r>
          </a:p>
          <a:p>
            <a:pPr lvl="1" algn="just">
              <a:buFont typeface="Wingdings" panose="05000000000000000000" pitchFamily="2" charset="2"/>
              <a:buChar char="§"/>
            </a:pPr>
            <a:r>
              <a:rPr lang="en-US" dirty="0" smtClean="0"/>
              <a:t>Location of persons (geographic registers of households)</a:t>
            </a:r>
          </a:p>
          <a:p>
            <a:pPr lvl="1" algn="just">
              <a:buFont typeface="Wingdings" panose="05000000000000000000" pitchFamily="2" charset="2"/>
              <a:buChar char="§"/>
            </a:pPr>
            <a:r>
              <a:rPr lang="en-US" dirty="0" smtClean="0"/>
              <a:t>Linkage to population registers to reduce on cost of future censuses and surveys. </a:t>
            </a:r>
          </a:p>
          <a:p>
            <a:pPr algn="just"/>
            <a:endParaRPr lang="en-US" sz="2400" dirty="0"/>
          </a:p>
        </p:txBody>
      </p:sp>
    </p:spTree>
    <p:extLst>
      <p:ext uri="{BB962C8B-B14F-4D97-AF65-F5344CB8AC3E}">
        <p14:creationId xmlns:p14="http://schemas.microsoft.com/office/powerpoint/2010/main" val="4096440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dirty="0" smtClean="0"/>
              <a:t>Thank you</a:t>
            </a:r>
          </a:p>
          <a:p>
            <a:pPr marL="0" indent="0">
              <a:buNone/>
            </a:pPr>
            <a:endParaRPr lang="en-US" dirty="0"/>
          </a:p>
        </p:txBody>
      </p:sp>
    </p:spTree>
    <p:extLst>
      <p:ext uri="{BB962C8B-B14F-4D97-AF65-F5344CB8AC3E}">
        <p14:creationId xmlns:p14="http://schemas.microsoft.com/office/powerpoint/2010/main" val="219420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3847"/>
            <a:ext cx="10515600" cy="787814"/>
          </a:xfrm>
          <a:solidFill>
            <a:srgbClr val="00B0F0"/>
          </a:solidFill>
          <a:effectLst>
            <a:outerShdw blurRad="50800" dist="38100" dir="2700000" algn="tl" rotWithShape="0">
              <a:prstClr val="black">
                <a:alpha val="40000"/>
              </a:prstClr>
            </a:outerShdw>
          </a:effectLst>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StatCom-53 </a:t>
            </a:r>
            <a:r>
              <a:rPr lang="en-US" dirty="0"/>
              <a:t>and </a:t>
            </a:r>
            <a:r>
              <a:rPr lang="en-US" dirty="0" smtClean="0"/>
              <a:t>GGIM-12: </a:t>
            </a:r>
            <a:r>
              <a:rPr lang="en-GB" dirty="0"/>
              <a:t>Integration of Statistical and Geospatial Information </a:t>
            </a:r>
            <a:endParaRPr lang="en-GB" dirty="0" smtClean="0"/>
          </a:p>
          <a:p>
            <a:pPr marL="514350" indent="-514350">
              <a:buFont typeface="+mj-lt"/>
              <a:buAutoNum type="arabicPeriod"/>
            </a:pPr>
            <a:r>
              <a:rPr lang="en-GB" dirty="0"/>
              <a:t>Global Survey on Readiness to Implement the Global Statistical Geospatial Framework</a:t>
            </a:r>
          </a:p>
          <a:p>
            <a:pPr marL="514350" indent="-514350">
              <a:buFont typeface="+mj-lt"/>
              <a:buAutoNum type="arabicPeriod"/>
            </a:pPr>
            <a:r>
              <a:rPr lang="en-US" dirty="0"/>
              <a:t>Recommendations</a:t>
            </a:r>
            <a:endParaRPr lang="en-GB" dirty="0"/>
          </a:p>
          <a:p>
            <a:endParaRPr lang="en-US" dirty="0"/>
          </a:p>
        </p:txBody>
      </p:sp>
    </p:spTree>
    <p:extLst>
      <p:ext uri="{BB962C8B-B14F-4D97-AF65-F5344CB8AC3E}">
        <p14:creationId xmlns:p14="http://schemas.microsoft.com/office/powerpoint/2010/main" val="2717656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nstats.un.org/wiki/download/attachments/59539488/image2019-10-3_17-56-49.png?version=1&amp;modificationDate=1570139809850&amp;api=v2">
            <a:extLst>
              <a:ext uri="{FF2B5EF4-FFF2-40B4-BE49-F238E27FC236}">
                <a16:creationId xmlns:a16="http://schemas.microsoft.com/office/drawing/2014/main" id="{75D47190-D203-4743-AE98-5E2783298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669"/>
            <a:ext cx="12192000" cy="69105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77691" y="252549"/>
            <a:ext cx="5880584" cy="1031051"/>
          </a:xfrm>
          <a:prstGeom prst="rect">
            <a:avLst/>
          </a:prstGeom>
          <a:noFill/>
        </p:spPr>
        <p:txBody>
          <a:bodyPr wrap="none" rtlCol="0">
            <a:spAutoFit/>
          </a:bodyPr>
          <a:lstStyle/>
          <a:p>
            <a:r>
              <a:rPr lang="en-US" sz="3600" dirty="0" smtClean="0"/>
              <a:t>THE GSGF</a:t>
            </a:r>
          </a:p>
          <a:p>
            <a:r>
              <a:rPr lang="en-US" sz="2500" i="1" dirty="0" smtClean="0"/>
              <a:t>      …UN-GGIM &amp; StatCom endorsed in 2020</a:t>
            </a:r>
            <a:endParaRPr lang="en-GB" sz="2500" i="1" dirty="0"/>
          </a:p>
        </p:txBody>
      </p:sp>
    </p:spTree>
    <p:extLst>
      <p:ext uri="{BB962C8B-B14F-4D97-AF65-F5344CB8AC3E}">
        <p14:creationId xmlns:p14="http://schemas.microsoft.com/office/powerpoint/2010/main" val="2668997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03318" y="365125"/>
            <a:ext cx="9525000" cy="6191250"/>
          </a:xfrm>
          <a:prstGeom prst="rect">
            <a:avLst/>
          </a:prstGeom>
        </p:spPr>
      </p:pic>
    </p:spTree>
    <p:extLst>
      <p:ext uri="{BB962C8B-B14F-4D97-AF65-F5344CB8AC3E}">
        <p14:creationId xmlns:p14="http://schemas.microsoft.com/office/powerpoint/2010/main" val="3421357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04C6-A84F-4BB1-946A-D58E7D3180CF}"/>
              </a:ext>
            </a:extLst>
          </p:cNvPr>
          <p:cNvSpPr>
            <a:spLocks noGrp="1"/>
          </p:cNvSpPr>
          <p:nvPr>
            <p:ph type="title"/>
          </p:nvPr>
        </p:nvSpPr>
        <p:spPr>
          <a:xfrm>
            <a:off x="838199" y="365125"/>
            <a:ext cx="10670309" cy="1001857"/>
          </a:xfrm>
          <a:solidFill>
            <a:srgbClr val="00B0F0"/>
          </a:solidFill>
          <a:effectLst>
            <a:outerShdw blurRad="50800" dist="38100" dir="2700000" algn="tl" rotWithShape="0">
              <a:prstClr val="black">
                <a:alpha val="40000"/>
              </a:prstClr>
            </a:outerShdw>
          </a:effectLst>
        </p:spPr>
        <p:txBody>
          <a:bodyPr>
            <a:normAutofit fontScale="90000"/>
          </a:bodyPr>
          <a:lstStyle/>
          <a:p>
            <a:pPr algn="ctr">
              <a:lnSpc>
                <a:spcPct val="100000"/>
              </a:lnSpc>
            </a:pPr>
            <a:r>
              <a:rPr lang="en-US" dirty="0"/>
              <a:t>Three Documents </a:t>
            </a:r>
            <a:r>
              <a:rPr lang="en-US" dirty="0" smtClean="0"/>
              <a:t>submitted to the StatCom-53 and GGIM-12</a:t>
            </a:r>
            <a:endParaRPr lang="en-US" dirty="0"/>
          </a:p>
        </p:txBody>
      </p:sp>
      <p:sp>
        <p:nvSpPr>
          <p:cNvPr id="3" name="Content Placeholder 2">
            <a:extLst>
              <a:ext uri="{FF2B5EF4-FFF2-40B4-BE49-F238E27FC236}">
                <a16:creationId xmlns:a16="http://schemas.microsoft.com/office/drawing/2014/main" id="{D3080BAB-F2AC-4C20-83C3-2939FB8385CF}"/>
              </a:ext>
            </a:extLst>
          </p:cNvPr>
          <p:cNvSpPr>
            <a:spLocks noGrp="1"/>
          </p:cNvSpPr>
          <p:nvPr>
            <p:ph idx="1"/>
          </p:nvPr>
        </p:nvSpPr>
        <p:spPr>
          <a:xfrm>
            <a:off x="4738687" y="1758156"/>
            <a:ext cx="2802269" cy="780837"/>
          </a:xfrm>
        </p:spPr>
        <p:txBody>
          <a:bodyPr>
            <a:normAutofit/>
          </a:bodyPr>
          <a:lstStyle/>
          <a:p>
            <a:pPr marL="0" indent="0" algn="ctr">
              <a:lnSpc>
                <a:spcPct val="100000"/>
              </a:lnSpc>
              <a:spcBef>
                <a:spcPts val="0"/>
              </a:spcBef>
              <a:buNone/>
            </a:pPr>
            <a:r>
              <a:rPr lang="en-US" sz="1800" dirty="0"/>
              <a:t>The GSGF</a:t>
            </a:r>
          </a:p>
          <a:p>
            <a:pPr marL="0" indent="0" algn="ctr">
              <a:lnSpc>
                <a:spcPct val="100000"/>
              </a:lnSpc>
              <a:spcBef>
                <a:spcPts val="0"/>
              </a:spcBef>
              <a:buNone/>
            </a:pPr>
            <a:r>
              <a:rPr lang="en-US" sz="1800" dirty="0"/>
              <a:t>Implementation Guide</a:t>
            </a:r>
          </a:p>
        </p:txBody>
      </p:sp>
      <p:pic>
        <p:nvPicPr>
          <p:cNvPr id="4" name="Picture 3">
            <a:extLst>
              <a:ext uri="{FF2B5EF4-FFF2-40B4-BE49-F238E27FC236}">
                <a16:creationId xmlns:a16="http://schemas.microsoft.com/office/drawing/2014/main" id="{3D3D56EE-53B0-4648-A5B9-9FD454486839}"/>
              </a:ext>
            </a:extLst>
          </p:cNvPr>
          <p:cNvPicPr>
            <a:picLocks noChangeAspect="1"/>
          </p:cNvPicPr>
          <p:nvPr/>
        </p:nvPicPr>
        <p:blipFill>
          <a:blip r:embed="rId2"/>
          <a:stretch>
            <a:fillRect/>
          </a:stretch>
        </p:blipFill>
        <p:spPr>
          <a:xfrm>
            <a:off x="953422" y="2606462"/>
            <a:ext cx="2793171" cy="3639312"/>
          </a:xfrm>
          <a:prstGeom prst="rect">
            <a:avLst/>
          </a:prstGeom>
        </p:spPr>
      </p:pic>
      <p:pic>
        <p:nvPicPr>
          <p:cNvPr id="5" name="Picture 4">
            <a:extLst>
              <a:ext uri="{FF2B5EF4-FFF2-40B4-BE49-F238E27FC236}">
                <a16:creationId xmlns:a16="http://schemas.microsoft.com/office/drawing/2014/main" id="{6C7AB35D-7FDE-4CAF-AD7A-9848E736FDFB}"/>
              </a:ext>
            </a:extLst>
          </p:cNvPr>
          <p:cNvPicPr>
            <a:picLocks noChangeAspect="1"/>
          </p:cNvPicPr>
          <p:nvPr/>
        </p:nvPicPr>
        <p:blipFill>
          <a:blip r:embed="rId3"/>
          <a:stretch>
            <a:fillRect/>
          </a:stretch>
        </p:blipFill>
        <p:spPr>
          <a:xfrm>
            <a:off x="8440859" y="2606462"/>
            <a:ext cx="2802269" cy="3639312"/>
          </a:xfrm>
          <a:prstGeom prst="rect">
            <a:avLst/>
          </a:prstGeom>
        </p:spPr>
      </p:pic>
      <p:pic>
        <p:nvPicPr>
          <p:cNvPr id="6" name="Picture 5">
            <a:extLst>
              <a:ext uri="{FF2B5EF4-FFF2-40B4-BE49-F238E27FC236}">
                <a16:creationId xmlns:a16="http://schemas.microsoft.com/office/drawing/2014/main" id="{4A34FB6C-15C7-4DC7-AB34-185497ED332F}"/>
              </a:ext>
            </a:extLst>
          </p:cNvPr>
          <p:cNvPicPr>
            <a:picLocks noChangeAspect="1"/>
          </p:cNvPicPr>
          <p:nvPr/>
        </p:nvPicPr>
        <p:blipFill>
          <a:blip r:embed="rId4"/>
          <a:stretch>
            <a:fillRect/>
          </a:stretch>
        </p:blipFill>
        <p:spPr>
          <a:xfrm>
            <a:off x="4738687" y="2606462"/>
            <a:ext cx="2811368" cy="3639312"/>
          </a:xfrm>
          <a:prstGeom prst="rect">
            <a:avLst/>
          </a:prstGeom>
        </p:spPr>
      </p:pic>
      <p:sp>
        <p:nvSpPr>
          <p:cNvPr id="7" name="Content Placeholder 2">
            <a:extLst>
              <a:ext uri="{FF2B5EF4-FFF2-40B4-BE49-F238E27FC236}">
                <a16:creationId xmlns:a16="http://schemas.microsoft.com/office/drawing/2014/main" id="{2D903471-7622-47E6-A943-E4599324B289}"/>
              </a:ext>
            </a:extLst>
          </p:cNvPr>
          <p:cNvSpPr txBox="1">
            <a:spLocks/>
          </p:cNvSpPr>
          <p:nvPr/>
        </p:nvSpPr>
        <p:spPr>
          <a:xfrm>
            <a:off x="701964" y="1758156"/>
            <a:ext cx="3482109" cy="7808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Final results from the Global Survey on Readiness to Implement the Global Statistical Geospatial Framework</a:t>
            </a:r>
          </a:p>
        </p:txBody>
      </p:sp>
      <p:sp>
        <p:nvSpPr>
          <p:cNvPr id="8" name="Content Placeholder 2">
            <a:extLst>
              <a:ext uri="{FF2B5EF4-FFF2-40B4-BE49-F238E27FC236}">
                <a16:creationId xmlns:a16="http://schemas.microsoft.com/office/drawing/2014/main" id="{EFF3B3BE-37A7-46F2-B2F7-5D2131097577}"/>
              </a:ext>
            </a:extLst>
          </p:cNvPr>
          <p:cNvSpPr txBox="1">
            <a:spLocks/>
          </p:cNvSpPr>
          <p:nvPr/>
        </p:nvSpPr>
        <p:spPr>
          <a:xfrm>
            <a:off x="8440859" y="1758155"/>
            <a:ext cx="2802269" cy="780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800" dirty="0"/>
              <a:t>The </a:t>
            </a:r>
            <a:r>
              <a:rPr lang="en-US" sz="1800" dirty="0" smtClean="0"/>
              <a:t>EG-ISGI’s</a:t>
            </a:r>
            <a:endParaRPr lang="en-US" sz="1800" dirty="0"/>
          </a:p>
          <a:p>
            <a:pPr marL="0" indent="0" algn="ctr">
              <a:lnSpc>
                <a:spcPct val="100000"/>
              </a:lnSpc>
              <a:spcBef>
                <a:spcPts val="0"/>
              </a:spcBef>
              <a:buFont typeface="Arial" panose="020B0604020202020204" pitchFamily="34" charset="0"/>
              <a:buNone/>
            </a:pPr>
            <a:r>
              <a:rPr lang="en-US" sz="1800" dirty="0"/>
              <a:t>Work Plan 2022 - 2024</a:t>
            </a:r>
          </a:p>
        </p:txBody>
      </p:sp>
    </p:spTree>
    <p:extLst>
      <p:ext uri="{BB962C8B-B14F-4D97-AF65-F5344CB8AC3E}">
        <p14:creationId xmlns:p14="http://schemas.microsoft.com/office/powerpoint/2010/main" val="1887094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4042" y="424394"/>
            <a:ext cx="4460067" cy="6433606"/>
          </a:xfrm>
          <a:solidFill>
            <a:schemeClr val="accent1">
              <a:lumMod val="75000"/>
            </a:schemeClr>
          </a:solidFill>
        </p:spPr>
        <p:txBody>
          <a:bodyPr vert="horz" lIns="91440" tIns="45720" rIns="91440" bIns="45720" rtlCol="0" anchor="ctr">
            <a:normAutofit fontScale="90000"/>
          </a:bodyPr>
          <a:lstStyle/>
          <a:p>
            <a:pPr algn="l"/>
            <a:r>
              <a:rPr lang="en-US" sz="2400" b="1" u="sng" kern="1200" dirty="0">
                <a:solidFill>
                  <a:srgbClr val="FFFFFF"/>
                </a:solidFill>
                <a:latin typeface="+mj-lt"/>
                <a:ea typeface="+mj-ea"/>
                <a:cs typeface="+mj-cs"/>
              </a:rPr>
              <a:t>The GSGF Implementation Guide</a:t>
            </a:r>
            <a:r>
              <a:rPr lang="en-US" sz="2400" b="1" u="sng" dirty="0">
                <a:solidFill>
                  <a:srgbClr val="FFFFFF"/>
                </a:solidFill>
              </a:rPr>
              <a:t/>
            </a:r>
            <a:br>
              <a:rPr lang="en-US" sz="2400" b="1" u="sng" dirty="0">
                <a:solidFill>
                  <a:srgbClr val="FFFFFF"/>
                </a:solidFill>
              </a:rPr>
            </a:br>
            <a:r>
              <a:rPr lang="en-US" sz="2400" b="1" dirty="0">
                <a:solidFill>
                  <a:srgbClr val="FFFFFF"/>
                </a:solidFill>
              </a:rPr>
              <a:t/>
            </a:r>
            <a:br>
              <a:rPr lang="en-US" sz="2400" b="1" dirty="0">
                <a:solidFill>
                  <a:srgbClr val="FFFFFF"/>
                </a:solidFill>
              </a:rPr>
            </a:br>
            <a:r>
              <a:rPr lang="en-US" sz="2400" dirty="0">
                <a:solidFill>
                  <a:srgbClr val="FFFFFF"/>
                </a:solidFill>
              </a:rPr>
              <a:t>UNSC Decision 51/123: </a:t>
            </a:r>
            <a:br>
              <a:rPr lang="en-US" sz="2400" dirty="0">
                <a:solidFill>
                  <a:srgbClr val="FFFFFF"/>
                </a:solidFill>
              </a:rPr>
            </a:br>
            <a:r>
              <a:rPr lang="en-US" sz="2200" i="1" dirty="0">
                <a:solidFill>
                  <a:srgbClr val="FFFFFF"/>
                </a:solidFill>
              </a:rPr>
              <a:t>“…welcomed [the Expert Group’s] continuing efforts to provide guidance to Member States to support the adoption and implementation of the GSGF”</a:t>
            </a:r>
            <a:r>
              <a:rPr lang="en-US" sz="1800" dirty="0">
                <a:solidFill>
                  <a:srgbClr val="FFFFFF"/>
                </a:solidFill>
              </a:rPr>
              <a:t/>
            </a:r>
            <a:br>
              <a:rPr lang="en-US" sz="1800" dirty="0">
                <a:solidFill>
                  <a:srgbClr val="FFFFFF"/>
                </a:solidFill>
              </a:rPr>
            </a:br>
            <a:r>
              <a:rPr lang="en-US" sz="2400" dirty="0">
                <a:solidFill>
                  <a:srgbClr val="FFFFFF"/>
                </a:solidFill>
              </a:rPr>
              <a:t/>
            </a:r>
            <a:br>
              <a:rPr lang="en-US" sz="2400" dirty="0">
                <a:solidFill>
                  <a:srgbClr val="FFFFFF"/>
                </a:solidFill>
              </a:rPr>
            </a:br>
            <a:r>
              <a:rPr lang="en-US" sz="2400" dirty="0">
                <a:solidFill>
                  <a:srgbClr val="FFFFFF"/>
                </a:solidFill>
              </a:rPr>
              <a:t>UN-GGIM Decision 9/106:</a:t>
            </a:r>
            <a:br>
              <a:rPr lang="en-US" sz="2400" dirty="0">
                <a:solidFill>
                  <a:srgbClr val="FFFFFF"/>
                </a:solidFill>
              </a:rPr>
            </a:br>
            <a:r>
              <a:rPr lang="en-US" sz="1800" i="1" dirty="0">
                <a:solidFill>
                  <a:srgbClr val="FFFFFF"/>
                </a:solidFill>
              </a:rPr>
              <a:t>[</a:t>
            </a:r>
            <a:r>
              <a:rPr lang="en-US" sz="2200" i="1" dirty="0">
                <a:solidFill>
                  <a:srgbClr val="FFFFFF"/>
                </a:solidFill>
              </a:rPr>
              <a:t>Encouraged the Expert Group] “…to continue its work </a:t>
            </a:r>
            <a:r>
              <a:rPr lang="en-US" sz="2200" i="1" dirty="0" smtClean="0">
                <a:solidFill>
                  <a:srgbClr val="FFFFFF"/>
                </a:solidFill>
              </a:rPr>
              <a:t>to develop </a:t>
            </a:r>
            <a:r>
              <a:rPr lang="en-US" sz="2200" i="1" dirty="0">
                <a:solidFill>
                  <a:srgbClr val="FFFFFF"/>
                </a:solidFill>
              </a:rPr>
              <a:t>guidance on and support the promotion, awareness-raising and implementation of the Framework, and its work on statistical geospatial integration and coordination, in particular with regard to the Sustainable Development Goals and the 2020 round of population censuses, and encouraged Member States and other stakeholders to participate in, and contribute to, these important elements</a:t>
            </a:r>
            <a:r>
              <a:rPr lang="en-US" sz="2200" i="1" dirty="0" smtClean="0">
                <a:solidFill>
                  <a:srgbClr val="FFFFFF"/>
                </a:solidFill>
              </a:rPr>
              <a:t>”</a:t>
            </a:r>
            <a:endParaRPr lang="en-US" sz="2200" b="1" kern="1200" dirty="0">
              <a:solidFill>
                <a:srgbClr val="FFFFFF"/>
              </a:solidFill>
            </a:endParaRPr>
          </a:p>
        </p:txBody>
      </p:sp>
      <p:pic>
        <p:nvPicPr>
          <p:cNvPr id="9" name="Picture 8">
            <a:extLst>
              <a:ext uri="{FF2B5EF4-FFF2-40B4-BE49-F238E27FC236}">
                <a16:creationId xmlns:a16="http://schemas.microsoft.com/office/drawing/2014/main" id="{980EB4A5-68AD-4F22-AB85-EF7A93743487}"/>
              </a:ext>
            </a:extLst>
          </p:cNvPr>
          <p:cNvPicPr>
            <a:picLocks noChangeAspect="1"/>
          </p:cNvPicPr>
          <p:nvPr/>
        </p:nvPicPr>
        <p:blipFill>
          <a:blip r:embed="rId2"/>
          <a:stretch>
            <a:fillRect/>
          </a:stretch>
        </p:blipFill>
        <p:spPr>
          <a:xfrm>
            <a:off x="813896" y="424394"/>
            <a:ext cx="4813358" cy="6230885"/>
          </a:xfrm>
          <a:prstGeom prst="rect">
            <a:avLst/>
          </a:prstGeom>
        </p:spPr>
      </p:pic>
    </p:spTree>
    <p:extLst>
      <p:ext uri="{BB962C8B-B14F-4D97-AF65-F5344CB8AC3E}">
        <p14:creationId xmlns:p14="http://schemas.microsoft.com/office/powerpoint/2010/main" val="249664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9983" y="498283"/>
            <a:ext cx="4813358" cy="6230885"/>
          </a:xfrm>
          <a:solidFill>
            <a:schemeClr val="accent1">
              <a:lumMod val="75000"/>
            </a:schemeClr>
          </a:solidFill>
        </p:spPr>
        <p:txBody>
          <a:bodyPr vert="horz" lIns="91440" tIns="45720" rIns="91440" bIns="45720" rtlCol="0" anchor="ctr">
            <a:normAutofit/>
          </a:bodyPr>
          <a:lstStyle/>
          <a:p>
            <a:pPr algn="l"/>
            <a:r>
              <a:rPr lang="en-US" sz="2400" b="1" u="sng" kern="1200" dirty="0">
                <a:solidFill>
                  <a:srgbClr val="FFFFFF"/>
                </a:solidFill>
                <a:latin typeface="+mj-lt"/>
                <a:ea typeface="+mj-ea"/>
                <a:cs typeface="+mj-cs"/>
              </a:rPr>
              <a:t>The GSGF Implementation Guide</a:t>
            </a:r>
            <a:br>
              <a:rPr lang="en-US" sz="2400" b="1" u="sng" kern="1200" dirty="0">
                <a:solidFill>
                  <a:srgbClr val="FFFFFF"/>
                </a:solidFill>
                <a:latin typeface="+mj-lt"/>
                <a:ea typeface="+mj-ea"/>
                <a:cs typeface="+mj-cs"/>
              </a:rPr>
            </a:br>
            <a:r>
              <a:rPr lang="en-US" sz="2400" b="1" u="sng" kern="1200" dirty="0">
                <a:solidFill>
                  <a:srgbClr val="FFFFFF"/>
                </a:solidFill>
                <a:latin typeface="+mj-lt"/>
                <a:ea typeface="+mj-ea"/>
                <a:cs typeface="+mj-cs"/>
              </a:rPr>
              <a:t/>
            </a:r>
            <a:br>
              <a:rPr lang="en-US" sz="2400" b="1" u="sng" kern="1200" dirty="0">
                <a:solidFill>
                  <a:srgbClr val="FFFFFF"/>
                </a:solidFill>
                <a:latin typeface="+mj-lt"/>
                <a:ea typeface="+mj-ea"/>
                <a:cs typeface="+mj-cs"/>
              </a:rPr>
            </a:br>
            <a:r>
              <a:rPr lang="en-US" sz="2400" b="1" kern="1200" dirty="0">
                <a:solidFill>
                  <a:srgbClr val="FFFFFF"/>
                </a:solidFill>
                <a:latin typeface="+mj-lt"/>
                <a:ea typeface="+mj-ea"/>
                <a:cs typeface="+mj-cs"/>
              </a:rPr>
              <a:t>Document Structure</a:t>
            </a:r>
            <a:r>
              <a:rPr lang="en-US" sz="2400" b="1" u="sng" dirty="0">
                <a:solidFill>
                  <a:srgbClr val="FFFFFF"/>
                </a:solidFill>
              </a:rPr>
              <a:t/>
            </a:r>
            <a:br>
              <a:rPr lang="en-US" sz="2400" b="1" u="sng" dirty="0">
                <a:solidFill>
                  <a:srgbClr val="FFFFFF"/>
                </a:solidFill>
              </a:rPr>
            </a:br>
            <a:r>
              <a:rPr lang="en-US" sz="2400" b="1" u="sng" dirty="0">
                <a:solidFill>
                  <a:srgbClr val="FFFFFF"/>
                </a:solidFill>
              </a:rPr>
              <a:t/>
            </a:r>
            <a:br>
              <a:rPr lang="en-US" sz="2400" b="1" u="sng" dirty="0">
                <a:solidFill>
                  <a:srgbClr val="FFFFFF"/>
                </a:solidFill>
              </a:rPr>
            </a:br>
            <a:r>
              <a:rPr lang="en-US" sz="2400" u="sng" dirty="0">
                <a:solidFill>
                  <a:srgbClr val="FFFFFF"/>
                </a:solidFill>
              </a:rPr>
              <a:t>Guidance </a:t>
            </a:r>
            <a:r>
              <a:rPr lang="en-US" sz="2400" b="1" dirty="0">
                <a:solidFill>
                  <a:srgbClr val="FFFFFF"/>
                </a:solidFill>
              </a:rPr>
              <a:t/>
            </a:r>
            <a:br>
              <a:rPr lang="en-US" sz="2400" b="1" dirty="0">
                <a:solidFill>
                  <a:srgbClr val="FFFFFF"/>
                </a:solidFill>
              </a:rPr>
            </a:br>
            <a:r>
              <a:rPr lang="en-US" sz="2400" dirty="0">
                <a:solidFill>
                  <a:srgbClr val="FFFFFF"/>
                </a:solidFill>
              </a:rPr>
              <a:t>Implementing Geocoding</a:t>
            </a:r>
            <a:br>
              <a:rPr lang="en-US" sz="2400" dirty="0">
                <a:solidFill>
                  <a:srgbClr val="FFFFFF"/>
                </a:solidFill>
              </a:rPr>
            </a:br>
            <a:r>
              <a:rPr lang="en-US" sz="2400" dirty="0">
                <a:solidFill>
                  <a:srgbClr val="FFFFFF"/>
                </a:solidFill>
              </a:rPr>
              <a:t>Implementing Common Geographies</a:t>
            </a:r>
            <a:br>
              <a:rPr lang="en-US" sz="2400" dirty="0">
                <a:solidFill>
                  <a:srgbClr val="FFFFFF"/>
                </a:solidFill>
              </a:rPr>
            </a:br>
            <a:r>
              <a:rPr lang="en-US" sz="2400" dirty="0">
                <a:solidFill>
                  <a:srgbClr val="FFFFFF"/>
                </a:solidFill>
              </a:rPr>
              <a:t>Fostering Interoperability</a:t>
            </a:r>
            <a:br>
              <a:rPr lang="en-US" sz="2400" dirty="0">
                <a:solidFill>
                  <a:srgbClr val="FFFFFF"/>
                </a:solidFill>
              </a:rPr>
            </a:br>
            <a:r>
              <a:rPr lang="en-US" sz="2400" dirty="0">
                <a:solidFill>
                  <a:srgbClr val="FFFFFF"/>
                </a:solidFill>
              </a:rPr>
              <a:t>Ensuring Privacy and Confidentiality</a:t>
            </a:r>
            <a:br>
              <a:rPr lang="en-US" sz="2400" dirty="0">
                <a:solidFill>
                  <a:srgbClr val="FFFFFF"/>
                </a:solidFill>
              </a:rPr>
            </a:br>
            <a:r>
              <a:rPr lang="en-US" sz="2400" dirty="0">
                <a:solidFill>
                  <a:srgbClr val="FFFFFF"/>
                </a:solidFill>
              </a:rPr>
              <a:t/>
            </a:r>
            <a:br>
              <a:rPr lang="en-US" sz="2400" dirty="0">
                <a:solidFill>
                  <a:srgbClr val="FFFFFF"/>
                </a:solidFill>
              </a:rPr>
            </a:br>
            <a:r>
              <a:rPr lang="en-US" sz="2400" dirty="0">
                <a:solidFill>
                  <a:srgbClr val="FFFFFF"/>
                </a:solidFill>
              </a:rPr>
              <a:t>Terminology of the Integration of Statistical and Geospatial Information</a:t>
            </a:r>
            <a:br>
              <a:rPr lang="en-US" sz="2400" dirty="0">
                <a:solidFill>
                  <a:srgbClr val="FFFFFF"/>
                </a:solidFill>
              </a:rPr>
            </a:br>
            <a:r>
              <a:rPr lang="en-US" sz="2400" dirty="0">
                <a:solidFill>
                  <a:srgbClr val="FFFFFF"/>
                </a:solidFill>
              </a:rPr>
              <a:t/>
            </a:r>
            <a:br>
              <a:rPr lang="en-US" sz="2400" dirty="0">
                <a:solidFill>
                  <a:srgbClr val="FFFFFF"/>
                </a:solidFill>
              </a:rPr>
            </a:br>
            <a:r>
              <a:rPr lang="en-US" sz="2400" u="sng" dirty="0">
                <a:solidFill>
                  <a:srgbClr val="FFFFFF"/>
                </a:solidFill>
              </a:rPr>
              <a:t>Experiences of Implementation</a:t>
            </a:r>
            <a:r>
              <a:rPr lang="en-US" sz="2400" dirty="0">
                <a:solidFill>
                  <a:srgbClr val="FFFFFF"/>
                </a:solidFill>
              </a:rPr>
              <a:t/>
            </a:r>
            <a:br>
              <a:rPr lang="en-US" sz="2400" dirty="0">
                <a:solidFill>
                  <a:srgbClr val="FFFFFF"/>
                </a:solidFill>
              </a:rPr>
            </a:br>
            <a:r>
              <a:rPr lang="en-US" sz="2400" dirty="0">
                <a:solidFill>
                  <a:srgbClr val="FFFFFF"/>
                </a:solidFill>
              </a:rPr>
              <a:t>30 National Experiences</a:t>
            </a:r>
            <a:br>
              <a:rPr lang="en-US" sz="2400" dirty="0">
                <a:solidFill>
                  <a:srgbClr val="FFFFFF"/>
                </a:solidFill>
              </a:rPr>
            </a:br>
            <a:r>
              <a:rPr lang="en-US" sz="2400" dirty="0">
                <a:solidFill>
                  <a:srgbClr val="FFFFFF"/>
                </a:solidFill>
              </a:rPr>
              <a:t>5 Regional Experiences</a:t>
            </a:r>
            <a:br>
              <a:rPr lang="en-US" sz="2400" dirty="0">
                <a:solidFill>
                  <a:srgbClr val="FFFFFF"/>
                </a:solidFill>
              </a:rPr>
            </a:br>
            <a:endParaRPr lang="en-US" sz="2400" kern="1200" dirty="0">
              <a:solidFill>
                <a:srgbClr val="FFFFFF"/>
              </a:solidFill>
              <a:latin typeface="+mj-lt"/>
              <a:ea typeface="+mj-ea"/>
              <a:cs typeface="+mj-cs"/>
            </a:endParaRPr>
          </a:p>
        </p:txBody>
      </p:sp>
      <p:pic>
        <p:nvPicPr>
          <p:cNvPr id="9" name="Picture 8">
            <a:extLst>
              <a:ext uri="{FF2B5EF4-FFF2-40B4-BE49-F238E27FC236}">
                <a16:creationId xmlns:a16="http://schemas.microsoft.com/office/drawing/2014/main" id="{980EB4A5-68AD-4F22-AB85-EF7A93743487}"/>
              </a:ext>
            </a:extLst>
          </p:cNvPr>
          <p:cNvPicPr>
            <a:picLocks noChangeAspect="1"/>
          </p:cNvPicPr>
          <p:nvPr/>
        </p:nvPicPr>
        <p:blipFill>
          <a:blip r:embed="rId2"/>
          <a:stretch>
            <a:fillRect/>
          </a:stretch>
        </p:blipFill>
        <p:spPr>
          <a:xfrm>
            <a:off x="758478" y="498282"/>
            <a:ext cx="4813358" cy="6230885"/>
          </a:xfrm>
          <a:prstGeom prst="rect">
            <a:avLst/>
          </a:prstGeom>
        </p:spPr>
      </p:pic>
    </p:spTree>
    <p:extLst>
      <p:ext uri="{BB962C8B-B14F-4D97-AF65-F5344CB8AC3E}">
        <p14:creationId xmlns:p14="http://schemas.microsoft.com/office/powerpoint/2010/main" val="4156463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b="1" dirty="0"/>
              <a:t>Global Survey on Readiness to Implement the Global Statistical Geospatial Framework</a:t>
            </a:r>
            <a:r>
              <a:rPr lang="en-US" sz="3600" dirty="0"/>
              <a:t/>
            </a:r>
            <a:br>
              <a:rPr lang="en-US" sz="3600" dirty="0"/>
            </a:b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786930"/>
              </p:ext>
            </p:extLst>
          </p:nvPr>
        </p:nvGraphicFramePr>
        <p:xfrm>
          <a:off x="1015999" y="1597893"/>
          <a:ext cx="10337801" cy="3916219"/>
        </p:xfrm>
        <a:graphic>
          <a:graphicData uri="http://schemas.openxmlformats.org/drawingml/2006/table">
            <a:tbl>
              <a:tblPr firstRow="1" firstCol="1" bandRow="1">
                <a:tableStyleId>{5C22544A-7EE6-4342-B048-85BDC9FD1C3A}</a:tableStyleId>
              </a:tblPr>
              <a:tblGrid>
                <a:gridCol w="3725053">
                  <a:extLst>
                    <a:ext uri="{9D8B030D-6E8A-4147-A177-3AD203B41FA5}">
                      <a16:colId xmlns:a16="http://schemas.microsoft.com/office/drawing/2014/main" val="2760542955"/>
                    </a:ext>
                  </a:extLst>
                </a:gridCol>
                <a:gridCol w="1898414">
                  <a:extLst>
                    <a:ext uri="{9D8B030D-6E8A-4147-A177-3AD203B41FA5}">
                      <a16:colId xmlns:a16="http://schemas.microsoft.com/office/drawing/2014/main" val="1644472394"/>
                    </a:ext>
                  </a:extLst>
                </a:gridCol>
                <a:gridCol w="2341018">
                  <a:extLst>
                    <a:ext uri="{9D8B030D-6E8A-4147-A177-3AD203B41FA5}">
                      <a16:colId xmlns:a16="http://schemas.microsoft.com/office/drawing/2014/main" val="1722408673"/>
                    </a:ext>
                  </a:extLst>
                </a:gridCol>
                <a:gridCol w="2373316">
                  <a:extLst>
                    <a:ext uri="{9D8B030D-6E8A-4147-A177-3AD203B41FA5}">
                      <a16:colId xmlns:a16="http://schemas.microsoft.com/office/drawing/2014/main" val="2396509888"/>
                    </a:ext>
                  </a:extLst>
                </a:gridCol>
              </a:tblGrid>
              <a:tr h="854281">
                <a:tc>
                  <a:txBody>
                    <a:bodyPr/>
                    <a:lstStyle/>
                    <a:p>
                      <a:pPr>
                        <a:lnSpc>
                          <a:spcPct val="107000"/>
                        </a:lnSpc>
                        <a:spcAft>
                          <a:spcPts val="0"/>
                        </a:spcAft>
                      </a:pPr>
                      <a:r>
                        <a:rPr lang="en-GB" sz="2000" dirty="0">
                          <a:effectLst/>
                        </a:rPr>
                        <a:t>UN-GGIM </a:t>
                      </a:r>
                      <a:r>
                        <a:rPr lang="en-GB" sz="2000" dirty="0" smtClean="0">
                          <a:effectLst/>
                        </a:rPr>
                        <a:t>Regions</a:t>
                      </a:r>
                      <a:endParaRPr lang="en-US" sz="2000" dirty="0">
                        <a:effectLst/>
                        <a:latin typeface="Calibri" panose="020F0502020204030204" pitchFamily="34" charset="0"/>
                        <a:ea typeface="DengXian"/>
                        <a:cs typeface="Arial" panose="020B0604020202020204" pitchFamily="34" charset="0"/>
                      </a:endParaRPr>
                    </a:p>
                  </a:txBody>
                  <a:tcPr marL="68580" marR="68580" marT="0" marB="0">
                    <a:solidFill>
                      <a:srgbClr val="00B0F0"/>
                    </a:solidFill>
                  </a:tcPr>
                </a:tc>
                <a:tc>
                  <a:txBody>
                    <a:bodyPr/>
                    <a:lstStyle/>
                    <a:p>
                      <a:pPr>
                        <a:lnSpc>
                          <a:spcPct val="107000"/>
                        </a:lnSpc>
                        <a:spcAft>
                          <a:spcPts val="0"/>
                        </a:spcAft>
                      </a:pPr>
                      <a:r>
                        <a:rPr lang="en-GB" sz="2000" dirty="0">
                          <a:effectLst/>
                        </a:rPr>
                        <a:t>Member States</a:t>
                      </a:r>
                      <a:endParaRPr lang="en-US" sz="2000" dirty="0">
                        <a:effectLst/>
                        <a:latin typeface="Calibri" panose="020F0502020204030204" pitchFamily="34" charset="0"/>
                        <a:ea typeface="DengXian"/>
                        <a:cs typeface="Arial" panose="020B0604020202020204" pitchFamily="34" charset="0"/>
                      </a:endParaRPr>
                    </a:p>
                  </a:txBody>
                  <a:tcPr marL="68580" marR="68580" marT="0" marB="0">
                    <a:solidFill>
                      <a:srgbClr val="00B0F0"/>
                    </a:solidFill>
                  </a:tcPr>
                </a:tc>
                <a:tc>
                  <a:txBody>
                    <a:bodyPr/>
                    <a:lstStyle/>
                    <a:p>
                      <a:pPr>
                        <a:lnSpc>
                          <a:spcPct val="107000"/>
                        </a:lnSpc>
                        <a:spcAft>
                          <a:spcPts val="0"/>
                        </a:spcAft>
                      </a:pPr>
                      <a:r>
                        <a:rPr lang="en-GB" sz="2000" dirty="0">
                          <a:effectLst/>
                        </a:rPr>
                        <a:t>Responding Member States</a:t>
                      </a:r>
                      <a:endParaRPr lang="en-US" sz="2000" dirty="0">
                        <a:effectLst/>
                        <a:latin typeface="Calibri" panose="020F0502020204030204" pitchFamily="34" charset="0"/>
                        <a:ea typeface="DengXian"/>
                        <a:cs typeface="Arial" panose="020B0604020202020204" pitchFamily="34" charset="0"/>
                      </a:endParaRPr>
                    </a:p>
                  </a:txBody>
                  <a:tcPr marL="68580" marR="68580" marT="0" marB="0">
                    <a:solidFill>
                      <a:srgbClr val="00B0F0"/>
                    </a:solidFill>
                  </a:tcPr>
                </a:tc>
                <a:tc>
                  <a:txBody>
                    <a:bodyPr/>
                    <a:lstStyle/>
                    <a:p>
                      <a:pPr>
                        <a:lnSpc>
                          <a:spcPct val="107000"/>
                        </a:lnSpc>
                        <a:spcAft>
                          <a:spcPts val="0"/>
                        </a:spcAft>
                      </a:pPr>
                      <a:r>
                        <a:rPr lang="en-GB" sz="2000" dirty="0">
                          <a:effectLst/>
                        </a:rPr>
                        <a:t>Response rate (%)</a:t>
                      </a:r>
                      <a:endParaRPr lang="en-US" sz="2000" dirty="0">
                        <a:effectLst/>
                        <a:latin typeface="Calibri" panose="020F0502020204030204" pitchFamily="34" charset="0"/>
                        <a:ea typeface="DengXian"/>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val="2655505314"/>
                  </a:ext>
                </a:extLst>
              </a:tr>
              <a:tr h="510323">
                <a:tc>
                  <a:txBody>
                    <a:bodyPr/>
                    <a:lstStyle/>
                    <a:p>
                      <a:pPr>
                        <a:lnSpc>
                          <a:spcPct val="107000"/>
                        </a:lnSpc>
                        <a:spcAft>
                          <a:spcPts val="0"/>
                        </a:spcAft>
                      </a:pPr>
                      <a:r>
                        <a:rPr lang="en-GB" sz="2000" dirty="0">
                          <a:effectLst/>
                        </a:rPr>
                        <a:t>UN-GGIM: Asia and the Pacific </a:t>
                      </a:r>
                      <a:endParaRPr lang="en-US" sz="2000" dirty="0">
                        <a:effectLst/>
                        <a:latin typeface="Calibri" panose="020F0502020204030204" pitchFamily="34" charset="0"/>
                        <a:ea typeface="DengXian"/>
                        <a:cs typeface="Arial" panose="020B0604020202020204" pitchFamily="34" charset="0"/>
                      </a:endParaRPr>
                    </a:p>
                  </a:txBody>
                  <a:tcPr marL="68580" marR="68580" marT="0" marB="0">
                    <a:solidFill>
                      <a:srgbClr val="00B0F0"/>
                    </a:solidFill>
                  </a:tcPr>
                </a:tc>
                <a:tc>
                  <a:txBody>
                    <a:bodyPr/>
                    <a:lstStyle/>
                    <a:p>
                      <a:pPr algn="r">
                        <a:lnSpc>
                          <a:spcPct val="107000"/>
                        </a:lnSpc>
                        <a:spcAft>
                          <a:spcPts val="0"/>
                        </a:spcAft>
                      </a:pPr>
                      <a:r>
                        <a:rPr lang="en-GB" sz="2000" dirty="0">
                          <a:effectLst/>
                        </a:rPr>
                        <a:t>62, [15]</a:t>
                      </a:r>
                      <a:endParaRPr lang="en-US" sz="2000" dirty="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a:effectLst/>
                        </a:rPr>
                        <a:t>23</a:t>
                      </a:r>
                      <a:endParaRPr lang="en-US" sz="2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a:effectLst/>
                        </a:rPr>
                        <a:t>37</a:t>
                      </a:r>
                      <a:endParaRPr lang="en-US" sz="2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624849050"/>
                  </a:ext>
                </a:extLst>
              </a:tr>
              <a:tr h="510323">
                <a:tc>
                  <a:txBody>
                    <a:bodyPr/>
                    <a:lstStyle/>
                    <a:p>
                      <a:pPr>
                        <a:lnSpc>
                          <a:spcPct val="107000"/>
                        </a:lnSpc>
                        <a:spcAft>
                          <a:spcPts val="0"/>
                        </a:spcAft>
                      </a:pPr>
                      <a:r>
                        <a:rPr lang="en-GB" sz="2000" dirty="0">
                          <a:effectLst/>
                        </a:rPr>
                        <a:t>UN-GGIM: Americas</a:t>
                      </a:r>
                      <a:endParaRPr lang="en-US" sz="2000" dirty="0">
                        <a:effectLst/>
                        <a:latin typeface="Calibri" panose="020F0502020204030204" pitchFamily="34" charset="0"/>
                        <a:ea typeface="DengXian"/>
                        <a:cs typeface="Arial" panose="020B0604020202020204" pitchFamily="34" charset="0"/>
                      </a:endParaRPr>
                    </a:p>
                  </a:txBody>
                  <a:tcPr marL="68580" marR="68580" marT="0" marB="0">
                    <a:solidFill>
                      <a:srgbClr val="00B0F0"/>
                    </a:solidFill>
                  </a:tcPr>
                </a:tc>
                <a:tc>
                  <a:txBody>
                    <a:bodyPr/>
                    <a:lstStyle/>
                    <a:p>
                      <a:pPr algn="r">
                        <a:lnSpc>
                          <a:spcPct val="107000"/>
                        </a:lnSpc>
                        <a:spcAft>
                          <a:spcPts val="0"/>
                        </a:spcAft>
                      </a:pPr>
                      <a:r>
                        <a:rPr lang="en-GB" sz="2000">
                          <a:effectLst/>
                        </a:rPr>
                        <a:t>38, [2], (9)</a:t>
                      </a:r>
                      <a:endParaRPr lang="en-US" sz="2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a:effectLst/>
                        </a:rPr>
                        <a:t>25</a:t>
                      </a:r>
                      <a:endParaRPr lang="en-US" sz="2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a:effectLst/>
                        </a:rPr>
                        <a:t>66</a:t>
                      </a:r>
                      <a:endParaRPr lang="en-US" sz="2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4054245208"/>
                  </a:ext>
                </a:extLst>
              </a:tr>
              <a:tr h="510323">
                <a:tc>
                  <a:txBody>
                    <a:bodyPr/>
                    <a:lstStyle/>
                    <a:p>
                      <a:pPr>
                        <a:lnSpc>
                          <a:spcPct val="107000"/>
                        </a:lnSpc>
                        <a:spcAft>
                          <a:spcPts val="0"/>
                        </a:spcAft>
                      </a:pPr>
                      <a:r>
                        <a:rPr lang="en-GB" sz="2000" dirty="0">
                          <a:effectLst/>
                        </a:rPr>
                        <a:t>UN-GGIM: Arab States </a:t>
                      </a:r>
                      <a:endParaRPr lang="en-US" sz="2000" dirty="0">
                        <a:effectLst/>
                        <a:latin typeface="Calibri" panose="020F0502020204030204" pitchFamily="34" charset="0"/>
                        <a:ea typeface="DengXian"/>
                        <a:cs typeface="Arial" panose="020B0604020202020204" pitchFamily="34" charset="0"/>
                      </a:endParaRPr>
                    </a:p>
                  </a:txBody>
                  <a:tcPr marL="68580" marR="68580" marT="0" marB="0">
                    <a:solidFill>
                      <a:srgbClr val="00B0F0"/>
                    </a:solidFill>
                  </a:tcPr>
                </a:tc>
                <a:tc>
                  <a:txBody>
                    <a:bodyPr/>
                    <a:lstStyle/>
                    <a:p>
                      <a:pPr algn="r">
                        <a:lnSpc>
                          <a:spcPct val="107000"/>
                        </a:lnSpc>
                        <a:spcAft>
                          <a:spcPts val="0"/>
                        </a:spcAft>
                      </a:pPr>
                      <a:r>
                        <a:rPr lang="en-GB" sz="2000">
                          <a:effectLst/>
                        </a:rPr>
                        <a:t>22, [8], (1)</a:t>
                      </a:r>
                      <a:endParaRPr lang="en-US" sz="2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a:effectLst/>
                        </a:rPr>
                        <a:t>14</a:t>
                      </a:r>
                      <a:endParaRPr lang="en-US" sz="2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a:effectLst/>
                        </a:rPr>
                        <a:t>64</a:t>
                      </a:r>
                      <a:endParaRPr lang="en-US" sz="2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2912346956"/>
                  </a:ext>
                </a:extLst>
              </a:tr>
              <a:tr h="510323">
                <a:tc>
                  <a:txBody>
                    <a:bodyPr/>
                    <a:lstStyle/>
                    <a:p>
                      <a:pPr>
                        <a:lnSpc>
                          <a:spcPct val="107000"/>
                        </a:lnSpc>
                        <a:spcAft>
                          <a:spcPts val="0"/>
                        </a:spcAft>
                      </a:pPr>
                      <a:r>
                        <a:rPr lang="en-GB" sz="2000" dirty="0">
                          <a:effectLst/>
                        </a:rPr>
                        <a:t>UN-GGIM: Europe </a:t>
                      </a:r>
                      <a:endParaRPr lang="en-US" sz="2000" dirty="0">
                        <a:effectLst/>
                        <a:latin typeface="Calibri" panose="020F0502020204030204" pitchFamily="34" charset="0"/>
                        <a:ea typeface="DengXian"/>
                        <a:cs typeface="Arial" panose="020B0604020202020204" pitchFamily="34" charset="0"/>
                      </a:endParaRPr>
                    </a:p>
                  </a:txBody>
                  <a:tcPr marL="68580" marR="68580" marT="0" marB="0">
                    <a:solidFill>
                      <a:srgbClr val="00B0F0"/>
                    </a:solidFill>
                  </a:tcPr>
                </a:tc>
                <a:tc>
                  <a:txBody>
                    <a:bodyPr/>
                    <a:lstStyle/>
                    <a:p>
                      <a:pPr algn="r">
                        <a:lnSpc>
                          <a:spcPct val="107000"/>
                        </a:lnSpc>
                        <a:spcAft>
                          <a:spcPts val="0"/>
                        </a:spcAft>
                      </a:pPr>
                      <a:r>
                        <a:rPr lang="en-GB" sz="2000">
                          <a:effectLst/>
                        </a:rPr>
                        <a:t>56, [15]</a:t>
                      </a:r>
                      <a:endParaRPr lang="en-US" sz="2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a:effectLst/>
                        </a:rPr>
                        <a:t>35</a:t>
                      </a:r>
                      <a:endParaRPr lang="en-US" sz="2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a:effectLst/>
                        </a:rPr>
                        <a:t>63</a:t>
                      </a:r>
                      <a:endParaRPr lang="en-US" sz="2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20009477"/>
                  </a:ext>
                </a:extLst>
              </a:tr>
              <a:tr h="510323">
                <a:tc>
                  <a:txBody>
                    <a:bodyPr/>
                    <a:lstStyle/>
                    <a:p>
                      <a:pPr>
                        <a:lnSpc>
                          <a:spcPct val="107000"/>
                        </a:lnSpc>
                        <a:spcAft>
                          <a:spcPts val="0"/>
                        </a:spcAft>
                      </a:pPr>
                      <a:r>
                        <a:rPr lang="en-GB" sz="2000" dirty="0">
                          <a:effectLst/>
                        </a:rPr>
                        <a:t>UN-GGIM: Africa </a:t>
                      </a:r>
                      <a:endParaRPr lang="en-US" sz="2000" dirty="0">
                        <a:effectLst/>
                        <a:latin typeface="Calibri" panose="020F0502020204030204" pitchFamily="34" charset="0"/>
                        <a:ea typeface="DengXian"/>
                        <a:cs typeface="Arial" panose="020B0604020202020204" pitchFamily="34" charset="0"/>
                      </a:endParaRPr>
                    </a:p>
                  </a:txBody>
                  <a:tcPr marL="68580" marR="68580" marT="0" marB="0">
                    <a:solidFill>
                      <a:srgbClr val="00B0F0"/>
                    </a:solidFill>
                  </a:tcPr>
                </a:tc>
                <a:tc>
                  <a:txBody>
                    <a:bodyPr/>
                    <a:lstStyle/>
                    <a:p>
                      <a:pPr algn="r">
                        <a:lnSpc>
                          <a:spcPct val="107000"/>
                        </a:lnSpc>
                        <a:spcAft>
                          <a:spcPts val="0"/>
                        </a:spcAft>
                      </a:pPr>
                      <a:r>
                        <a:rPr lang="en-GB" sz="2000">
                          <a:effectLst/>
                        </a:rPr>
                        <a:t>51, [8]</a:t>
                      </a:r>
                      <a:endParaRPr lang="en-US" sz="2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a:effectLst/>
                        </a:rPr>
                        <a:t>11</a:t>
                      </a:r>
                      <a:endParaRPr lang="en-US" sz="2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a:effectLst/>
                        </a:rPr>
                        <a:t>22</a:t>
                      </a:r>
                      <a:endParaRPr lang="en-US" sz="2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155427369"/>
                  </a:ext>
                </a:extLst>
              </a:tr>
              <a:tr h="510323">
                <a:tc>
                  <a:txBody>
                    <a:bodyPr/>
                    <a:lstStyle/>
                    <a:p>
                      <a:pPr>
                        <a:lnSpc>
                          <a:spcPct val="107000"/>
                        </a:lnSpc>
                        <a:spcAft>
                          <a:spcPts val="0"/>
                        </a:spcAft>
                      </a:pPr>
                      <a:r>
                        <a:rPr lang="en-GB" sz="2000" dirty="0">
                          <a:effectLst/>
                        </a:rPr>
                        <a:t>Total</a:t>
                      </a:r>
                      <a:endParaRPr lang="en-US" sz="2000" dirty="0">
                        <a:effectLst/>
                        <a:latin typeface="Calibri" panose="020F0502020204030204" pitchFamily="34" charset="0"/>
                        <a:ea typeface="DengXian"/>
                        <a:cs typeface="Arial" panose="020B0604020202020204" pitchFamily="34" charset="0"/>
                      </a:endParaRPr>
                    </a:p>
                  </a:txBody>
                  <a:tcPr marL="68580" marR="68580" marT="0" marB="0">
                    <a:solidFill>
                      <a:srgbClr val="00B0F0"/>
                    </a:solidFill>
                  </a:tcPr>
                </a:tc>
                <a:tc>
                  <a:txBody>
                    <a:bodyPr/>
                    <a:lstStyle/>
                    <a:p>
                      <a:pPr algn="r">
                        <a:lnSpc>
                          <a:spcPct val="107000"/>
                        </a:lnSpc>
                        <a:spcAft>
                          <a:spcPts val="0"/>
                        </a:spcAft>
                      </a:pPr>
                      <a:r>
                        <a:rPr lang="en-GB" sz="2000" b="1" dirty="0">
                          <a:effectLst/>
                        </a:rPr>
                        <a:t>203</a:t>
                      </a:r>
                      <a:endParaRPr lang="en-US" sz="2000" b="1" dirty="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b="1" dirty="0">
                          <a:effectLst/>
                        </a:rPr>
                        <a:t>95</a:t>
                      </a:r>
                      <a:endParaRPr lang="en-US" sz="2000" b="1" dirty="0">
                        <a:effectLst/>
                        <a:latin typeface="Calibri" panose="020F0502020204030204" pitchFamily="34" charset="0"/>
                        <a:ea typeface="DengXian"/>
                        <a:cs typeface="Arial" panose="020B0604020202020204" pitchFamily="34" charset="0"/>
                      </a:endParaRPr>
                    </a:p>
                  </a:txBody>
                  <a:tcPr marL="68580" marR="68580" marT="0" marB="0"/>
                </a:tc>
                <a:tc>
                  <a:txBody>
                    <a:bodyPr/>
                    <a:lstStyle/>
                    <a:p>
                      <a:pPr algn="r">
                        <a:lnSpc>
                          <a:spcPct val="107000"/>
                        </a:lnSpc>
                        <a:spcAft>
                          <a:spcPts val="0"/>
                        </a:spcAft>
                      </a:pPr>
                      <a:r>
                        <a:rPr lang="en-GB" sz="2000" b="1" dirty="0">
                          <a:effectLst/>
                        </a:rPr>
                        <a:t>47</a:t>
                      </a:r>
                      <a:endParaRPr lang="en-US" sz="2000" b="1" dirty="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602269256"/>
                  </a:ext>
                </a:extLst>
              </a:tr>
            </a:tbl>
          </a:graphicData>
        </a:graphic>
      </p:graphicFrame>
    </p:spTree>
    <p:extLst>
      <p:ext uri="{BB962C8B-B14F-4D97-AF65-F5344CB8AC3E}">
        <p14:creationId xmlns:p14="http://schemas.microsoft.com/office/powerpoint/2010/main" val="666061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7248" y="866198"/>
            <a:ext cx="10736552" cy="5801806"/>
          </a:xfrm>
          <a:prstGeom prst="rect">
            <a:avLst/>
          </a:prstGeom>
        </p:spPr>
      </p:pic>
    </p:spTree>
    <p:extLst>
      <p:ext uri="{BB962C8B-B14F-4D97-AF65-F5344CB8AC3E}">
        <p14:creationId xmlns:p14="http://schemas.microsoft.com/office/powerpoint/2010/main" val="1599587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Namibia Census Mapping Jan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4519</TotalTime>
  <Words>700</Words>
  <Application>Microsoft Office PowerPoint</Application>
  <PresentationFormat>Widescreen</PresentationFormat>
  <Paragraphs>70</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DengXian</vt:lpstr>
      <vt:lpstr>Times New Roman</vt:lpstr>
      <vt:lpstr>Wingdings</vt:lpstr>
      <vt:lpstr>Namibia Census Mapping Jan 2020</vt:lpstr>
      <vt:lpstr>PRESENTATION OF REPORTS  </vt:lpstr>
      <vt:lpstr>Outline</vt:lpstr>
      <vt:lpstr>PowerPoint Presentation</vt:lpstr>
      <vt:lpstr>PowerPoint Presentation</vt:lpstr>
      <vt:lpstr>Three Documents submitted to the StatCom-53 and GGIM-12</vt:lpstr>
      <vt:lpstr>The GSGF Implementation Guide  UNSC Decision 51/123:  “…welcomed [the Expert Group’s] continuing efforts to provide guidance to Member States to support the adoption and implementation of the GSGF”  UN-GGIM Decision 9/106: [Encouraged the Expert Group] “…to continue its work to develop guidance on and support the promotion, awareness-raising and implementation of the Framework, and its work on statistical geospatial integration and coordination, in particular with regard to the Sustainable Development Goals and the 2020 round of population censuses, and encouraged Member States and other stakeholders to participate in, and contribute to, these important elements”</vt:lpstr>
      <vt:lpstr>The GSGF Implementation Guide  Document Structure  Guidance  Implementing Geocoding Implementing Common Geographies Fostering Interoperability Ensuring Privacy and Confidentiality  Terminology of the Integration of Statistical and Geospatial Information  Experiences of Implementation 30 National Experiences 5 Regional Experiences </vt:lpstr>
      <vt:lpstr>Global Survey on Readiness to Implement the Global Statistical Geospatial Framework </vt:lpstr>
      <vt:lpstr>PowerPoint Presentation</vt:lpstr>
      <vt:lpstr>PowerPoint Presentation</vt:lpstr>
      <vt:lpstr>C.2 Working relations between NSO(s) and NGIA(s) "How would you describe the working relationship between NSO(s) and NGIA(s) in your country?" </vt:lpstr>
      <vt:lpstr>C.4 Fundamental geospatial data for geocoding "What fundamental geospatial data are being used to geocode (sometimes called georeference) statistical and/or administrative data in your country?" </vt:lpstr>
      <vt:lpstr>C.7 Lowest geographical level to capture and geocode unit record data in the next Census: "What is the lowest possible geographical level at which your country will be able to capture and geocode unit record data in the next Population and Housing Census?" </vt:lpstr>
      <vt:lpstr>C.8 Sustainability of the data infrastructure for geocoding and integration of statistical and geospatial data: "How would you describe the sustainability of the data infrastructure used for geocoding and integration of statistical and geospatial data in your country?" </vt:lpstr>
      <vt:lpstr>PowerPoint Presentation</vt:lpstr>
      <vt:lpstr>PowerPoint Presentation</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Mudabeti</dc:creator>
  <cp:lastModifiedBy>pcsign</cp:lastModifiedBy>
  <cp:revision>338</cp:revision>
  <dcterms:created xsi:type="dcterms:W3CDTF">2019-05-20T06:39:15Z</dcterms:created>
  <dcterms:modified xsi:type="dcterms:W3CDTF">2022-10-26T08:53:56Z</dcterms:modified>
</cp:coreProperties>
</file>