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82" r:id="rId5"/>
    <p:sldId id="259" r:id="rId6"/>
    <p:sldId id="260" r:id="rId7"/>
    <p:sldId id="261" r:id="rId8"/>
    <p:sldId id="262" r:id="rId9"/>
    <p:sldId id="263" r:id="rId10"/>
    <p:sldId id="264" r:id="rId11"/>
    <p:sldId id="265" r:id="rId12"/>
    <p:sldId id="276" r:id="rId13"/>
    <p:sldId id="266" r:id="rId14"/>
    <p:sldId id="277" r:id="rId15"/>
    <p:sldId id="267" r:id="rId16"/>
    <p:sldId id="268" r:id="rId17"/>
    <p:sldId id="269" r:id="rId18"/>
    <p:sldId id="283" r:id="rId19"/>
    <p:sldId id="278" r:id="rId20"/>
    <p:sldId id="270" r:id="rId21"/>
    <p:sldId id="279" r:id="rId22"/>
    <p:sldId id="271" r:id="rId23"/>
    <p:sldId id="272" r:id="rId24"/>
    <p:sldId id="280" r:id="rId25"/>
    <p:sldId id="273" r:id="rId26"/>
    <p:sldId id="288" r:id="rId27"/>
    <p:sldId id="284" r:id="rId28"/>
    <p:sldId id="285" r:id="rId29"/>
    <p:sldId id="286" r:id="rId30"/>
    <p:sldId id="287" r:id="rId31"/>
    <p:sldId id="275" r:id="rId3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23" d="100"/>
          <a:sy n="123" d="100"/>
        </p:scale>
        <p:origin x="114" y="2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B77111-6FB4-32B6-363F-4A04E4EC7FD8}"/>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B6C9F2AA-61B4-DF23-A5A4-49CEEEB3AEC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F21AD647-971F-1E11-AA4B-9EE84DEBB54A}"/>
              </a:ext>
            </a:extLst>
          </p:cNvPr>
          <p:cNvSpPr>
            <a:spLocks noGrp="1"/>
          </p:cNvSpPr>
          <p:nvPr>
            <p:ph type="dt" sz="half" idx="10"/>
          </p:nvPr>
        </p:nvSpPr>
        <p:spPr/>
        <p:txBody>
          <a:bodyPr/>
          <a:lstStyle/>
          <a:p>
            <a:fld id="{6338D0C7-6429-4E46-9B3E-3117D5F9D1A8}" type="datetimeFigureOut">
              <a:rPr lang="fr-FR" smtClean="0"/>
              <a:t>26/10/2022</a:t>
            </a:fld>
            <a:endParaRPr lang="fr-FR"/>
          </a:p>
        </p:txBody>
      </p:sp>
      <p:sp>
        <p:nvSpPr>
          <p:cNvPr id="5" name="Espace réservé du pied de page 4">
            <a:extLst>
              <a:ext uri="{FF2B5EF4-FFF2-40B4-BE49-F238E27FC236}">
                <a16:creationId xmlns:a16="http://schemas.microsoft.com/office/drawing/2014/main" id="{91067F91-5C85-C881-F042-4D73084AE5F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8BD62BE-C844-C668-2207-8FA29A2876C3}"/>
              </a:ext>
            </a:extLst>
          </p:cNvPr>
          <p:cNvSpPr>
            <a:spLocks noGrp="1"/>
          </p:cNvSpPr>
          <p:nvPr>
            <p:ph type="sldNum" sz="quarter" idx="12"/>
          </p:nvPr>
        </p:nvSpPr>
        <p:spPr/>
        <p:txBody>
          <a:bodyPr/>
          <a:lstStyle/>
          <a:p>
            <a:fld id="{F50DCC28-8113-4D3B-A12C-2D2F63CFB88B}" type="slidenum">
              <a:rPr lang="fr-FR" smtClean="0"/>
              <a:t>‹#›</a:t>
            </a:fld>
            <a:endParaRPr lang="fr-FR"/>
          </a:p>
        </p:txBody>
      </p:sp>
    </p:spTree>
    <p:extLst>
      <p:ext uri="{BB962C8B-B14F-4D97-AF65-F5344CB8AC3E}">
        <p14:creationId xmlns:p14="http://schemas.microsoft.com/office/powerpoint/2010/main" val="1840157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EA600A-FDEC-4DFE-89FC-CB90FBB1B12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8F9047EA-D950-4156-554B-F39C3CDFCD6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96A78DE-0653-B482-9764-1C73CE6551D1}"/>
              </a:ext>
            </a:extLst>
          </p:cNvPr>
          <p:cNvSpPr>
            <a:spLocks noGrp="1"/>
          </p:cNvSpPr>
          <p:nvPr>
            <p:ph type="dt" sz="half" idx="10"/>
          </p:nvPr>
        </p:nvSpPr>
        <p:spPr/>
        <p:txBody>
          <a:bodyPr/>
          <a:lstStyle/>
          <a:p>
            <a:fld id="{6338D0C7-6429-4E46-9B3E-3117D5F9D1A8}" type="datetimeFigureOut">
              <a:rPr lang="fr-FR" smtClean="0"/>
              <a:t>26/10/2022</a:t>
            </a:fld>
            <a:endParaRPr lang="fr-FR"/>
          </a:p>
        </p:txBody>
      </p:sp>
      <p:sp>
        <p:nvSpPr>
          <p:cNvPr id="5" name="Espace réservé du pied de page 4">
            <a:extLst>
              <a:ext uri="{FF2B5EF4-FFF2-40B4-BE49-F238E27FC236}">
                <a16:creationId xmlns:a16="http://schemas.microsoft.com/office/drawing/2014/main" id="{9244B0CE-F5EE-3EB5-2713-5FF8D9E29F2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4DF9567-F7AD-42A6-1A36-DD09206DF967}"/>
              </a:ext>
            </a:extLst>
          </p:cNvPr>
          <p:cNvSpPr>
            <a:spLocks noGrp="1"/>
          </p:cNvSpPr>
          <p:nvPr>
            <p:ph type="sldNum" sz="quarter" idx="12"/>
          </p:nvPr>
        </p:nvSpPr>
        <p:spPr/>
        <p:txBody>
          <a:bodyPr/>
          <a:lstStyle/>
          <a:p>
            <a:fld id="{F50DCC28-8113-4D3B-A12C-2D2F63CFB88B}" type="slidenum">
              <a:rPr lang="fr-FR" smtClean="0"/>
              <a:t>‹#›</a:t>
            </a:fld>
            <a:endParaRPr lang="fr-FR"/>
          </a:p>
        </p:txBody>
      </p:sp>
    </p:spTree>
    <p:extLst>
      <p:ext uri="{BB962C8B-B14F-4D97-AF65-F5344CB8AC3E}">
        <p14:creationId xmlns:p14="http://schemas.microsoft.com/office/powerpoint/2010/main" val="554715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5EFAE2EA-7C4A-5C0C-ED38-05826D8C65AD}"/>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FEFC7AF-0179-F553-B862-1EE02483F449}"/>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2B376F2-8E33-CC6E-D31D-A67969A566BA}"/>
              </a:ext>
            </a:extLst>
          </p:cNvPr>
          <p:cNvSpPr>
            <a:spLocks noGrp="1"/>
          </p:cNvSpPr>
          <p:nvPr>
            <p:ph type="dt" sz="half" idx="10"/>
          </p:nvPr>
        </p:nvSpPr>
        <p:spPr/>
        <p:txBody>
          <a:bodyPr/>
          <a:lstStyle/>
          <a:p>
            <a:fld id="{6338D0C7-6429-4E46-9B3E-3117D5F9D1A8}" type="datetimeFigureOut">
              <a:rPr lang="fr-FR" smtClean="0"/>
              <a:t>26/10/2022</a:t>
            </a:fld>
            <a:endParaRPr lang="fr-FR"/>
          </a:p>
        </p:txBody>
      </p:sp>
      <p:sp>
        <p:nvSpPr>
          <p:cNvPr id="5" name="Espace réservé du pied de page 4">
            <a:extLst>
              <a:ext uri="{FF2B5EF4-FFF2-40B4-BE49-F238E27FC236}">
                <a16:creationId xmlns:a16="http://schemas.microsoft.com/office/drawing/2014/main" id="{31938E32-205A-2135-5D8C-AF248357353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6686043-C5CB-BDB8-5CC5-E0B6130E4391}"/>
              </a:ext>
            </a:extLst>
          </p:cNvPr>
          <p:cNvSpPr>
            <a:spLocks noGrp="1"/>
          </p:cNvSpPr>
          <p:nvPr>
            <p:ph type="sldNum" sz="quarter" idx="12"/>
          </p:nvPr>
        </p:nvSpPr>
        <p:spPr/>
        <p:txBody>
          <a:bodyPr/>
          <a:lstStyle/>
          <a:p>
            <a:fld id="{F50DCC28-8113-4D3B-A12C-2D2F63CFB88B}" type="slidenum">
              <a:rPr lang="fr-FR" smtClean="0"/>
              <a:t>‹#›</a:t>
            </a:fld>
            <a:endParaRPr lang="fr-FR"/>
          </a:p>
        </p:txBody>
      </p:sp>
    </p:spTree>
    <p:extLst>
      <p:ext uri="{BB962C8B-B14F-4D97-AF65-F5344CB8AC3E}">
        <p14:creationId xmlns:p14="http://schemas.microsoft.com/office/powerpoint/2010/main" val="2227112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E435AB-EDD2-820E-FE70-D88B6F7A1A86}"/>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567A4F8-E146-F88B-3ADC-9C0B9DC8933D}"/>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F48C5FF-F444-D457-81A4-C12E924FCE69}"/>
              </a:ext>
            </a:extLst>
          </p:cNvPr>
          <p:cNvSpPr>
            <a:spLocks noGrp="1"/>
          </p:cNvSpPr>
          <p:nvPr>
            <p:ph type="dt" sz="half" idx="10"/>
          </p:nvPr>
        </p:nvSpPr>
        <p:spPr/>
        <p:txBody>
          <a:bodyPr/>
          <a:lstStyle/>
          <a:p>
            <a:fld id="{6338D0C7-6429-4E46-9B3E-3117D5F9D1A8}" type="datetimeFigureOut">
              <a:rPr lang="fr-FR" smtClean="0"/>
              <a:t>26/10/2022</a:t>
            </a:fld>
            <a:endParaRPr lang="fr-FR"/>
          </a:p>
        </p:txBody>
      </p:sp>
      <p:sp>
        <p:nvSpPr>
          <p:cNvPr id="5" name="Espace réservé du pied de page 4">
            <a:extLst>
              <a:ext uri="{FF2B5EF4-FFF2-40B4-BE49-F238E27FC236}">
                <a16:creationId xmlns:a16="http://schemas.microsoft.com/office/drawing/2014/main" id="{7C6A6A2B-0AE8-2F54-91F0-D02A3838566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D592894-84D5-DECE-2879-2FF0F5621CCC}"/>
              </a:ext>
            </a:extLst>
          </p:cNvPr>
          <p:cNvSpPr>
            <a:spLocks noGrp="1"/>
          </p:cNvSpPr>
          <p:nvPr>
            <p:ph type="sldNum" sz="quarter" idx="12"/>
          </p:nvPr>
        </p:nvSpPr>
        <p:spPr/>
        <p:txBody>
          <a:bodyPr/>
          <a:lstStyle/>
          <a:p>
            <a:fld id="{F50DCC28-8113-4D3B-A12C-2D2F63CFB88B}" type="slidenum">
              <a:rPr lang="fr-FR" smtClean="0"/>
              <a:t>‹#›</a:t>
            </a:fld>
            <a:endParaRPr lang="fr-FR"/>
          </a:p>
        </p:txBody>
      </p:sp>
    </p:spTree>
    <p:extLst>
      <p:ext uri="{BB962C8B-B14F-4D97-AF65-F5344CB8AC3E}">
        <p14:creationId xmlns:p14="http://schemas.microsoft.com/office/powerpoint/2010/main" val="1601740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815915B-3EBF-AE32-6CE8-57AA71730B5C}"/>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0B2F6DAD-9A33-7677-9E69-A57F53CDA3F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2D8753C0-84F0-4CA9-F43F-310F582FE99A}"/>
              </a:ext>
            </a:extLst>
          </p:cNvPr>
          <p:cNvSpPr>
            <a:spLocks noGrp="1"/>
          </p:cNvSpPr>
          <p:nvPr>
            <p:ph type="dt" sz="half" idx="10"/>
          </p:nvPr>
        </p:nvSpPr>
        <p:spPr/>
        <p:txBody>
          <a:bodyPr/>
          <a:lstStyle/>
          <a:p>
            <a:fld id="{6338D0C7-6429-4E46-9B3E-3117D5F9D1A8}" type="datetimeFigureOut">
              <a:rPr lang="fr-FR" smtClean="0"/>
              <a:t>26/10/2022</a:t>
            </a:fld>
            <a:endParaRPr lang="fr-FR"/>
          </a:p>
        </p:txBody>
      </p:sp>
      <p:sp>
        <p:nvSpPr>
          <p:cNvPr id="5" name="Espace réservé du pied de page 4">
            <a:extLst>
              <a:ext uri="{FF2B5EF4-FFF2-40B4-BE49-F238E27FC236}">
                <a16:creationId xmlns:a16="http://schemas.microsoft.com/office/drawing/2014/main" id="{23337C53-F413-0F79-21AC-5A22B80DE16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6B2150A-5960-2D18-B751-9DA92CF8EE0D}"/>
              </a:ext>
            </a:extLst>
          </p:cNvPr>
          <p:cNvSpPr>
            <a:spLocks noGrp="1"/>
          </p:cNvSpPr>
          <p:nvPr>
            <p:ph type="sldNum" sz="quarter" idx="12"/>
          </p:nvPr>
        </p:nvSpPr>
        <p:spPr/>
        <p:txBody>
          <a:bodyPr/>
          <a:lstStyle/>
          <a:p>
            <a:fld id="{F50DCC28-8113-4D3B-A12C-2D2F63CFB88B}" type="slidenum">
              <a:rPr lang="fr-FR" smtClean="0"/>
              <a:t>‹#›</a:t>
            </a:fld>
            <a:endParaRPr lang="fr-FR"/>
          </a:p>
        </p:txBody>
      </p:sp>
    </p:spTree>
    <p:extLst>
      <p:ext uri="{BB962C8B-B14F-4D97-AF65-F5344CB8AC3E}">
        <p14:creationId xmlns:p14="http://schemas.microsoft.com/office/powerpoint/2010/main" val="481159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BB41844-F5D8-986C-D872-685135EAC96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8A98C5A-2446-1FDA-B52D-40771E36DA8F}"/>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06A4FD97-48E2-6047-1440-25BBF4E0873B}"/>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700D4A3E-6BE2-5A72-C0F7-566F1BBD288D}"/>
              </a:ext>
            </a:extLst>
          </p:cNvPr>
          <p:cNvSpPr>
            <a:spLocks noGrp="1"/>
          </p:cNvSpPr>
          <p:nvPr>
            <p:ph type="dt" sz="half" idx="10"/>
          </p:nvPr>
        </p:nvSpPr>
        <p:spPr/>
        <p:txBody>
          <a:bodyPr/>
          <a:lstStyle/>
          <a:p>
            <a:fld id="{6338D0C7-6429-4E46-9B3E-3117D5F9D1A8}" type="datetimeFigureOut">
              <a:rPr lang="fr-FR" smtClean="0"/>
              <a:t>26/10/2022</a:t>
            </a:fld>
            <a:endParaRPr lang="fr-FR"/>
          </a:p>
        </p:txBody>
      </p:sp>
      <p:sp>
        <p:nvSpPr>
          <p:cNvPr id="6" name="Espace réservé du pied de page 5">
            <a:extLst>
              <a:ext uri="{FF2B5EF4-FFF2-40B4-BE49-F238E27FC236}">
                <a16:creationId xmlns:a16="http://schemas.microsoft.com/office/drawing/2014/main" id="{86D63334-8C3B-CCD1-97DA-87E89389606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828D56D-AA2A-8F08-8B6F-849763729502}"/>
              </a:ext>
            </a:extLst>
          </p:cNvPr>
          <p:cNvSpPr>
            <a:spLocks noGrp="1"/>
          </p:cNvSpPr>
          <p:nvPr>
            <p:ph type="sldNum" sz="quarter" idx="12"/>
          </p:nvPr>
        </p:nvSpPr>
        <p:spPr/>
        <p:txBody>
          <a:bodyPr/>
          <a:lstStyle/>
          <a:p>
            <a:fld id="{F50DCC28-8113-4D3B-A12C-2D2F63CFB88B}" type="slidenum">
              <a:rPr lang="fr-FR" smtClean="0"/>
              <a:t>‹#›</a:t>
            </a:fld>
            <a:endParaRPr lang="fr-FR"/>
          </a:p>
        </p:txBody>
      </p:sp>
    </p:spTree>
    <p:extLst>
      <p:ext uri="{BB962C8B-B14F-4D97-AF65-F5344CB8AC3E}">
        <p14:creationId xmlns:p14="http://schemas.microsoft.com/office/powerpoint/2010/main" val="3720600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2659BF6-D35D-8BE2-3EB1-D942AC96CE7A}"/>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B842AC4E-1031-C541-1C02-B6C90A2DE1D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73AED300-CCB1-49B7-C3B9-21132DFD8EC8}"/>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4C06DBA1-8491-4624-1277-F1C269691E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8B674F1B-7B6E-7465-FF2F-7C76A518252A}"/>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B9D7D646-25CD-CFF8-A880-C63091C70256}"/>
              </a:ext>
            </a:extLst>
          </p:cNvPr>
          <p:cNvSpPr>
            <a:spLocks noGrp="1"/>
          </p:cNvSpPr>
          <p:nvPr>
            <p:ph type="dt" sz="half" idx="10"/>
          </p:nvPr>
        </p:nvSpPr>
        <p:spPr/>
        <p:txBody>
          <a:bodyPr/>
          <a:lstStyle/>
          <a:p>
            <a:fld id="{6338D0C7-6429-4E46-9B3E-3117D5F9D1A8}" type="datetimeFigureOut">
              <a:rPr lang="fr-FR" smtClean="0"/>
              <a:t>26/10/2022</a:t>
            </a:fld>
            <a:endParaRPr lang="fr-FR"/>
          </a:p>
        </p:txBody>
      </p:sp>
      <p:sp>
        <p:nvSpPr>
          <p:cNvPr id="8" name="Espace réservé du pied de page 7">
            <a:extLst>
              <a:ext uri="{FF2B5EF4-FFF2-40B4-BE49-F238E27FC236}">
                <a16:creationId xmlns:a16="http://schemas.microsoft.com/office/drawing/2014/main" id="{ACE4CBAE-C588-7F2E-2E70-1863D4E63282}"/>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88E1449B-EF46-FBF0-89AB-ABE257A4893F}"/>
              </a:ext>
            </a:extLst>
          </p:cNvPr>
          <p:cNvSpPr>
            <a:spLocks noGrp="1"/>
          </p:cNvSpPr>
          <p:nvPr>
            <p:ph type="sldNum" sz="quarter" idx="12"/>
          </p:nvPr>
        </p:nvSpPr>
        <p:spPr/>
        <p:txBody>
          <a:bodyPr/>
          <a:lstStyle/>
          <a:p>
            <a:fld id="{F50DCC28-8113-4D3B-A12C-2D2F63CFB88B}" type="slidenum">
              <a:rPr lang="fr-FR" smtClean="0"/>
              <a:t>‹#›</a:t>
            </a:fld>
            <a:endParaRPr lang="fr-FR"/>
          </a:p>
        </p:txBody>
      </p:sp>
    </p:spTree>
    <p:extLst>
      <p:ext uri="{BB962C8B-B14F-4D97-AF65-F5344CB8AC3E}">
        <p14:creationId xmlns:p14="http://schemas.microsoft.com/office/powerpoint/2010/main" val="2596707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36F5E1-F5FC-4D55-5C48-C6B709BC05E6}"/>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100FFCDE-4848-9CEB-9DB4-DDBCF7F50716}"/>
              </a:ext>
            </a:extLst>
          </p:cNvPr>
          <p:cNvSpPr>
            <a:spLocks noGrp="1"/>
          </p:cNvSpPr>
          <p:nvPr>
            <p:ph type="dt" sz="half" idx="10"/>
          </p:nvPr>
        </p:nvSpPr>
        <p:spPr/>
        <p:txBody>
          <a:bodyPr/>
          <a:lstStyle/>
          <a:p>
            <a:fld id="{6338D0C7-6429-4E46-9B3E-3117D5F9D1A8}" type="datetimeFigureOut">
              <a:rPr lang="fr-FR" smtClean="0"/>
              <a:t>26/10/2022</a:t>
            </a:fld>
            <a:endParaRPr lang="fr-FR"/>
          </a:p>
        </p:txBody>
      </p:sp>
      <p:sp>
        <p:nvSpPr>
          <p:cNvPr id="4" name="Espace réservé du pied de page 3">
            <a:extLst>
              <a:ext uri="{FF2B5EF4-FFF2-40B4-BE49-F238E27FC236}">
                <a16:creationId xmlns:a16="http://schemas.microsoft.com/office/drawing/2014/main" id="{7E350436-D333-6175-61B5-B87C0FEB3A20}"/>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BE737E4C-6D14-2C83-913C-0E324C84B406}"/>
              </a:ext>
            </a:extLst>
          </p:cNvPr>
          <p:cNvSpPr>
            <a:spLocks noGrp="1"/>
          </p:cNvSpPr>
          <p:nvPr>
            <p:ph type="sldNum" sz="quarter" idx="12"/>
          </p:nvPr>
        </p:nvSpPr>
        <p:spPr/>
        <p:txBody>
          <a:bodyPr/>
          <a:lstStyle/>
          <a:p>
            <a:fld id="{F50DCC28-8113-4D3B-A12C-2D2F63CFB88B}" type="slidenum">
              <a:rPr lang="fr-FR" smtClean="0"/>
              <a:t>‹#›</a:t>
            </a:fld>
            <a:endParaRPr lang="fr-FR"/>
          </a:p>
        </p:txBody>
      </p:sp>
    </p:spTree>
    <p:extLst>
      <p:ext uri="{BB962C8B-B14F-4D97-AF65-F5344CB8AC3E}">
        <p14:creationId xmlns:p14="http://schemas.microsoft.com/office/powerpoint/2010/main" val="921120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3F80BE91-7D88-BE92-ECD6-442C125CA2F8}"/>
              </a:ext>
            </a:extLst>
          </p:cNvPr>
          <p:cNvSpPr>
            <a:spLocks noGrp="1"/>
          </p:cNvSpPr>
          <p:nvPr>
            <p:ph type="dt" sz="half" idx="10"/>
          </p:nvPr>
        </p:nvSpPr>
        <p:spPr/>
        <p:txBody>
          <a:bodyPr/>
          <a:lstStyle/>
          <a:p>
            <a:fld id="{6338D0C7-6429-4E46-9B3E-3117D5F9D1A8}" type="datetimeFigureOut">
              <a:rPr lang="fr-FR" smtClean="0"/>
              <a:t>26/10/2022</a:t>
            </a:fld>
            <a:endParaRPr lang="fr-FR"/>
          </a:p>
        </p:txBody>
      </p:sp>
      <p:sp>
        <p:nvSpPr>
          <p:cNvPr id="3" name="Espace réservé du pied de page 2">
            <a:extLst>
              <a:ext uri="{FF2B5EF4-FFF2-40B4-BE49-F238E27FC236}">
                <a16:creationId xmlns:a16="http://schemas.microsoft.com/office/drawing/2014/main" id="{4392B405-1B2B-034E-962B-78BE5C6D1202}"/>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A8DB228D-418C-6F29-8C5B-F21EF6AD2A13}"/>
              </a:ext>
            </a:extLst>
          </p:cNvPr>
          <p:cNvSpPr>
            <a:spLocks noGrp="1"/>
          </p:cNvSpPr>
          <p:nvPr>
            <p:ph type="sldNum" sz="quarter" idx="12"/>
          </p:nvPr>
        </p:nvSpPr>
        <p:spPr/>
        <p:txBody>
          <a:bodyPr/>
          <a:lstStyle/>
          <a:p>
            <a:fld id="{F50DCC28-8113-4D3B-A12C-2D2F63CFB88B}" type="slidenum">
              <a:rPr lang="fr-FR" smtClean="0"/>
              <a:t>‹#›</a:t>
            </a:fld>
            <a:endParaRPr lang="fr-FR"/>
          </a:p>
        </p:txBody>
      </p:sp>
    </p:spTree>
    <p:extLst>
      <p:ext uri="{BB962C8B-B14F-4D97-AF65-F5344CB8AC3E}">
        <p14:creationId xmlns:p14="http://schemas.microsoft.com/office/powerpoint/2010/main" val="2474609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60A5C7-979E-274D-FCC7-2F6CCBDD525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2CF8C3D0-5F32-5ED1-B968-2A22DE3C2A9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35176A27-4A11-3BF9-2A80-25877562E7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8DA1006F-3061-E323-BCC4-35AA9A2BFBED}"/>
              </a:ext>
            </a:extLst>
          </p:cNvPr>
          <p:cNvSpPr>
            <a:spLocks noGrp="1"/>
          </p:cNvSpPr>
          <p:nvPr>
            <p:ph type="dt" sz="half" idx="10"/>
          </p:nvPr>
        </p:nvSpPr>
        <p:spPr/>
        <p:txBody>
          <a:bodyPr/>
          <a:lstStyle/>
          <a:p>
            <a:fld id="{6338D0C7-6429-4E46-9B3E-3117D5F9D1A8}" type="datetimeFigureOut">
              <a:rPr lang="fr-FR" smtClean="0"/>
              <a:t>26/10/2022</a:t>
            </a:fld>
            <a:endParaRPr lang="fr-FR"/>
          </a:p>
        </p:txBody>
      </p:sp>
      <p:sp>
        <p:nvSpPr>
          <p:cNvPr id="6" name="Espace réservé du pied de page 5">
            <a:extLst>
              <a:ext uri="{FF2B5EF4-FFF2-40B4-BE49-F238E27FC236}">
                <a16:creationId xmlns:a16="http://schemas.microsoft.com/office/drawing/2014/main" id="{1E6CE1F8-70C6-CF11-505E-B06C3023999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CEFB9EA6-6C83-E4D7-488D-678DEDE08A63}"/>
              </a:ext>
            </a:extLst>
          </p:cNvPr>
          <p:cNvSpPr>
            <a:spLocks noGrp="1"/>
          </p:cNvSpPr>
          <p:nvPr>
            <p:ph type="sldNum" sz="quarter" idx="12"/>
          </p:nvPr>
        </p:nvSpPr>
        <p:spPr/>
        <p:txBody>
          <a:bodyPr/>
          <a:lstStyle/>
          <a:p>
            <a:fld id="{F50DCC28-8113-4D3B-A12C-2D2F63CFB88B}" type="slidenum">
              <a:rPr lang="fr-FR" smtClean="0"/>
              <a:t>‹#›</a:t>
            </a:fld>
            <a:endParaRPr lang="fr-FR"/>
          </a:p>
        </p:txBody>
      </p:sp>
    </p:spTree>
    <p:extLst>
      <p:ext uri="{BB962C8B-B14F-4D97-AF65-F5344CB8AC3E}">
        <p14:creationId xmlns:p14="http://schemas.microsoft.com/office/powerpoint/2010/main" val="1319317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57A993-613B-37E4-F49B-9C0DB5A3324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4D80CDE8-D030-8133-7023-874EDABD31E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80CA2860-4628-E981-4FE3-A264106E80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3E43F56-1A85-E85B-0EEC-6BAD8AE437D4}"/>
              </a:ext>
            </a:extLst>
          </p:cNvPr>
          <p:cNvSpPr>
            <a:spLocks noGrp="1"/>
          </p:cNvSpPr>
          <p:nvPr>
            <p:ph type="dt" sz="half" idx="10"/>
          </p:nvPr>
        </p:nvSpPr>
        <p:spPr/>
        <p:txBody>
          <a:bodyPr/>
          <a:lstStyle/>
          <a:p>
            <a:fld id="{6338D0C7-6429-4E46-9B3E-3117D5F9D1A8}" type="datetimeFigureOut">
              <a:rPr lang="fr-FR" smtClean="0"/>
              <a:t>26/10/2022</a:t>
            </a:fld>
            <a:endParaRPr lang="fr-FR"/>
          </a:p>
        </p:txBody>
      </p:sp>
      <p:sp>
        <p:nvSpPr>
          <p:cNvPr id="6" name="Espace réservé du pied de page 5">
            <a:extLst>
              <a:ext uri="{FF2B5EF4-FFF2-40B4-BE49-F238E27FC236}">
                <a16:creationId xmlns:a16="http://schemas.microsoft.com/office/drawing/2014/main" id="{5EC6650D-6414-F35D-2702-3A3B6435F19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CF023D3-488E-08DE-00FC-A6DDEFD598DB}"/>
              </a:ext>
            </a:extLst>
          </p:cNvPr>
          <p:cNvSpPr>
            <a:spLocks noGrp="1"/>
          </p:cNvSpPr>
          <p:nvPr>
            <p:ph type="sldNum" sz="quarter" idx="12"/>
          </p:nvPr>
        </p:nvSpPr>
        <p:spPr/>
        <p:txBody>
          <a:bodyPr/>
          <a:lstStyle/>
          <a:p>
            <a:fld id="{F50DCC28-8113-4D3B-A12C-2D2F63CFB88B}" type="slidenum">
              <a:rPr lang="fr-FR" smtClean="0"/>
              <a:t>‹#›</a:t>
            </a:fld>
            <a:endParaRPr lang="fr-FR"/>
          </a:p>
        </p:txBody>
      </p:sp>
    </p:spTree>
    <p:extLst>
      <p:ext uri="{BB962C8B-B14F-4D97-AF65-F5344CB8AC3E}">
        <p14:creationId xmlns:p14="http://schemas.microsoft.com/office/powerpoint/2010/main" val="3926554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25138AB8-17FE-4A7C-3818-8C46956D8A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3A5B30C2-40A5-128A-0D89-7C8B0937A1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A5DA406-82E5-DF3F-91E5-691587FB26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38D0C7-6429-4E46-9B3E-3117D5F9D1A8}" type="datetimeFigureOut">
              <a:rPr lang="fr-FR" smtClean="0"/>
              <a:t>26/10/2022</a:t>
            </a:fld>
            <a:endParaRPr lang="fr-FR"/>
          </a:p>
        </p:txBody>
      </p:sp>
      <p:sp>
        <p:nvSpPr>
          <p:cNvPr id="5" name="Espace réservé du pied de page 4">
            <a:extLst>
              <a:ext uri="{FF2B5EF4-FFF2-40B4-BE49-F238E27FC236}">
                <a16:creationId xmlns:a16="http://schemas.microsoft.com/office/drawing/2014/main" id="{9827CE76-C3A1-80EA-ECB7-9A2C57450B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D6BB6561-49B2-6E42-1679-D6A6B801B14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0DCC28-8113-4D3B-A12C-2D2F63CFB88B}" type="slidenum">
              <a:rPr lang="fr-FR" smtClean="0"/>
              <a:t>‹#›</a:t>
            </a:fld>
            <a:endParaRPr lang="fr-FR"/>
          </a:p>
        </p:txBody>
      </p:sp>
    </p:spTree>
    <p:extLst>
      <p:ext uri="{BB962C8B-B14F-4D97-AF65-F5344CB8AC3E}">
        <p14:creationId xmlns:p14="http://schemas.microsoft.com/office/powerpoint/2010/main" val="2743441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toui.brahim@hotmail.f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unstats.un.org/unsd/ungegn/working_groups/wg7.cshtml" TargetMode="External"/><Relationship Id="rId3" Type="http://schemas.openxmlformats.org/officeDocument/2006/relationships/hyperlink" Target="https://unstats.un.org/unsd/ungegn/working_groups/wg2.cshtml" TargetMode="External"/><Relationship Id="rId7" Type="http://schemas.openxmlformats.org/officeDocument/2006/relationships/hyperlink" Target="https://unstats.un.org/unsd/ungegn/working_groups/wg6.cshtml" TargetMode="External"/><Relationship Id="rId2" Type="http://schemas.openxmlformats.org/officeDocument/2006/relationships/hyperlink" Target="https://unstats.un.org/unsd/ungegn/working_groups/wg1.cshtml" TargetMode="External"/><Relationship Id="rId1" Type="http://schemas.openxmlformats.org/officeDocument/2006/relationships/slideLayout" Target="../slideLayouts/slideLayout2.xml"/><Relationship Id="rId6" Type="http://schemas.openxmlformats.org/officeDocument/2006/relationships/hyperlink" Target="https://unstats.un.org/unsd/ungegn/working_groups/wg5.cshtml" TargetMode="External"/><Relationship Id="rId5" Type="http://schemas.openxmlformats.org/officeDocument/2006/relationships/hyperlink" Target="https://unstats.un.org/unsd/ungegn/working_groups/wg4.cshtml" TargetMode="External"/><Relationship Id="rId10" Type="http://schemas.openxmlformats.org/officeDocument/2006/relationships/hyperlink" Target="https://unstats.un.org/unsd/ungegn/working_groups/wg9.cshtml" TargetMode="External"/><Relationship Id="rId4" Type="http://schemas.openxmlformats.org/officeDocument/2006/relationships/hyperlink" Target="https://unstats.un.org/unsd/ungegn/working_groups/wg3.cshtml" TargetMode="External"/><Relationship Id="rId9" Type="http://schemas.openxmlformats.org/officeDocument/2006/relationships/hyperlink" Target="https://unstats.un.org/unsd/ungegn/working_groups/wg8.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unstats.un.org/unsd/geoinfo/UNGEGN/Toponymy_Training_Austria.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unstats.un.org/unsd/geoinfo/UNGEGN/Toponymy_Training_Madagascar.html" TargetMode="External"/><Relationship Id="rId2" Type="http://schemas.openxmlformats.org/officeDocument/2006/relationships/hyperlink" Target="https://unstats.un.org/unsd/geoinfo/UNGEGN/Toponymy_Training_Kenya.html" TargetMode="External"/><Relationship Id="rId1" Type="http://schemas.openxmlformats.org/officeDocument/2006/relationships/slideLayout" Target="../slideLayouts/slideLayout2.xml"/><Relationship Id="rId4" Type="http://schemas.openxmlformats.org/officeDocument/2006/relationships/hyperlink" Target="https://unstats.un.org/unsd/geoinfo/UNGEGN/Toponymy_Training_Algeria.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undocs.org/en/E/2019/99" TargetMode="External"/><Relationship Id="rId2" Type="http://schemas.openxmlformats.org/officeDocument/2006/relationships/hyperlink" Target="https://unstats.un.org/unsd/ungegn/documents/UNGEGN_Strategic_Plan_2021_V4.pdf"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unstats.un.org/unsd/ungegn/documents/ungegnmandate2001.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F0C986CB-75F6-AB70-91F2-CFD2715E7FAD}"/>
              </a:ext>
            </a:extLst>
          </p:cNvPr>
          <p:cNvSpPr>
            <a:spLocks noGrp="1"/>
          </p:cNvSpPr>
          <p:nvPr>
            <p:ph type="subTitle" idx="1"/>
          </p:nvPr>
        </p:nvSpPr>
        <p:spPr>
          <a:xfrm>
            <a:off x="1524000" y="1898073"/>
            <a:ext cx="9144000" cy="3359727"/>
          </a:xfrm>
        </p:spPr>
        <p:txBody>
          <a:bodyPr>
            <a:normAutofit fontScale="92500" lnSpcReduction="10000"/>
          </a:bodyPr>
          <a:lstStyle/>
          <a:p>
            <a:r>
              <a:rPr lang="fr-FR" sz="2400" b="1" dirty="0">
                <a:effectLst/>
                <a:latin typeface="Calibri" panose="020F0502020204030204" pitchFamily="34" charset="0"/>
                <a:ea typeface="Calibri" panose="020F0502020204030204" pitchFamily="34" charset="0"/>
                <a:cs typeface="Arial" panose="020B0604020202020204" pitchFamily="34" charset="0"/>
              </a:rPr>
              <a:t>ETAT DES LIEUX DE LE NORMALISATION DES NOMS GEOGRAPHIQUES EN AFRIQUE : CONSTAT ET PERSPECTIVES</a:t>
            </a:r>
            <a:br>
              <a:rPr lang="fr-FR" sz="2400" dirty="0">
                <a:effectLst/>
                <a:latin typeface="Calibri" panose="020F0502020204030204" pitchFamily="34" charset="0"/>
                <a:ea typeface="Calibri" panose="020F0502020204030204" pitchFamily="34" charset="0"/>
                <a:cs typeface="Arial" panose="020B0604020202020204" pitchFamily="34" charset="0"/>
              </a:rPr>
            </a:br>
            <a:r>
              <a:rPr lang="fr-FR" sz="2400" b="1" dirty="0">
                <a:effectLst/>
                <a:latin typeface="Calibri" panose="020F0502020204030204" pitchFamily="34" charset="0"/>
                <a:ea typeface="Calibri" panose="020F0502020204030204" pitchFamily="34" charset="0"/>
                <a:cs typeface="Arial" panose="020B0604020202020204" pitchFamily="34" charset="0"/>
              </a:rPr>
              <a:t>Huitième conférence du GGIM/Afrique</a:t>
            </a:r>
            <a:br>
              <a:rPr lang="fr-FR" sz="2400" dirty="0">
                <a:effectLst/>
                <a:latin typeface="Calibri" panose="020F0502020204030204" pitchFamily="34" charset="0"/>
                <a:ea typeface="Calibri" panose="020F0502020204030204" pitchFamily="34" charset="0"/>
                <a:cs typeface="Arial" panose="020B0604020202020204" pitchFamily="34" charset="0"/>
              </a:rPr>
            </a:br>
            <a:r>
              <a:rPr lang="fr-FR" sz="2400" b="1" dirty="0">
                <a:effectLst/>
                <a:latin typeface="Calibri" panose="020F0502020204030204" pitchFamily="34" charset="0"/>
                <a:ea typeface="Calibri" panose="020F0502020204030204" pitchFamily="34" charset="0"/>
                <a:cs typeface="Arial" panose="020B0604020202020204" pitchFamily="34" charset="0"/>
              </a:rPr>
              <a:t>Du 22 au 28 octobre 2022</a:t>
            </a:r>
            <a:br>
              <a:rPr lang="fr-FR" sz="2400" dirty="0">
                <a:effectLst/>
                <a:latin typeface="Calibri" panose="020F0502020204030204" pitchFamily="34" charset="0"/>
                <a:ea typeface="Calibri" panose="020F0502020204030204" pitchFamily="34" charset="0"/>
                <a:cs typeface="Arial" panose="020B0604020202020204" pitchFamily="34" charset="0"/>
              </a:rPr>
            </a:br>
            <a:r>
              <a:rPr lang="en-US" sz="2400" b="1" dirty="0">
                <a:effectLst/>
                <a:latin typeface="Calibri" panose="020F0502020204030204" pitchFamily="34" charset="0"/>
                <a:ea typeface="Calibri" panose="020F0502020204030204" pitchFamily="34" charset="0"/>
                <a:cs typeface="Arial" panose="020B0604020202020204" pitchFamily="34" charset="0"/>
              </a:rPr>
              <a:t>Addis Ababa</a:t>
            </a:r>
            <a:br>
              <a:rPr lang="fr-FR" sz="2400" dirty="0">
                <a:effectLst/>
                <a:latin typeface="Calibri" panose="020F0502020204030204" pitchFamily="34" charset="0"/>
                <a:ea typeface="Calibri" panose="020F0502020204030204" pitchFamily="34" charset="0"/>
                <a:cs typeface="Arial" panose="020B0604020202020204" pitchFamily="34" charset="0"/>
              </a:rPr>
            </a:br>
            <a:r>
              <a:rPr lang="en-US" sz="2400" b="1" dirty="0">
                <a:effectLst/>
                <a:latin typeface="Calibri" panose="020F0502020204030204" pitchFamily="34" charset="0"/>
                <a:ea typeface="Calibri" panose="020F0502020204030204" pitchFamily="34" charset="0"/>
                <a:cs typeface="Arial" panose="020B0604020202020204" pitchFamily="34" charset="0"/>
              </a:rPr>
              <a:t>Par </a:t>
            </a:r>
            <a:r>
              <a:rPr lang="en-US" sz="2400" b="1" dirty="0" err="1">
                <a:effectLst/>
                <a:latin typeface="Calibri" panose="020F0502020204030204" pitchFamily="34" charset="0"/>
                <a:ea typeface="Calibri" panose="020F0502020204030204" pitchFamily="34" charset="0"/>
                <a:cs typeface="Arial" panose="020B0604020202020204" pitchFamily="34" charset="0"/>
              </a:rPr>
              <a:t>Brahim</a:t>
            </a:r>
            <a:r>
              <a:rPr lang="en-US" sz="2400" b="1" dirty="0">
                <a:effectLst/>
                <a:latin typeface="Calibri" panose="020F0502020204030204" pitchFamily="34" charset="0"/>
                <a:ea typeface="Calibri" panose="020F0502020204030204" pitchFamily="34" charset="0"/>
                <a:cs typeface="Arial" panose="020B0604020202020204" pitchFamily="34" charset="0"/>
              </a:rPr>
              <a:t> ATOUI</a:t>
            </a:r>
            <a:br>
              <a:rPr lang="fr-FR" sz="2400" dirty="0">
                <a:effectLst/>
                <a:latin typeface="Calibri" panose="020F0502020204030204" pitchFamily="34" charset="0"/>
                <a:ea typeface="Calibri" panose="020F0502020204030204" pitchFamily="34" charset="0"/>
                <a:cs typeface="Arial" panose="020B0604020202020204" pitchFamily="34" charset="0"/>
              </a:rPr>
            </a:br>
            <a:r>
              <a:rPr lang="en-US" sz="2400" b="1" dirty="0">
                <a:effectLst/>
                <a:latin typeface="Calibri" panose="020F0502020204030204" pitchFamily="34" charset="0"/>
                <a:ea typeface="Calibri" panose="020F0502020204030204" pitchFamily="34" charset="0"/>
                <a:cs typeface="Arial" panose="020B0604020202020204" pitchFamily="34" charset="0"/>
              </a:rPr>
              <a:t>President du Task Team for Africa/</a:t>
            </a:r>
            <a:r>
              <a:rPr lang="en-US" b="1" dirty="0">
                <a:latin typeface="Calibri" panose="020F0502020204030204" pitchFamily="34" charset="0"/>
                <a:ea typeface="Calibri" panose="020F0502020204030204" pitchFamily="34" charset="0"/>
                <a:cs typeface="Arial" panose="020B0604020202020204" pitchFamily="34" charset="0"/>
              </a:rPr>
              <a:t>Groupe des Experts des Nations </a:t>
            </a:r>
            <a:r>
              <a:rPr lang="en-US" b="1" dirty="0" err="1">
                <a:latin typeface="Calibri" panose="020F0502020204030204" pitchFamily="34" charset="0"/>
                <a:ea typeface="Calibri" panose="020F0502020204030204" pitchFamily="34" charset="0"/>
                <a:cs typeface="Arial" panose="020B0604020202020204" pitchFamily="34" charset="0"/>
              </a:rPr>
              <a:t>Unies</a:t>
            </a:r>
            <a:r>
              <a:rPr lang="en-US" b="1" dirty="0">
                <a:latin typeface="Calibri" panose="020F0502020204030204" pitchFamily="34" charset="0"/>
                <a:ea typeface="Calibri" panose="020F0502020204030204" pitchFamily="34" charset="0"/>
                <a:cs typeface="Arial" panose="020B0604020202020204" pitchFamily="34" charset="0"/>
              </a:rPr>
              <a:t> sur la normalization des </a:t>
            </a:r>
            <a:r>
              <a:rPr lang="en-US" b="1" dirty="0" err="1">
                <a:latin typeface="Calibri" panose="020F0502020204030204" pitchFamily="34" charset="0"/>
                <a:ea typeface="Calibri" panose="020F0502020204030204" pitchFamily="34" charset="0"/>
                <a:cs typeface="Arial" panose="020B0604020202020204" pitchFamily="34" charset="0"/>
              </a:rPr>
              <a:t>noms</a:t>
            </a:r>
            <a:r>
              <a:rPr lang="en-US" b="1" dirty="0">
                <a:latin typeface="Calibri" panose="020F0502020204030204" pitchFamily="34" charset="0"/>
                <a:ea typeface="Calibri" panose="020F0502020204030204" pitchFamily="34" charset="0"/>
                <a:cs typeface="Arial" panose="020B0604020202020204" pitchFamily="34" charset="0"/>
              </a:rPr>
              <a:t> </a:t>
            </a:r>
            <a:r>
              <a:rPr lang="en-US" b="1" dirty="0" err="1">
                <a:latin typeface="Calibri" panose="020F0502020204030204" pitchFamily="34" charset="0"/>
                <a:ea typeface="Calibri" panose="020F0502020204030204" pitchFamily="34" charset="0"/>
                <a:cs typeface="Arial" panose="020B0604020202020204" pitchFamily="34" charset="0"/>
              </a:rPr>
              <a:t>géographiques</a:t>
            </a:r>
            <a:r>
              <a:rPr lang="en-US" b="1" dirty="0">
                <a:latin typeface="Calibri" panose="020F0502020204030204" pitchFamily="34" charset="0"/>
                <a:ea typeface="Calibri" panose="020F0502020204030204" pitchFamily="34" charset="0"/>
                <a:cs typeface="Arial" panose="020B0604020202020204" pitchFamily="34" charset="0"/>
              </a:rPr>
              <a:t>.</a:t>
            </a:r>
          </a:p>
          <a:p>
            <a:r>
              <a:rPr lang="fr-FR" dirty="0">
                <a:latin typeface="Calibri" panose="020F0502020204030204" pitchFamily="34" charset="0"/>
                <a:ea typeface="Calibri" panose="020F0502020204030204" pitchFamily="34" charset="0"/>
                <a:cs typeface="Arial" panose="020B0604020202020204" pitchFamily="34" charset="0"/>
                <a:hlinkClick r:id="rId2"/>
              </a:rPr>
              <a:t>a</a:t>
            </a:r>
            <a:r>
              <a:rPr lang="fr-FR" sz="2400" dirty="0">
                <a:effectLst/>
                <a:latin typeface="Calibri" panose="020F0502020204030204" pitchFamily="34" charset="0"/>
                <a:ea typeface="Calibri" panose="020F0502020204030204" pitchFamily="34" charset="0"/>
                <a:cs typeface="Arial" panose="020B0604020202020204" pitchFamily="34" charset="0"/>
                <a:hlinkClick r:id="rId2"/>
              </a:rPr>
              <a:t>toui.brahim@hotmail.fr</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br>
              <a:rPr lang="fr-FR" sz="2400" dirty="0">
                <a:effectLst/>
                <a:latin typeface="Calibri" panose="020F0502020204030204" pitchFamily="34" charset="0"/>
                <a:ea typeface="Calibri" panose="020F0502020204030204" pitchFamily="34" charset="0"/>
                <a:cs typeface="Arial" panose="020B0604020202020204" pitchFamily="34" charset="0"/>
              </a:rPr>
            </a:br>
            <a:endParaRPr lang="fr-FR" dirty="0"/>
          </a:p>
        </p:txBody>
      </p:sp>
    </p:spTree>
    <p:extLst>
      <p:ext uri="{BB962C8B-B14F-4D97-AF65-F5344CB8AC3E}">
        <p14:creationId xmlns:p14="http://schemas.microsoft.com/office/powerpoint/2010/main" val="34621022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E86E80-F79C-BFED-D94D-31D184354EBB}"/>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DA1E1266-2B53-7E9B-068B-B1F24B3A1F28}"/>
              </a:ext>
            </a:extLst>
          </p:cNvPr>
          <p:cNvSpPr>
            <a:spLocks noGrp="1"/>
          </p:cNvSpPr>
          <p:nvPr>
            <p:ph idx="1"/>
          </p:nvPr>
        </p:nvSpPr>
        <p:spPr/>
        <p:txBody>
          <a:bodyPr/>
          <a:lstStyle/>
          <a:p>
            <a:r>
              <a:rPr lang="fr-FR" sz="3200" dirty="0">
                <a:effectLst/>
                <a:latin typeface="Calibri" panose="020F0502020204030204" pitchFamily="34" charset="0"/>
                <a:ea typeface="Calibri" panose="020F0502020204030204" pitchFamily="34" charset="0"/>
                <a:cs typeface="Arial" panose="020B0604020202020204" pitchFamily="34" charset="0"/>
              </a:rPr>
              <a:t> Il n’existe pas pour le moment, de Division de l’Afrique du Nord. Les pays d’Afrique du Nord sont membres de la Division Arabe ; Néanmoins, l’UNGEGN étudie la possibilité de création d’une Division nord-africaine, pour se conformer au découpage de l’UNECA et qui devrait regrouper en plus des pays de l’Afrique du Nord, tous les pays du Sahel, pays ayant en commun entre autres, une continuité spatiale, linguistique et culturelle.</a:t>
            </a:r>
          </a:p>
          <a:p>
            <a:endParaRPr lang="fr-FR" dirty="0"/>
          </a:p>
        </p:txBody>
      </p:sp>
    </p:spTree>
    <p:extLst>
      <p:ext uri="{BB962C8B-B14F-4D97-AF65-F5344CB8AC3E}">
        <p14:creationId xmlns:p14="http://schemas.microsoft.com/office/powerpoint/2010/main" val="24891226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E5E4A4-FC74-9164-C78C-B69BD45A8B21}"/>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BB5D6866-97E6-C54D-A00B-9876DAC7E71C}"/>
              </a:ext>
            </a:extLst>
          </p:cNvPr>
          <p:cNvSpPr>
            <a:spLocks noGrp="1"/>
          </p:cNvSpPr>
          <p:nvPr>
            <p:ph idx="1"/>
          </p:nvPr>
        </p:nvSpPr>
        <p:spPr/>
        <p:txBody>
          <a:bodyPr/>
          <a:lstStyle/>
          <a:p>
            <a:pPr algn="just">
              <a:spcAft>
                <a:spcPts val="750"/>
              </a:spcAft>
            </a:pPr>
            <a:r>
              <a:rPr lang="fr-FR" sz="24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En plus de ces Divisions, l’UNGEGN a mis en place plusieurs groupes de travail pour suivre les sujets d’intérêt pour </a:t>
            </a:r>
            <a:r>
              <a:rPr lang="fr-FR" sz="2400" dirty="0">
                <a:solidFill>
                  <a:srgbClr val="000000"/>
                </a:solidFill>
                <a:latin typeface="Calibri" panose="020F0502020204030204" pitchFamily="34" charset="0"/>
                <a:cs typeface="Arial" panose="020B0604020202020204" pitchFamily="34" charset="0"/>
              </a:rPr>
              <a:t>l’UNGEGN : </a:t>
            </a:r>
          </a:p>
          <a:p>
            <a:pPr>
              <a:spcAft>
                <a:spcPts val="750"/>
              </a:spcAft>
            </a:pPr>
            <a:r>
              <a:rPr lang="fr-FR" sz="2400" dirty="0">
                <a:solidFill>
                  <a:srgbClr val="000000"/>
                </a:solidFill>
                <a:latin typeface="Calibri" panose="020F0502020204030204" pitchFamily="34" charset="0"/>
                <a:cs typeface="Arial" panose="020B0604020202020204" pitchFamily="34" charset="0"/>
              </a:rPr>
              <a:t>1.</a:t>
            </a:r>
            <a:r>
              <a:rPr lang="fr-FR" sz="2400" dirty="0">
                <a:solidFill>
                  <a:srgbClr val="000000"/>
                </a:solidFill>
                <a:latin typeface="Calibri" panose="020F050202020403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Groupe de travail sur les noms de pays</a:t>
            </a:r>
            <a:br>
              <a:rPr lang="fr-FR" sz="2400" dirty="0">
                <a:solidFill>
                  <a:srgbClr val="000000"/>
                </a:solidFill>
                <a:latin typeface="Calibri" panose="020F0502020204030204" pitchFamily="34" charset="0"/>
                <a:cs typeface="Arial" panose="020B0604020202020204" pitchFamily="34" charset="0"/>
              </a:rPr>
            </a:br>
            <a:r>
              <a:rPr lang="fr-FR" sz="2400" dirty="0">
                <a:solidFill>
                  <a:srgbClr val="000000"/>
                </a:solidFill>
                <a:latin typeface="Calibri" panose="020F0502020204030204" pitchFamily="34" charset="0"/>
                <a:cs typeface="Arial" panose="020B0604020202020204" pitchFamily="34" charset="0"/>
              </a:rPr>
              <a:t>2. </a:t>
            </a:r>
            <a:r>
              <a:rPr lang="fr-FR" sz="2400" dirty="0">
                <a:solidFill>
                  <a:srgbClr val="000000"/>
                </a:solidFill>
                <a:latin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Groupe de travail sur la gestion des données toponymiques</a:t>
            </a:r>
            <a:br>
              <a:rPr lang="fr-FR" sz="2400" dirty="0">
                <a:solidFill>
                  <a:srgbClr val="000000"/>
                </a:solidFill>
                <a:latin typeface="Calibri" panose="020F0502020204030204" pitchFamily="34" charset="0"/>
                <a:cs typeface="Arial" panose="020B0604020202020204" pitchFamily="34" charset="0"/>
              </a:rPr>
            </a:br>
            <a:r>
              <a:rPr lang="fr-FR" sz="2400" dirty="0">
                <a:solidFill>
                  <a:srgbClr val="000000"/>
                </a:solidFill>
                <a:latin typeface="Calibri" panose="020F0502020204030204" pitchFamily="34" charset="0"/>
                <a:cs typeface="Arial" panose="020B0604020202020204" pitchFamily="34" charset="0"/>
              </a:rPr>
              <a:t>3. </a:t>
            </a:r>
            <a:r>
              <a:rPr lang="fr-FR" sz="2400" dirty="0">
                <a:solidFill>
                  <a:srgbClr val="000000"/>
                </a:solidFill>
                <a:latin typeface="Calibri" panose="020F050202020403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Groupe de travail sur la terminologie toponymique</a:t>
            </a:r>
            <a:br>
              <a:rPr lang="fr-FR" sz="2400" dirty="0">
                <a:solidFill>
                  <a:srgbClr val="000000"/>
                </a:solidFill>
                <a:latin typeface="Calibri" panose="020F0502020204030204" pitchFamily="34" charset="0"/>
                <a:cs typeface="Arial" panose="020B0604020202020204" pitchFamily="34" charset="0"/>
              </a:rPr>
            </a:br>
            <a:r>
              <a:rPr lang="fr-FR" sz="2400" dirty="0">
                <a:solidFill>
                  <a:srgbClr val="000000"/>
                </a:solidFill>
                <a:latin typeface="Calibri" panose="020F0502020204030204" pitchFamily="34" charset="0"/>
                <a:cs typeface="Arial" panose="020B0604020202020204" pitchFamily="34" charset="0"/>
              </a:rPr>
              <a:t>4. </a:t>
            </a:r>
            <a:r>
              <a:rPr lang="fr-FR" sz="2400" dirty="0">
                <a:solidFill>
                  <a:srgbClr val="000000"/>
                </a:solidFill>
                <a:latin typeface="Calibri" panose="020F050202020403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Groupe de travail sur la publicité et le financement</a:t>
            </a:r>
            <a:br>
              <a:rPr lang="fr-FR" sz="2400" dirty="0">
                <a:solidFill>
                  <a:srgbClr val="000000"/>
                </a:solidFill>
                <a:latin typeface="Calibri" panose="020F0502020204030204" pitchFamily="34" charset="0"/>
                <a:cs typeface="Arial" panose="020B0604020202020204" pitchFamily="34" charset="0"/>
              </a:rPr>
            </a:br>
            <a:r>
              <a:rPr lang="fr-FR" sz="2400" dirty="0">
                <a:solidFill>
                  <a:srgbClr val="000000"/>
                </a:solidFill>
                <a:latin typeface="Calibri" panose="020F0502020204030204" pitchFamily="34" charset="0"/>
                <a:cs typeface="Arial" panose="020B0604020202020204" pitchFamily="34" charset="0"/>
              </a:rPr>
              <a:t>5. </a:t>
            </a:r>
            <a:r>
              <a:rPr lang="fr-FR" sz="2400" dirty="0">
                <a:solidFill>
                  <a:srgbClr val="000000"/>
                </a:solidFill>
                <a:latin typeface="Calibri" panose="020F050202020403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Groupe de travail sur les systèmes de romanisation</a:t>
            </a:r>
            <a:br>
              <a:rPr lang="fr-FR" sz="2400" dirty="0">
                <a:solidFill>
                  <a:srgbClr val="000000"/>
                </a:solidFill>
                <a:latin typeface="Calibri" panose="020F0502020204030204" pitchFamily="34" charset="0"/>
                <a:cs typeface="Arial" panose="020B0604020202020204" pitchFamily="34" charset="0"/>
              </a:rPr>
            </a:br>
            <a:r>
              <a:rPr lang="fr-FR" sz="2400" dirty="0">
                <a:solidFill>
                  <a:srgbClr val="000000"/>
                </a:solidFill>
                <a:latin typeface="Calibri" panose="020F0502020204030204" pitchFamily="34" charset="0"/>
                <a:cs typeface="Arial" panose="020B0604020202020204" pitchFamily="34" charset="0"/>
              </a:rPr>
              <a:t>6. </a:t>
            </a:r>
            <a:r>
              <a:rPr lang="fr-FR" sz="2400" dirty="0">
                <a:solidFill>
                  <a:srgbClr val="000000"/>
                </a:solidFill>
                <a:latin typeface="Calibri" panose="020F0502020204030204" pitchFamily="34" charset="0"/>
                <a:cs typeface="Arial" panose="020B0604020202020204" pitchFamily="34" charset="0"/>
                <a:hlinkClick r:id="rId7">
                  <a:extLst>
                    <a:ext uri="{A12FA001-AC4F-418D-AE19-62706E023703}">
                      <ahyp:hlinkClr xmlns:ahyp="http://schemas.microsoft.com/office/drawing/2018/hyperlinkcolor" val="tx"/>
                    </a:ext>
                  </a:extLst>
                </a:hlinkClick>
              </a:rPr>
              <a:t>Groupe de travail sur les stages de formation en toponymie</a:t>
            </a:r>
            <a:br>
              <a:rPr lang="fr-FR" sz="2400" dirty="0">
                <a:solidFill>
                  <a:srgbClr val="000000"/>
                </a:solidFill>
                <a:latin typeface="Calibri" panose="020F0502020204030204" pitchFamily="34" charset="0"/>
                <a:cs typeface="Arial" panose="020B0604020202020204" pitchFamily="34" charset="0"/>
              </a:rPr>
            </a:br>
            <a:r>
              <a:rPr lang="fr-FR" sz="2400" dirty="0">
                <a:solidFill>
                  <a:srgbClr val="000000"/>
                </a:solidFill>
                <a:latin typeface="Calibri" panose="020F0502020204030204" pitchFamily="34" charset="0"/>
                <a:cs typeface="Arial" panose="020B0604020202020204" pitchFamily="34" charset="0"/>
              </a:rPr>
              <a:t>7. </a:t>
            </a:r>
            <a:r>
              <a:rPr lang="fr-FR" sz="2400" dirty="0">
                <a:solidFill>
                  <a:srgbClr val="000000"/>
                </a:solidFill>
                <a:latin typeface="Calibri" panose="020F0502020204030204" pitchFamily="34" charset="0"/>
                <a:cs typeface="Arial" panose="020B0604020202020204" pitchFamily="34" charset="0"/>
                <a:hlinkClick r:id="rId8">
                  <a:extLst>
                    <a:ext uri="{A12FA001-AC4F-418D-AE19-62706E023703}">
                      <ahyp:hlinkClr xmlns:ahyp="http://schemas.microsoft.com/office/drawing/2018/hyperlinkcolor" val="tx"/>
                    </a:ext>
                  </a:extLst>
                </a:hlinkClick>
              </a:rPr>
              <a:t>Groupe de travail sur l'évaluation et la mise en œuvre</a:t>
            </a:r>
            <a:br>
              <a:rPr lang="fr-FR" sz="2400" dirty="0">
                <a:solidFill>
                  <a:srgbClr val="000000"/>
                </a:solidFill>
                <a:latin typeface="Calibri" panose="020F0502020204030204" pitchFamily="34" charset="0"/>
                <a:cs typeface="Arial" panose="020B0604020202020204" pitchFamily="34" charset="0"/>
              </a:rPr>
            </a:br>
            <a:r>
              <a:rPr lang="fr-FR" sz="2400" dirty="0">
                <a:solidFill>
                  <a:srgbClr val="000000"/>
                </a:solidFill>
                <a:latin typeface="Calibri" panose="020F0502020204030204" pitchFamily="34" charset="0"/>
                <a:cs typeface="Arial" panose="020B0604020202020204" pitchFamily="34" charset="0"/>
              </a:rPr>
              <a:t>8. </a:t>
            </a:r>
            <a:r>
              <a:rPr lang="fr-FR" sz="2400" dirty="0">
                <a:solidFill>
                  <a:srgbClr val="000000"/>
                </a:solidFill>
                <a:latin typeface="Calibri" panose="020F0502020204030204" pitchFamily="34" charset="0"/>
                <a:cs typeface="Arial" panose="020B0604020202020204" pitchFamily="34" charset="0"/>
                <a:hlinkClick r:id="rId9">
                  <a:extLst>
                    <a:ext uri="{A12FA001-AC4F-418D-AE19-62706E023703}">
                      <ahyp:hlinkClr xmlns:ahyp="http://schemas.microsoft.com/office/drawing/2018/hyperlinkcolor" val="tx"/>
                    </a:ext>
                  </a:extLst>
                </a:hlinkClick>
              </a:rPr>
              <a:t>Groupe de travail sur les exonymes</a:t>
            </a:r>
            <a:br>
              <a:rPr lang="fr-FR" sz="2400" dirty="0">
                <a:solidFill>
                  <a:srgbClr val="000000"/>
                </a:solidFill>
                <a:latin typeface="Calibri" panose="020F0502020204030204" pitchFamily="34" charset="0"/>
                <a:cs typeface="Arial" panose="020B0604020202020204" pitchFamily="34" charset="0"/>
              </a:rPr>
            </a:br>
            <a:r>
              <a:rPr lang="fr-FR" sz="2400" dirty="0">
                <a:solidFill>
                  <a:srgbClr val="000000"/>
                </a:solidFill>
                <a:latin typeface="Calibri" panose="020F0502020204030204" pitchFamily="34" charset="0"/>
                <a:cs typeface="Arial" panose="020B0604020202020204" pitchFamily="34" charset="0"/>
              </a:rPr>
              <a:t>9. </a:t>
            </a:r>
            <a:r>
              <a:rPr lang="fr-FR" sz="2400" dirty="0">
                <a:solidFill>
                  <a:srgbClr val="000000"/>
                </a:solidFill>
                <a:latin typeface="Calibri" panose="020F0502020204030204" pitchFamily="34" charset="0"/>
                <a:cs typeface="Arial" panose="020B0604020202020204" pitchFamily="34" charset="0"/>
                <a:hlinkClick r:id="rId10">
                  <a:extLst>
                    <a:ext uri="{A12FA001-AC4F-418D-AE19-62706E023703}">
                      <ahyp:hlinkClr xmlns:ahyp="http://schemas.microsoft.com/office/drawing/2018/hyperlinkcolor" val="tx"/>
                    </a:ext>
                  </a:extLst>
                </a:hlinkClick>
              </a:rPr>
              <a:t>Groupe de travail sur les noms géographiques en tant que patrimoine culturel</a:t>
            </a:r>
            <a:endParaRPr lang="fr-FR" sz="2400" dirty="0">
              <a:solidFill>
                <a:srgbClr val="000000"/>
              </a:solidFill>
              <a:latin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34383790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86B2285-989C-11C4-EA5E-A13F68857133}"/>
              </a:ext>
            </a:extLst>
          </p:cNvPr>
          <p:cNvSpPr>
            <a:spLocks noGrp="1"/>
          </p:cNvSpPr>
          <p:nvPr>
            <p:ph type="ctrTitle"/>
          </p:nvPr>
        </p:nvSpPr>
        <p:spPr/>
        <p:txBody>
          <a:bodyPr/>
          <a:lstStyle/>
          <a:p>
            <a:endParaRPr lang="fr-FR" dirty="0"/>
          </a:p>
        </p:txBody>
      </p:sp>
      <p:sp>
        <p:nvSpPr>
          <p:cNvPr id="3" name="Sous-titre 2">
            <a:extLst>
              <a:ext uri="{FF2B5EF4-FFF2-40B4-BE49-F238E27FC236}">
                <a16:creationId xmlns:a16="http://schemas.microsoft.com/office/drawing/2014/main" id="{65DBD747-6B50-A33C-EAEE-276FFA28E81B}"/>
              </a:ext>
            </a:extLst>
          </p:cNvPr>
          <p:cNvSpPr>
            <a:spLocks noGrp="1"/>
          </p:cNvSpPr>
          <p:nvPr>
            <p:ph type="subTitle" idx="1"/>
          </p:nvPr>
        </p:nvSpPr>
        <p:spPr>
          <a:xfrm>
            <a:off x="1524000" y="2202873"/>
            <a:ext cx="9144000" cy="3054927"/>
          </a:xfrm>
        </p:spPr>
        <p:txBody>
          <a:bodyPr>
            <a:normAutofit/>
          </a:bodyPr>
          <a:lstStyle/>
          <a:p>
            <a:pPr algn="just"/>
            <a:r>
              <a:rPr lang="fr-FR" sz="32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Vu la spécificité de l’Afrique, une Equipe spéciale pour l’Afrique a été ajoutée en 1996 et est chargée notamment de faire le diagnostic des difficultés rencontrées par les pays africains ainsi que de proposer les solutions adéquates pour une meilleure prise en charge des noms géographiques en Afrique.</a:t>
            </a:r>
            <a:endParaRPr lang="fr-FR" sz="3200" dirty="0">
              <a:solidFill>
                <a:srgbClr val="FF0000"/>
              </a:solidFill>
              <a:effectLst/>
              <a:latin typeface="Times New Roman" panose="02020603050405020304" pitchFamily="18" charset="0"/>
              <a:ea typeface="Times New Roman" panose="02020603050405020304" pitchFamily="18" charset="0"/>
            </a:endParaRPr>
          </a:p>
          <a:p>
            <a:endParaRPr lang="fr-FR" dirty="0"/>
          </a:p>
        </p:txBody>
      </p:sp>
    </p:spTree>
    <p:extLst>
      <p:ext uri="{BB962C8B-B14F-4D97-AF65-F5344CB8AC3E}">
        <p14:creationId xmlns:p14="http://schemas.microsoft.com/office/powerpoint/2010/main" val="38621575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FA4C65-9B69-BBD6-CACF-CF5DBB4119BF}"/>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61AA470C-936A-A40F-C612-22149BC46E46}"/>
              </a:ext>
            </a:extLst>
          </p:cNvPr>
          <p:cNvSpPr>
            <a:spLocks noGrp="1"/>
          </p:cNvSpPr>
          <p:nvPr>
            <p:ph idx="1"/>
          </p:nvPr>
        </p:nvSpPr>
        <p:spPr/>
        <p:txBody>
          <a:bodyPr>
            <a:normAutofit fontScale="32500" lnSpcReduction="20000"/>
          </a:bodyPr>
          <a:lstStyle/>
          <a:p>
            <a:pPr algn="just">
              <a:spcAft>
                <a:spcPts val="750"/>
              </a:spcAft>
            </a:pPr>
            <a:r>
              <a:rPr lang="fr-FR" sz="80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Parmi les actions à l’actif de ce </a:t>
            </a:r>
            <a:r>
              <a:rPr lang="fr-FR" sz="8000"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Task</a:t>
            </a:r>
            <a:r>
              <a:rPr lang="fr-FR" sz="80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Team for </a:t>
            </a:r>
            <a:r>
              <a:rPr lang="fr-FR" sz="8000"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Africa</a:t>
            </a:r>
            <a:r>
              <a:rPr lang="fr-FR" sz="80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/UNGEGN, nous pouvons citer : </a:t>
            </a:r>
            <a:endParaRPr lang="fr-FR" sz="8000" dirty="0">
              <a:effectLst/>
              <a:latin typeface="Times New Roman" panose="02020603050405020304" pitchFamily="18" charset="0"/>
              <a:ea typeface="Times New Roman" panose="02020603050405020304" pitchFamily="18" charset="0"/>
            </a:endParaRPr>
          </a:p>
          <a:p>
            <a:pPr marL="342900" lvl="0" indent="-342900">
              <a:spcAft>
                <a:spcPts val="750"/>
              </a:spcAft>
              <a:buFont typeface="Wingdings" panose="05000000000000000000" pitchFamily="2" charset="2"/>
              <a:buChar char=""/>
            </a:pPr>
            <a:r>
              <a:rPr lang="fr-FR" sz="80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La tenue de la 25 Session du GENUNG en terre africaine (Nairobi) en 2005.</a:t>
            </a:r>
            <a:endParaRPr lang="fr-FR" sz="8000" dirty="0">
              <a:effectLst/>
              <a:latin typeface="Times New Roman" panose="02020603050405020304" pitchFamily="18" charset="0"/>
              <a:ea typeface="Times New Roman" panose="02020603050405020304" pitchFamily="18" charset="0"/>
            </a:endParaRPr>
          </a:p>
          <a:p>
            <a:pPr marL="342900" lvl="0" indent="-342900">
              <a:spcAft>
                <a:spcPts val="750"/>
              </a:spcAft>
              <a:buFont typeface="Wingdings" panose="05000000000000000000" pitchFamily="2" charset="2"/>
              <a:buChar char=""/>
            </a:pPr>
            <a:r>
              <a:rPr lang="fr-FR" sz="80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Organisation de plusieurs cours de formation dans différents pays africains : </a:t>
            </a:r>
            <a:endParaRPr lang="fr-FR" sz="8000" dirty="0">
              <a:effectLst/>
              <a:latin typeface="Times New Roman" panose="02020603050405020304" pitchFamily="18" charset="0"/>
              <a:ea typeface="Times New Roman" panose="02020603050405020304" pitchFamily="18" charset="0"/>
            </a:endParaRPr>
          </a:p>
          <a:p>
            <a:pPr marL="342900" lvl="0" indent="-342900">
              <a:spcAft>
                <a:spcPts val="750"/>
              </a:spcAft>
              <a:buFont typeface="Wingdings" panose="05000000000000000000" pitchFamily="2" charset="2"/>
              <a:buChar char=""/>
            </a:pPr>
            <a:r>
              <a:rPr lang="fr-FR" sz="8000" dirty="0">
                <a:solidFill>
                  <a:srgbClr val="000000"/>
                </a:solidFill>
                <a:effectLst/>
                <a:latin typeface="Times New Roman" panose="02020603050405020304" pitchFamily="18" charset="0"/>
                <a:ea typeface="Times New Roman" panose="02020603050405020304" pitchFamily="18" charset="0"/>
              </a:rPr>
              <a:t>2003 </a:t>
            </a:r>
            <a:r>
              <a:rPr lang="fr-FR" sz="8000" u="sng" dirty="0">
                <a:solidFill>
                  <a:srgbClr val="000000"/>
                </a:solidFill>
                <a:effectLst/>
                <a:latin typeface="Times New Roman" panose="02020603050405020304" pitchFamily="18" charset="0"/>
                <a:ea typeface="Times New Roman" panose="02020603050405020304" pitchFamily="18" charset="0"/>
              </a:rPr>
              <a:t>: Khartoum (Soudan) et Alger (Algérie)</a:t>
            </a:r>
            <a:r>
              <a:rPr lang="fr-FR" sz="8000" u="sng"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endParaRPr lang="fr-FR" sz="8000" u="sng" dirty="0">
              <a:effectLst/>
              <a:latin typeface="Times New Roman" panose="02020603050405020304" pitchFamily="18" charset="0"/>
              <a:ea typeface="Times New Roman" panose="02020603050405020304" pitchFamily="18" charset="0"/>
            </a:endParaRPr>
          </a:p>
          <a:p>
            <a:pPr marL="342900" lvl="0" indent="-342900">
              <a:lnSpc>
                <a:spcPct val="107000"/>
              </a:lnSpc>
              <a:buFont typeface="Wingdings" panose="05000000000000000000" pitchFamily="2" charset="2"/>
              <a:buChar char=""/>
            </a:pPr>
            <a:r>
              <a:rPr lang="fr-FR" sz="8000" u="sng" dirty="0">
                <a:effectLst/>
                <a:latin typeface="Times New Roman" panose="02020603050405020304" pitchFamily="18" charset="0"/>
                <a:ea typeface="Times New Roman" panose="02020603050405020304" pitchFamily="18" charset="0"/>
                <a:cs typeface="Arial" panose="020B0604020202020204" pitchFamily="34" charset="0"/>
              </a:rPr>
              <a:t>2004 : Maputo (Mozambique)</a:t>
            </a:r>
            <a:endParaRPr lang="fr-FR" sz="8000" u="sng"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Wingdings" panose="05000000000000000000" pitchFamily="2" charset="2"/>
              <a:buChar char=""/>
            </a:pPr>
            <a:r>
              <a:rPr lang="fr-FR" sz="8000" u="sng" dirty="0">
                <a:latin typeface="Times New Roman" panose="02020603050405020304" pitchFamily="18" charset="0"/>
                <a:cs typeface="Arial" panose="020B0604020202020204" pitchFamily="34" charset="0"/>
                <a:hlinkClick r:id="rId2">
                  <a:extLst>
                    <a:ext uri="{A12FA001-AC4F-418D-AE19-62706E023703}">
                      <ahyp:hlinkClr xmlns:ahyp="http://schemas.microsoft.com/office/drawing/2018/hyperlinkcolor" val="tx"/>
                    </a:ext>
                  </a:extLst>
                </a:hlinkClick>
              </a:rPr>
              <a:t>2006 : Maputo (Mozambique</a:t>
            </a:r>
            <a:r>
              <a:rPr lang="fr-FR" sz="8000" u="sng" dirty="0">
                <a:latin typeface="Times New Roman" panose="02020603050405020304" pitchFamily="18" charset="0"/>
                <a:cs typeface="Arial" panose="020B0604020202020204" pitchFamily="34" charset="0"/>
              </a:rPr>
              <a:t>)</a:t>
            </a:r>
          </a:p>
          <a:p>
            <a:pPr marL="342900" lvl="0" indent="-342900">
              <a:lnSpc>
                <a:spcPct val="107000"/>
              </a:lnSpc>
              <a:buFont typeface="Wingdings" panose="05000000000000000000" pitchFamily="2" charset="2"/>
              <a:buChar char=""/>
            </a:pPr>
            <a:r>
              <a:rPr lang="fr-FR" sz="8000" u="sng" dirty="0">
                <a:latin typeface="Times New Roman" panose="02020603050405020304" pitchFamily="18" charset="0"/>
                <a:cs typeface="Arial" panose="020B0604020202020204" pitchFamily="34" charset="0"/>
              </a:rPr>
              <a:t>2007 : Tunis (Tunisie)</a:t>
            </a:r>
          </a:p>
          <a:p>
            <a:endParaRPr lang="fr-FR" dirty="0"/>
          </a:p>
        </p:txBody>
      </p:sp>
    </p:spTree>
    <p:extLst>
      <p:ext uri="{BB962C8B-B14F-4D97-AF65-F5344CB8AC3E}">
        <p14:creationId xmlns:p14="http://schemas.microsoft.com/office/powerpoint/2010/main" val="1964852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E0CC4E0-CEB0-DCF0-6E4F-EBBB8EEFF59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1C7BFB15-1AB9-4889-4493-F96E707A5FF5}"/>
              </a:ext>
            </a:extLst>
          </p:cNvPr>
          <p:cNvSpPr>
            <a:spLocks noGrp="1"/>
          </p:cNvSpPr>
          <p:nvPr>
            <p:ph idx="1"/>
          </p:nvPr>
        </p:nvSpPr>
        <p:spPr/>
        <p:txBody>
          <a:bodyPr>
            <a:normAutofit fontScale="92500" lnSpcReduction="20000"/>
          </a:bodyPr>
          <a:lstStyle/>
          <a:p>
            <a:pPr marL="342900" lvl="0" indent="-342900">
              <a:lnSpc>
                <a:spcPct val="107000"/>
              </a:lnSpc>
              <a:buFont typeface="Wingdings" panose="05000000000000000000" pitchFamily="2" charset="2"/>
              <a:buChar char=""/>
            </a:pPr>
            <a:r>
              <a:rPr lang="fr-FR" sz="2800" dirty="0">
                <a:latin typeface="Times New Roman" panose="02020603050405020304" pitchFamily="18" charset="0"/>
                <a:cs typeface="Arial" panose="020B0604020202020204" pitchFamily="34" charset="0"/>
              </a:rPr>
              <a:t>2008 : </a:t>
            </a:r>
            <a:r>
              <a:rPr lang="fr-FR" sz="2800" u="sng" dirty="0">
                <a:latin typeface="Times New Roman" panose="02020603050405020304" pitchFamily="18" charset="0"/>
                <a:cs typeface="Arial" panose="020B0604020202020204" pitchFamily="34" charset="0"/>
              </a:rPr>
              <a:t>Ouagadougou (Burkina Faso)</a:t>
            </a:r>
          </a:p>
          <a:p>
            <a:pPr marL="342900" lvl="0" indent="-342900">
              <a:lnSpc>
                <a:spcPct val="107000"/>
              </a:lnSpc>
              <a:buFont typeface="Wingdings" panose="05000000000000000000" pitchFamily="2" charset="2"/>
              <a:buChar char=""/>
            </a:pPr>
            <a:r>
              <a:rPr lang="fr-FR" sz="2800" u="sng" dirty="0">
                <a:latin typeface="Times New Roman" panose="02020603050405020304" pitchFamily="18" charset="0"/>
                <a:cs typeface="Arial" panose="020B0604020202020204" pitchFamily="34" charset="0"/>
                <a:hlinkClick r:id="rId2">
                  <a:extLst>
                    <a:ext uri="{A12FA001-AC4F-418D-AE19-62706E023703}">
                      <ahyp:hlinkClr xmlns:ahyp="http://schemas.microsoft.com/office/drawing/2018/hyperlinkcolor" val="tx"/>
                    </a:ext>
                  </a:extLst>
                </a:hlinkClick>
              </a:rPr>
              <a:t>2009, Nairobi (Kenya) organisé conjointement avec le 25e UNGEGN à Nairobi sur initiative du </a:t>
            </a:r>
            <a:r>
              <a:rPr lang="fr-FR" sz="2800" u="sng" dirty="0" err="1">
                <a:latin typeface="Times New Roman" panose="02020603050405020304" pitchFamily="18" charset="0"/>
                <a:cs typeface="Arial" panose="020B0604020202020204" pitchFamily="34" charset="0"/>
                <a:hlinkClick r:id="rId2">
                  <a:extLst>
                    <a:ext uri="{A12FA001-AC4F-418D-AE19-62706E023703}">
                      <ahyp:hlinkClr xmlns:ahyp="http://schemas.microsoft.com/office/drawing/2018/hyperlinkcolor" val="tx"/>
                    </a:ext>
                  </a:extLst>
                </a:hlinkClick>
              </a:rPr>
              <a:t>Task</a:t>
            </a:r>
            <a:r>
              <a:rPr lang="fr-FR" sz="2800" u="sng" dirty="0">
                <a:latin typeface="Times New Roman" panose="02020603050405020304" pitchFamily="18" charset="0"/>
                <a:cs typeface="Arial" panose="020B0604020202020204" pitchFamily="34" charset="0"/>
                <a:hlinkClick r:id="rId2">
                  <a:extLst>
                    <a:ext uri="{A12FA001-AC4F-418D-AE19-62706E023703}">
                      <ahyp:hlinkClr xmlns:ahyp="http://schemas.microsoft.com/office/drawing/2018/hyperlinkcolor" val="tx"/>
                    </a:ext>
                  </a:extLst>
                </a:hlinkClick>
              </a:rPr>
              <a:t> Team for </a:t>
            </a:r>
            <a:r>
              <a:rPr lang="fr-FR" sz="2800" u="sng" dirty="0" err="1">
                <a:latin typeface="Times New Roman" panose="02020603050405020304" pitchFamily="18" charset="0"/>
                <a:cs typeface="Arial" panose="020B0604020202020204" pitchFamily="34" charset="0"/>
                <a:hlinkClick r:id="rId2">
                  <a:extLst>
                    <a:ext uri="{A12FA001-AC4F-418D-AE19-62706E023703}">
                      <ahyp:hlinkClr xmlns:ahyp="http://schemas.microsoft.com/office/drawing/2018/hyperlinkcolor" val="tx"/>
                    </a:ext>
                  </a:extLst>
                </a:hlinkClick>
              </a:rPr>
              <a:t>Africa</a:t>
            </a:r>
            <a:r>
              <a:rPr lang="fr-FR" sz="2800" u="sng" dirty="0">
                <a:latin typeface="Times New Roman" panose="02020603050405020304" pitchFamily="18" charset="0"/>
                <a:cs typeface="Arial" panose="020B0604020202020204" pitchFamily="34" charset="0"/>
                <a:hlinkClick r:id="rId2">
                  <a:extLst>
                    <a:ext uri="{A12FA001-AC4F-418D-AE19-62706E023703}">
                      <ahyp:hlinkClr xmlns:ahyp="http://schemas.microsoft.com/office/drawing/2018/hyperlinkcolor" val="tx"/>
                    </a:ext>
                  </a:extLst>
                </a:hlinkClick>
              </a:rPr>
              <a:t>)</a:t>
            </a:r>
            <a:endParaRPr lang="fr-FR" sz="2800" u="sng" dirty="0">
              <a:latin typeface="Times New Roman" panose="02020603050405020304" pitchFamily="18" charset="0"/>
              <a:cs typeface="Arial" panose="020B0604020202020204" pitchFamily="34" charset="0"/>
            </a:endParaRPr>
          </a:p>
          <a:p>
            <a:pPr marL="342900" lvl="0" indent="-342900">
              <a:lnSpc>
                <a:spcPct val="107000"/>
              </a:lnSpc>
              <a:buFont typeface="Wingdings" panose="05000000000000000000" pitchFamily="2" charset="2"/>
              <a:buChar char=""/>
            </a:pPr>
            <a:r>
              <a:rPr lang="fr-FR" sz="2800" dirty="0">
                <a:latin typeface="Times New Roman" panose="02020603050405020304" pitchFamily="18" charset="0"/>
                <a:cs typeface="Arial" panose="020B0604020202020204" pitchFamily="34" charset="0"/>
              </a:rPr>
              <a:t>2010 : Yaoundé (Cameroun)</a:t>
            </a:r>
          </a:p>
          <a:p>
            <a:pPr marL="342900" lvl="0" indent="-342900">
              <a:lnSpc>
                <a:spcPct val="107000"/>
              </a:lnSpc>
              <a:buFont typeface="Wingdings" panose="05000000000000000000" pitchFamily="2" charset="2"/>
              <a:buChar char=""/>
            </a:pPr>
            <a:r>
              <a:rPr lang="fr-FR" sz="2800" dirty="0">
                <a:latin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2013 : Tananarive (Madagascar</a:t>
            </a:r>
            <a:r>
              <a:rPr lang="fr-FR" sz="2800" dirty="0">
                <a:latin typeface="Times New Roman" panose="02020603050405020304" pitchFamily="18" charset="0"/>
                <a:cs typeface="Arial" panose="020B0604020202020204" pitchFamily="34" charset="0"/>
              </a:rPr>
              <a:t>)</a:t>
            </a:r>
          </a:p>
          <a:p>
            <a:pPr marL="342900" lvl="0" indent="-342900">
              <a:lnSpc>
                <a:spcPct val="107000"/>
              </a:lnSpc>
              <a:buFont typeface="Wingdings" panose="05000000000000000000" pitchFamily="2" charset="2"/>
              <a:buChar char=""/>
            </a:pPr>
            <a:r>
              <a:rPr lang="fr-FR" sz="2800" dirty="0">
                <a:latin typeface="Times New Roman" panose="02020603050405020304" pitchFamily="18" charset="0"/>
                <a:cs typeface="Arial" panose="020B0604020202020204" pitchFamily="34" charset="0"/>
                <a:hlinkClick r:id="rId4">
                  <a:extLst>
                    <a:ext uri="{A12FA001-AC4F-418D-AE19-62706E023703}">
                      <ahyp:hlinkClr xmlns:ahyp="http://schemas.microsoft.com/office/drawing/2018/hyperlinkcolor" val="tx"/>
                    </a:ext>
                  </a:extLst>
                </a:hlinkClick>
              </a:rPr>
              <a:t>2014 : Alger (Algérie</a:t>
            </a:r>
            <a:endParaRPr lang="fr-FR" sz="2800" dirty="0">
              <a:latin typeface="Times New Roman" panose="02020603050405020304" pitchFamily="18" charset="0"/>
              <a:cs typeface="Arial" panose="020B0604020202020204" pitchFamily="34" charset="0"/>
            </a:endParaRPr>
          </a:p>
          <a:p>
            <a:pPr marL="342900" lvl="0" indent="-342900">
              <a:lnSpc>
                <a:spcPct val="107000"/>
              </a:lnSpc>
              <a:buFont typeface="Wingdings" panose="05000000000000000000" pitchFamily="2" charset="2"/>
              <a:buChar char=""/>
            </a:pPr>
            <a:r>
              <a:rPr lang="fr-FR" sz="2800" dirty="0">
                <a:latin typeface="Times New Roman" panose="02020603050405020304" pitchFamily="18" charset="0"/>
                <a:cs typeface="Arial" panose="020B0604020202020204" pitchFamily="34" charset="0"/>
              </a:rPr>
              <a:t> 2015 : </a:t>
            </a:r>
            <a:r>
              <a:rPr lang="fr-FR" sz="2800" u="sng" dirty="0">
                <a:latin typeface="Times New Roman" panose="02020603050405020304" pitchFamily="18" charset="0"/>
                <a:cs typeface="Arial" panose="020B0604020202020204" pitchFamily="34" charset="0"/>
              </a:rPr>
              <a:t>Tunis (Tunisie)</a:t>
            </a:r>
          </a:p>
          <a:p>
            <a:pPr marL="342900" lvl="0" indent="-342900">
              <a:lnSpc>
                <a:spcPct val="107000"/>
              </a:lnSpc>
              <a:spcAft>
                <a:spcPts val="800"/>
              </a:spcAft>
              <a:buFont typeface="Wingdings" panose="05000000000000000000" pitchFamily="2" charset="2"/>
              <a:buChar char=""/>
            </a:pPr>
            <a:r>
              <a:rPr lang="fr-FR" sz="2800" u="sng" dirty="0">
                <a:effectLst/>
                <a:latin typeface="Times New Roman" panose="02020603050405020304" pitchFamily="18" charset="0"/>
                <a:ea typeface="Times New Roman" panose="02020603050405020304" pitchFamily="18" charset="0"/>
                <a:cs typeface="Arial" panose="020B0604020202020204" pitchFamily="34" charset="0"/>
              </a:rPr>
              <a:t>2016 : Constantine (Algérie)</a:t>
            </a:r>
            <a:endParaRPr lang="fr-FR" sz="2800" u="sng" dirty="0">
              <a:effectLst/>
              <a:latin typeface="Calibri" panose="020F0502020204030204" pitchFamily="34" charset="0"/>
              <a:ea typeface="Calibri" panose="020F0502020204030204" pitchFamily="34" charset="0"/>
              <a:cs typeface="Arial" panose="020B0604020202020204" pitchFamily="34" charset="0"/>
            </a:endParaRPr>
          </a:p>
          <a:p>
            <a:pPr>
              <a:spcAft>
                <a:spcPts val="750"/>
              </a:spcAft>
            </a:pPr>
            <a:r>
              <a:rPr lang="fr-FR" sz="2800" u="sng" dirty="0">
                <a:solidFill>
                  <a:srgbClr val="000000"/>
                </a:solidFill>
                <a:effectLst/>
                <a:latin typeface="Calibri" panose="020F0502020204030204" pitchFamily="34" charset="0"/>
                <a:ea typeface="Calibri" panose="020F0502020204030204" pitchFamily="34" charset="0"/>
                <a:cs typeface="Arial" panose="020B0604020202020204" pitchFamily="34" charset="0"/>
              </a:rPr>
              <a:t>Participation aux rencontres   organisées par l’UNECA</a:t>
            </a:r>
            <a:endParaRPr lang="fr-FR" sz="2800" u="sng" dirty="0">
              <a:effectLst/>
              <a:latin typeface="Times New Roman" panose="02020603050405020304" pitchFamily="18" charset="0"/>
              <a:ea typeface="Times New Roman" panose="02020603050405020304" pitchFamily="18" charset="0"/>
            </a:endParaRPr>
          </a:p>
          <a:p>
            <a:endParaRPr lang="fr-FR" dirty="0"/>
          </a:p>
        </p:txBody>
      </p:sp>
    </p:spTree>
    <p:extLst>
      <p:ext uri="{BB962C8B-B14F-4D97-AF65-F5344CB8AC3E}">
        <p14:creationId xmlns:p14="http://schemas.microsoft.com/office/powerpoint/2010/main" val="13278373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18F3DC-F262-D1C2-B46F-9F3A71B4032D}"/>
              </a:ext>
            </a:extLst>
          </p:cNvPr>
          <p:cNvSpPr>
            <a:spLocks noGrp="1"/>
          </p:cNvSpPr>
          <p:nvPr>
            <p:ph type="title"/>
          </p:nvPr>
        </p:nvSpPr>
        <p:spPr>
          <a:xfrm>
            <a:off x="838200" y="221673"/>
            <a:ext cx="10515600" cy="1870363"/>
          </a:xfrm>
        </p:spPr>
        <p:txBody>
          <a:bodyPr>
            <a:normAutofit fontScale="90000"/>
          </a:bodyPr>
          <a:lstStyle/>
          <a:p>
            <a:pPr algn="ctr"/>
            <a:r>
              <a:rPr lang="fr-FR" b="1" dirty="0">
                <a:solidFill>
                  <a:srgbClr val="000000"/>
                </a:solidFill>
                <a:latin typeface="Calibri" panose="020F0502020204030204" pitchFamily="34" charset="0"/>
                <a:ea typeface="Calibri" panose="020F0502020204030204" pitchFamily="34" charset="0"/>
                <a:cs typeface="Arial" panose="020B0604020202020204" pitchFamily="34" charset="0"/>
              </a:rPr>
              <a:t>CONSTAT ET DIAGNOSTIC DE LA SITUATION EN AFRIQUE :</a:t>
            </a:r>
            <a:br>
              <a:rPr lang="fr-FR" dirty="0">
                <a:latin typeface="Times New Roman" panose="02020603050405020304" pitchFamily="18" charset="0"/>
                <a:ea typeface="Times New Roman" panose="02020603050405020304" pitchFamily="18" charset="0"/>
              </a:rPr>
            </a:br>
            <a:endParaRPr lang="fr-FR" dirty="0"/>
          </a:p>
        </p:txBody>
      </p:sp>
      <p:sp>
        <p:nvSpPr>
          <p:cNvPr id="3" name="Espace réservé du contenu 2">
            <a:extLst>
              <a:ext uri="{FF2B5EF4-FFF2-40B4-BE49-F238E27FC236}">
                <a16:creationId xmlns:a16="http://schemas.microsoft.com/office/drawing/2014/main" id="{95F675B9-B329-3D2B-A53A-3A5527E1C9D9}"/>
              </a:ext>
            </a:extLst>
          </p:cNvPr>
          <p:cNvSpPr>
            <a:spLocks noGrp="1"/>
          </p:cNvSpPr>
          <p:nvPr>
            <p:ph idx="1"/>
          </p:nvPr>
        </p:nvSpPr>
        <p:spPr>
          <a:xfrm>
            <a:off x="838200" y="1343890"/>
            <a:ext cx="10515600" cy="5514109"/>
          </a:xfrm>
        </p:spPr>
        <p:txBody>
          <a:bodyPr>
            <a:normAutofit/>
          </a:bodyPr>
          <a:lstStyle/>
          <a:p>
            <a:pPr>
              <a:spcAft>
                <a:spcPts val="750"/>
              </a:spcAft>
            </a:pPr>
            <a:endParaRPr lang="fr-FR" sz="1800" b="1"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a:spcAft>
                <a:spcPts val="750"/>
              </a:spcAft>
            </a:pPr>
            <a:r>
              <a:rPr lang="fr-FR" sz="2400"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t>PEU DE PAYS AFRICAINS DISPOSENT DE STRUCTURES DE GESTION DES NOMS DE LIEUX :</a:t>
            </a:r>
            <a:endParaRPr lang="fr-FR" sz="2400" dirty="0">
              <a:effectLst/>
              <a:latin typeface="Times New Roman" panose="02020603050405020304" pitchFamily="18" charset="0"/>
              <a:ea typeface="Times New Roman" panose="02020603050405020304" pitchFamily="18" charset="0"/>
            </a:endParaRPr>
          </a:p>
          <a:p>
            <a:pPr>
              <a:spcAft>
                <a:spcPts val="750"/>
              </a:spcAft>
            </a:pPr>
            <a:r>
              <a:rPr lang="fr-FR" sz="24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Pays ayant une structure de gestion des noms géographiques :</a:t>
            </a:r>
            <a:endParaRPr lang="fr-FR" sz="2400" dirty="0">
              <a:effectLst/>
              <a:latin typeface="Times New Roman" panose="02020603050405020304" pitchFamily="18" charset="0"/>
              <a:ea typeface="Times New Roman" panose="02020603050405020304" pitchFamily="18" charset="0"/>
            </a:endParaRPr>
          </a:p>
          <a:p>
            <a:pPr>
              <a:spcAft>
                <a:spcPts val="750"/>
              </a:spcAft>
            </a:pPr>
            <a:r>
              <a:rPr lang="fr-FR" sz="24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Sur les 55 états membres de l’Union </a:t>
            </a:r>
            <a:r>
              <a:rPr lang="fr-FR" sz="2400">
                <a:solidFill>
                  <a:srgbClr val="000000"/>
                </a:solidFill>
                <a:effectLst/>
                <a:latin typeface="Calibri" panose="020F0502020204030204" pitchFamily="34" charset="0"/>
                <a:ea typeface="Calibri" panose="020F0502020204030204" pitchFamily="34" charset="0"/>
                <a:cs typeface="Arial" panose="020B0604020202020204" pitchFamily="34" charset="0"/>
              </a:rPr>
              <a:t>Africaine, nous </a:t>
            </a:r>
            <a:r>
              <a:rPr lang="fr-FR" sz="24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enregistrons que 22 pays disposant d’une structure de gestion des noms géographiques !</a:t>
            </a:r>
            <a:endParaRPr lang="fr-FR" sz="2400" dirty="0">
              <a:effectLst/>
              <a:latin typeface="Times New Roman" panose="02020603050405020304" pitchFamily="18" charset="0"/>
              <a:ea typeface="Times New Roman" panose="02020603050405020304" pitchFamily="18" charset="0"/>
            </a:endParaRPr>
          </a:p>
          <a:p>
            <a:pPr>
              <a:spcAft>
                <a:spcPts val="750"/>
              </a:spcAft>
            </a:pPr>
            <a:r>
              <a:rPr lang="fr-FR" sz="24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Le paradoxe c’est que certains pays ont été des précurseurs dans la mise en place de Commissions Nationales des noms géographiques à l’instar du Libéria qui avant même la création du Groupe des Experts des Nations Unies avait sa Commission, établie en 1955 !  Du Cameroun en 1968, du Botswana en 1967 etc. ! </a:t>
            </a:r>
            <a:endParaRPr lang="fr-FR" sz="2400" dirty="0">
              <a:effectLst/>
              <a:latin typeface="Times New Roman" panose="02020603050405020304" pitchFamily="18" charset="0"/>
              <a:ea typeface="Times New Roman" panose="02020603050405020304" pitchFamily="18" charset="0"/>
            </a:endParaRPr>
          </a:p>
          <a:p>
            <a:endParaRPr lang="fr-FR" dirty="0"/>
          </a:p>
        </p:txBody>
      </p:sp>
    </p:spTree>
    <p:extLst>
      <p:ext uri="{BB962C8B-B14F-4D97-AF65-F5344CB8AC3E}">
        <p14:creationId xmlns:p14="http://schemas.microsoft.com/office/powerpoint/2010/main" val="34755527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0D82B4-04C1-F7BE-C3FB-81FD3589675C}"/>
              </a:ext>
            </a:extLst>
          </p:cNvPr>
          <p:cNvSpPr>
            <a:spLocks noGrp="1"/>
          </p:cNvSpPr>
          <p:nvPr>
            <p:ph type="title"/>
          </p:nvPr>
        </p:nvSpPr>
        <p:spPr>
          <a:xfrm>
            <a:off x="838200" y="365125"/>
            <a:ext cx="10515600" cy="1726911"/>
          </a:xfrm>
        </p:spPr>
        <p:txBody>
          <a:bodyPr>
            <a:normAutofit fontScale="90000"/>
          </a:bodyPr>
          <a:lstStyle/>
          <a:p>
            <a:r>
              <a:rPr lang="fr-FR" b="1" dirty="0">
                <a:solidFill>
                  <a:srgbClr val="000000"/>
                </a:solidFill>
                <a:latin typeface="Calibri" panose="020F0502020204030204" pitchFamily="34" charset="0"/>
                <a:ea typeface="Calibri" panose="020F0502020204030204" pitchFamily="34" charset="0"/>
                <a:cs typeface="Arial" panose="020B0604020202020204" pitchFamily="34" charset="0"/>
              </a:rPr>
              <a:t>PARMI LES PRINCIPAUX PROBLEMES RENCONTRES : </a:t>
            </a:r>
            <a:br>
              <a:rPr lang="fr-FR" dirty="0">
                <a:latin typeface="Times New Roman" panose="02020603050405020304" pitchFamily="18" charset="0"/>
                <a:ea typeface="Times New Roman" panose="02020603050405020304" pitchFamily="18" charset="0"/>
              </a:rPr>
            </a:br>
            <a:endParaRPr lang="fr-FR" dirty="0"/>
          </a:p>
        </p:txBody>
      </p:sp>
      <p:sp>
        <p:nvSpPr>
          <p:cNvPr id="3" name="Espace réservé du contenu 2">
            <a:extLst>
              <a:ext uri="{FF2B5EF4-FFF2-40B4-BE49-F238E27FC236}">
                <a16:creationId xmlns:a16="http://schemas.microsoft.com/office/drawing/2014/main" id="{235A1529-87F8-7847-0469-3F5FEF920EFC}"/>
              </a:ext>
            </a:extLst>
          </p:cNvPr>
          <p:cNvSpPr>
            <a:spLocks noGrp="1"/>
          </p:cNvSpPr>
          <p:nvPr>
            <p:ph idx="1"/>
          </p:nvPr>
        </p:nvSpPr>
        <p:spPr/>
        <p:txBody>
          <a:bodyPr>
            <a:normAutofit fontScale="85000" lnSpcReduction="20000"/>
          </a:bodyPr>
          <a:lstStyle/>
          <a:p>
            <a:pPr>
              <a:spcAft>
                <a:spcPts val="750"/>
              </a:spcAft>
            </a:pPr>
            <a:r>
              <a:rPr lang="fr-FR" dirty="0">
                <a:solidFill>
                  <a:srgbClr val="000000"/>
                </a:solidFill>
                <a:latin typeface="Calibri" panose="020F0502020204030204" pitchFamily="34" charset="0"/>
                <a:cs typeface="Arial" panose="020B0604020202020204" pitchFamily="34" charset="0"/>
              </a:rPr>
              <a:t>C’est aussi avec satisfaction que nous avons enregistré la création de nouvelles Commissions de toponymie en Tunisie, au Burkina Faso et très récemment au Burundi.</a:t>
            </a:r>
          </a:p>
          <a:p>
            <a:pPr>
              <a:spcAft>
                <a:spcPts val="750"/>
              </a:spcAft>
            </a:pPr>
            <a:r>
              <a:rPr lang="fr-FR" dirty="0">
                <a:solidFill>
                  <a:srgbClr val="000000"/>
                </a:solidFill>
                <a:latin typeface="Calibri" panose="020F0502020204030204" pitchFamily="34" charset="0"/>
                <a:cs typeface="Arial" panose="020B0604020202020204" pitchFamily="34" charset="0"/>
              </a:rPr>
              <a:t>Malheureusement, la quasi-totalité des  Commissions africaines  sont très peu actives pour ne pas dire inactives. </a:t>
            </a:r>
            <a:endParaRPr lang="fr-F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a:spcAft>
                <a:spcPts val="750"/>
              </a:spcAft>
            </a:pPr>
            <a:r>
              <a:rPr lang="fr-FR" dirty="0">
                <a:solidFill>
                  <a:srgbClr val="000000"/>
                </a:solidFill>
                <a:effectLst/>
                <a:latin typeface="Calibri" panose="020F0502020204030204" pitchFamily="34" charset="0"/>
                <a:ea typeface="Calibri" panose="020F0502020204030204" pitchFamily="34" charset="0"/>
                <a:cs typeface="Arial" panose="020B0604020202020204" pitchFamily="34" charset="0"/>
              </a:rPr>
              <a:t>-Très faible participation aux Conférence de l’UNGEGN pour une meilleure prise en charge de cette thématique.  </a:t>
            </a:r>
            <a:endParaRPr lang="fr-FR" dirty="0">
              <a:effectLst/>
              <a:latin typeface="Times New Roman" panose="02020603050405020304" pitchFamily="18" charset="0"/>
              <a:ea typeface="Times New Roman" panose="02020603050405020304" pitchFamily="18" charset="0"/>
            </a:endParaRPr>
          </a:p>
          <a:p>
            <a:pPr>
              <a:spcAft>
                <a:spcPts val="750"/>
              </a:spcAft>
            </a:pPr>
            <a:r>
              <a:rPr lang="fr-FR" dirty="0">
                <a:solidFill>
                  <a:srgbClr val="000000"/>
                </a:solidFill>
                <a:effectLst/>
                <a:latin typeface="Calibri" panose="020F0502020204030204" pitchFamily="34" charset="0"/>
                <a:ea typeface="Calibri" panose="020F0502020204030204" pitchFamily="34" charset="0"/>
                <a:cs typeface="Arial" panose="020B0604020202020204" pitchFamily="34" charset="0"/>
              </a:rPr>
              <a:t>- Manque de sensibilisation sur les bienfaits de la normalisation des noms géographiques aux niveaux des décideurs.</a:t>
            </a:r>
            <a:endParaRPr lang="fr-FR" dirty="0">
              <a:effectLst/>
              <a:latin typeface="Times New Roman" panose="02020603050405020304" pitchFamily="18" charset="0"/>
              <a:ea typeface="Times New Roman" panose="02020603050405020304" pitchFamily="18" charset="0"/>
            </a:endParaRPr>
          </a:p>
          <a:p>
            <a:pPr>
              <a:spcAft>
                <a:spcPts val="750"/>
              </a:spcAft>
            </a:pPr>
            <a:r>
              <a:rPr lang="fr-FR" dirty="0">
                <a:solidFill>
                  <a:srgbClr val="000000"/>
                </a:solidFill>
                <a:effectLst/>
                <a:latin typeface="Calibri" panose="020F0502020204030204" pitchFamily="34" charset="0"/>
                <a:ea typeface="Calibri" panose="020F0502020204030204" pitchFamily="34" charset="0"/>
                <a:cs typeface="Arial" panose="020B0604020202020204" pitchFamily="34" charset="0"/>
              </a:rPr>
              <a:t>-Manque de formation</a:t>
            </a:r>
            <a:endParaRPr lang="fr-FR" dirty="0">
              <a:effectLst/>
              <a:latin typeface="Times New Roman" panose="02020603050405020304" pitchFamily="18" charset="0"/>
              <a:ea typeface="Times New Roman" panose="02020603050405020304" pitchFamily="18" charset="0"/>
            </a:endParaRPr>
          </a:p>
          <a:p>
            <a:pPr>
              <a:spcAft>
                <a:spcPts val="750"/>
              </a:spcAft>
            </a:pPr>
            <a:r>
              <a:rPr lang="fr-FR" dirty="0">
                <a:solidFill>
                  <a:srgbClr val="000000"/>
                </a:solidFill>
                <a:effectLst/>
                <a:latin typeface="Calibri" panose="020F0502020204030204" pitchFamily="34" charset="0"/>
                <a:ea typeface="Calibri" panose="020F0502020204030204" pitchFamily="34" charset="0"/>
                <a:cs typeface="Arial" panose="020B0604020202020204" pitchFamily="34" charset="0"/>
              </a:rPr>
              <a:t>-Manque de moyens</a:t>
            </a:r>
            <a:endParaRPr lang="fr-FR" dirty="0">
              <a:effectLst/>
              <a:latin typeface="Times New Roman" panose="02020603050405020304" pitchFamily="18" charset="0"/>
              <a:ea typeface="Times New Roman" panose="02020603050405020304" pitchFamily="18" charset="0"/>
            </a:endParaRPr>
          </a:p>
          <a:p>
            <a:endParaRPr lang="fr-FR" dirty="0"/>
          </a:p>
        </p:txBody>
      </p:sp>
    </p:spTree>
    <p:extLst>
      <p:ext uri="{BB962C8B-B14F-4D97-AF65-F5344CB8AC3E}">
        <p14:creationId xmlns:p14="http://schemas.microsoft.com/office/powerpoint/2010/main" val="37327898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FD3236-0D39-8C10-1C7F-F502B86A8D1B}"/>
              </a:ext>
            </a:extLst>
          </p:cNvPr>
          <p:cNvSpPr>
            <a:spLocks noGrp="1"/>
          </p:cNvSpPr>
          <p:nvPr>
            <p:ph type="title"/>
          </p:nvPr>
        </p:nvSpPr>
        <p:spPr>
          <a:xfrm>
            <a:off x="838200" y="365125"/>
            <a:ext cx="10515600" cy="1685348"/>
          </a:xfrm>
        </p:spPr>
        <p:txBody>
          <a:bodyPr>
            <a:normAutofit fontScale="90000"/>
          </a:bodyPr>
          <a:lstStyle/>
          <a:p>
            <a:r>
              <a:rPr lang="fr-FR" b="1" dirty="0">
                <a:solidFill>
                  <a:srgbClr val="000000"/>
                </a:solidFill>
                <a:latin typeface="Calibri" panose="020F0502020204030204" pitchFamily="34" charset="0"/>
                <a:ea typeface="Calibri" panose="020F0502020204030204" pitchFamily="34" charset="0"/>
                <a:cs typeface="Arial" panose="020B0604020202020204" pitchFamily="34" charset="0"/>
              </a:rPr>
              <a:t>ACTIONS ENREGISTREES AU NIVEAU DE L’UNECA :</a:t>
            </a:r>
            <a:br>
              <a:rPr lang="fr-FR" dirty="0">
                <a:latin typeface="Times New Roman" panose="02020603050405020304" pitchFamily="18" charset="0"/>
                <a:ea typeface="Times New Roman" panose="02020603050405020304" pitchFamily="18" charset="0"/>
              </a:rPr>
            </a:br>
            <a:endParaRPr lang="fr-FR" dirty="0"/>
          </a:p>
        </p:txBody>
      </p:sp>
      <p:sp>
        <p:nvSpPr>
          <p:cNvPr id="3" name="Espace réservé du contenu 2">
            <a:extLst>
              <a:ext uri="{FF2B5EF4-FFF2-40B4-BE49-F238E27FC236}">
                <a16:creationId xmlns:a16="http://schemas.microsoft.com/office/drawing/2014/main" id="{BF838AB8-0463-29EB-6C3C-3E72B4F8CAF5}"/>
              </a:ext>
            </a:extLst>
          </p:cNvPr>
          <p:cNvSpPr>
            <a:spLocks noGrp="1"/>
          </p:cNvSpPr>
          <p:nvPr>
            <p:ph idx="1"/>
          </p:nvPr>
        </p:nvSpPr>
        <p:spPr>
          <a:xfrm>
            <a:off x="838200" y="1427018"/>
            <a:ext cx="10515600" cy="5430981"/>
          </a:xfrm>
        </p:spPr>
        <p:txBody>
          <a:bodyPr>
            <a:normAutofit/>
          </a:bodyPr>
          <a:lstStyle/>
          <a:p>
            <a:pPr algn="just"/>
            <a:endParaRPr lang="fr-F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algn="just"/>
            <a:r>
              <a:rPr lang="fr-FR" sz="3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Cette thématique de la normalisation des noms géographiques a été inscrite très tôt dans l’ordre du jour des travaux de l’UNECA ;  aussi bien du temps de   CODI,  du CODIST,  qu’au cours des anciennes Conférences cartographiques pour l’Afrique et maintenant au GGIM/Afrique.</a:t>
            </a:r>
            <a:endParaRPr lang="fr-FR" sz="3200" dirty="0">
              <a:effectLst/>
              <a:latin typeface="Times New Roman" panose="02020603050405020304" pitchFamily="18" charset="0"/>
              <a:ea typeface="Times New Roman" panose="02020603050405020304" pitchFamily="18" charset="0"/>
            </a:endParaRPr>
          </a:p>
          <a:p>
            <a:pPr marL="0" indent="0" algn="just">
              <a:buNone/>
            </a:pPr>
            <a:endParaRPr lang="fr-FR" sz="3200" dirty="0">
              <a:effectLst/>
              <a:latin typeface="Times New Roman" panose="02020603050405020304" pitchFamily="18" charset="0"/>
              <a:ea typeface="Times New Roman" panose="02020603050405020304" pitchFamily="18" charset="0"/>
            </a:endParaRPr>
          </a:p>
          <a:p>
            <a:endParaRPr lang="fr-FR" dirty="0"/>
          </a:p>
        </p:txBody>
      </p:sp>
    </p:spTree>
    <p:extLst>
      <p:ext uri="{BB962C8B-B14F-4D97-AF65-F5344CB8AC3E}">
        <p14:creationId xmlns:p14="http://schemas.microsoft.com/office/powerpoint/2010/main" val="33341863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F5630DF-DADA-DB05-E995-9FC04922875A}"/>
              </a:ext>
            </a:extLst>
          </p:cNvPr>
          <p:cNvSpPr>
            <a:spLocks noGrp="1"/>
          </p:cNvSpPr>
          <p:nvPr>
            <p:ph type="title"/>
          </p:nvPr>
        </p:nvSpPr>
        <p:spPr/>
        <p:txBody>
          <a:bodyPr/>
          <a:lstStyle/>
          <a:p>
            <a:pPr algn="ctr"/>
            <a:r>
              <a:rPr lang="fr-FR" dirty="0">
                <a:solidFill>
                  <a:srgbClr val="000000"/>
                </a:solidFill>
                <a:latin typeface="Calibri" panose="020F0502020204030204" pitchFamily="34" charset="0"/>
                <a:ea typeface="Calibri" panose="020F0502020204030204" pitchFamily="34" charset="0"/>
                <a:cs typeface="Arial" panose="020B0604020202020204" pitchFamily="34" charset="0"/>
              </a:rPr>
              <a:t>Actions à l’actif de l’UNECA </a:t>
            </a:r>
            <a:endParaRPr lang="fr-FR" dirty="0"/>
          </a:p>
        </p:txBody>
      </p:sp>
      <p:sp>
        <p:nvSpPr>
          <p:cNvPr id="3" name="Espace réservé du contenu 2">
            <a:extLst>
              <a:ext uri="{FF2B5EF4-FFF2-40B4-BE49-F238E27FC236}">
                <a16:creationId xmlns:a16="http://schemas.microsoft.com/office/drawing/2014/main" id="{DD85F468-1BEF-8035-4C04-74DEA3419980}"/>
              </a:ext>
            </a:extLst>
          </p:cNvPr>
          <p:cNvSpPr>
            <a:spLocks noGrp="1"/>
          </p:cNvSpPr>
          <p:nvPr>
            <p:ph idx="1"/>
          </p:nvPr>
        </p:nvSpPr>
        <p:spPr/>
        <p:txBody>
          <a:bodyPr/>
          <a:lstStyle/>
          <a:p>
            <a:pPr marL="0" indent="0" algn="just">
              <a:buNone/>
            </a:pPr>
            <a:endParaRPr lang="fr-FR" dirty="0">
              <a:solidFill>
                <a:srgbClr val="000000"/>
              </a:solidFill>
              <a:latin typeface="Calibri" panose="020F0502020204030204" pitchFamily="34" charset="0"/>
              <a:ea typeface="Times New Roman" panose="02020603050405020304" pitchFamily="18" charset="0"/>
              <a:cs typeface="Arial" panose="020B0604020202020204" pitchFamily="34" charset="0"/>
            </a:endParaRPr>
          </a:p>
          <a:p>
            <a:pPr marL="0" indent="0" algn="just">
              <a:buNone/>
            </a:pPr>
            <a:r>
              <a:rPr lang="fr-FR" dirty="0">
                <a:solidFill>
                  <a:srgbClr val="000000"/>
                </a:solidFill>
                <a:latin typeface="Calibri" panose="020F0502020204030204" pitchFamily="34" charset="0"/>
                <a:ea typeface="Times New Roman" panose="02020603050405020304" pitchFamily="18" charset="0"/>
                <a:cs typeface="Arial" panose="020B0604020202020204" pitchFamily="34" charset="0"/>
              </a:rPr>
              <a:t>Récemment: A</a:t>
            </a:r>
            <a:r>
              <a:rPr lang="fr-FR" sz="2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u cours de la tenue du sixième GGIM/Afrique, pour une meilleure pris en charge de cette thématique, il a été décidé la création d’un sous-groupe de travail sur les noms géographiques.</a:t>
            </a:r>
          </a:p>
          <a:p>
            <a:pPr marL="0" indent="0" algn="just">
              <a:buNone/>
            </a:pPr>
            <a:r>
              <a:rPr lang="fr-FR" dirty="0">
                <a:solidFill>
                  <a:srgbClr val="000000"/>
                </a:solidFill>
                <a:latin typeface="Calibri" panose="020F0502020204030204" pitchFamily="34" charset="0"/>
                <a:ea typeface="Times New Roman" panose="02020603050405020304" pitchFamily="18" charset="0"/>
                <a:cs typeface="Arial" panose="020B0604020202020204" pitchFamily="34" charset="0"/>
              </a:rPr>
              <a:t>Avant cela:</a:t>
            </a:r>
            <a:endParaRPr lang="fr-FR" sz="2800" dirty="0">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pPr>
            <a:r>
              <a:rPr lang="fr-FR" sz="2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Mise en place d’un logiciel de gestion des toponymes nommé ‘GEONYME’</a:t>
            </a:r>
            <a:endParaRPr lang="fr-FR" sz="2800" dirty="0">
              <a:effectLst/>
              <a:latin typeface="Times New Roman" panose="02020603050405020304" pitchFamily="18" charset="0"/>
              <a:ea typeface="Times New Roman" panose="02020603050405020304" pitchFamily="18" charset="0"/>
            </a:endParaRPr>
          </a:p>
          <a:p>
            <a:endParaRPr lang="fr-FR" dirty="0"/>
          </a:p>
        </p:txBody>
      </p:sp>
    </p:spTree>
    <p:extLst>
      <p:ext uri="{BB962C8B-B14F-4D97-AF65-F5344CB8AC3E}">
        <p14:creationId xmlns:p14="http://schemas.microsoft.com/office/powerpoint/2010/main" val="8082243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D7748D1-4F04-A0F8-5EE9-87303F4C0A3A}"/>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44622520-2358-BAEC-4468-BEEEDD4DD235}"/>
              </a:ext>
            </a:extLst>
          </p:cNvPr>
          <p:cNvSpPr>
            <a:spLocks noGrp="1"/>
          </p:cNvSpPr>
          <p:nvPr>
            <p:ph idx="1"/>
          </p:nvPr>
        </p:nvSpPr>
        <p:spPr/>
        <p:txBody>
          <a:bodyPr>
            <a:normAutofit fontScale="92500"/>
          </a:bodyPr>
          <a:lstStyle/>
          <a:p>
            <a:pPr marL="342900" lvl="0" indent="-342900" algn="just">
              <a:buFont typeface="Symbol" panose="05050102010706020507" pitchFamily="18" charset="2"/>
              <a:buChar char=""/>
            </a:pPr>
            <a:r>
              <a:rPr lang="fr-FR" sz="2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Sessions de formation et ateliers organisés en partenariat avec le </a:t>
            </a:r>
            <a:r>
              <a:rPr lang="fr-FR" sz="2800"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Task</a:t>
            </a:r>
            <a:r>
              <a:rPr lang="fr-FR" sz="2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Team for </a:t>
            </a:r>
            <a:r>
              <a:rPr lang="fr-FR" sz="2800"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Africa</a:t>
            </a:r>
            <a:r>
              <a:rPr lang="fr-FR" sz="2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et le Groupe de travail sur la Formation de l’UNGEGN.</a:t>
            </a:r>
            <a:endParaRPr lang="fr-FR" sz="2800" dirty="0">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pPr>
            <a:r>
              <a:rPr lang="fr-FR" sz="2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En 2010, une recommandation de la </a:t>
            </a:r>
            <a:r>
              <a:rPr lang="fr-FR" sz="2800"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StatCom</a:t>
            </a:r>
            <a:r>
              <a:rPr lang="fr-FR" sz="2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-Afrique a été adoptée invitant  à préparer un programme de travail, en collaboration avec le Groupe des Nations Unies experts en noms géographiques (UNGEGN) afin de déterminer une politique en la matière pour les pays africains.</a:t>
            </a:r>
            <a:endParaRPr lang="fr-FR" sz="2800" dirty="0">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pPr>
            <a:r>
              <a:rPr lang="fr-FR" sz="2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Lors de la 26e session de l'UNGEGN, tenue à Vienne en 2011, la Commission économique des Nations Unies pour l'Afrique (CEA) s'est engagée à promouvoir la normalisation des noms géographiques en Afrique. </a:t>
            </a:r>
            <a:endParaRPr lang="fr-FR" sz="2800" dirty="0">
              <a:effectLst/>
              <a:latin typeface="Times New Roman" panose="02020603050405020304" pitchFamily="18" charset="0"/>
              <a:ea typeface="Times New Roman" panose="02020603050405020304" pitchFamily="18" charset="0"/>
            </a:endParaRPr>
          </a:p>
          <a:p>
            <a:endParaRPr lang="fr-FR" dirty="0"/>
          </a:p>
        </p:txBody>
      </p:sp>
    </p:spTree>
    <p:extLst>
      <p:ext uri="{BB962C8B-B14F-4D97-AF65-F5344CB8AC3E}">
        <p14:creationId xmlns:p14="http://schemas.microsoft.com/office/powerpoint/2010/main" val="2710738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29E569-C45D-864E-0884-59D91EB6A139}"/>
              </a:ext>
            </a:extLst>
          </p:cNvPr>
          <p:cNvSpPr>
            <a:spLocks noGrp="1"/>
          </p:cNvSpPr>
          <p:nvPr>
            <p:ph type="title"/>
          </p:nvPr>
        </p:nvSpPr>
        <p:spPr>
          <a:xfrm>
            <a:off x="838200" y="351270"/>
            <a:ext cx="10515600" cy="1325563"/>
          </a:xfrm>
        </p:spPr>
        <p:txBody>
          <a:bodyPr/>
          <a:lstStyle/>
          <a:p>
            <a:endParaRPr lang="fr-FR"/>
          </a:p>
        </p:txBody>
      </p:sp>
      <p:sp>
        <p:nvSpPr>
          <p:cNvPr id="3" name="Espace réservé du contenu 2">
            <a:extLst>
              <a:ext uri="{FF2B5EF4-FFF2-40B4-BE49-F238E27FC236}">
                <a16:creationId xmlns:a16="http://schemas.microsoft.com/office/drawing/2014/main" id="{C57627AA-A718-2C00-114F-544970CE4A3B}"/>
              </a:ext>
            </a:extLst>
          </p:cNvPr>
          <p:cNvSpPr>
            <a:spLocks noGrp="1"/>
          </p:cNvSpPr>
          <p:nvPr>
            <p:ph idx="1"/>
          </p:nvPr>
        </p:nvSpPr>
        <p:spPr>
          <a:xfrm>
            <a:off x="838200" y="1330036"/>
            <a:ext cx="10515600" cy="5527963"/>
          </a:xfrm>
        </p:spPr>
        <p:txBody>
          <a:bodyPr>
            <a:normAutofit/>
          </a:bodyPr>
          <a:lstStyle/>
          <a:p>
            <a:endParaRPr lang="fr-FR" dirty="0">
              <a:effectLst/>
              <a:latin typeface="Calibri" panose="020F0502020204030204" pitchFamily="34" charset="0"/>
              <a:ea typeface="Calibri" panose="020F0502020204030204" pitchFamily="34" charset="0"/>
              <a:cs typeface="Arial" panose="020B0604020202020204" pitchFamily="34" charset="0"/>
            </a:endParaRPr>
          </a:p>
          <a:p>
            <a:pPr algn="just"/>
            <a:r>
              <a:rPr lang="fr-FR" dirty="0">
                <a:effectLst/>
                <a:latin typeface="Calibri" panose="020F0502020204030204" pitchFamily="34" charset="0"/>
                <a:ea typeface="Calibri" panose="020F0502020204030204" pitchFamily="34" charset="0"/>
                <a:cs typeface="Arial" panose="020B0604020202020204" pitchFamily="34" charset="0"/>
              </a:rPr>
              <a:t>Dans cette intervention et au vu du temps qui nous ai imparti, je ne vais pas m’attarder sur  les différentes définitions relatives à la normalisation des noms géographiques encore moins à l’importance de la toponymie en tant que science mais je vais plutôt, axer ma communication brièvement,  sur la nécessité et l’importance de la normalisation des  noms géographiques, leur sauvegarde en tant que patrimoine culturel reconnu, mais  aussi pour leur utilité économique dans la vie  d’un pays et de  faire par la même, un historique des actions entreprises au niveau des pays africains en général et plus particulièrement </a:t>
            </a:r>
            <a:r>
              <a:rPr lang="fr-FR" dirty="0">
                <a:latin typeface="Calibri" panose="020F0502020204030204" pitchFamily="34" charset="0"/>
                <a:ea typeface="Calibri" panose="020F0502020204030204" pitchFamily="34" charset="0"/>
                <a:cs typeface="Arial" panose="020B0604020202020204" pitchFamily="34" charset="0"/>
              </a:rPr>
              <a:t>au niveau </a:t>
            </a:r>
            <a:r>
              <a:rPr lang="fr-FR" dirty="0">
                <a:effectLst/>
                <a:latin typeface="Calibri" panose="020F0502020204030204" pitchFamily="34" charset="0"/>
                <a:ea typeface="Calibri" panose="020F0502020204030204" pitchFamily="34" charset="0"/>
                <a:cs typeface="Arial" panose="020B0604020202020204" pitchFamily="34" charset="0"/>
              </a:rPr>
              <a:t>  de l’UNECA,  pour la gestion, la promotion  des noms géographiques et des difficultés rencontrées à cet effet.</a:t>
            </a:r>
          </a:p>
          <a:p>
            <a:endParaRPr lang="fr-FR" dirty="0"/>
          </a:p>
        </p:txBody>
      </p:sp>
    </p:spTree>
    <p:extLst>
      <p:ext uri="{BB962C8B-B14F-4D97-AF65-F5344CB8AC3E}">
        <p14:creationId xmlns:p14="http://schemas.microsoft.com/office/powerpoint/2010/main" val="38935368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02B23E-37FA-8909-BE63-3811FEB7F262}"/>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6F5A3E45-43B8-A331-A657-308AABA6EFA5}"/>
              </a:ext>
            </a:extLst>
          </p:cNvPr>
          <p:cNvSpPr>
            <a:spLocks noGrp="1"/>
          </p:cNvSpPr>
          <p:nvPr>
            <p:ph idx="1"/>
          </p:nvPr>
        </p:nvSpPr>
        <p:spPr/>
        <p:txBody>
          <a:bodyPr>
            <a:normAutofit/>
          </a:bodyPr>
          <a:lstStyle/>
          <a:p>
            <a:pPr algn="just"/>
            <a:r>
              <a:rPr lang="fr-FR" sz="36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En marge de cette 26 Session de l’UNGEGN et à la suite de cet engagement de l’UNECA, il a été organisé en collaboration avec le </a:t>
            </a:r>
            <a:r>
              <a:rPr lang="fr-FR" sz="3600"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Task</a:t>
            </a:r>
            <a:r>
              <a:rPr lang="fr-FR" sz="36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Team for </a:t>
            </a:r>
            <a:r>
              <a:rPr lang="fr-FR" sz="3600"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Africa</a:t>
            </a:r>
            <a:r>
              <a:rPr lang="fr-FR" sz="36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une table ronde au cours de laquelle les participants ont soutenu l'appel de </a:t>
            </a:r>
            <a:r>
              <a:rPr lang="fr-FR" sz="3600"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StatCom-Africa</a:t>
            </a:r>
            <a:r>
              <a:rPr lang="fr-FR" sz="36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et ont proposé d’approfondir et d’élargir la discussion sous la forme d'une réunion ultérieure regroupant les Experts africains et ceux de l’UNGEGN.</a:t>
            </a:r>
            <a:endParaRPr lang="fr-FR"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486184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5EB07A-DBD1-EB5B-D7B7-3B8CA80C6EE8}"/>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6530B375-CA41-0010-E338-717809E36BF5}"/>
              </a:ext>
            </a:extLst>
          </p:cNvPr>
          <p:cNvSpPr>
            <a:spLocks noGrp="1"/>
          </p:cNvSpPr>
          <p:nvPr>
            <p:ph idx="1"/>
          </p:nvPr>
        </p:nvSpPr>
        <p:spPr/>
        <p:txBody>
          <a:bodyPr/>
          <a:lstStyle/>
          <a:p>
            <a:r>
              <a:rPr lang="fr-FR" sz="3200" dirty="0">
                <a:effectLst/>
                <a:latin typeface="Calibri" panose="020F0502020204030204" pitchFamily="34" charset="0"/>
                <a:ea typeface="Calibri" panose="020F0502020204030204" pitchFamily="34" charset="0"/>
                <a:cs typeface="Arial" panose="020B0604020202020204" pitchFamily="34" charset="0"/>
              </a:rPr>
              <a:t>Un Atelier a été ainsi organisé à Gaborone en novembre 2011 avec pour objectif  de faire un diagnostic  et  le point sur la situation en Afrique,  de passer en revue les progrès ou l'absence de progrès, sur les activités toponymiques, de recommander la voie à suivre, y compris les actions pour les institutions africaines, notamment l’UNECA, la  Banque Africaine de Développement, la Commission de l'Union africaine  et enfin de préconiser les activités spécifiques que la CEA doit envisager.  </a:t>
            </a:r>
            <a:endParaRPr lang="fr-FR" sz="3200" dirty="0"/>
          </a:p>
          <a:p>
            <a:endParaRPr lang="fr-FR" dirty="0"/>
          </a:p>
        </p:txBody>
      </p:sp>
    </p:spTree>
    <p:extLst>
      <p:ext uri="{BB962C8B-B14F-4D97-AF65-F5344CB8AC3E}">
        <p14:creationId xmlns:p14="http://schemas.microsoft.com/office/powerpoint/2010/main" val="26254982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5BBECA-B418-6643-300F-BC16E01E669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2777FECC-C293-0F8D-D7F3-48CAEEA94762}"/>
              </a:ext>
            </a:extLst>
          </p:cNvPr>
          <p:cNvSpPr>
            <a:spLocks noGrp="1"/>
          </p:cNvSpPr>
          <p:nvPr>
            <p:ph idx="1"/>
          </p:nvPr>
        </p:nvSpPr>
        <p:spPr>
          <a:xfrm>
            <a:off x="838200" y="803564"/>
            <a:ext cx="10515600" cy="5373399"/>
          </a:xfrm>
        </p:spPr>
        <p:txBody>
          <a:bodyPr>
            <a:normAutofit fontScale="70000" lnSpcReduction="20000"/>
          </a:bodyPr>
          <a:lstStyle/>
          <a:p>
            <a:pPr algn="just"/>
            <a:r>
              <a:rPr lang="fr-F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r>
              <a:rPr lang="fr-FR" sz="26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 l’issue des travaux de cette rencontre de Gaborone, une feuille de route a été établie ; Celle-ci, a été adoptée par la </a:t>
            </a:r>
            <a:r>
              <a:rPr lang="fr-FR" sz="2600"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StatCom-Africa</a:t>
            </a:r>
            <a:r>
              <a:rPr lang="fr-FR" sz="26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III lors de sa réunion tenue au Cap en janvier 2012 (voir les paragraphes 76, 77 et 78 du Rapport) et est connue sous le nom de « Gaborone Action Plan » (GAP).</a:t>
            </a:r>
            <a:endParaRPr lang="fr-FR" sz="2600" dirty="0">
              <a:effectLst/>
              <a:latin typeface="Times New Roman" panose="02020603050405020304" pitchFamily="18" charset="0"/>
              <a:ea typeface="Times New Roman" panose="02020603050405020304" pitchFamily="18" charset="0"/>
            </a:endParaRPr>
          </a:p>
          <a:p>
            <a:pPr>
              <a:lnSpc>
                <a:spcPct val="107000"/>
              </a:lnSpc>
              <a:spcBef>
                <a:spcPts val="600"/>
              </a:spcBef>
              <a:spcAft>
                <a:spcPts val="1200"/>
              </a:spcAft>
            </a:pPr>
            <a:r>
              <a:rPr lang="en-US" sz="2600" b="1" i="1" dirty="0">
                <a:solidFill>
                  <a:srgbClr val="00B0F0"/>
                </a:solidFill>
                <a:effectLst/>
                <a:latin typeface="Times New Roman" panose="02020603050405020304" pitchFamily="18" charset="0"/>
                <a:ea typeface="Times New Roman" panose="02020603050405020304" pitchFamily="18" charset="0"/>
                <a:cs typeface="Arial" panose="020B0604020202020204" pitchFamily="34" charset="0"/>
              </a:rPr>
              <a:t>« </a:t>
            </a:r>
            <a:r>
              <a:rPr lang="en-GB" sz="2600" b="1" i="1" dirty="0">
                <a:solidFill>
                  <a:srgbClr val="00B0F0"/>
                </a:solidFill>
                <a:effectLst/>
                <a:latin typeface="Times New Roman" panose="02020603050405020304" pitchFamily="18" charset="0"/>
                <a:ea typeface="Times New Roman" panose="02020603050405020304" pitchFamily="18" charset="0"/>
                <a:cs typeface="Arial" panose="020B0604020202020204" pitchFamily="34" charset="0"/>
              </a:rPr>
              <a:t>Conclusions and Recommendations of the Third Session of the Statistical Commission for Africa (</a:t>
            </a:r>
            <a:r>
              <a:rPr lang="en-GB" sz="2600" b="1" i="1" dirty="0" err="1">
                <a:solidFill>
                  <a:srgbClr val="00B0F0"/>
                </a:solidFill>
                <a:effectLst/>
                <a:latin typeface="Times New Roman" panose="02020603050405020304" pitchFamily="18" charset="0"/>
                <a:ea typeface="Times New Roman" panose="02020603050405020304" pitchFamily="18" charset="0"/>
                <a:cs typeface="Arial" panose="020B0604020202020204" pitchFamily="34" charset="0"/>
              </a:rPr>
              <a:t>StatCom</a:t>
            </a:r>
            <a:r>
              <a:rPr lang="en-GB" sz="2600" b="1" i="1" dirty="0">
                <a:solidFill>
                  <a:srgbClr val="00B0F0"/>
                </a:solidFill>
                <a:effectLst/>
                <a:latin typeface="Times New Roman" panose="02020603050405020304" pitchFamily="18" charset="0"/>
                <a:ea typeface="Times New Roman" panose="02020603050405020304" pitchFamily="18" charset="0"/>
                <a:cs typeface="Arial" panose="020B0604020202020204" pitchFamily="34" charset="0"/>
              </a:rPr>
              <a:t>-Africa III)</a:t>
            </a:r>
            <a:r>
              <a:rPr lang="en-GB" sz="2600" i="1" dirty="0">
                <a:solidFill>
                  <a:srgbClr val="00B0F0"/>
                </a:solidFill>
                <a:effectLst/>
                <a:latin typeface="Times New Roman" panose="02020603050405020304" pitchFamily="18" charset="0"/>
                <a:ea typeface="Times New Roman" panose="02020603050405020304" pitchFamily="18" charset="0"/>
                <a:cs typeface="Arial" panose="020B0604020202020204" pitchFamily="34" charset="0"/>
              </a:rPr>
              <a:t>  (18-23January 2012 (Cape Town, South Africa)</a:t>
            </a:r>
            <a:endParaRPr lang="fr-FR" sz="26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Bef>
                <a:spcPts val="600"/>
              </a:spcBef>
              <a:spcAft>
                <a:spcPts val="1200"/>
              </a:spcAft>
            </a:pPr>
            <a:r>
              <a:rPr lang="en-GB" sz="2600" i="1" dirty="0">
                <a:solidFill>
                  <a:srgbClr val="00B0F0"/>
                </a:solidFill>
                <a:effectLst/>
                <a:latin typeface="Times New Roman" panose="02020603050405020304" pitchFamily="18" charset="0"/>
                <a:ea typeface="Times New Roman" panose="02020603050405020304" pitchFamily="18" charset="0"/>
                <a:cs typeface="Arial" panose="020B0604020202020204" pitchFamily="34" charset="0"/>
              </a:rPr>
              <a:t>6- Having examined reports on (</a:t>
            </a:r>
            <a:r>
              <a:rPr lang="en-GB" sz="2600" i="1" dirty="0" err="1">
                <a:solidFill>
                  <a:srgbClr val="00B0F0"/>
                </a:solidFill>
                <a:effectLst/>
                <a:latin typeface="Times New Roman" panose="02020603050405020304" pitchFamily="18" charset="0"/>
                <a:ea typeface="Times New Roman" panose="02020603050405020304" pitchFamily="18" charset="0"/>
                <a:cs typeface="Arial" panose="020B0604020202020204" pitchFamily="34" charset="0"/>
              </a:rPr>
              <a:t>i</a:t>
            </a:r>
            <a:r>
              <a:rPr lang="en-GB" sz="2600" i="1" dirty="0">
                <a:solidFill>
                  <a:srgbClr val="00B0F0"/>
                </a:solidFill>
                <a:effectLst/>
                <a:latin typeface="Times New Roman" panose="02020603050405020304" pitchFamily="18" charset="0"/>
                <a:ea typeface="Times New Roman" panose="02020603050405020304" pitchFamily="18" charset="0"/>
                <a:cs typeface="Arial" panose="020B0604020202020204" pitchFamily="34" charset="0"/>
              </a:rPr>
              <a:t>) Gaborone Action Plan on Geographical Names Activities in Africa and (ii) Data Collection and Management Proposal for Africa; (iii) Civil Registration and Vital Statistics in Africa; (iv) Assessment of the Status of CRVS.</a:t>
            </a:r>
            <a:endParaRPr lang="fr-FR" sz="2600" dirty="0">
              <a:effectLst/>
              <a:latin typeface="Calibri" panose="020F0502020204030204" pitchFamily="34" charset="0"/>
              <a:ea typeface="Calibri" panose="020F0502020204030204" pitchFamily="34" charset="0"/>
              <a:cs typeface="Arial" panose="020B0604020202020204" pitchFamily="34" charset="0"/>
            </a:endParaRPr>
          </a:p>
          <a:p>
            <a:pPr marL="269875" indent="-269875">
              <a:lnSpc>
                <a:spcPct val="107000"/>
              </a:lnSpc>
              <a:spcBef>
                <a:spcPts val="1800"/>
              </a:spcBef>
              <a:spcAft>
                <a:spcPts val="1200"/>
              </a:spcAft>
            </a:pPr>
            <a:r>
              <a:rPr lang="en-GB" sz="2600" b="1" i="1" dirty="0">
                <a:solidFill>
                  <a:srgbClr val="00B0F0"/>
                </a:solidFill>
                <a:effectLst/>
                <a:latin typeface="Times New Roman" panose="02020603050405020304" pitchFamily="18" charset="0"/>
                <a:ea typeface="Times New Roman" panose="02020603050405020304" pitchFamily="18" charset="0"/>
                <a:cs typeface="Arial" panose="020B0604020202020204" pitchFamily="34" charset="0"/>
              </a:rPr>
              <a:t>ON GEOGRAPHICAL NAMES</a:t>
            </a:r>
            <a:endParaRPr lang="fr-FR" sz="26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GB" sz="2600" i="1" dirty="0">
                <a:solidFill>
                  <a:srgbClr val="00B0F0"/>
                </a:solidFill>
                <a:effectLst/>
                <a:latin typeface="Times New Roman" panose="02020603050405020304" pitchFamily="18" charset="0"/>
                <a:ea typeface="Times New Roman" panose="02020603050405020304" pitchFamily="18" charset="0"/>
                <a:cs typeface="Arial" panose="020B0604020202020204" pitchFamily="34" charset="0"/>
              </a:rPr>
              <a:t>The Statistical Commission for Africa:</a:t>
            </a:r>
            <a:endParaRPr lang="fr-FR" sz="2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Bef>
                <a:spcPts val="600"/>
              </a:spcBef>
              <a:spcAft>
                <a:spcPts val="1200"/>
              </a:spcAft>
              <a:buFont typeface="+mj-lt"/>
              <a:buAutoNum type="arabicPeriod"/>
            </a:pPr>
            <a:r>
              <a:rPr lang="en-GB" sz="2600" b="1" i="1" dirty="0">
                <a:solidFill>
                  <a:srgbClr val="00B0F0"/>
                </a:solidFill>
                <a:effectLst/>
                <a:latin typeface="Times New Roman" panose="02020603050405020304" pitchFamily="18" charset="0"/>
                <a:ea typeface="Times New Roman" panose="02020603050405020304" pitchFamily="18" charset="0"/>
                <a:cs typeface="Arial" panose="020B0604020202020204" pitchFamily="34" charset="0"/>
              </a:rPr>
              <a:t>Endorse</a:t>
            </a:r>
            <a:r>
              <a:rPr lang="en-GB" sz="2600" i="1" dirty="0">
                <a:solidFill>
                  <a:srgbClr val="00B0F0"/>
                </a:solidFill>
                <a:effectLst/>
                <a:latin typeface="Times New Roman" panose="02020603050405020304" pitchFamily="18" charset="0"/>
                <a:ea typeface="Times New Roman" panose="02020603050405020304" pitchFamily="18" charset="0"/>
                <a:cs typeface="Arial" panose="020B0604020202020204" pitchFamily="34" charset="0"/>
              </a:rPr>
              <a:t> the Gaborone Action Plan</a:t>
            </a:r>
            <a:endParaRPr lang="fr-FR" sz="2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Bef>
                <a:spcPts val="600"/>
              </a:spcBef>
              <a:spcAft>
                <a:spcPts val="1200"/>
              </a:spcAft>
              <a:buFont typeface="+mj-lt"/>
              <a:buAutoNum type="arabicPeriod"/>
            </a:pPr>
            <a:r>
              <a:rPr lang="en-GB" sz="2600" b="1" i="1" dirty="0">
                <a:solidFill>
                  <a:srgbClr val="00B0F0"/>
                </a:solidFill>
                <a:effectLst/>
                <a:latin typeface="Times New Roman" panose="02020603050405020304" pitchFamily="18" charset="0"/>
                <a:ea typeface="Times New Roman" panose="02020603050405020304" pitchFamily="18" charset="0"/>
                <a:cs typeface="Arial" panose="020B0604020202020204" pitchFamily="34" charset="0"/>
              </a:rPr>
              <a:t>Calls</a:t>
            </a:r>
            <a:r>
              <a:rPr lang="en-GB" sz="2600" i="1" dirty="0">
                <a:solidFill>
                  <a:srgbClr val="00B0F0"/>
                </a:solidFill>
                <a:effectLst/>
                <a:latin typeface="Times New Roman" panose="02020603050405020304" pitchFamily="18" charset="0"/>
                <a:ea typeface="Times New Roman" panose="02020603050405020304" pitchFamily="18" charset="0"/>
                <a:cs typeface="Arial" panose="020B0604020202020204" pitchFamily="34" charset="0"/>
              </a:rPr>
              <a:t> </a:t>
            </a:r>
            <a:r>
              <a:rPr lang="en-GB" sz="2600" b="1" i="1" dirty="0">
                <a:solidFill>
                  <a:srgbClr val="00B0F0"/>
                </a:solidFill>
                <a:effectLst/>
                <a:latin typeface="Times New Roman" panose="02020603050405020304" pitchFamily="18" charset="0"/>
                <a:ea typeface="Times New Roman" panose="02020603050405020304" pitchFamily="18" charset="0"/>
                <a:cs typeface="Arial" panose="020B0604020202020204" pitchFamily="34" charset="0"/>
              </a:rPr>
              <a:t>upon</a:t>
            </a:r>
            <a:r>
              <a:rPr lang="en-GB" sz="2600" i="1" dirty="0">
                <a:solidFill>
                  <a:srgbClr val="00B0F0"/>
                </a:solidFill>
                <a:effectLst/>
                <a:latin typeface="Times New Roman" panose="02020603050405020304" pitchFamily="18" charset="0"/>
                <a:ea typeface="Times New Roman" panose="02020603050405020304" pitchFamily="18" charset="0"/>
                <a:cs typeface="Arial" panose="020B0604020202020204" pitchFamily="34" charset="0"/>
              </a:rPr>
              <a:t> NSOs to ensure that coding systems are provided in the assignment and standardization of geographical names and advocate the use of such codes whenever data systems are being developed.</a:t>
            </a:r>
            <a:endParaRPr lang="fr-FR" sz="2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Bef>
                <a:spcPts val="600"/>
              </a:spcBef>
              <a:spcAft>
                <a:spcPts val="1200"/>
              </a:spcAft>
              <a:buFont typeface="+mj-lt"/>
              <a:buAutoNum type="arabicPeriod"/>
            </a:pPr>
            <a:r>
              <a:rPr lang="en-GB" sz="2600" b="1" i="1" dirty="0">
                <a:solidFill>
                  <a:srgbClr val="00B0F0"/>
                </a:solidFill>
                <a:effectLst/>
                <a:latin typeface="Times New Roman" panose="02020603050405020304" pitchFamily="18" charset="0"/>
                <a:ea typeface="Times New Roman" panose="02020603050405020304" pitchFamily="18" charset="0"/>
                <a:cs typeface="Arial" panose="020B0604020202020204" pitchFamily="34" charset="0"/>
              </a:rPr>
              <a:t>Calls</a:t>
            </a:r>
            <a:r>
              <a:rPr lang="en-GB" sz="2600" i="1" dirty="0">
                <a:solidFill>
                  <a:srgbClr val="00B0F0"/>
                </a:solidFill>
                <a:effectLst/>
                <a:latin typeface="Times New Roman" panose="02020603050405020304" pitchFamily="18" charset="0"/>
                <a:ea typeface="Times New Roman" panose="02020603050405020304" pitchFamily="18" charset="0"/>
                <a:cs typeface="Arial" panose="020B0604020202020204" pitchFamily="34" charset="0"/>
              </a:rPr>
              <a:t> </a:t>
            </a:r>
            <a:r>
              <a:rPr lang="en-GB" sz="2600" b="1" i="1" dirty="0">
                <a:solidFill>
                  <a:srgbClr val="00B0F0"/>
                </a:solidFill>
                <a:effectLst/>
                <a:latin typeface="Times New Roman" panose="02020603050405020304" pitchFamily="18" charset="0"/>
                <a:ea typeface="Times New Roman" panose="02020603050405020304" pitchFamily="18" charset="0"/>
                <a:cs typeface="Arial" panose="020B0604020202020204" pitchFamily="34" charset="0"/>
              </a:rPr>
              <a:t>upon</a:t>
            </a:r>
            <a:r>
              <a:rPr lang="en-GB" sz="2600" i="1" dirty="0">
                <a:solidFill>
                  <a:srgbClr val="00B0F0"/>
                </a:solidFill>
                <a:effectLst/>
                <a:latin typeface="Times New Roman" panose="02020603050405020304" pitchFamily="18" charset="0"/>
                <a:ea typeface="Times New Roman" panose="02020603050405020304" pitchFamily="18" charset="0"/>
                <a:cs typeface="Arial" panose="020B0604020202020204" pitchFamily="34" charset="0"/>
              </a:rPr>
              <a:t> ECA, AUC, AfDB and other partners to support the work of the Task Team for Africa in particular and geographical names activities in general.”</a:t>
            </a:r>
            <a:endParaRPr lang="fr-FR" sz="26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9844211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0AA752-49DA-AE11-08C4-87352C461DDA}"/>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DEE92997-C485-C8E6-85FC-353793AE1B95}"/>
              </a:ext>
            </a:extLst>
          </p:cNvPr>
          <p:cNvSpPr>
            <a:spLocks noGrp="1"/>
          </p:cNvSpPr>
          <p:nvPr>
            <p:ph idx="1"/>
          </p:nvPr>
        </p:nvSpPr>
        <p:spPr/>
        <p:txBody>
          <a:bodyPr>
            <a:normAutofit/>
          </a:bodyPr>
          <a:lstStyle/>
          <a:p>
            <a:pPr algn="just"/>
            <a:r>
              <a:rPr lang="fr-FR" sz="26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Parmi les actions préconisées par ce Plan nous pouvons citer : </a:t>
            </a:r>
            <a:endParaRPr lang="fr-FR" sz="2600" dirty="0">
              <a:effectLst/>
              <a:latin typeface="Times New Roman" panose="02020603050405020304" pitchFamily="18" charset="0"/>
              <a:ea typeface="Times New Roman" panose="02020603050405020304" pitchFamily="18" charset="0"/>
            </a:endParaRPr>
          </a:p>
          <a:p>
            <a:pPr algn="just"/>
            <a:r>
              <a:rPr lang="fr-FR" sz="26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Sensibiliser les politiciens, Organismes cartographique, bureaux de statistiques, autres administrations départements sur l'impact des noms géographiques.</a:t>
            </a:r>
            <a:endParaRPr lang="fr-FR" sz="2600" dirty="0">
              <a:effectLst/>
              <a:latin typeface="Times New Roman" panose="02020603050405020304" pitchFamily="18" charset="0"/>
              <a:ea typeface="Times New Roman" panose="02020603050405020304" pitchFamily="18" charset="0"/>
            </a:endParaRPr>
          </a:p>
          <a:p>
            <a:pPr algn="just"/>
            <a:r>
              <a:rPr lang="fr-FR" sz="26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Sensibiliser le public et les médias sur les bienfaits de l’utilisation de noms géographiques normalisés.</a:t>
            </a:r>
            <a:endParaRPr lang="fr-FR" sz="2600" dirty="0">
              <a:effectLst/>
              <a:latin typeface="Times New Roman" panose="02020603050405020304" pitchFamily="18" charset="0"/>
              <a:ea typeface="Times New Roman" panose="02020603050405020304" pitchFamily="18" charset="0"/>
            </a:endParaRPr>
          </a:p>
          <a:p>
            <a:pPr algn="just"/>
            <a:r>
              <a:rPr lang="fr-FR" sz="26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Encourager les gouvernements des pays africains à établir ou redynamiser les autorités nationales des noms</a:t>
            </a:r>
            <a:endParaRPr lang="fr-FR" sz="2600" dirty="0">
              <a:effectLst/>
              <a:latin typeface="Times New Roman" panose="02020603050405020304" pitchFamily="18" charset="0"/>
              <a:ea typeface="Times New Roman" panose="02020603050405020304" pitchFamily="18" charset="0"/>
            </a:endParaRPr>
          </a:p>
          <a:p>
            <a:pPr algn="just"/>
            <a:r>
              <a:rPr lang="fr-FR" sz="26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organiser des cours et ateliers sur la normalisation des noms géographiques standardisation  </a:t>
            </a:r>
            <a:endParaRPr lang="fr-FR" sz="2600" dirty="0">
              <a:effectLst/>
              <a:latin typeface="Times New Roman" panose="02020603050405020304" pitchFamily="18" charset="0"/>
              <a:ea typeface="Times New Roman" panose="02020603050405020304" pitchFamily="18" charset="0"/>
            </a:endParaRPr>
          </a:p>
          <a:p>
            <a:endParaRPr lang="fr-FR" dirty="0"/>
          </a:p>
        </p:txBody>
      </p:sp>
    </p:spTree>
    <p:extLst>
      <p:ext uri="{BB962C8B-B14F-4D97-AF65-F5344CB8AC3E}">
        <p14:creationId xmlns:p14="http://schemas.microsoft.com/office/powerpoint/2010/main" val="18948403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7476F3-2177-846B-D7F8-8760DA6099D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42AA8A96-3C54-744D-A3AF-C5BC320906D5}"/>
              </a:ext>
            </a:extLst>
          </p:cNvPr>
          <p:cNvSpPr>
            <a:spLocks noGrp="1"/>
          </p:cNvSpPr>
          <p:nvPr>
            <p:ph idx="1"/>
          </p:nvPr>
        </p:nvSpPr>
        <p:spPr/>
        <p:txBody>
          <a:bodyPr>
            <a:normAutofit/>
          </a:bodyPr>
          <a:lstStyle/>
          <a:p>
            <a:pPr algn="just"/>
            <a:r>
              <a:rPr lang="fr-FR" sz="2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Encourager les partenaires à parrainer la participation d’Experts africains à des ateliers régionaux et notamment aux Conférences et  Sessions de l'UNGEGN.</a:t>
            </a:r>
            <a:endParaRPr lang="fr-FR" sz="2800" dirty="0">
              <a:effectLst/>
              <a:latin typeface="Times New Roman" panose="02020603050405020304" pitchFamily="18" charset="0"/>
              <a:ea typeface="Times New Roman" panose="02020603050405020304" pitchFamily="18" charset="0"/>
            </a:endParaRPr>
          </a:p>
          <a:p>
            <a:pPr algn="just"/>
            <a:r>
              <a:rPr lang="fr-FR" sz="2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Organiser des réunions d'Experts nationaux pour coordonner les activités et partager les expériences.</a:t>
            </a:r>
            <a:endParaRPr lang="fr-FR" sz="2800" dirty="0">
              <a:effectLst/>
              <a:latin typeface="Times New Roman" panose="02020603050405020304" pitchFamily="18" charset="0"/>
              <a:ea typeface="Times New Roman" panose="02020603050405020304" pitchFamily="18" charset="0"/>
            </a:endParaRPr>
          </a:p>
          <a:p>
            <a:r>
              <a:rPr lang="fr-FR" sz="2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•Intégrer la thématique des noms </a:t>
            </a:r>
            <a:r>
              <a:rPr lang="fr-FR" dirty="0">
                <a:solidFill>
                  <a:srgbClr val="000000"/>
                </a:solidFill>
                <a:latin typeface="Calibri" panose="020F0502020204030204" pitchFamily="34" charset="0"/>
                <a:ea typeface="Calibri" panose="020F0502020204030204" pitchFamily="34" charset="0"/>
                <a:cs typeface="Arial" panose="020B0604020202020204" pitchFamily="34" charset="0"/>
              </a:rPr>
              <a:t> géographiques </a:t>
            </a:r>
            <a:r>
              <a:rPr lang="fr-FR" sz="2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dans les programmes scolaires et universitaires à tous les niveaux ; </a:t>
            </a:r>
            <a:endParaRPr lang="fr-FR" sz="28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fr-FR" sz="2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Sensibiliser les médias sur ce sujet. </a:t>
            </a:r>
            <a:endParaRPr lang="fr-FR" sz="2800" dirty="0">
              <a:effectLst/>
              <a:latin typeface="Times New Roman" panose="02020603050405020304" pitchFamily="18" charset="0"/>
              <a:ea typeface="Times New Roman" panose="02020603050405020304" pitchFamily="18" charset="0"/>
            </a:endParaRPr>
          </a:p>
          <a:p>
            <a:endParaRPr lang="fr-FR" dirty="0"/>
          </a:p>
        </p:txBody>
      </p:sp>
    </p:spTree>
    <p:extLst>
      <p:ext uri="{BB962C8B-B14F-4D97-AF65-F5344CB8AC3E}">
        <p14:creationId xmlns:p14="http://schemas.microsoft.com/office/powerpoint/2010/main" val="10712832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FEDF167-D4BC-2BDC-D82F-A0F8209BFF88}"/>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83DE3239-7105-9609-FB89-B8A37B319F59}"/>
              </a:ext>
            </a:extLst>
          </p:cNvPr>
          <p:cNvSpPr>
            <a:spLocks noGrp="1"/>
          </p:cNvSpPr>
          <p:nvPr>
            <p:ph idx="1"/>
          </p:nvPr>
        </p:nvSpPr>
        <p:spPr>
          <a:xfrm>
            <a:off x="838200" y="1482436"/>
            <a:ext cx="10515600" cy="5223164"/>
          </a:xfrm>
        </p:spPr>
        <p:txBody>
          <a:bodyPr>
            <a:normAutofit fontScale="92500" lnSpcReduction="20000"/>
          </a:bodyPr>
          <a:lstStyle/>
          <a:p>
            <a:r>
              <a:rPr lang="fr-FR"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r>
              <a:rPr lang="fr-FR"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endParaRPr lang="fr-FR" dirty="0">
              <a:effectLst/>
              <a:latin typeface="Times New Roman" panose="02020603050405020304" pitchFamily="18" charset="0"/>
              <a:ea typeface="Times New Roman" panose="02020603050405020304" pitchFamily="18" charset="0"/>
            </a:endParaRPr>
          </a:p>
          <a:p>
            <a:pPr algn="just"/>
            <a:r>
              <a:rPr lang="fr-FR" dirty="0">
                <a:solidFill>
                  <a:srgbClr val="000000"/>
                </a:solidFill>
                <a:effectLst/>
                <a:latin typeface="Calibri" panose="020F0502020204030204" pitchFamily="34" charset="0"/>
                <a:ea typeface="Calibri" panose="020F0502020204030204" pitchFamily="34" charset="0"/>
                <a:cs typeface="Arial" panose="020B0604020202020204" pitchFamily="34" charset="0"/>
              </a:rPr>
              <a:t>– Envisagez la journée africaine sur les noms géographiques</a:t>
            </a:r>
            <a:endParaRPr lang="fr-FR" dirty="0">
              <a:effectLst/>
              <a:latin typeface="Times New Roman" panose="02020603050405020304" pitchFamily="18" charset="0"/>
              <a:ea typeface="Times New Roman" panose="02020603050405020304" pitchFamily="18" charset="0"/>
            </a:endParaRPr>
          </a:p>
          <a:p>
            <a:pPr algn="just"/>
            <a:r>
              <a:rPr lang="fr-FR" dirty="0">
                <a:solidFill>
                  <a:srgbClr val="000000"/>
                </a:solidFill>
                <a:effectLst/>
                <a:latin typeface="Calibri" panose="020F0502020204030204" pitchFamily="34" charset="0"/>
                <a:ea typeface="Calibri" panose="020F0502020204030204" pitchFamily="34" charset="0"/>
                <a:cs typeface="Arial" panose="020B0604020202020204" pitchFamily="34" charset="0"/>
              </a:rPr>
              <a:t>– Inclure cette thématique dans  l'ordre du jour de la </a:t>
            </a:r>
            <a:r>
              <a:rPr lang="fr-FR"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StatCom</a:t>
            </a:r>
            <a:r>
              <a:rPr lang="fr-FR" dirty="0">
                <a:solidFill>
                  <a:srgbClr val="000000"/>
                </a:solidFill>
                <a:effectLst/>
                <a:latin typeface="Calibri" panose="020F0502020204030204" pitchFamily="34" charset="0"/>
                <a:ea typeface="Calibri" panose="020F0502020204030204" pitchFamily="34" charset="0"/>
                <a:cs typeface="Arial" panose="020B0604020202020204" pitchFamily="34" charset="0"/>
              </a:rPr>
              <a:t> et d'autres réunions d'organismes appropriés</a:t>
            </a:r>
          </a:p>
          <a:p>
            <a:pPr algn="just"/>
            <a:r>
              <a:rPr lang="fr-FR" dirty="0">
                <a:effectLst/>
                <a:latin typeface="Calibri" panose="020F0502020204030204" pitchFamily="34" charset="0"/>
                <a:ea typeface="Times New Roman" panose="02020603050405020304" pitchFamily="18" charset="0"/>
                <a:cs typeface="Calibri" panose="020F0502020204030204" pitchFamily="34" charset="0"/>
              </a:rPr>
              <a:t>Hier aussi par exemple, un intervenant à parler d’une action commune regroupant les pays de l’Afrique de l’Ouest sur un projet cartographique, il serait judicieux d’y inclure la normalisation des noms géographiques dans celui-ci.</a:t>
            </a:r>
            <a:r>
              <a:rPr lang="fr-FR" dirty="0">
                <a:effectLst/>
                <a:latin typeface="Times New Roman" panose="02020603050405020304" pitchFamily="18" charset="0"/>
                <a:ea typeface="Times New Roman" panose="02020603050405020304" pitchFamily="18" charset="0"/>
              </a:rPr>
              <a:t> </a:t>
            </a:r>
          </a:p>
          <a:p>
            <a:pPr algn="just"/>
            <a:r>
              <a:rPr lang="fr-FR" dirty="0">
                <a:solidFill>
                  <a:srgbClr val="000000"/>
                </a:solidFill>
                <a:effectLst/>
                <a:latin typeface="Calibri" panose="020F0502020204030204" pitchFamily="34" charset="0"/>
                <a:ea typeface="Calibri" panose="020F0502020204030204" pitchFamily="34" charset="0"/>
                <a:cs typeface="Arial" panose="020B0604020202020204" pitchFamily="34" charset="0"/>
              </a:rPr>
              <a:t>– Encourager les pays à établir ou à réorganiser les structures sur les noms  </a:t>
            </a:r>
          </a:p>
          <a:p>
            <a:pPr algn="just"/>
            <a:r>
              <a:rPr lang="fr-FR" dirty="0">
                <a:effectLst/>
                <a:latin typeface="Times New Roman" panose="02020603050405020304" pitchFamily="18" charset="0"/>
                <a:ea typeface="Times New Roman" panose="02020603050405020304" pitchFamily="18" charset="0"/>
              </a:rPr>
              <a:t>Géographiques</a:t>
            </a:r>
          </a:p>
          <a:p>
            <a:pPr algn="just"/>
            <a:r>
              <a:rPr lang="fr-FR" dirty="0">
                <a:solidFill>
                  <a:srgbClr val="000000"/>
                </a:solidFill>
                <a:effectLst/>
                <a:latin typeface="Calibri" panose="020F0502020204030204" pitchFamily="34" charset="0"/>
                <a:ea typeface="Calibri" panose="020F0502020204030204" pitchFamily="34" charset="0"/>
                <a:cs typeface="Arial" panose="020B0604020202020204" pitchFamily="34" charset="0"/>
              </a:rPr>
              <a:t>• L'UNECA devrait  finaliser et diffuser en Afrique le logiciel de gestion des bases de données géographiques ‘</a:t>
            </a:r>
            <a:r>
              <a:rPr lang="fr-FR"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GeoNyms</a:t>
            </a:r>
            <a:r>
              <a:rPr lang="fr-FR" dirty="0">
                <a:solidFill>
                  <a:srgbClr val="000000"/>
                </a:solidFill>
                <a:effectLst/>
                <a:latin typeface="Calibri" panose="020F0502020204030204" pitchFamily="34" charset="0"/>
                <a:ea typeface="Calibri" panose="020F0502020204030204" pitchFamily="34" charset="0"/>
                <a:cs typeface="Arial" panose="020B0604020202020204" pitchFamily="34" charset="0"/>
              </a:rPr>
              <a:t>’ qui est actuellement en phase pilote dans certains pays</a:t>
            </a:r>
          </a:p>
          <a:p>
            <a:pPr algn="just"/>
            <a:r>
              <a:rPr lang="fr-FR" sz="2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Sensibiliser les  décideurs politiques</a:t>
            </a:r>
            <a:endParaRPr lang="fr-FR" dirty="0">
              <a:effectLst/>
              <a:latin typeface="Times New Roman" panose="02020603050405020304" pitchFamily="18" charset="0"/>
              <a:ea typeface="Times New Roman" panose="02020603050405020304" pitchFamily="18" charset="0"/>
            </a:endParaRPr>
          </a:p>
          <a:p>
            <a:endParaRPr lang="fr-FR" dirty="0"/>
          </a:p>
        </p:txBody>
      </p:sp>
    </p:spTree>
    <p:extLst>
      <p:ext uri="{BB962C8B-B14F-4D97-AF65-F5344CB8AC3E}">
        <p14:creationId xmlns:p14="http://schemas.microsoft.com/office/powerpoint/2010/main" val="13008624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64B6C99-C5B4-33CD-6ACE-D99B0FB91848}"/>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5B3B726B-BA8E-113E-5064-1C25AB46A375}"/>
              </a:ext>
            </a:extLst>
          </p:cNvPr>
          <p:cNvSpPr>
            <a:spLocks noGrp="1"/>
          </p:cNvSpPr>
          <p:nvPr>
            <p:ph idx="1"/>
          </p:nvPr>
        </p:nvSpPr>
        <p:spPr/>
        <p:txBody>
          <a:bodyPr/>
          <a:lstStyle/>
          <a:p>
            <a:r>
              <a:rPr lang="fr-FR" dirty="0"/>
              <a:t>Comme on peut le constater, l’UNECA par ces actions à son actif, vise à s’inscrire pleinement dans les objectifs de l’UNGEGN;  Et elle le devrait plus dans la nouvelle stratégie du Groupe des Experts des Nations Unies.</a:t>
            </a:r>
          </a:p>
          <a:p>
            <a:r>
              <a:rPr lang="fr-FR" dirty="0"/>
              <a:t>En effet, l’UNGEGN a mis en place récemment une nouvelle stratégie visant le développement des noms géographiques dans le monde pour la décennie 2020-2030.</a:t>
            </a:r>
          </a:p>
        </p:txBody>
      </p:sp>
    </p:spTree>
    <p:extLst>
      <p:ext uri="{BB962C8B-B14F-4D97-AF65-F5344CB8AC3E}">
        <p14:creationId xmlns:p14="http://schemas.microsoft.com/office/powerpoint/2010/main" val="41888702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3E9BE6A-430B-6790-3935-70DF65B0167F}"/>
              </a:ext>
            </a:extLst>
          </p:cNvPr>
          <p:cNvSpPr>
            <a:spLocks noGrp="1"/>
          </p:cNvSpPr>
          <p:nvPr>
            <p:ph type="title"/>
          </p:nvPr>
        </p:nvSpPr>
        <p:spPr/>
        <p:txBody>
          <a:bodyPr>
            <a:normAutofit fontScale="90000"/>
          </a:bodyPr>
          <a:lstStyle/>
          <a:p>
            <a:r>
              <a:rPr lang="fr-FR" b="1" dirty="0">
                <a:solidFill>
                  <a:srgbClr val="555555"/>
                </a:solidFill>
                <a:latin typeface="Helvetica Neue"/>
                <a:hlinkClick r:id="rId2"/>
              </a:rPr>
              <a:t>Le plan stratégique et le programme de travail 2021-2029</a:t>
            </a:r>
            <a:r>
              <a:rPr lang="fr-FR" dirty="0">
                <a:solidFill>
                  <a:srgbClr val="555555"/>
                </a:solidFill>
                <a:latin typeface="Helvetica Neue"/>
              </a:rPr>
              <a:t> </a:t>
            </a:r>
            <a:r>
              <a:rPr lang="fr-FR" b="1" u="sng" dirty="0">
                <a:solidFill>
                  <a:srgbClr val="0070C0"/>
                </a:solidFill>
                <a:latin typeface="Helvetica Neue"/>
              </a:rPr>
              <a:t>de l’UNGEGN</a:t>
            </a:r>
            <a:br>
              <a:rPr lang="fr-FR" b="1" u="sng" dirty="0">
                <a:solidFill>
                  <a:srgbClr val="0070C0"/>
                </a:solidFill>
                <a:latin typeface="Helvetica Neue"/>
              </a:rPr>
            </a:br>
            <a:endParaRPr lang="fr-FR" b="1" u="sng" dirty="0">
              <a:solidFill>
                <a:srgbClr val="0070C0"/>
              </a:solidFill>
              <a:latin typeface="Helvetica Neue"/>
            </a:endParaRPr>
          </a:p>
        </p:txBody>
      </p:sp>
      <p:sp>
        <p:nvSpPr>
          <p:cNvPr id="3" name="Espace réservé du contenu 2">
            <a:extLst>
              <a:ext uri="{FF2B5EF4-FFF2-40B4-BE49-F238E27FC236}">
                <a16:creationId xmlns:a16="http://schemas.microsoft.com/office/drawing/2014/main" id="{1C3DC858-1AD1-A3BC-177B-20AB16DCCC94}"/>
              </a:ext>
            </a:extLst>
          </p:cNvPr>
          <p:cNvSpPr>
            <a:spLocks noGrp="1"/>
          </p:cNvSpPr>
          <p:nvPr>
            <p:ph idx="1"/>
          </p:nvPr>
        </p:nvSpPr>
        <p:spPr/>
        <p:txBody>
          <a:bodyPr>
            <a:normAutofit fontScale="77500" lnSpcReduction="20000"/>
          </a:bodyPr>
          <a:lstStyle/>
          <a:p>
            <a:endParaRPr lang="fr-FR" b="0" i="0" dirty="0">
              <a:solidFill>
                <a:srgbClr val="555555"/>
              </a:solidFill>
              <a:effectLst/>
              <a:latin typeface="Helvetica Neue"/>
            </a:endParaRPr>
          </a:p>
          <a:p>
            <a:r>
              <a:rPr lang="fr-FR" b="0" i="0" dirty="0">
                <a:solidFill>
                  <a:srgbClr val="555555"/>
                </a:solidFill>
                <a:effectLst/>
                <a:latin typeface="Helvetica Neue"/>
              </a:rPr>
              <a:t>Lors de la première session de l’ UNGEGN dans son nouveau mode de fonction,  convoquée du 29 avril au 3 mai 2019 à New York, le Groupe d'experts a adopté le projet de rapport de session qui comprenait six recommandations et 15 décisions. </a:t>
            </a:r>
            <a:r>
              <a:rPr lang="fr-FR" b="0" i="0" dirty="0">
                <a:solidFill>
                  <a:srgbClr val="FF0000"/>
                </a:solidFill>
                <a:effectLst/>
                <a:latin typeface="Helvetica Neue"/>
              </a:rPr>
              <a:t>Ces recommandations et décisions ont été adoptées par le Conseil économique </a:t>
            </a:r>
            <a:r>
              <a:rPr lang="fr-FR" dirty="0">
                <a:solidFill>
                  <a:srgbClr val="FF0000"/>
                </a:solidFill>
                <a:latin typeface="Helvetica Neue"/>
              </a:rPr>
              <a:t>et social des Nations Unies lors de sa réunion de gestion en juillet 2019 ( </a:t>
            </a:r>
            <a:r>
              <a:rPr lang="fr-FR" dirty="0">
                <a:solidFill>
                  <a:srgbClr val="FF0000"/>
                </a:solidFill>
                <a:latin typeface="Helvetica Neue"/>
                <a:hlinkClick r:id="rId3">
                  <a:extLst>
                    <a:ext uri="{A12FA001-AC4F-418D-AE19-62706E023703}">
                      <ahyp:hlinkClr xmlns:ahyp="http://schemas.microsoft.com/office/drawing/2018/hyperlinkcolor" val="tx"/>
                    </a:ext>
                  </a:extLst>
                </a:hlinkClick>
              </a:rPr>
              <a:t>E/2019/99)</a:t>
            </a:r>
            <a:r>
              <a:rPr lang="fr-FR" dirty="0">
                <a:solidFill>
                  <a:srgbClr val="FF0000"/>
                </a:solidFill>
                <a:latin typeface="Helvetica Neue"/>
              </a:rPr>
              <a:t> </a:t>
            </a:r>
            <a:r>
              <a:rPr lang="fr-FR" dirty="0">
                <a:solidFill>
                  <a:srgbClr val="555555"/>
                </a:solidFill>
                <a:latin typeface="Helvetica Neue"/>
              </a:rPr>
              <a:t>. La </a:t>
            </a:r>
            <a:r>
              <a:rPr lang="fr-FR" b="0" i="0" dirty="0">
                <a:solidFill>
                  <a:srgbClr val="555555"/>
                </a:solidFill>
                <a:effectLst/>
                <a:latin typeface="Helvetica Neue"/>
              </a:rPr>
              <a:t>recommandation 1  demandait que le Bureau du Groupe d'experts entreprenne l'élaboration d'un projet de plan stratégique et de programme de travail pour le nouveau GENUNG qui furent  adoptés lors de la 2e session 2021 de l'UNGEGN en mai 2021.</a:t>
            </a:r>
          </a:p>
          <a:p>
            <a:r>
              <a:rPr lang="fr-FR" b="0" i="0" dirty="0">
                <a:solidFill>
                  <a:srgbClr val="555555"/>
                </a:solidFill>
                <a:effectLst/>
                <a:latin typeface="Helvetica Neue"/>
              </a:rPr>
              <a:t> Les États membres, les divisions, les groupes de travail et les équipes spéciales sont invités à commencer la mise en œuvre du plan stratégique et du programme de travail.</a:t>
            </a:r>
          </a:p>
          <a:p>
            <a:r>
              <a:rPr lang="fr-FR" dirty="0">
                <a:solidFill>
                  <a:srgbClr val="0070C0"/>
                </a:solidFill>
              </a:rPr>
              <a:t>https://unstats.un.org/unsd/ungegn/documents/UNGEGN_Strategic_Plan_2021_V4.pdf</a:t>
            </a:r>
          </a:p>
        </p:txBody>
      </p:sp>
    </p:spTree>
    <p:extLst>
      <p:ext uri="{BB962C8B-B14F-4D97-AF65-F5344CB8AC3E}">
        <p14:creationId xmlns:p14="http://schemas.microsoft.com/office/powerpoint/2010/main" val="860468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362F6C-C224-2627-5614-1EF52510715D}"/>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A1FFCF59-B361-9924-0036-B02AEBFF122D}"/>
              </a:ext>
            </a:extLst>
          </p:cNvPr>
          <p:cNvSpPr>
            <a:spLocks noGrp="1"/>
          </p:cNvSpPr>
          <p:nvPr>
            <p:ph idx="1"/>
          </p:nvPr>
        </p:nvSpPr>
        <p:spPr/>
        <p:txBody>
          <a:bodyPr>
            <a:normAutofit lnSpcReduction="10000"/>
          </a:bodyPr>
          <a:lstStyle/>
          <a:p>
            <a:pPr marL="0" indent="0" algn="just">
              <a:buNone/>
            </a:pPr>
            <a:r>
              <a:rPr lang="fr-FR" b="0" i="0" dirty="0">
                <a:solidFill>
                  <a:srgbClr val="555555"/>
                </a:solidFill>
                <a:effectLst/>
                <a:latin typeface="Helvetica Neue"/>
              </a:rPr>
              <a:t>‘Un plan stratégique et un programme de travail sont nécessaires pour tirer parti des progrès réalisés dans la modernisation et l'efficacité des opérations du Groupe d'experts, et pour renforcer l'alignement du Groupe avec d'autres organes d'experts de l'ECOSOC.</a:t>
            </a:r>
          </a:p>
          <a:p>
            <a:pPr marL="0" indent="0" algn="just">
              <a:buNone/>
            </a:pPr>
            <a:r>
              <a:rPr lang="fr-FR" b="0" i="0" dirty="0">
                <a:solidFill>
                  <a:srgbClr val="555555"/>
                </a:solidFill>
                <a:effectLst/>
                <a:latin typeface="Helvetica Neue"/>
              </a:rPr>
              <a:t> Dans l'accomplissement de cette tâche, le Groupe est tenu de prendre en considération les évolutions technologiques rapides, les exigences prioritaires de normalisation des noms géographiques des États membres et de soutenir les travaux de l'ECOSOC visant à faire progresser le Programme de développement durable à l'horizon 2030’.</a:t>
            </a:r>
            <a:endParaRPr lang="fr-FR" dirty="0"/>
          </a:p>
        </p:txBody>
      </p:sp>
    </p:spTree>
    <p:extLst>
      <p:ext uri="{BB962C8B-B14F-4D97-AF65-F5344CB8AC3E}">
        <p14:creationId xmlns:p14="http://schemas.microsoft.com/office/powerpoint/2010/main" val="35273424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4D5BC3F-B4DE-E0F2-292E-06AA4A299EE3}"/>
              </a:ext>
            </a:extLst>
          </p:cNvPr>
          <p:cNvSpPr>
            <a:spLocks noGrp="1"/>
          </p:cNvSpPr>
          <p:nvPr>
            <p:ph type="title"/>
          </p:nvPr>
        </p:nvSpPr>
        <p:spPr/>
        <p:txBody>
          <a:bodyPr/>
          <a:lstStyle/>
          <a:p>
            <a:endParaRPr lang="fr-FR"/>
          </a:p>
        </p:txBody>
      </p:sp>
      <p:pic>
        <p:nvPicPr>
          <p:cNvPr id="1026" name="Picture 2">
            <a:extLst>
              <a:ext uri="{FF2B5EF4-FFF2-40B4-BE49-F238E27FC236}">
                <a16:creationId xmlns:a16="http://schemas.microsoft.com/office/drawing/2014/main" id="{36C7ED29-C24A-50D2-DAFF-D229ADCCCCD7}"/>
              </a:ext>
            </a:extLst>
          </p:cNvPr>
          <p:cNvPicPr>
            <a:picLocks noGrp="1" noChangeAspect="1" noChangeArrowheads="1"/>
          </p:cNvPicPr>
          <p:nvPr>
            <p:ph idx="1"/>
          </p:nvPr>
        </p:nvPicPr>
        <p:blipFill>
          <a:blip>
            <a:extLst>
              <a:ext uri="{28A0092B-C50C-407E-A947-70E740481C1C}">
                <a14:useLocalDpi xmlns:a14="http://schemas.microsoft.com/office/drawing/2010/main" val="0"/>
              </a:ext>
            </a:extLst>
          </a:blip>
          <a:srcRect/>
          <a:stretch>
            <a:fillRect/>
          </a:stretch>
        </p:blipFill>
        <p:spPr bwMode="auto">
          <a:xfrm>
            <a:off x="253218" y="140677"/>
            <a:ext cx="11938782" cy="66118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4714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9AB664-0F6C-4F8D-5B5C-D1A2100EDF7C}"/>
              </a:ext>
            </a:extLst>
          </p:cNvPr>
          <p:cNvSpPr>
            <a:spLocks noGrp="1"/>
          </p:cNvSpPr>
          <p:nvPr>
            <p:ph type="title"/>
          </p:nvPr>
        </p:nvSpPr>
        <p:spPr/>
        <p:txBody>
          <a:bodyPr>
            <a:normAutofit/>
          </a:bodyPr>
          <a:lstStyle/>
          <a:p>
            <a:pPr algn="ctr"/>
            <a:r>
              <a:rPr lang="fr-FR" sz="2400" b="1" dirty="0">
                <a:effectLst/>
                <a:latin typeface="Calibri" panose="020F0502020204030204" pitchFamily="34" charset="0"/>
                <a:ea typeface="Calibri" panose="020F0502020204030204" pitchFamily="34" charset="0"/>
                <a:cs typeface="Arial" panose="020B0604020202020204" pitchFamily="34" charset="0"/>
              </a:rPr>
              <a:t>BREF RAPPEL DE L’IMPORTANCE DE LA NORMALISATION DES NOMS GEOGRAPHIQUES :</a:t>
            </a:r>
            <a:br>
              <a:rPr lang="fr-FR" sz="2400" dirty="0">
                <a:effectLst/>
                <a:latin typeface="Calibri" panose="020F0502020204030204" pitchFamily="34" charset="0"/>
                <a:ea typeface="Calibri" panose="020F0502020204030204" pitchFamily="34" charset="0"/>
                <a:cs typeface="Arial" panose="020B0604020202020204" pitchFamily="34" charset="0"/>
              </a:rPr>
            </a:br>
            <a:endParaRPr lang="fr-FR" sz="2400" dirty="0"/>
          </a:p>
        </p:txBody>
      </p:sp>
      <p:sp>
        <p:nvSpPr>
          <p:cNvPr id="3" name="Espace réservé du contenu 2">
            <a:extLst>
              <a:ext uri="{FF2B5EF4-FFF2-40B4-BE49-F238E27FC236}">
                <a16:creationId xmlns:a16="http://schemas.microsoft.com/office/drawing/2014/main" id="{5AF2D68B-2998-896C-61C2-9B604ADA28A2}"/>
              </a:ext>
            </a:extLst>
          </p:cNvPr>
          <p:cNvSpPr>
            <a:spLocks noGrp="1"/>
          </p:cNvSpPr>
          <p:nvPr>
            <p:ph idx="1"/>
          </p:nvPr>
        </p:nvSpPr>
        <p:spPr>
          <a:xfrm>
            <a:off x="838200" y="1825624"/>
            <a:ext cx="10515600" cy="5032375"/>
          </a:xfrm>
        </p:spPr>
        <p:txBody>
          <a:bodyPr>
            <a:normAutofit lnSpcReduction="10000"/>
          </a:bodyPr>
          <a:lstStyle/>
          <a:p>
            <a:pPr algn="just">
              <a:lnSpc>
                <a:spcPct val="107000"/>
              </a:lnSpc>
              <a:spcAft>
                <a:spcPts val="800"/>
              </a:spcAft>
            </a:pPr>
            <a:r>
              <a:rPr lang="fr-FR" sz="2400" dirty="0">
                <a:effectLst/>
                <a:latin typeface="Calibri" panose="020F0502020204030204" pitchFamily="34" charset="0"/>
                <a:ea typeface="Calibri" panose="020F0502020204030204" pitchFamily="34" charset="0"/>
                <a:cs typeface="Arial" panose="020B0604020202020204" pitchFamily="34" charset="0"/>
              </a:rPr>
              <a:t>Dans une société moderne, une administration et une communication exacte et efficaces ne sont possibles que s’il existe des noms géographiques normalisés.</a:t>
            </a:r>
          </a:p>
          <a:p>
            <a:pPr algn="just">
              <a:lnSpc>
                <a:spcPct val="107000"/>
              </a:lnSpc>
              <a:spcAft>
                <a:spcPts val="800"/>
              </a:spcAft>
            </a:pPr>
            <a:r>
              <a:rPr lang="fr-FR" sz="2400" dirty="0">
                <a:latin typeface="Calibri" panose="020F0502020204030204" pitchFamily="34" charset="0"/>
                <a:ea typeface="Calibri" panose="020F0502020204030204" pitchFamily="34" charset="0"/>
                <a:cs typeface="Arial" panose="020B0604020202020204" pitchFamily="34" charset="0"/>
              </a:rPr>
              <a:t>Hier on a assisté à d’importantes communications sur la thématique et les opérations  relatives au ‘Géocodage’ et au ‘géoréférencement’; sans des noms de lieux normalisés celles-ci manqueraient certainement de  rigueurs et pourraient prêter à confusion  dans l’identification    des lieux non normalisés portant des noms  ayant  différentes écritures.  </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2400" dirty="0">
                <a:effectLst/>
                <a:latin typeface="Calibri" panose="020F0502020204030204" pitchFamily="34" charset="0"/>
                <a:ea typeface="Calibri" panose="020F0502020204030204" pitchFamily="34" charset="0"/>
                <a:cs typeface="Arial" panose="020B0604020202020204" pitchFamily="34" charset="0"/>
              </a:rPr>
              <a:t>La normalisation vise à ce que le nom géographique exerce sa fonction première d'identifier un lieu de façon non équivoque, grâce à l'unicité du nom et la stabilité graphique de sa forme.</a:t>
            </a:r>
          </a:p>
          <a:p>
            <a:pPr algn="just">
              <a:lnSpc>
                <a:spcPct val="107000"/>
              </a:lnSpc>
              <a:spcAft>
                <a:spcPts val="800"/>
              </a:spcAft>
            </a:pPr>
            <a:r>
              <a:rPr lang="fr-FR" sz="2400" dirty="0">
                <a:effectLst/>
                <a:latin typeface="Calibri" panose="020F0502020204030204" pitchFamily="34" charset="0"/>
                <a:ea typeface="Calibri" panose="020F0502020204030204" pitchFamily="34" charset="0"/>
                <a:cs typeface="Arial" panose="020B0604020202020204" pitchFamily="34" charset="0"/>
              </a:rPr>
              <a:t> </a:t>
            </a:r>
            <a:endParaRPr lang="fr-FR" dirty="0"/>
          </a:p>
        </p:txBody>
      </p:sp>
    </p:spTree>
    <p:extLst>
      <p:ext uri="{BB962C8B-B14F-4D97-AF65-F5344CB8AC3E}">
        <p14:creationId xmlns:p14="http://schemas.microsoft.com/office/powerpoint/2010/main" val="3807670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4A9C0C-D26B-F3A4-7744-C495BB7B8566}"/>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D4668951-BC87-3153-3C7B-9FD7BC46ABC9}"/>
              </a:ext>
            </a:extLst>
          </p:cNvPr>
          <p:cNvSpPr>
            <a:spLocks noGrp="1"/>
          </p:cNvSpPr>
          <p:nvPr>
            <p:ph idx="1"/>
          </p:nvPr>
        </p:nvSpPr>
        <p:spPr/>
        <p:txBody>
          <a:bodyPr>
            <a:normAutofit fontScale="92500" lnSpcReduction="10000"/>
          </a:bodyPr>
          <a:lstStyle/>
          <a:p>
            <a:r>
              <a:rPr lang="fr-FR" b="1" dirty="0"/>
              <a:t>C’est en conformité de ce programme stratégique invitant la mise en œuvre de ses  dispositions,  que nous suggérons que le ‘sous Groupe’ du GGIM/Afrique sur les noms géographiques crée lors de la Sixième session et à ce jour non encore fonctionnel et pour s’inscrire entièrement dans cette nouvelle approche de l’UNGEGN,   soit érigé en un ‘Groupe’ afin qu’il puisse apporter efficacement sa contribution et permettre à notre continent de  s’inscrire et s’intégrer dans les objectifs de ce plan stratégique visant le développement de cette thématique dans le monde  et par la même de </a:t>
            </a:r>
            <a:r>
              <a:rPr lang="fr-FR" b="1" i="1" dirty="0">
                <a:solidFill>
                  <a:srgbClr val="FF0000"/>
                </a:solidFill>
              </a:rPr>
              <a:t>‘soutenir les travaux de l'ECOSOC visant à faire progresser le Programme de développement durable à l'horizon 2030’.</a:t>
            </a:r>
          </a:p>
          <a:p>
            <a:r>
              <a:rPr lang="fr-FR" dirty="0"/>
              <a:t> </a:t>
            </a:r>
          </a:p>
          <a:p>
            <a:pPr marL="0" indent="0">
              <a:buNone/>
            </a:pPr>
            <a:r>
              <a:rPr lang="fr-FR" dirty="0"/>
              <a:t>.</a:t>
            </a:r>
          </a:p>
        </p:txBody>
      </p:sp>
    </p:spTree>
    <p:extLst>
      <p:ext uri="{BB962C8B-B14F-4D97-AF65-F5344CB8AC3E}">
        <p14:creationId xmlns:p14="http://schemas.microsoft.com/office/powerpoint/2010/main" val="22689350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308A46-2C54-16AC-3BA6-BD7CA10C1A2A}"/>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BCEC9737-0CB6-1DA9-F792-3EFFDCD9700C}"/>
              </a:ext>
            </a:extLst>
          </p:cNvPr>
          <p:cNvSpPr>
            <a:spLocks noGrp="1"/>
          </p:cNvSpPr>
          <p:nvPr>
            <p:ph idx="1"/>
          </p:nvPr>
        </p:nvSpPr>
        <p:spPr/>
        <p:txBody>
          <a:bodyPr/>
          <a:lstStyle/>
          <a:p>
            <a:pPr algn="ctr"/>
            <a:endParaRPr lang="fr-FR" dirty="0"/>
          </a:p>
          <a:p>
            <a:pPr algn="ctr"/>
            <a:endParaRPr lang="fr-FR" dirty="0"/>
          </a:p>
          <a:p>
            <a:pPr algn="ctr"/>
            <a:endParaRPr lang="fr-FR" dirty="0"/>
          </a:p>
          <a:p>
            <a:pPr algn="ctr"/>
            <a:r>
              <a:rPr lang="fr-FR" sz="4000" dirty="0"/>
              <a:t>Je vous remercie de votre attention</a:t>
            </a:r>
          </a:p>
        </p:txBody>
      </p:sp>
    </p:spTree>
    <p:extLst>
      <p:ext uri="{BB962C8B-B14F-4D97-AF65-F5344CB8AC3E}">
        <p14:creationId xmlns:p14="http://schemas.microsoft.com/office/powerpoint/2010/main" val="2151348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BAA2E5-4CFD-F7FB-89C8-A93D766FA4A9}"/>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610EFECC-8BCD-113D-9E93-AE510A01CF54}"/>
              </a:ext>
            </a:extLst>
          </p:cNvPr>
          <p:cNvSpPr>
            <a:spLocks noGrp="1"/>
          </p:cNvSpPr>
          <p:nvPr>
            <p:ph idx="1"/>
          </p:nvPr>
        </p:nvSpPr>
        <p:spPr/>
        <p:txBody>
          <a:bodyPr/>
          <a:lstStyle/>
          <a:p>
            <a:pPr algn="just">
              <a:lnSpc>
                <a:spcPct val="107000"/>
              </a:lnSpc>
              <a:spcAft>
                <a:spcPts val="800"/>
              </a:spcAft>
            </a:pPr>
            <a:r>
              <a:rPr lang="fr-FR" sz="2800" dirty="0">
                <a:effectLst/>
                <a:latin typeface="Calibri" panose="020F0502020204030204" pitchFamily="34" charset="0"/>
                <a:ea typeface="Calibri" panose="020F0502020204030204" pitchFamily="34" charset="0"/>
                <a:cs typeface="Arial" panose="020B0604020202020204" pitchFamily="34" charset="0"/>
              </a:rPr>
              <a:t>Elle vise également la conservation de l'information ou de la valeur patrimoniale que les noms de lieux recèlent. Chose toute aussi importante, la population d’un pays considère instinctivement les noms géographiques comme des éléments de son patrimoine, identitaire et  culturel immatériel. </a:t>
            </a:r>
            <a:endParaRPr lang="fr-FR" sz="28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2800" dirty="0">
                <a:effectLst/>
                <a:latin typeface="Calibri" panose="020F0502020204030204" pitchFamily="34" charset="0"/>
                <a:ea typeface="Calibri" panose="020F0502020204030204" pitchFamily="34" charset="0"/>
                <a:cs typeface="Arial" panose="020B0604020202020204" pitchFamily="34" charset="0"/>
              </a:rPr>
              <a:t>C’est à cet effet, qu’il est nécessaire et important de définir un plan national de normalisation des noms géographiques</a:t>
            </a:r>
          </a:p>
          <a:p>
            <a:endParaRPr lang="fr-FR" dirty="0"/>
          </a:p>
        </p:txBody>
      </p:sp>
    </p:spTree>
    <p:extLst>
      <p:ext uri="{BB962C8B-B14F-4D97-AF65-F5344CB8AC3E}">
        <p14:creationId xmlns:p14="http://schemas.microsoft.com/office/powerpoint/2010/main" val="1346760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9269736-68F7-6383-1A94-6156E6B7AF9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5EDCDEC5-ED88-4789-EBE6-F2356EC301CA}"/>
              </a:ext>
            </a:extLst>
          </p:cNvPr>
          <p:cNvSpPr>
            <a:spLocks noGrp="1"/>
          </p:cNvSpPr>
          <p:nvPr>
            <p:ph idx="1"/>
          </p:nvPr>
        </p:nvSpPr>
        <p:spPr/>
        <p:txBody>
          <a:bodyPr/>
          <a:lstStyle/>
          <a:p>
            <a:pPr algn="just"/>
            <a:r>
              <a:rPr lang="fr-FR" dirty="0">
                <a:effectLst/>
                <a:latin typeface="Calibri" panose="020F0502020204030204" pitchFamily="34" charset="0"/>
                <a:ea typeface="Calibri" panose="020F0502020204030204" pitchFamily="34" charset="0"/>
                <a:cs typeface="Arial" panose="020B0604020202020204" pitchFamily="34" charset="0"/>
              </a:rPr>
              <a:t>Un programme national de normalisation se traduit par des économies de temps et d’argent en améliorant l’efficience des opérations à tous les niveaux de l’administration, l’industrie, du commerce et de l’éducation. </a:t>
            </a:r>
          </a:p>
          <a:p>
            <a:pPr algn="just"/>
            <a:r>
              <a:rPr lang="fr-FR" dirty="0">
                <a:effectLst/>
                <a:latin typeface="Calibri" panose="020F0502020204030204" pitchFamily="34" charset="0"/>
                <a:ea typeface="Calibri" panose="020F0502020204030204" pitchFamily="34" charset="0"/>
                <a:cs typeface="Arial" panose="020B0604020202020204" pitchFamily="34" charset="0"/>
              </a:rPr>
              <a:t>Tel est particulièrement le cas pour la production de cartes terrestres et marines, les recensements, la défense nationale, les communications nationales et internationales, les relevés des ressources hydrauliques et minérales, la poste, les transports, la sécurité, la prévention des catastrophes et la recherche démographique, culturelle, sociale et scientifique.</a:t>
            </a:r>
          </a:p>
          <a:p>
            <a:endParaRPr lang="fr-FR" dirty="0"/>
          </a:p>
        </p:txBody>
      </p:sp>
    </p:spTree>
    <p:extLst>
      <p:ext uri="{BB962C8B-B14F-4D97-AF65-F5344CB8AC3E}">
        <p14:creationId xmlns:p14="http://schemas.microsoft.com/office/powerpoint/2010/main" val="3930084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B8A0BD-FAD5-43C0-462F-139C60CADB9D}"/>
              </a:ext>
            </a:extLst>
          </p:cNvPr>
          <p:cNvSpPr>
            <a:spLocks noGrp="1"/>
          </p:cNvSpPr>
          <p:nvPr>
            <p:ph type="title"/>
          </p:nvPr>
        </p:nvSpPr>
        <p:spPr/>
        <p:txBody>
          <a:bodyPr/>
          <a:lstStyle/>
          <a:p>
            <a:pPr algn="ctr"/>
            <a:r>
              <a:rPr lang="fr-FR" b="1" dirty="0"/>
              <a:t>Différentes approches</a:t>
            </a:r>
          </a:p>
        </p:txBody>
      </p:sp>
      <p:sp>
        <p:nvSpPr>
          <p:cNvPr id="3" name="Espace réservé du contenu 2">
            <a:extLst>
              <a:ext uri="{FF2B5EF4-FFF2-40B4-BE49-F238E27FC236}">
                <a16:creationId xmlns:a16="http://schemas.microsoft.com/office/drawing/2014/main" id="{CE3B97F4-4DD4-3921-2F4B-67AF5B4D38B0}"/>
              </a:ext>
            </a:extLst>
          </p:cNvPr>
          <p:cNvSpPr>
            <a:spLocks noGrp="1"/>
          </p:cNvSpPr>
          <p:nvPr>
            <p:ph idx="1"/>
          </p:nvPr>
        </p:nvSpPr>
        <p:spPr/>
        <p:txBody>
          <a:bodyPr>
            <a:normAutofit lnSpcReduction="10000"/>
          </a:bodyPr>
          <a:lstStyle/>
          <a:p>
            <a:pPr algn="just">
              <a:lnSpc>
                <a:spcPct val="107000"/>
              </a:lnSpc>
              <a:spcAft>
                <a:spcPts val="800"/>
              </a:spcAft>
            </a:pPr>
            <a:r>
              <a:rPr lang="fr-FR" dirty="0">
                <a:effectLst/>
                <a:latin typeface="Calibri" panose="020F0502020204030204" pitchFamily="34" charset="0"/>
                <a:ea typeface="Calibri" panose="020F0502020204030204" pitchFamily="34" charset="0"/>
                <a:cs typeface="Arial" panose="020B0604020202020204" pitchFamily="34" charset="0"/>
              </a:rPr>
              <a:t>La normalisation des noms géographiques, varie d’un pays à un autre. En fait, chaque pays ayant établi un programme, approche la normalisation dans une optique différente et l’organisation de ses programmes et les principes, politiques et procédures qui les régissent, varient beaucoup.</a:t>
            </a:r>
          </a:p>
          <a:p>
            <a:pPr algn="just">
              <a:lnSpc>
                <a:spcPct val="107000"/>
              </a:lnSpc>
              <a:spcAft>
                <a:spcPts val="800"/>
              </a:spcAft>
            </a:pPr>
            <a:r>
              <a:rPr lang="fr-FR" dirty="0">
                <a:effectLst/>
                <a:latin typeface="Calibri" panose="020F0502020204030204" pitchFamily="34" charset="0"/>
                <a:ea typeface="Calibri" panose="020F0502020204030204" pitchFamily="34" charset="0"/>
                <a:cs typeface="Arial" panose="020B0604020202020204" pitchFamily="34" charset="0"/>
              </a:rPr>
              <a:t>Aucune méthode n’est meilleure qu’une autre, à condition que chacune parvienne à établir des noms toujours écrits de la même façon qui soient acceptés sur le plan national et qui concordent avec la langue parlée et l’usage local. </a:t>
            </a:r>
          </a:p>
          <a:p>
            <a:endParaRPr lang="fr-FR" dirty="0"/>
          </a:p>
        </p:txBody>
      </p:sp>
    </p:spTree>
    <p:extLst>
      <p:ext uri="{BB962C8B-B14F-4D97-AF65-F5344CB8AC3E}">
        <p14:creationId xmlns:p14="http://schemas.microsoft.com/office/powerpoint/2010/main" val="151426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9D8BDB-FD01-129B-0B62-7A7E4183BCFC}"/>
              </a:ext>
            </a:extLst>
          </p:cNvPr>
          <p:cNvSpPr>
            <a:spLocks noGrp="1"/>
          </p:cNvSpPr>
          <p:nvPr>
            <p:ph type="title"/>
          </p:nvPr>
        </p:nvSpPr>
        <p:spPr/>
        <p:txBody>
          <a:bodyPr>
            <a:normAutofit fontScale="90000"/>
          </a:bodyPr>
          <a:lstStyle/>
          <a:p>
            <a:br>
              <a:rPr lang="fr-FR" sz="4000">
                <a:latin typeface="Calibri" panose="020F0502020204030204" pitchFamily="34" charset="0"/>
                <a:ea typeface="Calibri" panose="020F0502020204030204" pitchFamily="34" charset="0"/>
                <a:cs typeface="Arial" panose="020B0604020202020204" pitchFamily="34" charset="0"/>
              </a:rPr>
            </a:br>
            <a:r>
              <a:rPr lang="fr-FR" sz="4000">
                <a:latin typeface="Calibri" panose="020F0502020204030204" pitchFamily="34" charset="0"/>
                <a:ea typeface="Calibri" panose="020F0502020204030204" pitchFamily="34" charset="0"/>
                <a:cs typeface="Arial" panose="020B0604020202020204" pitchFamily="34" charset="0"/>
              </a:rPr>
              <a:t>Presentation</a:t>
            </a:r>
            <a:r>
              <a:rPr lang="fr-FR" sz="4000" dirty="0">
                <a:latin typeface="Calibri" panose="020F0502020204030204" pitchFamily="34" charset="0"/>
                <a:ea typeface="Calibri" panose="020F0502020204030204" pitchFamily="34" charset="0"/>
                <a:cs typeface="Arial" panose="020B0604020202020204" pitchFamily="34" charset="0"/>
              </a:rPr>
              <a:t> du Groupe des Experts des Nations Unies sur la Normalisation des noms géographiques </a:t>
            </a:r>
            <a:br>
              <a:rPr lang="fr-FR"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a:extLst>
              <a:ext uri="{FF2B5EF4-FFF2-40B4-BE49-F238E27FC236}">
                <a16:creationId xmlns:a16="http://schemas.microsoft.com/office/drawing/2014/main" id="{FF3C0E8C-6218-2EE9-1D11-D0C106AD7C0D}"/>
              </a:ext>
            </a:extLst>
          </p:cNvPr>
          <p:cNvSpPr>
            <a:spLocks noGrp="1"/>
          </p:cNvSpPr>
          <p:nvPr>
            <p:ph idx="1"/>
          </p:nvPr>
        </p:nvSpPr>
        <p:spPr/>
        <p:txBody>
          <a:bodyPr>
            <a:normAutofit fontScale="92500"/>
          </a:bodyPr>
          <a:lstStyle/>
          <a:p>
            <a:pPr algn="just">
              <a:lnSpc>
                <a:spcPct val="107000"/>
              </a:lnSpc>
              <a:spcAft>
                <a:spcPts val="800"/>
              </a:spcAft>
            </a:pPr>
            <a:r>
              <a:rPr lang="fr-FR" dirty="0">
                <a:effectLst/>
                <a:latin typeface="Calibri" panose="020F0502020204030204" pitchFamily="34" charset="0"/>
                <a:ea typeface="Calibri" panose="020F0502020204030204" pitchFamily="34" charset="0"/>
                <a:cs typeface="Arial" panose="020B0604020202020204" pitchFamily="34" charset="0"/>
              </a:rPr>
              <a:t>La communauté internationale consciente de l’importance des noms géographiques et de leur normalisation aussi bien au niveau national qu’international, a dès 1959, mis un place un Groupe d’experts pour définir une politique internationale en la matière.</a:t>
            </a:r>
          </a:p>
          <a:p>
            <a:pPr algn="just">
              <a:spcAft>
                <a:spcPts val="750"/>
              </a:spcAft>
            </a:pPr>
            <a:r>
              <a:rPr lang="fr-FR" dirty="0">
                <a:solidFill>
                  <a:srgbClr val="000000"/>
                </a:solidFill>
                <a:effectLst/>
                <a:latin typeface="Calibri" panose="020F0502020204030204" pitchFamily="34" charset="0"/>
                <a:ea typeface="Calibri" panose="020F0502020204030204" pitchFamily="34" charset="0"/>
                <a:cs typeface="Arial" panose="020B0604020202020204" pitchFamily="34" charset="0"/>
              </a:rPr>
              <a:t>Aujourd'hui, </a:t>
            </a:r>
            <a:r>
              <a:rPr lang="fr-FR" u="none" strike="noStrike" dirty="0">
                <a:solidFill>
                  <a:srgbClr val="FF0000"/>
                </a:solidFill>
                <a:effectLst/>
                <a:latin typeface="Calibri" panose="020F0502020204030204" pitchFamily="34" charset="0"/>
                <a:ea typeface="Calibri" panose="020F050202020403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l'UNGEGN qui est l'un des neuf organes d'experts permanents de l'ECOSOC</a:t>
            </a:r>
            <a:r>
              <a:rPr lang="fr-FR"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r>
              <a:rPr lang="fr-FR" dirty="0">
                <a:solidFill>
                  <a:srgbClr val="000000"/>
                </a:solidFill>
                <a:latin typeface="Calibri" panose="020F0502020204030204" pitchFamily="34" charset="0"/>
                <a:cs typeface="Arial" panose="020B0604020202020204" pitchFamily="34" charset="0"/>
              </a:rPr>
              <a:t>et qui se réunissait  </a:t>
            </a:r>
            <a:r>
              <a:rPr lang="fr-FR" dirty="0">
                <a:solidFill>
                  <a:srgbClr val="000000"/>
                </a:solidFill>
                <a:effectLst/>
                <a:latin typeface="Calibri" panose="020F0502020204030204" pitchFamily="34" charset="0"/>
                <a:ea typeface="Calibri" panose="020F0502020204030204" pitchFamily="34" charset="0"/>
                <a:cs typeface="Arial" panose="020B0604020202020204" pitchFamily="34" charset="0"/>
              </a:rPr>
              <a:t>depuis 1967, tous les cinq ans, en Conférence des Nations Unies sur la normalisation des noms géographiques entre coupé tous les deux ans de la réunion du Groupe des Experts, se  réunie désormais,  </a:t>
            </a:r>
            <a:r>
              <a:rPr lang="fr-FR" dirty="0">
                <a:solidFill>
                  <a:srgbClr val="000000"/>
                </a:solidFill>
                <a:latin typeface="Calibri" panose="020F0502020204030204" pitchFamily="34" charset="0"/>
                <a:ea typeface="Calibri" panose="020F0502020204030204" pitchFamily="34" charset="0"/>
                <a:cs typeface="Arial" panose="020B0604020202020204" pitchFamily="34" charset="0"/>
              </a:rPr>
              <a:t>d</a:t>
            </a:r>
            <a:r>
              <a:rPr lang="fr-FR" dirty="0">
                <a:solidFill>
                  <a:srgbClr val="000000"/>
                </a:solidFill>
                <a:effectLst/>
                <a:latin typeface="Calibri" panose="020F0502020204030204" pitchFamily="34" charset="0"/>
                <a:ea typeface="Calibri" panose="020F0502020204030204" pitchFamily="34" charset="0"/>
                <a:cs typeface="Arial" panose="020B0604020202020204" pitchFamily="34" charset="0"/>
              </a:rPr>
              <a:t>epuis la nouvelle organisation des travaux de l’UNGEGN, tous les deux ans en Session et non plus en Conférence.</a:t>
            </a:r>
            <a:endParaRPr lang="fr-FR" dirty="0">
              <a:effectLst/>
              <a:latin typeface="Times New Roman" panose="02020603050405020304" pitchFamily="18" charset="0"/>
              <a:ea typeface="Times New Roman" panose="02020603050405020304" pitchFamily="18" charset="0"/>
            </a:endParaRPr>
          </a:p>
          <a:p>
            <a:endParaRPr lang="fr-FR" dirty="0"/>
          </a:p>
        </p:txBody>
      </p:sp>
    </p:spTree>
    <p:extLst>
      <p:ext uri="{BB962C8B-B14F-4D97-AF65-F5344CB8AC3E}">
        <p14:creationId xmlns:p14="http://schemas.microsoft.com/office/powerpoint/2010/main" val="340085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9DBFB0-3E07-B4C6-26FF-C56D0FE5AF0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1D995A22-7563-2F94-4A04-00BDCA6A4FB5}"/>
              </a:ext>
            </a:extLst>
          </p:cNvPr>
          <p:cNvSpPr>
            <a:spLocks noGrp="1"/>
          </p:cNvSpPr>
          <p:nvPr>
            <p:ph idx="1"/>
          </p:nvPr>
        </p:nvSpPr>
        <p:spPr/>
        <p:txBody>
          <a:bodyPr>
            <a:normAutofit lnSpcReduction="10000"/>
          </a:bodyPr>
          <a:lstStyle/>
          <a:p>
            <a:pPr algn="just">
              <a:spcAft>
                <a:spcPts val="750"/>
              </a:spcAft>
            </a:pPr>
            <a:r>
              <a:rPr lang="fr-F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algn="just">
              <a:spcAft>
                <a:spcPts val="750"/>
              </a:spcAft>
            </a:pPr>
            <a:r>
              <a:rPr lang="fr-FR" dirty="0">
                <a:solidFill>
                  <a:srgbClr val="000000"/>
                </a:solidFill>
                <a:latin typeface="Calibri" panose="020F0502020204030204" pitchFamily="34" charset="0"/>
                <a:ea typeface="Calibri" panose="020F0502020204030204" pitchFamily="34" charset="0"/>
                <a:cs typeface="Arial" panose="020B0604020202020204" pitchFamily="34" charset="0"/>
              </a:rPr>
              <a:t>L’UNGEGN a pour objectifs de :</a:t>
            </a:r>
            <a:endParaRPr lang="fr-FR" dirty="0">
              <a:latin typeface="Times New Roman" panose="02020603050405020304" pitchFamily="18" charset="0"/>
              <a:ea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fr-FR" dirty="0">
                <a:solidFill>
                  <a:srgbClr val="000000"/>
                </a:solidFill>
                <a:latin typeface="Calibri" panose="020F0502020204030204" pitchFamily="34" charset="0"/>
                <a:ea typeface="Calibri" panose="020F0502020204030204" pitchFamily="34" charset="0"/>
                <a:cs typeface="Arial" panose="020B0604020202020204" pitchFamily="34" charset="0"/>
              </a:rPr>
              <a:t>Encourager la normalisation nationale et internationale des noms géographiques ;</a:t>
            </a:r>
            <a:endParaRPr lang="fr-FR" dirty="0">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fr-FR" dirty="0">
                <a:solidFill>
                  <a:srgbClr val="000000"/>
                </a:solidFill>
                <a:latin typeface="Calibri" panose="020F0502020204030204" pitchFamily="34" charset="0"/>
                <a:ea typeface="Calibri" panose="020F0502020204030204" pitchFamily="34" charset="0"/>
                <a:cs typeface="Arial" panose="020B0604020202020204" pitchFamily="34" charset="0"/>
              </a:rPr>
              <a:t>Promouvoir la diffusion internationale d'informations sur les noms géographiques normalisés au niveau national ; </a:t>
            </a:r>
            <a:endParaRPr lang="fr-FR" dirty="0">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fr-FR" dirty="0">
                <a:solidFill>
                  <a:srgbClr val="000000"/>
                </a:solidFill>
                <a:latin typeface="Calibri" panose="020F0502020204030204" pitchFamily="34" charset="0"/>
                <a:ea typeface="Calibri" panose="020F0502020204030204" pitchFamily="34" charset="0"/>
                <a:cs typeface="Arial" panose="020B0604020202020204" pitchFamily="34" charset="0"/>
              </a:rPr>
              <a:t>Adopter des systèmes de romanisation uniques pour la conversion de chaque système d'écriture non romain en alphabet romain</a:t>
            </a:r>
            <a:endParaRPr lang="fr-FR" dirty="0"/>
          </a:p>
        </p:txBody>
      </p:sp>
    </p:spTree>
    <p:extLst>
      <p:ext uri="{BB962C8B-B14F-4D97-AF65-F5344CB8AC3E}">
        <p14:creationId xmlns:p14="http://schemas.microsoft.com/office/powerpoint/2010/main" val="196859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420A26-BC5E-009F-B1E2-4A549B416869}"/>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68E3EB5C-FDEF-4FD4-126F-55CC4850B51D}"/>
              </a:ext>
            </a:extLst>
          </p:cNvPr>
          <p:cNvSpPr>
            <a:spLocks noGrp="1"/>
          </p:cNvSpPr>
          <p:nvPr>
            <p:ph idx="1"/>
          </p:nvPr>
        </p:nvSpPr>
        <p:spPr/>
        <p:txBody>
          <a:bodyPr/>
          <a:lstStyle/>
          <a:p>
            <a:pPr algn="just"/>
            <a:r>
              <a:rPr lang="fr-FR" sz="3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Le Groupe d'experts est composé d'experts de diverses divisions linguistiques/géographiques établies par les Conférences des Nations Unies sur la normalisation des noms géographiques ; Actuellement, le nombre de ces Divisions est de 24 divisions dont 4 Divisions pour l’Afrique qui sont : Division de l’Afrique de l’Est, de l’Ouest, du Sud et enfin de l’Afrique centrale.</a:t>
            </a:r>
            <a:endParaRPr lang="fr-FR" sz="32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321219084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180</TotalTime>
  <Words>1757</Words>
  <Application>Microsoft Office PowerPoint</Application>
  <PresentationFormat>Widescreen</PresentationFormat>
  <Paragraphs>112</Paragraphs>
  <Slides>31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31</vt:i4>
      </vt:variant>
    </vt:vector>
  </HeadingPairs>
  <TitlesOfParts>
    <vt:vector size="39" baseType="lpstr">
      <vt:lpstr>Arial</vt:lpstr>
      <vt:lpstr>Calibri</vt:lpstr>
      <vt:lpstr>Calibri Light</vt:lpstr>
      <vt:lpstr>Helvetica Neue</vt:lpstr>
      <vt:lpstr>Symbol</vt:lpstr>
      <vt:lpstr>Times New Roman</vt:lpstr>
      <vt:lpstr>Wingdings</vt:lpstr>
      <vt:lpstr>Thème Office</vt:lpstr>
      <vt:lpstr>PowerPoint Presentation</vt:lpstr>
      <vt:lpstr>PowerPoint Presentation</vt:lpstr>
      <vt:lpstr>BREF RAPPEL DE L’IMPORTANCE DE LA NORMALISATION DES NOMS GEOGRAPHIQUES : </vt:lpstr>
      <vt:lpstr>PowerPoint Presentation</vt:lpstr>
      <vt:lpstr>PowerPoint Presentation</vt:lpstr>
      <vt:lpstr>Différentes approches</vt:lpstr>
      <vt:lpstr> Presentation du Groupe des Experts des Nations Unies sur la Normalisation des noms géographiques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CONSTAT ET DIAGNOSTIC DE LA SITUATION EN AFRIQUE : </vt:lpstr>
      <vt:lpstr>PARMI LES PRINCIPAUX PROBLEMES RENCONTRES :  </vt:lpstr>
      <vt:lpstr>ACTIONS ENREGISTREES AU NIVEAU DE L’UNECA : </vt:lpstr>
      <vt:lpstr>Actions à l’actif de l’UNECA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Le plan stratégique et le programme de travail 2021-2029 de l’UNGEGN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faress.atoui@gmail.com</dc:creator>
  <cp:lastModifiedBy>Peter Njagi</cp:lastModifiedBy>
  <cp:revision>3</cp:revision>
  <dcterms:created xsi:type="dcterms:W3CDTF">2022-10-20T10:20:28Z</dcterms:created>
  <dcterms:modified xsi:type="dcterms:W3CDTF">2022-10-26T17:39:27Z</dcterms:modified>
</cp:coreProperties>
</file>