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72" r:id="rId4"/>
    <p:sldId id="266" r:id="rId5"/>
    <p:sldId id="268" r:id="rId6"/>
    <p:sldId id="269" r:id="rId7"/>
    <p:sldId id="270" r:id="rId8"/>
    <p:sldId id="271" r:id="rId9"/>
    <p:sldId id="273" r:id="rId10"/>
    <p:sldId id="274" r:id="rId11"/>
    <p:sldId id="288"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9" r:id="rId26"/>
    <p:sldId id="29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95" autoAdjust="0"/>
  </p:normalViewPr>
  <p:slideViewPr>
    <p:cSldViewPr>
      <p:cViewPr varScale="1">
        <p:scale>
          <a:sx n="57" d="100"/>
          <a:sy n="57" d="100"/>
        </p:scale>
        <p:origin x="124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rek%20Clarke\Documents\AIC\Geospatial%20information%20for%20SDGs\Country%20recor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erek%20Clarke\Documents\AIC\Geospatial%20information%20for%20SDGs\Country%20recor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erek%20Clarke\Documents\AIC\Geospatial%20information%20for%20SDGs\Country%20recor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000" baseline="0" dirty="0"/>
              <a:t>South Africa</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'Inventory of Features'!$CP$80:$CP$87</c:f>
              <c:strCache>
                <c:ptCount val="8"/>
                <c:pt idx="0">
                  <c:v>n/a</c:v>
                </c:pt>
                <c:pt idx="1">
                  <c:v>0%</c:v>
                </c:pt>
                <c:pt idx="2">
                  <c:v>1% - 25%</c:v>
                </c:pt>
                <c:pt idx="3">
                  <c:v>26%- 50%</c:v>
                </c:pt>
                <c:pt idx="4">
                  <c:v>51% - 75%</c:v>
                </c:pt>
                <c:pt idx="5">
                  <c:v>76% - 99%</c:v>
                </c:pt>
                <c:pt idx="6">
                  <c:v>100%</c:v>
                </c:pt>
                <c:pt idx="7">
                  <c:v>no data</c:v>
                </c:pt>
              </c:strCache>
            </c:strRef>
          </c:cat>
          <c:val>
            <c:numRef>
              <c:f>'Inventory of Features'!$CQ$80:$CQ$87</c:f>
              <c:numCache>
                <c:formatCode>General</c:formatCode>
                <c:ptCount val="8"/>
                <c:pt idx="0">
                  <c:v>0</c:v>
                </c:pt>
                <c:pt idx="1">
                  <c:v>0</c:v>
                </c:pt>
                <c:pt idx="2">
                  <c:v>0</c:v>
                </c:pt>
                <c:pt idx="3">
                  <c:v>0</c:v>
                </c:pt>
                <c:pt idx="4">
                  <c:v>2</c:v>
                </c:pt>
                <c:pt idx="5">
                  <c:v>5</c:v>
                </c:pt>
                <c:pt idx="6">
                  <c:v>47</c:v>
                </c:pt>
                <c:pt idx="7">
                  <c:v>2</c:v>
                </c:pt>
              </c:numCache>
            </c:numRef>
          </c:val>
          <c:extLst>
            <c:ext xmlns:c16="http://schemas.microsoft.com/office/drawing/2014/chart" uri="{C3380CC4-5D6E-409C-BE32-E72D297353CC}">
              <c16:uniqueId val="{00000000-D827-406B-B181-DAF5B7EB25BF}"/>
            </c:ext>
          </c:extLst>
        </c:ser>
        <c:dLbls>
          <c:showLegendKey val="0"/>
          <c:showVal val="0"/>
          <c:showCatName val="0"/>
          <c:showSerName val="0"/>
          <c:showPercent val="0"/>
          <c:showBubbleSize val="0"/>
        </c:dLbls>
        <c:gapWidth val="219"/>
        <c:overlap val="-27"/>
        <c:axId val="512475120"/>
        <c:axId val="512471184"/>
      </c:barChart>
      <c:catAx>
        <c:axId val="51247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2471184"/>
        <c:crosses val="autoZero"/>
        <c:auto val="1"/>
        <c:lblAlgn val="ctr"/>
        <c:lblOffset val="100"/>
        <c:noMultiLvlLbl val="0"/>
      </c:catAx>
      <c:valAx>
        <c:axId val="512471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No. of Feature Class</a:t>
                </a:r>
              </a:p>
            </c:rich>
          </c:tx>
          <c:layout>
            <c:manualLayout>
              <c:xMode val="edge"/>
              <c:yMode val="edge"/>
              <c:x val="3.3518985021360201E-3"/>
              <c:y val="0.1729249286311182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1247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Arial" panose="020B0604020202020204" pitchFamily="34" charset="0"/>
                <a:cs typeface="Arial" panose="020B0604020202020204" pitchFamily="34" charset="0"/>
              </a:rPr>
              <a:t>Second Level Administration Area</a:t>
            </a:r>
          </a:p>
        </c:rich>
      </c:tx>
      <c:layout>
        <c:manualLayout>
          <c:xMode val="edge"/>
          <c:yMode val="edge"/>
          <c:x val="0.18353388366204926"/>
          <c:y val="3.908307573668285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94704872149416"/>
          <c:y val="0.21472628204575364"/>
          <c:w val="0.75878048356072891"/>
          <c:h val="0.61191495137898588"/>
        </c:manualLayout>
      </c:layout>
      <c:barChart>
        <c:barDir val="bar"/>
        <c:grouping val="clustered"/>
        <c:varyColors val="0"/>
        <c:ser>
          <c:idx val="0"/>
          <c:order val="0"/>
          <c:spPr>
            <a:solidFill>
              <a:schemeClr val="accent1"/>
            </a:solidFill>
            <a:ln>
              <a:noFill/>
            </a:ln>
            <a:effectLst/>
          </c:spPr>
          <c:invertIfNegative val="0"/>
          <c:cat>
            <c:strRef>
              <c:f>'Inventory of Features'!$D$143:$K$143</c:f>
              <c:strCache>
                <c:ptCount val="8"/>
                <c:pt idx="0">
                  <c:v>n/a</c:v>
                </c:pt>
                <c:pt idx="1">
                  <c:v>0%</c:v>
                </c:pt>
                <c:pt idx="2">
                  <c:v>1%-25%</c:v>
                </c:pt>
                <c:pt idx="3">
                  <c:v>26-50%</c:v>
                </c:pt>
                <c:pt idx="4">
                  <c:v>51-75%</c:v>
                </c:pt>
                <c:pt idx="5">
                  <c:v>76-99%</c:v>
                </c:pt>
                <c:pt idx="6">
                  <c:v>100%</c:v>
                </c:pt>
                <c:pt idx="7">
                  <c:v>No data</c:v>
                </c:pt>
              </c:strCache>
            </c:strRef>
          </c:cat>
          <c:val>
            <c:numRef>
              <c:f>'Inventory of Features'!$D$144:$K$144</c:f>
              <c:numCache>
                <c:formatCode>0</c:formatCode>
                <c:ptCount val="8"/>
                <c:pt idx="0">
                  <c:v>0</c:v>
                </c:pt>
                <c:pt idx="1">
                  <c:v>1</c:v>
                </c:pt>
                <c:pt idx="2">
                  <c:v>0</c:v>
                </c:pt>
                <c:pt idx="3">
                  <c:v>1</c:v>
                </c:pt>
                <c:pt idx="4">
                  <c:v>0</c:v>
                </c:pt>
                <c:pt idx="5">
                  <c:v>1</c:v>
                </c:pt>
                <c:pt idx="6">
                  <c:v>16</c:v>
                </c:pt>
                <c:pt idx="7">
                  <c:v>35</c:v>
                </c:pt>
              </c:numCache>
            </c:numRef>
          </c:val>
          <c:extLst>
            <c:ext xmlns:c16="http://schemas.microsoft.com/office/drawing/2014/chart" uri="{C3380CC4-5D6E-409C-BE32-E72D297353CC}">
              <c16:uniqueId val="{00000000-1E39-459A-A5F1-AC77FC81E636}"/>
            </c:ext>
          </c:extLst>
        </c:ser>
        <c:dLbls>
          <c:showLegendKey val="0"/>
          <c:showVal val="0"/>
          <c:showCatName val="0"/>
          <c:showSerName val="0"/>
          <c:showPercent val="0"/>
          <c:showBubbleSize val="0"/>
        </c:dLbls>
        <c:gapWidth val="182"/>
        <c:axId val="537118392"/>
        <c:axId val="537124296"/>
      </c:barChart>
      <c:catAx>
        <c:axId val="537118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24296"/>
        <c:crosses val="autoZero"/>
        <c:auto val="1"/>
        <c:lblAlgn val="ctr"/>
        <c:lblOffset val="100"/>
        <c:noMultiLvlLbl val="0"/>
      </c:catAx>
      <c:valAx>
        <c:axId val="537124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a:latin typeface="Arial" panose="020B0604020202020204" pitchFamily="34" charset="0"/>
                    <a:cs typeface="Arial" panose="020B0604020202020204" pitchFamily="34" charset="0"/>
                  </a:rPr>
                  <a:t>No.of Countries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18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Arial" panose="020B0604020202020204" pitchFamily="34" charset="0"/>
                <a:cs typeface="Arial" panose="020B0604020202020204" pitchFamily="34" charset="0"/>
              </a:rPr>
              <a:t>School</a:t>
            </a:r>
          </a:p>
        </c:rich>
      </c:tx>
      <c:layout>
        <c:manualLayout>
          <c:xMode val="edge"/>
          <c:yMode val="edge"/>
          <c:x val="0.43125212114940042"/>
          <c:y val="2.02993055346509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75754292141055"/>
          <c:y val="0.15224479150988207"/>
          <c:w val="0.85572931013753417"/>
          <c:h val="0.67124155827272625"/>
        </c:manualLayout>
      </c:layout>
      <c:barChart>
        <c:barDir val="bar"/>
        <c:grouping val="clustered"/>
        <c:varyColors val="0"/>
        <c:ser>
          <c:idx val="0"/>
          <c:order val="0"/>
          <c:spPr>
            <a:solidFill>
              <a:schemeClr val="accent1"/>
            </a:solidFill>
            <a:ln>
              <a:noFill/>
            </a:ln>
            <a:effectLst/>
          </c:spPr>
          <c:invertIfNegative val="0"/>
          <c:cat>
            <c:strRef>
              <c:f>'Inventory of Features'!$CN$159:$CU$159</c:f>
              <c:strCache>
                <c:ptCount val="8"/>
                <c:pt idx="0">
                  <c:v>n/a</c:v>
                </c:pt>
                <c:pt idx="1">
                  <c:v>0%</c:v>
                </c:pt>
                <c:pt idx="2">
                  <c:v>1%-25%</c:v>
                </c:pt>
                <c:pt idx="3">
                  <c:v>26-50%</c:v>
                </c:pt>
                <c:pt idx="4">
                  <c:v>51-75%</c:v>
                </c:pt>
                <c:pt idx="5">
                  <c:v>76-99%</c:v>
                </c:pt>
                <c:pt idx="6">
                  <c:v>100%</c:v>
                </c:pt>
                <c:pt idx="7">
                  <c:v>No data</c:v>
                </c:pt>
              </c:strCache>
            </c:strRef>
          </c:cat>
          <c:val>
            <c:numRef>
              <c:f>'Inventory of Features'!$CN$160:$CU$160</c:f>
              <c:numCache>
                <c:formatCode>0</c:formatCode>
                <c:ptCount val="8"/>
                <c:pt idx="0">
                  <c:v>0</c:v>
                </c:pt>
                <c:pt idx="1">
                  <c:v>1</c:v>
                </c:pt>
                <c:pt idx="2">
                  <c:v>1</c:v>
                </c:pt>
                <c:pt idx="3">
                  <c:v>1</c:v>
                </c:pt>
                <c:pt idx="4">
                  <c:v>1</c:v>
                </c:pt>
                <c:pt idx="5">
                  <c:v>8</c:v>
                </c:pt>
                <c:pt idx="6">
                  <c:v>4</c:v>
                </c:pt>
                <c:pt idx="7">
                  <c:v>38</c:v>
                </c:pt>
              </c:numCache>
            </c:numRef>
          </c:val>
          <c:extLst>
            <c:ext xmlns:c16="http://schemas.microsoft.com/office/drawing/2014/chart" uri="{C3380CC4-5D6E-409C-BE32-E72D297353CC}">
              <c16:uniqueId val="{00000000-8874-4BE5-99A1-406E51ED9A38}"/>
            </c:ext>
          </c:extLst>
        </c:ser>
        <c:dLbls>
          <c:showLegendKey val="0"/>
          <c:showVal val="0"/>
          <c:showCatName val="0"/>
          <c:showSerName val="0"/>
          <c:showPercent val="0"/>
          <c:showBubbleSize val="0"/>
        </c:dLbls>
        <c:gapWidth val="182"/>
        <c:axId val="611742272"/>
        <c:axId val="611747192"/>
      </c:barChart>
      <c:catAx>
        <c:axId val="61174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1747192"/>
        <c:crosses val="autoZero"/>
        <c:auto val="1"/>
        <c:lblAlgn val="ctr"/>
        <c:lblOffset val="100"/>
        <c:noMultiLvlLbl val="0"/>
      </c:catAx>
      <c:valAx>
        <c:axId val="611747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No. of Countries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1174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CA9F9A68-AB10-4ED7-8546-65CF568282E0}" type="datetimeFigureOut">
              <a:rPr lang="en-ZA" smtClean="0"/>
              <a:t>2022/10/28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245760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A9F9A68-AB10-4ED7-8546-65CF568282E0}" type="datetimeFigureOut">
              <a:rPr lang="en-ZA" smtClean="0"/>
              <a:t>2022/10/28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347941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A9F9A68-AB10-4ED7-8546-65CF568282E0}" type="datetimeFigureOut">
              <a:rPr lang="en-ZA" smtClean="0"/>
              <a:t>2022/10/28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304252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CA9F9A68-AB10-4ED7-8546-65CF568282E0}" type="datetimeFigureOut">
              <a:rPr lang="en-ZA" smtClean="0"/>
              <a:t>2022/10/28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29361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F9A68-AB10-4ED7-8546-65CF568282E0}" type="datetimeFigureOut">
              <a:rPr lang="en-ZA" smtClean="0"/>
              <a:t>2022/10/28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151021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CA9F9A68-AB10-4ED7-8546-65CF568282E0}" type="datetimeFigureOut">
              <a:rPr lang="en-ZA" smtClean="0"/>
              <a:t>2022/10/28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28103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CA9F9A68-AB10-4ED7-8546-65CF568282E0}" type="datetimeFigureOut">
              <a:rPr lang="en-ZA" smtClean="0"/>
              <a:t>2022/10/28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405568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CA9F9A68-AB10-4ED7-8546-65CF568282E0}" type="datetimeFigureOut">
              <a:rPr lang="en-ZA" smtClean="0"/>
              <a:t>2022/10/28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232182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F9A68-AB10-4ED7-8546-65CF568282E0}" type="datetimeFigureOut">
              <a:rPr lang="en-ZA" smtClean="0"/>
              <a:t>2022/10/28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220456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F9A68-AB10-4ED7-8546-65CF568282E0}" type="datetimeFigureOut">
              <a:rPr lang="en-ZA" smtClean="0"/>
              <a:t>2022/10/28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111300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F9A68-AB10-4ED7-8546-65CF568282E0}" type="datetimeFigureOut">
              <a:rPr lang="en-ZA" smtClean="0"/>
              <a:t>2022/10/28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F7BF09F-AB2B-4FF6-9FD9-EBFDCA050812}" type="slidenum">
              <a:rPr lang="en-ZA" smtClean="0"/>
              <a:t>‹#›</a:t>
            </a:fld>
            <a:endParaRPr lang="en-ZA"/>
          </a:p>
        </p:txBody>
      </p:sp>
    </p:spTree>
    <p:extLst>
      <p:ext uri="{BB962C8B-B14F-4D97-AF65-F5344CB8AC3E}">
        <p14:creationId xmlns:p14="http://schemas.microsoft.com/office/powerpoint/2010/main" val="305931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F9A68-AB10-4ED7-8546-65CF568282E0}" type="datetimeFigureOut">
              <a:rPr lang="en-ZA" smtClean="0"/>
              <a:t>2022/10/28</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F09F-AB2B-4FF6-9FD9-EBFDCA050812}" type="slidenum">
              <a:rPr lang="en-ZA" smtClean="0"/>
              <a:t>‹#›</a:t>
            </a:fld>
            <a:endParaRPr lang="en-ZA"/>
          </a:p>
        </p:txBody>
      </p:sp>
    </p:spTree>
    <p:extLst>
      <p:ext uri="{BB962C8B-B14F-4D97-AF65-F5344CB8AC3E}">
        <p14:creationId xmlns:p14="http://schemas.microsoft.com/office/powerpoint/2010/main" val="2115364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5" descr="GGIM-logo-title-on-side copy"/>
          <p:cNvPicPr>
            <a:picLocks noChangeAspect="1" noChangeArrowheads="1"/>
          </p:cNvPicPr>
          <p:nvPr/>
        </p:nvPicPr>
        <p:blipFill>
          <a:blip r:embed="rId2" cstate="print">
            <a:extLst>
              <a:ext uri="{28A0092B-C50C-407E-A947-70E740481C1C}">
                <a14:useLocalDpi xmlns:a14="http://schemas.microsoft.com/office/drawing/2010/main" val="0"/>
              </a:ext>
            </a:extLst>
          </a:blip>
          <a:srcRect r="28125"/>
          <a:stretch>
            <a:fillRect/>
          </a:stretch>
        </p:blipFill>
        <p:spPr bwMode="auto">
          <a:xfrm>
            <a:off x="395536" y="332656"/>
            <a:ext cx="3079274" cy="1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1580" y="2564904"/>
            <a:ext cx="7560840" cy="3785652"/>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Assessment on the Availability of Geospatial Datasets for the Sustainable Development Goals in Africa </a:t>
            </a:r>
          </a:p>
          <a:p>
            <a:pPr algn="ctr"/>
            <a:endParaRPr lang="en-ZA" sz="2000" b="1" dirty="0">
              <a:latin typeface="Arial" panose="020B0604020202020204" pitchFamily="34" charset="0"/>
              <a:cs typeface="Arial" panose="020B0604020202020204" pitchFamily="34" charset="0"/>
            </a:endParaRPr>
          </a:p>
          <a:p>
            <a:pPr algn="ctr"/>
            <a:r>
              <a:rPr lang="en-ZA" sz="2400" dirty="0">
                <a:latin typeface="Arial" panose="020B0604020202020204" pitchFamily="34" charset="0"/>
                <a:cs typeface="Arial" panose="020B0604020202020204" pitchFamily="34" charset="0"/>
              </a:rPr>
              <a:t>(A project of UNECA)</a:t>
            </a:r>
          </a:p>
          <a:p>
            <a:pPr algn="ctr"/>
            <a:endParaRPr lang="en-ZA" sz="2400" dirty="0">
              <a:latin typeface="Arial" panose="020B0604020202020204" pitchFamily="34" charset="0"/>
              <a:cs typeface="Arial" panose="020B0604020202020204" pitchFamily="34" charset="0"/>
            </a:endParaRPr>
          </a:p>
          <a:p>
            <a:pPr algn="ctr"/>
            <a:r>
              <a:rPr lang="en-ZA" sz="2400" dirty="0">
                <a:latin typeface="Arial" panose="020B0604020202020204" pitchFamily="34" charset="0"/>
                <a:cs typeface="Arial" panose="020B0604020202020204" pitchFamily="34" charset="0"/>
              </a:rPr>
              <a:t>Dr Derek Clarke</a:t>
            </a:r>
          </a:p>
          <a:p>
            <a:pPr algn="ctr"/>
            <a:r>
              <a:rPr lang="en-ZA" sz="2000" dirty="0">
                <a:latin typeface="Arial" panose="020B0604020202020204" pitchFamily="34" charset="0"/>
                <a:cs typeface="Arial" panose="020B0604020202020204" pitchFamily="34" charset="0"/>
              </a:rPr>
              <a:t>derek.clarke.dr@gmail.com</a:t>
            </a:r>
          </a:p>
        </p:txBody>
      </p:sp>
      <p:sp>
        <p:nvSpPr>
          <p:cNvPr id="4" name="TextBox 3">
            <a:extLst>
              <a:ext uri="{FF2B5EF4-FFF2-40B4-BE49-F238E27FC236}">
                <a16:creationId xmlns:a16="http://schemas.microsoft.com/office/drawing/2014/main" id="{778D9A49-63DB-4A24-A095-A5310E022EE2}"/>
              </a:ext>
            </a:extLst>
          </p:cNvPr>
          <p:cNvSpPr txBox="1"/>
          <p:nvPr/>
        </p:nvSpPr>
        <p:spPr>
          <a:xfrm>
            <a:off x="4328969" y="836712"/>
            <a:ext cx="4392488" cy="707886"/>
          </a:xfrm>
          <a:prstGeom prst="rect">
            <a:avLst/>
          </a:prstGeom>
          <a:noFill/>
        </p:spPr>
        <p:txBody>
          <a:bodyPr wrap="square" rtlCol="0">
            <a:spAutoFit/>
          </a:bodyPr>
          <a:lstStyle/>
          <a:p>
            <a:pPr algn="ctr"/>
            <a:r>
              <a:rPr lang="en-ZA" sz="2000" b="1" dirty="0">
                <a:latin typeface="Arial" panose="020B0604020202020204" pitchFamily="34" charset="0"/>
                <a:cs typeface="Arial" panose="020B0604020202020204" pitchFamily="34" charset="0"/>
              </a:rPr>
              <a:t>Eighth Meeting of UN-GGIM: Africa</a:t>
            </a:r>
          </a:p>
          <a:p>
            <a:pPr algn="ctr"/>
            <a:r>
              <a:rPr lang="en-ZA" sz="2000" b="1" dirty="0">
                <a:latin typeface="Arial" panose="020B0604020202020204" pitchFamily="34" charset="0"/>
                <a:cs typeface="Arial" panose="020B0604020202020204" pitchFamily="34" charset="0"/>
              </a:rPr>
              <a:t>October 2022</a:t>
            </a:r>
          </a:p>
        </p:txBody>
      </p:sp>
    </p:spTree>
    <p:extLst>
      <p:ext uri="{BB962C8B-B14F-4D97-AF65-F5344CB8AC3E}">
        <p14:creationId xmlns:p14="http://schemas.microsoft.com/office/powerpoint/2010/main" val="3624388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F3822D-F198-B801-3259-5CA84BF84BBC}"/>
              </a:ext>
            </a:extLst>
          </p:cNvPr>
          <p:cNvSpPr txBox="1"/>
          <p:nvPr/>
        </p:nvSpPr>
        <p:spPr>
          <a:xfrm>
            <a:off x="539552" y="404664"/>
            <a:ext cx="8136904" cy="6432530"/>
          </a:xfrm>
          <a:prstGeom prst="rect">
            <a:avLst/>
          </a:prstGeom>
          <a:noFill/>
        </p:spPr>
        <p:txBody>
          <a:bodyPr wrap="square" rtlCol="0">
            <a:spAutoFit/>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Responses were received from 19 (35%) countries by 23 October 2022, namely:</a:t>
            </a: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endParaRPr lang="en-ZA" sz="2000" dirty="0">
              <a:latin typeface="Arial" panose="020B0604020202020204" pitchFamily="34" charset="0"/>
              <a:cs typeface="Arial" panose="020B0604020202020204" pitchFamily="34" charset="0"/>
            </a:endParaRPr>
          </a:p>
          <a:p>
            <a:pPr lvl="1"/>
            <a:endParaRPr lang="en-ZA" sz="2000" dirty="0">
              <a:latin typeface="Arial" panose="020B0604020202020204" pitchFamily="34" charset="0"/>
              <a:cs typeface="Arial" panose="020B0604020202020204" pitchFamily="34" charset="0"/>
            </a:endParaRPr>
          </a:p>
          <a:p>
            <a:pPr lvl="1"/>
            <a:endParaRPr lang="en-ZA" sz="2000" dirty="0">
              <a:latin typeface="Arial" panose="020B0604020202020204" pitchFamily="34" charset="0"/>
              <a:cs typeface="Arial" panose="020B0604020202020204" pitchFamily="34" charset="0"/>
            </a:endParaRPr>
          </a:p>
          <a:p>
            <a:pPr lvl="1"/>
            <a:endParaRPr lang="en-ZA" sz="2000" dirty="0">
              <a:latin typeface="Arial" panose="020B0604020202020204" pitchFamily="34" charset="0"/>
              <a:cs typeface="Arial" panose="020B0604020202020204" pitchFamily="34" charset="0"/>
            </a:endParaRPr>
          </a:p>
          <a:p>
            <a:pPr lvl="1"/>
            <a:endParaRPr lang="en-ZA" sz="2400" dirty="0">
              <a:latin typeface="Arial" panose="020B0604020202020204" pitchFamily="34" charset="0"/>
              <a:cs typeface="Arial" panose="020B0604020202020204" pitchFamily="34" charset="0"/>
            </a:endParaRPr>
          </a:p>
          <a:p>
            <a:pPr lvl="1"/>
            <a:r>
              <a:rPr lang="en-ZA" sz="2000" dirty="0">
                <a:latin typeface="Arial" panose="020B0604020202020204" pitchFamily="34" charset="0"/>
                <a:cs typeface="Arial" panose="020B0604020202020204" pitchFamily="34" charset="0"/>
              </a:rPr>
              <a:t>                                       (* Not included in subsequent analysis)</a:t>
            </a:r>
          </a:p>
        </p:txBody>
      </p:sp>
      <p:graphicFrame>
        <p:nvGraphicFramePr>
          <p:cNvPr id="3" name="Table 2">
            <a:extLst>
              <a:ext uri="{FF2B5EF4-FFF2-40B4-BE49-F238E27FC236}">
                <a16:creationId xmlns:a16="http://schemas.microsoft.com/office/drawing/2014/main" id="{79A6C753-3D70-FCC2-0C56-19B0C8E688AD}"/>
              </a:ext>
            </a:extLst>
          </p:cNvPr>
          <p:cNvGraphicFramePr>
            <a:graphicFrameLocks noGrp="1"/>
          </p:cNvGraphicFramePr>
          <p:nvPr>
            <p:extLst>
              <p:ext uri="{D42A27DB-BD31-4B8C-83A1-F6EECF244321}">
                <p14:modId xmlns:p14="http://schemas.microsoft.com/office/powerpoint/2010/main" val="1003192297"/>
              </p:ext>
            </p:extLst>
          </p:nvPr>
        </p:nvGraphicFramePr>
        <p:xfrm>
          <a:off x="1259632" y="1384306"/>
          <a:ext cx="7200800" cy="5069030"/>
        </p:xfrm>
        <a:graphic>
          <a:graphicData uri="http://schemas.openxmlformats.org/drawingml/2006/table">
            <a:tbl>
              <a:tblPr bandRow="1">
                <a:tableStyleId>{5C22544A-7EE6-4342-B048-85BDC9FD1C3A}</a:tableStyleId>
              </a:tblPr>
              <a:tblGrid>
                <a:gridCol w="3691765">
                  <a:extLst>
                    <a:ext uri="{9D8B030D-6E8A-4147-A177-3AD203B41FA5}">
                      <a16:colId xmlns:a16="http://schemas.microsoft.com/office/drawing/2014/main" val="2558957327"/>
                    </a:ext>
                  </a:extLst>
                </a:gridCol>
                <a:gridCol w="3509035">
                  <a:extLst>
                    <a:ext uri="{9D8B030D-6E8A-4147-A177-3AD203B41FA5}">
                      <a16:colId xmlns:a16="http://schemas.microsoft.com/office/drawing/2014/main" val="2848840460"/>
                    </a:ext>
                  </a:extLst>
                </a:gridCol>
              </a:tblGrid>
              <a:tr h="363721">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Botswana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a:effectLst/>
                          <a:latin typeface="Arial" panose="020B0604020202020204" pitchFamily="34" charset="0"/>
                          <a:cs typeface="Arial" panose="020B0604020202020204" pitchFamily="34" charset="0"/>
                        </a:rPr>
                        <a:t>Mali</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1429386213"/>
                  </a:ext>
                </a:extLst>
              </a:tr>
              <a:tr h="356727">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Burkina Faso (partial)</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a:effectLst/>
                          <a:latin typeface="Arial" panose="020B0604020202020204" pitchFamily="34" charset="0"/>
                          <a:cs typeface="Arial" panose="020B0604020202020204" pitchFamily="34" charset="0"/>
                        </a:rPr>
                        <a:t>Mozambique</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1184584990"/>
                  </a:ext>
                </a:extLst>
              </a:tr>
              <a:tr h="373339">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Cameroon</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a:effectLst/>
                          <a:latin typeface="Arial" panose="020B0604020202020204" pitchFamily="34" charset="0"/>
                          <a:cs typeface="Arial" panose="020B0604020202020204" pitchFamily="34" charset="0"/>
                        </a:rPr>
                        <a:t>Nigeria</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1166081737"/>
                  </a:ext>
                </a:extLst>
              </a:tr>
              <a:tr h="354978">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Comoros</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a:effectLst/>
                          <a:latin typeface="Arial" panose="020B0604020202020204" pitchFamily="34" charset="0"/>
                          <a:cs typeface="Arial" panose="020B0604020202020204" pitchFamily="34" charset="0"/>
                        </a:rPr>
                        <a:t>Rwanda</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852324785"/>
                  </a:ext>
                </a:extLst>
              </a:tr>
              <a:tr h="360224">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Cote d'Ivoire</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Senegal</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797253009"/>
                  </a:ext>
                </a:extLst>
              </a:tr>
              <a:tr h="365470">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Eswatini</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Somalia* (no data)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1666679000"/>
                  </a:ext>
                </a:extLst>
              </a:tr>
              <a:tr h="369842">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Ethiopia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a:effectLst/>
                          <a:latin typeface="Arial" panose="020B0604020202020204" pitchFamily="34" charset="0"/>
                          <a:cs typeface="Arial" panose="020B0604020202020204" pitchFamily="34" charset="0"/>
                        </a:rPr>
                        <a:t>South Africa</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3213667683"/>
                  </a:ext>
                </a:extLst>
              </a:tr>
              <a:tr h="363721">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Ghana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Uganda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2841674821"/>
                  </a:ext>
                </a:extLst>
              </a:tr>
              <a:tr h="356727">
                <a:tc>
                  <a:txBody>
                    <a:bodyPr/>
                    <a:lstStyle/>
                    <a:p>
                      <a:pPr marL="342900" lvl="0" indent="-342900" algn="l">
                        <a:lnSpc>
                          <a:spcPct val="107000"/>
                        </a:lnSpc>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Lesotho</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342900" lvl="0" indent="-342900" algn="l">
                        <a:lnSpc>
                          <a:spcPct val="107000"/>
                        </a:lnSpc>
                        <a:spcAft>
                          <a:spcPts val="800"/>
                        </a:spcAft>
                        <a:buFont typeface="Symbol" panose="05050102010706020507" pitchFamily="18" charset="2"/>
                        <a:buChar char=""/>
                      </a:pPr>
                      <a:r>
                        <a:rPr lang="en-ZA" sz="2400" dirty="0">
                          <a:effectLst/>
                          <a:latin typeface="Arial" panose="020B0604020202020204" pitchFamily="34" charset="0"/>
                          <a:cs typeface="Arial" panose="020B0604020202020204" pitchFamily="34" charset="0"/>
                        </a:rPr>
                        <a:t>Zambia</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1538924385"/>
                  </a:ext>
                </a:extLst>
              </a:tr>
              <a:tr h="356727">
                <a:tc>
                  <a:txBody>
                    <a:bodyPr/>
                    <a:lstStyle/>
                    <a:p>
                      <a:pPr marL="342900" lvl="0" indent="-342900" algn="l">
                        <a:lnSpc>
                          <a:spcPct val="107000"/>
                        </a:lnSpc>
                        <a:buFont typeface="Symbol" panose="05050102010706020507" pitchFamily="18" charset="2"/>
                        <a:buChar char=""/>
                      </a:pPr>
                      <a:r>
                        <a:rPr lang="en-ZA" sz="2400">
                          <a:effectLst/>
                          <a:latin typeface="Arial" panose="020B0604020202020204" pitchFamily="34" charset="0"/>
                          <a:cs typeface="Arial" panose="020B0604020202020204" pitchFamily="34" charset="0"/>
                        </a:rPr>
                        <a:t>Madagascar</a:t>
                      </a:r>
                      <a:endParaRPr lang="en-ZA"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tc>
                  <a:txBody>
                    <a:bodyPr/>
                    <a:lstStyle/>
                    <a:p>
                      <a:pPr marL="584200" algn="l">
                        <a:lnSpc>
                          <a:spcPct val="107000"/>
                        </a:lnSpc>
                        <a:spcAft>
                          <a:spcPts val="800"/>
                        </a:spcAft>
                      </a:pPr>
                      <a:r>
                        <a:rPr lang="en-ZA" sz="2400" dirty="0">
                          <a:effectLst/>
                          <a:latin typeface="Arial" panose="020B0604020202020204" pitchFamily="34" charset="0"/>
                          <a:cs typeface="Arial" panose="020B0604020202020204" pitchFamily="34" charset="0"/>
                        </a:rPr>
                        <a:t> </a:t>
                      </a:r>
                      <a:endParaRPr lang="en-ZA"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72000" marB="72000" anchor="ctr"/>
                </a:tc>
                <a:extLst>
                  <a:ext uri="{0D108BD9-81ED-4DB2-BD59-A6C34878D82A}">
                    <a16:rowId xmlns:a16="http://schemas.microsoft.com/office/drawing/2014/main" val="3873468099"/>
                  </a:ext>
                </a:extLst>
              </a:tr>
            </a:tbl>
          </a:graphicData>
        </a:graphic>
      </p:graphicFrame>
    </p:spTree>
    <p:extLst>
      <p:ext uri="{BB962C8B-B14F-4D97-AF65-F5344CB8AC3E}">
        <p14:creationId xmlns:p14="http://schemas.microsoft.com/office/powerpoint/2010/main" val="3214328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0" name="Group 3079">
            <a:extLst>
              <a:ext uri="{FF2B5EF4-FFF2-40B4-BE49-F238E27FC236}">
                <a16:creationId xmlns:a16="http://schemas.microsoft.com/office/drawing/2014/main" id="{05AB7EF3-6473-0F24-A11A-5F54A30B3165}"/>
              </a:ext>
            </a:extLst>
          </p:cNvPr>
          <p:cNvGrpSpPr/>
          <p:nvPr/>
        </p:nvGrpSpPr>
        <p:grpSpPr>
          <a:xfrm>
            <a:off x="3491880" y="238336"/>
            <a:ext cx="5184576" cy="6381327"/>
            <a:chOff x="1331640" y="2708920"/>
            <a:chExt cx="5328592" cy="6585107"/>
          </a:xfrm>
        </p:grpSpPr>
        <p:grpSp>
          <p:nvGrpSpPr>
            <p:cNvPr id="3078" name="Group 3077">
              <a:extLst>
                <a:ext uri="{FF2B5EF4-FFF2-40B4-BE49-F238E27FC236}">
                  <a16:creationId xmlns:a16="http://schemas.microsoft.com/office/drawing/2014/main" id="{108E16B9-F7EC-344B-15E3-3E49F7E91A4D}"/>
                </a:ext>
              </a:extLst>
            </p:cNvPr>
            <p:cNvGrpSpPr/>
            <p:nvPr/>
          </p:nvGrpSpPr>
          <p:grpSpPr>
            <a:xfrm>
              <a:off x="1331640" y="2708920"/>
              <a:ext cx="5328592" cy="6585107"/>
              <a:chOff x="4211960" y="3789040"/>
              <a:chExt cx="5328592" cy="6585107"/>
            </a:xfrm>
          </p:grpSpPr>
          <p:grpSp>
            <p:nvGrpSpPr>
              <p:cNvPr id="3076" name="Group 3075">
                <a:extLst>
                  <a:ext uri="{FF2B5EF4-FFF2-40B4-BE49-F238E27FC236}">
                    <a16:creationId xmlns:a16="http://schemas.microsoft.com/office/drawing/2014/main" id="{1A47E608-E097-02E2-C4DA-ECCB5C281E58}"/>
                  </a:ext>
                </a:extLst>
              </p:cNvPr>
              <p:cNvGrpSpPr/>
              <p:nvPr/>
            </p:nvGrpSpPr>
            <p:grpSpPr>
              <a:xfrm>
                <a:off x="4211960" y="3789040"/>
                <a:ext cx="5328592" cy="6585107"/>
                <a:chOff x="4283968" y="3356992"/>
                <a:chExt cx="5328592" cy="6585107"/>
              </a:xfrm>
            </p:grpSpPr>
            <p:grpSp>
              <p:nvGrpSpPr>
                <p:cNvPr id="3073" name="Group 3072">
                  <a:extLst>
                    <a:ext uri="{FF2B5EF4-FFF2-40B4-BE49-F238E27FC236}">
                      <a16:creationId xmlns:a16="http://schemas.microsoft.com/office/drawing/2014/main" id="{D7DF0135-D057-8BA7-F6E5-DBAE9A93593B}"/>
                    </a:ext>
                  </a:extLst>
                </p:cNvPr>
                <p:cNvGrpSpPr/>
                <p:nvPr/>
              </p:nvGrpSpPr>
              <p:grpSpPr>
                <a:xfrm>
                  <a:off x="4283968" y="3356992"/>
                  <a:ext cx="5328592" cy="6585107"/>
                  <a:chOff x="3815408" y="620688"/>
                  <a:chExt cx="5328592" cy="6585107"/>
                </a:xfrm>
              </p:grpSpPr>
              <p:grpSp>
                <p:nvGrpSpPr>
                  <p:cNvPr id="27" name="Group 26">
                    <a:extLst>
                      <a:ext uri="{FF2B5EF4-FFF2-40B4-BE49-F238E27FC236}">
                        <a16:creationId xmlns:a16="http://schemas.microsoft.com/office/drawing/2014/main" id="{E3AD36C8-3740-8FBB-61DC-D5D8124A34B7}"/>
                      </a:ext>
                    </a:extLst>
                  </p:cNvPr>
                  <p:cNvGrpSpPr/>
                  <p:nvPr/>
                </p:nvGrpSpPr>
                <p:grpSpPr>
                  <a:xfrm>
                    <a:off x="3815408" y="620688"/>
                    <a:ext cx="5328592" cy="6585107"/>
                    <a:chOff x="-3924944" y="-8956376"/>
                    <a:chExt cx="14050209" cy="16633848"/>
                  </a:xfrm>
                </p:grpSpPr>
                <p:grpSp>
                  <p:nvGrpSpPr>
                    <p:cNvPr id="18" name="Group 17">
                      <a:extLst>
                        <a:ext uri="{FF2B5EF4-FFF2-40B4-BE49-F238E27FC236}">
                          <a16:creationId xmlns:a16="http://schemas.microsoft.com/office/drawing/2014/main" id="{46A8D59A-C0EF-768B-0E08-206CEB9E8DFF}"/>
                        </a:ext>
                      </a:extLst>
                    </p:cNvPr>
                    <p:cNvGrpSpPr/>
                    <p:nvPr/>
                  </p:nvGrpSpPr>
                  <p:grpSpPr>
                    <a:xfrm>
                      <a:off x="-3924944" y="-8956376"/>
                      <a:ext cx="14050209" cy="16633848"/>
                      <a:chOff x="-3636912" y="-9604448"/>
                      <a:chExt cx="14050209" cy="16633848"/>
                    </a:xfrm>
                  </p:grpSpPr>
                  <p:grpSp>
                    <p:nvGrpSpPr>
                      <p:cNvPr id="19" name="Group 18">
                        <a:extLst>
                          <a:ext uri="{FF2B5EF4-FFF2-40B4-BE49-F238E27FC236}">
                            <a16:creationId xmlns:a16="http://schemas.microsoft.com/office/drawing/2014/main" id="{778FD744-B986-3AB8-7DAB-F620A78D37E6}"/>
                          </a:ext>
                        </a:extLst>
                      </p:cNvPr>
                      <p:cNvGrpSpPr/>
                      <p:nvPr/>
                    </p:nvGrpSpPr>
                    <p:grpSpPr>
                      <a:xfrm>
                        <a:off x="-3636912" y="-9604448"/>
                        <a:ext cx="14050209" cy="16633848"/>
                        <a:chOff x="-3636912" y="-9604448"/>
                        <a:chExt cx="14050209" cy="16633848"/>
                      </a:xfrm>
                    </p:grpSpPr>
                    <p:pic>
                      <p:nvPicPr>
                        <p:cNvPr id="21" name="Picture 2" descr="Blank Map of Africa | Large Outline Map of Africa ...">
                          <a:extLst>
                            <a:ext uri="{FF2B5EF4-FFF2-40B4-BE49-F238E27FC236}">
                              <a16:creationId xmlns:a16="http://schemas.microsoft.com/office/drawing/2014/main" id="{00494BF9-72D1-75B9-86C3-5C7EB841F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912" y="-9604448"/>
                          <a:ext cx="14050209" cy="16633848"/>
                        </a:xfrm>
                        <a:prstGeom prst="rect">
                          <a:avLst/>
                        </a:prstGeom>
                        <a:solidFill>
                          <a:srgbClr val="92D050"/>
                        </a:solidFill>
                      </p:spPr>
                    </p:pic>
                    <p:sp>
                      <p:nvSpPr>
                        <p:cNvPr id="22" name="Freeform: Shape 21">
                          <a:extLst>
                            <a:ext uri="{FF2B5EF4-FFF2-40B4-BE49-F238E27FC236}">
                              <a16:creationId xmlns:a16="http://schemas.microsoft.com/office/drawing/2014/main" id="{CBA02F36-9A4A-45E0-675C-D53A3414F950}"/>
                            </a:ext>
                          </a:extLst>
                        </p:cNvPr>
                        <p:cNvSpPr/>
                        <p:nvPr/>
                      </p:nvSpPr>
                      <p:spPr>
                        <a:xfrm>
                          <a:off x="3435652" y="752354"/>
                          <a:ext cx="4574879" cy="4942390"/>
                        </a:xfrm>
                        <a:custGeom>
                          <a:avLst/>
                          <a:gdLst>
                            <a:gd name="connsiteX0" fmla="*/ 326120 w 4574879"/>
                            <a:gd name="connsiteY0" fmla="*/ 4815069 h 4942390"/>
                            <a:gd name="connsiteX1" fmla="*/ 326120 w 4574879"/>
                            <a:gd name="connsiteY1" fmla="*/ 4815069 h 4942390"/>
                            <a:gd name="connsiteX2" fmla="*/ 256672 w 4574879"/>
                            <a:gd name="connsiteY2" fmla="*/ 4687747 h 4942390"/>
                            <a:gd name="connsiteX3" fmla="*/ 221948 w 4574879"/>
                            <a:gd name="connsiteY3" fmla="*/ 4664598 h 4942390"/>
                            <a:gd name="connsiteX4" fmla="*/ 210373 w 4574879"/>
                            <a:gd name="connsiteY4" fmla="*/ 4618299 h 4942390"/>
                            <a:gd name="connsiteX5" fmla="*/ 233523 w 4574879"/>
                            <a:gd name="connsiteY5" fmla="*/ 4595150 h 4942390"/>
                            <a:gd name="connsiteX6" fmla="*/ 279821 w 4574879"/>
                            <a:gd name="connsiteY6" fmla="*/ 4560426 h 4942390"/>
                            <a:gd name="connsiteX7" fmla="*/ 291396 w 4574879"/>
                            <a:gd name="connsiteY7" fmla="*/ 4398380 h 4942390"/>
                            <a:gd name="connsiteX8" fmla="*/ 256672 w 4574879"/>
                            <a:gd name="connsiteY8" fmla="*/ 4375231 h 4942390"/>
                            <a:gd name="connsiteX9" fmla="*/ 210373 w 4574879"/>
                            <a:gd name="connsiteY9" fmla="*/ 4317357 h 4942390"/>
                            <a:gd name="connsiteX10" fmla="*/ 164075 w 4574879"/>
                            <a:gd name="connsiteY10" fmla="*/ 4259484 h 4942390"/>
                            <a:gd name="connsiteX11" fmla="*/ 117776 w 4574879"/>
                            <a:gd name="connsiteY11" fmla="*/ 4201611 h 4942390"/>
                            <a:gd name="connsiteX12" fmla="*/ 83052 w 4574879"/>
                            <a:gd name="connsiteY12" fmla="*/ 4166887 h 4942390"/>
                            <a:gd name="connsiteX13" fmla="*/ 48328 w 4574879"/>
                            <a:gd name="connsiteY13" fmla="*/ 4051140 h 4942390"/>
                            <a:gd name="connsiteX14" fmla="*/ 36753 w 4574879"/>
                            <a:gd name="connsiteY14" fmla="*/ 4016416 h 4942390"/>
                            <a:gd name="connsiteX15" fmla="*/ 13604 w 4574879"/>
                            <a:gd name="connsiteY15" fmla="*/ 3923818 h 4942390"/>
                            <a:gd name="connsiteX16" fmla="*/ 36753 w 4574879"/>
                            <a:gd name="connsiteY16" fmla="*/ 3773347 h 4942390"/>
                            <a:gd name="connsiteX17" fmla="*/ 71477 w 4574879"/>
                            <a:gd name="connsiteY17" fmla="*/ 3761773 h 4942390"/>
                            <a:gd name="connsiteX18" fmla="*/ 140925 w 4574879"/>
                            <a:gd name="connsiteY18" fmla="*/ 3715474 h 4942390"/>
                            <a:gd name="connsiteX19" fmla="*/ 152500 w 4574879"/>
                            <a:gd name="connsiteY19" fmla="*/ 3761773 h 4942390"/>
                            <a:gd name="connsiteX20" fmla="*/ 198799 w 4574879"/>
                            <a:gd name="connsiteY20" fmla="*/ 3784922 h 4942390"/>
                            <a:gd name="connsiteX21" fmla="*/ 268247 w 4574879"/>
                            <a:gd name="connsiteY21" fmla="*/ 3842795 h 4942390"/>
                            <a:gd name="connsiteX22" fmla="*/ 407143 w 4574879"/>
                            <a:gd name="connsiteY22" fmla="*/ 3819646 h 4942390"/>
                            <a:gd name="connsiteX23" fmla="*/ 441867 w 4574879"/>
                            <a:gd name="connsiteY23" fmla="*/ 3796497 h 4942390"/>
                            <a:gd name="connsiteX24" fmla="*/ 638637 w 4574879"/>
                            <a:gd name="connsiteY24" fmla="*/ 3773347 h 4942390"/>
                            <a:gd name="connsiteX25" fmla="*/ 615487 w 4574879"/>
                            <a:gd name="connsiteY25" fmla="*/ 3750198 h 4942390"/>
                            <a:gd name="connsiteX26" fmla="*/ 603913 w 4574879"/>
                            <a:gd name="connsiteY26" fmla="*/ 3703899 h 4942390"/>
                            <a:gd name="connsiteX27" fmla="*/ 580763 w 4574879"/>
                            <a:gd name="connsiteY27" fmla="*/ 3611302 h 4942390"/>
                            <a:gd name="connsiteX28" fmla="*/ 592338 w 4574879"/>
                            <a:gd name="connsiteY28" fmla="*/ 3414532 h 4942390"/>
                            <a:gd name="connsiteX29" fmla="*/ 603913 w 4574879"/>
                            <a:gd name="connsiteY29" fmla="*/ 3379808 h 4942390"/>
                            <a:gd name="connsiteX30" fmla="*/ 615487 w 4574879"/>
                            <a:gd name="connsiteY30" fmla="*/ 3287211 h 4942390"/>
                            <a:gd name="connsiteX31" fmla="*/ 638637 w 4574879"/>
                            <a:gd name="connsiteY31" fmla="*/ 3240912 h 4942390"/>
                            <a:gd name="connsiteX32" fmla="*/ 661786 w 4574879"/>
                            <a:gd name="connsiteY32" fmla="*/ 3183038 h 4942390"/>
                            <a:gd name="connsiteX33" fmla="*/ 650211 w 4574879"/>
                            <a:gd name="connsiteY33" fmla="*/ 3090441 h 4942390"/>
                            <a:gd name="connsiteX34" fmla="*/ 627062 w 4574879"/>
                            <a:gd name="connsiteY34" fmla="*/ 2997843 h 4942390"/>
                            <a:gd name="connsiteX35" fmla="*/ 615487 w 4574879"/>
                            <a:gd name="connsiteY35" fmla="*/ 2939970 h 4942390"/>
                            <a:gd name="connsiteX36" fmla="*/ 742809 w 4574879"/>
                            <a:gd name="connsiteY36" fmla="*/ 2581155 h 4942390"/>
                            <a:gd name="connsiteX37" fmla="*/ 789107 w 4574879"/>
                            <a:gd name="connsiteY37" fmla="*/ 2569580 h 4942390"/>
                            <a:gd name="connsiteX38" fmla="*/ 823832 w 4574879"/>
                            <a:gd name="connsiteY38" fmla="*/ 2546431 h 4942390"/>
                            <a:gd name="connsiteX39" fmla="*/ 800682 w 4574879"/>
                            <a:gd name="connsiteY39" fmla="*/ 2511707 h 4942390"/>
                            <a:gd name="connsiteX40" fmla="*/ 789107 w 4574879"/>
                            <a:gd name="connsiteY40" fmla="*/ 2453833 h 4942390"/>
                            <a:gd name="connsiteX41" fmla="*/ 800682 w 4574879"/>
                            <a:gd name="connsiteY41" fmla="*/ 2222340 h 4942390"/>
                            <a:gd name="connsiteX42" fmla="*/ 812257 w 4574879"/>
                            <a:gd name="connsiteY42" fmla="*/ 2152892 h 4942390"/>
                            <a:gd name="connsiteX43" fmla="*/ 835406 w 4574879"/>
                            <a:gd name="connsiteY43" fmla="*/ 2002421 h 4942390"/>
                            <a:gd name="connsiteX44" fmla="*/ 846981 w 4574879"/>
                            <a:gd name="connsiteY44" fmla="*/ 1898249 h 4942390"/>
                            <a:gd name="connsiteX45" fmla="*/ 904854 w 4574879"/>
                            <a:gd name="connsiteY45" fmla="*/ 1875099 h 4942390"/>
                            <a:gd name="connsiteX46" fmla="*/ 1032176 w 4574879"/>
                            <a:gd name="connsiteY46" fmla="*/ 1863524 h 4942390"/>
                            <a:gd name="connsiteX47" fmla="*/ 1090049 w 4574879"/>
                            <a:gd name="connsiteY47" fmla="*/ 1840375 h 4942390"/>
                            <a:gd name="connsiteX48" fmla="*/ 1333118 w 4574879"/>
                            <a:gd name="connsiteY48" fmla="*/ 1886674 h 4942390"/>
                            <a:gd name="connsiteX49" fmla="*/ 1414140 w 4574879"/>
                            <a:gd name="connsiteY49" fmla="*/ 1817226 h 4942390"/>
                            <a:gd name="connsiteX50" fmla="*/ 1437290 w 4574879"/>
                            <a:gd name="connsiteY50" fmla="*/ 1794076 h 4942390"/>
                            <a:gd name="connsiteX51" fmla="*/ 1472014 w 4574879"/>
                            <a:gd name="connsiteY51" fmla="*/ 1782502 h 4942390"/>
                            <a:gd name="connsiteX52" fmla="*/ 1576186 w 4574879"/>
                            <a:gd name="connsiteY52" fmla="*/ 1794076 h 4942390"/>
                            <a:gd name="connsiteX53" fmla="*/ 1587761 w 4574879"/>
                            <a:gd name="connsiteY53" fmla="*/ 1851950 h 4942390"/>
                            <a:gd name="connsiteX54" fmla="*/ 1634059 w 4574879"/>
                            <a:gd name="connsiteY54" fmla="*/ 1863524 h 4942390"/>
                            <a:gd name="connsiteX55" fmla="*/ 1645634 w 4574879"/>
                            <a:gd name="connsiteY55" fmla="*/ 1898249 h 4942390"/>
                            <a:gd name="connsiteX56" fmla="*/ 1703507 w 4574879"/>
                            <a:gd name="connsiteY56" fmla="*/ 1967697 h 4942390"/>
                            <a:gd name="connsiteX57" fmla="*/ 1715082 w 4574879"/>
                            <a:gd name="connsiteY57" fmla="*/ 2037145 h 4942390"/>
                            <a:gd name="connsiteX58" fmla="*/ 1749806 w 4574879"/>
                            <a:gd name="connsiteY58" fmla="*/ 2060294 h 4942390"/>
                            <a:gd name="connsiteX59" fmla="*/ 1772956 w 4574879"/>
                            <a:gd name="connsiteY59" fmla="*/ 2083443 h 4942390"/>
                            <a:gd name="connsiteX60" fmla="*/ 1784530 w 4574879"/>
                            <a:gd name="connsiteY60" fmla="*/ 2118168 h 4942390"/>
                            <a:gd name="connsiteX61" fmla="*/ 1807680 w 4574879"/>
                            <a:gd name="connsiteY61" fmla="*/ 2141317 h 4942390"/>
                            <a:gd name="connsiteX62" fmla="*/ 1888702 w 4574879"/>
                            <a:gd name="connsiteY62" fmla="*/ 2176041 h 4942390"/>
                            <a:gd name="connsiteX63" fmla="*/ 1946576 w 4574879"/>
                            <a:gd name="connsiteY63" fmla="*/ 2210765 h 4942390"/>
                            <a:gd name="connsiteX64" fmla="*/ 2016024 w 4574879"/>
                            <a:gd name="connsiteY64" fmla="*/ 2257064 h 4942390"/>
                            <a:gd name="connsiteX65" fmla="*/ 2039173 w 4574879"/>
                            <a:gd name="connsiteY65" fmla="*/ 2303362 h 4942390"/>
                            <a:gd name="connsiteX66" fmla="*/ 2050748 w 4574879"/>
                            <a:gd name="connsiteY66" fmla="*/ 2419109 h 4942390"/>
                            <a:gd name="connsiteX67" fmla="*/ 2097047 w 4574879"/>
                            <a:gd name="connsiteY67" fmla="*/ 2442259 h 4942390"/>
                            <a:gd name="connsiteX68" fmla="*/ 2166495 w 4574879"/>
                            <a:gd name="connsiteY68" fmla="*/ 2465408 h 4942390"/>
                            <a:gd name="connsiteX69" fmla="*/ 2224368 w 4574879"/>
                            <a:gd name="connsiteY69" fmla="*/ 2523281 h 4942390"/>
                            <a:gd name="connsiteX70" fmla="*/ 2247518 w 4574879"/>
                            <a:gd name="connsiteY70" fmla="*/ 2546431 h 4942390"/>
                            <a:gd name="connsiteX71" fmla="*/ 2328540 w 4574879"/>
                            <a:gd name="connsiteY71" fmla="*/ 2581155 h 4942390"/>
                            <a:gd name="connsiteX72" fmla="*/ 2363264 w 4574879"/>
                            <a:gd name="connsiteY72" fmla="*/ 2604304 h 4942390"/>
                            <a:gd name="connsiteX73" fmla="*/ 2386414 w 4574879"/>
                            <a:gd name="connsiteY73" fmla="*/ 2627454 h 4942390"/>
                            <a:gd name="connsiteX74" fmla="*/ 2432713 w 4574879"/>
                            <a:gd name="connsiteY74" fmla="*/ 2639028 h 4942390"/>
                            <a:gd name="connsiteX75" fmla="*/ 2467437 w 4574879"/>
                            <a:gd name="connsiteY75" fmla="*/ 2650603 h 4942390"/>
                            <a:gd name="connsiteX76" fmla="*/ 2652632 w 4574879"/>
                            <a:gd name="connsiteY76" fmla="*/ 2639028 h 4942390"/>
                            <a:gd name="connsiteX77" fmla="*/ 2664206 w 4574879"/>
                            <a:gd name="connsiteY77" fmla="*/ 2604304 h 4942390"/>
                            <a:gd name="connsiteX78" fmla="*/ 2698930 w 4574879"/>
                            <a:gd name="connsiteY78" fmla="*/ 2569580 h 4942390"/>
                            <a:gd name="connsiteX79" fmla="*/ 2791528 w 4574879"/>
                            <a:gd name="connsiteY79" fmla="*/ 2511707 h 4942390"/>
                            <a:gd name="connsiteX80" fmla="*/ 2814677 w 4574879"/>
                            <a:gd name="connsiteY80" fmla="*/ 2476983 h 4942390"/>
                            <a:gd name="connsiteX81" fmla="*/ 2872551 w 4574879"/>
                            <a:gd name="connsiteY81" fmla="*/ 2453833 h 4942390"/>
                            <a:gd name="connsiteX82" fmla="*/ 2999872 w 4574879"/>
                            <a:gd name="connsiteY82" fmla="*/ 2280213 h 4942390"/>
                            <a:gd name="connsiteX83" fmla="*/ 2965148 w 4574879"/>
                            <a:gd name="connsiteY83" fmla="*/ 2118168 h 4942390"/>
                            <a:gd name="connsiteX84" fmla="*/ 2930424 w 4574879"/>
                            <a:gd name="connsiteY84" fmla="*/ 2095018 h 4942390"/>
                            <a:gd name="connsiteX85" fmla="*/ 2988297 w 4574879"/>
                            <a:gd name="connsiteY85" fmla="*/ 2048719 h 4942390"/>
                            <a:gd name="connsiteX86" fmla="*/ 3023021 w 4574879"/>
                            <a:gd name="connsiteY86" fmla="*/ 1666755 h 4942390"/>
                            <a:gd name="connsiteX87" fmla="*/ 2988297 w 4574879"/>
                            <a:gd name="connsiteY87" fmla="*/ 1632031 h 4942390"/>
                            <a:gd name="connsiteX88" fmla="*/ 2930424 w 4574879"/>
                            <a:gd name="connsiteY88" fmla="*/ 1620456 h 4942390"/>
                            <a:gd name="connsiteX89" fmla="*/ 2884125 w 4574879"/>
                            <a:gd name="connsiteY89" fmla="*/ 1597307 h 4942390"/>
                            <a:gd name="connsiteX90" fmla="*/ 2768378 w 4574879"/>
                            <a:gd name="connsiteY90" fmla="*/ 1504709 h 4942390"/>
                            <a:gd name="connsiteX91" fmla="*/ 2594758 w 4574879"/>
                            <a:gd name="connsiteY91" fmla="*/ 1469985 h 4942390"/>
                            <a:gd name="connsiteX92" fmla="*/ 2548459 w 4574879"/>
                            <a:gd name="connsiteY92" fmla="*/ 1412112 h 4942390"/>
                            <a:gd name="connsiteX93" fmla="*/ 2513735 w 4574879"/>
                            <a:gd name="connsiteY93" fmla="*/ 1423687 h 4942390"/>
                            <a:gd name="connsiteX94" fmla="*/ 2432713 w 4574879"/>
                            <a:gd name="connsiteY94" fmla="*/ 1435261 h 4942390"/>
                            <a:gd name="connsiteX95" fmla="*/ 2397989 w 4574879"/>
                            <a:gd name="connsiteY95" fmla="*/ 1469985 h 4942390"/>
                            <a:gd name="connsiteX96" fmla="*/ 2363264 w 4574879"/>
                            <a:gd name="connsiteY96" fmla="*/ 1481560 h 4942390"/>
                            <a:gd name="connsiteX97" fmla="*/ 2316966 w 4574879"/>
                            <a:gd name="connsiteY97" fmla="*/ 1504709 h 4942390"/>
                            <a:gd name="connsiteX98" fmla="*/ 2293816 w 4574879"/>
                            <a:gd name="connsiteY98" fmla="*/ 1527859 h 4942390"/>
                            <a:gd name="connsiteX99" fmla="*/ 2201219 w 4574879"/>
                            <a:gd name="connsiteY99" fmla="*/ 1574157 h 4942390"/>
                            <a:gd name="connsiteX100" fmla="*/ 2131771 w 4574879"/>
                            <a:gd name="connsiteY100" fmla="*/ 1620456 h 4942390"/>
                            <a:gd name="connsiteX101" fmla="*/ 2085472 w 4574879"/>
                            <a:gd name="connsiteY101" fmla="*/ 1689904 h 4942390"/>
                            <a:gd name="connsiteX102" fmla="*/ 1946576 w 4574879"/>
                            <a:gd name="connsiteY102" fmla="*/ 1794076 h 4942390"/>
                            <a:gd name="connsiteX103" fmla="*/ 1888702 w 4574879"/>
                            <a:gd name="connsiteY103" fmla="*/ 1805651 h 4942390"/>
                            <a:gd name="connsiteX104" fmla="*/ 1749806 w 4574879"/>
                            <a:gd name="connsiteY104" fmla="*/ 1817226 h 4942390"/>
                            <a:gd name="connsiteX105" fmla="*/ 1668783 w 4574879"/>
                            <a:gd name="connsiteY105" fmla="*/ 1805651 h 4942390"/>
                            <a:gd name="connsiteX106" fmla="*/ 1599335 w 4574879"/>
                            <a:gd name="connsiteY106" fmla="*/ 1747778 h 4942390"/>
                            <a:gd name="connsiteX107" fmla="*/ 1252095 w 4574879"/>
                            <a:gd name="connsiteY107" fmla="*/ 1736203 h 4942390"/>
                            <a:gd name="connsiteX108" fmla="*/ 1217371 w 4574879"/>
                            <a:gd name="connsiteY108" fmla="*/ 1655180 h 4942390"/>
                            <a:gd name="connsiteX109" fmla="*/ 1205796 w 4574879"/>
                            <a:gd name="connsiteY109" fmla="*/ 1620456 h 4942390"/>
                            <a:gd name="connsiteX110" fmla="*/ 1159497 w 4574879"/>
                            <a:gd name="connsiteY110" fmla="*/ 1597307 h 4942390"/>
                            <a:gd name="connsiteX111" fmla="*/ 1113199 w 4574879"/>
                            <a:gd name="connsiteY111" fmla="*/ 1539433 h 4942390"/>
                            <a:gd name="connsiteX112" fmla="*/ 1066900 w 4574879"/>
                            <a:gd name="connsiteY112" fmla="*/ 1527859 h 4942390"/>
                            <a:gd name="connsiteX113" fmla="*/ 1055325 w 4574879"/>
                            <a:gd name="connsiteY113" fmla="*/ 1493135 h 4942390"/>
                            <a:gd name="connsiteX114" fmla="*/ 1032176 w 4574879"/>
                            <a:gd name="connsiteY114" fmla="*/ 1458411 h 4942390"/>
                            <a:gd name="connsiteX115" fmla="*/ 1009026 w 4574879"/>
                            <a:gd name="connsiteY115" fmla="*/ 1365813 h 4942390"/>
                            <a:gd name="connsiteX116" fmla="*/ 997452 w 4574879"/>
                            <a:gd name="connsiteY116" fmla="*/ 1250066 h 4942390"/>
                            <a:gd name="connsiteX117" fmla="*/ 985877 w 4574879"/>
                            <a:gd name="connsiteY117" fmla="*/ 1169043 h 4942390"/>
                            <a:gd name="connsiteX118" fmla="*/ 974302 w 4574879"/>
                            <a:gd name="connsiteY118" fmla="*/ 1076446 h 4942390"/>
                            <a:gd name="connsiteX119" fmla="*/ 985877 w 4574879"/>
                            <a:gd name="connsiteY119" fmla="*/ 1006998 h 4942390"/>
                            <a:gd name="connsiteX120" fmla="*/ 997452 w 4574879"/>
                            <a:gd name="connsiteY120" fmla="*/ 949124 h 4942390"/>
                            <a:gd name="connsiteX121" fmla="*/ 1032176 w 4574879"/>
                            <a:gd name="connsiteY121" fmla="*/ 925975 h 4942390"/>
                            <a:gd name="connsiteX122" fmla="*/ 1217371 w 4574879"/>
                            <a:gd name="connsiteY122" fmla="*/ 914400 h 4942390"/>
                            <a:gd name="connsiteX123" fmla="*/ 1275244 w 4574879"/>
                            <a:gd name="connsiteY123" fmla="*/ 891251 h 4942390"/>
                            <a:gd name="connsiteX124" fmla="*/ 1309968 w 4574879"/>
                            <a:gd name="connsiteY124" fmla="*/ 879676 h 4942390"/>
                            <a:gd name="connsiteX125" fmla="*/ 1344692 w 4574879"/>
                            <a:gd name="connsiteY125" fmla="*/ 856527 h 4942390"/>
                            <a:gd name="connsiteX126" fmla="*/ 1367842 w 4574879"/>
                            <a:gd name="connsiteY126" fmla="*/ 833378 h 4942390"/>
                            <a:gd name="connsiteX127" fmla="*/ 1437290 w 4574879"/>
                            <a:gd name="connsiteY127" fmla="*/ 810228 h 4942390"/>
                            <a:gd name="connsiteX128" fmla="*/ 1425715 w 4574879"/>
                            <a:gd name="connsiteY128" fmla="*/ 775504 h 4942390"/>
                            <a:gd name="connsiteX129" fmla="*/ 1402566 w 4574879"/>
                            <a:gd name="connsiteY129" fmla="*/ 740780 h 4942390"/>
                            <a:gd name="connsiteX130" fmla="*/ 1390991 w 4574879"/>
                            <a:gd name="connsiteY130" fmla="*/ 682907 h 4942390"/>
                            <a:gd name="connsiteX131" fmla="*/ 1379416 w 4574879"/>
                            <a:gd name="connsiteY131" fmla="*/ 648183 h 4942390"/>
                            <a:gd name="connsiteX132" fmla="*/ 1414140 w 4574879"/>
                            <a:gd name="connsiteY132" fmla="*/ 555585 h 4942390"/>
                            <a:gd name="connsiteX133" fmla="*/ 1460439 w 4574879"/>
                            <a:gd name="connsiteY133" fmla="*/ 544011 h 4942390"/>
                            <a:gd name="connsiteX134" fmla="*/ 1529887 w 4574879"/>
                            <a:gd name="connsiteY134" fmla="*/ 590309 h 4942390"/>
                            <a:gd name="connsiteX135" fmla="*/ 1668783 w 4574879"/>
                            <a:gd name="connsiteY135" fmla="*/ 544011 h 4942390"/>
                            <a:gd name="connsiteX136" fmla="*/ 1749806 w 4574879"/>
                            <a:gd name="connsiteY136" fmla="*/ 625033 h 4942390"/>
                            <a:gd name="connsiteX137" fmla="*/ 1784530 w 4574879"/>
                            <a:gd name="connsiteY137" fmla="*/ 659757 h 4942390"/>
                            <a:gd name="connsiteX138" fmla="*/ 1842404 w 4574879"/>
                            <a:gd name="connsiteY138" fmla="*/ 671332 h 4942390"/>
                            <a:gd name="connsiteX139" fmla="*/ 1888702 w 4574879"/>
                            <a:gd name="connsiteY139" fmla="*/ 694481 h 4942390"/>
                            <a:gd name="connsiteX140" fmla="*/ 1992875 w 4574879"/>
                            <a:gd name="connsiteY140" fmla="*/ 671332 h 4942390"/>
                            <a:gd name="connsiteX141" fmla="*/ 2027599 w 4574879"/>
                            <a:gd name="connsiteY141" fmla="*/ 682907 h 4942390"/>
                            <a:gd name="connsiteX142" fmla="*/ 2050748 w 4574879"/>
                            <a:gd name="connsiteY142" fmla="*/ 717631 h 4942390"/>
                            <a:gd name="connsiteX143" fmla="*/ 2085472 w 4574879"/>
                            <a:gd name="connsiteY143" fmla="*/ 752355 h 4942390"/>
                            <a:gd name="connsiteX144" fmla="*/ 2108621 w 4574879"/>
                            <a:gd name="connsiteY144" fmla="*/ 787079 h 4942390"/>
                            <a:gd name="connsiteX145" fmla="*/ 2224368 w 4574879"/>
                            <a:gd name="connsiteY145" fmla="*/ 798654 h 4942390"/>
                            <a:gd name="connsiteX146" fmla="*/ 2259092 w 4574879"/>
                            <a:gd name="connsiteY146" fmla="*/ 868102 h 4942390"/>
                            <a:gd name="connsiteX147" fmla="*/ 2293816 w 4574879"/>
                            <a:gd name="connsiteY147" fmla="*/ 902826 h 4942390"/>
                            <a:gd name="connsiteX148" fmla="*/ 2374839 w 4574879"/>
                            <a:gd name="connsiteY148" fmla="*/ 949124 h 4942390"/>
                            <a:gd name="connsiteX149" fmla="*/ 2525310 w 4574879"/>
                            <a:gd name="connsiteY149" fmla="*/ 937550 h 4942390"/>
                            <a:gd name="connsiteX150" fmla="*/ 2502161 w 4574879"/>
                            <a:gd name="connsiteY150" fmla="*/ 902826 h 4942390"/>
                            <a:gd name="connsiteX151" fmla="*/ 2513735 w 4574879"/>
                            <a:gd name="connsiteY151" fmla="*/ 798654 h 4942390"/>
                            <a:gd name="connsiteX152" fmla="*/ 2490586 w 4574879"/>
                            <a:gd name="connsiteY152" fmla="*/ 775504 h 4942390"/>
                            <a:gd name="connsiteX153" fmla="*/ 2409563 w 4574879"/>
                            <a:gd name="connsiteY153" fmla="*/ 798654 h 4942390"/>
                            <a:gd name="connsiteX154" fmla="*/ 2340115 w 4574879"/>
                            <a:gd name="connsiteY154" fmla="*/ 810228 h 4942390"/>
                            <a:gd name="connsiteX155" fmla="*/ 2316966 w 4574879"/>
                            <a:gd name="connsiteY155" fmla="*/ 775504 h 4942390"/>
                            <a:gd name="connsiteX156" fmla="*/ 2293816 w 4574879"/>
                            <a:gd name="connsiteY156" fmla="*/ 752355 h 4942390"/>
                            <a:gd name="connsiteX157" fmla="*/ 2259092 w 4574879"/>
                            <a:gd name="connsiteY157" fmla="*/ 671332 h 4942390"/>
                            <a:gd name="connsiteX158" fmla="*/ 2235943 w 4574879"/>
                            <a:gd name="connsiteY158" fmla="*/ 625033 h 4942390"/>
                            <a:gd name="connsiteX159" fmla="*/ 2247518 w 4574879"/>
                            <a:gd name="connsiteY159" fmla="*/ 497712 h 4942390"/>
                            <a:gd name="connsiteX160" fmla="*/ 2247518 w 4574879"/>
                            <a:gd name="connsiteY160" fmla="*/ 300942 h 4942390"/>
                            <a:gd name="connsiteX161" fmla="*/ 2178070 w 4574879"/>
                            <a:gd name="connsiteY161" fmla="*/ 277793 h 4942390"/>
                            <a:gd name="connsiteX162" fmla="*/ 2212794 w 4574879"/>
                            <a:gd name="connsiteY162" fmla="*/ 254643 h 4942390"/>
                            <a:gd name="connsiteX163" fmla="*/ 2270667 w 4574879"/>
                            <a:gd name="connsiteY163" fmla="*/ 208345 h 4942390"/>
                            <a:gd name="connsiteX164" fmla="*/ 2328540 w 4574879"/>
                            <a:gd name="connsiteY164" fmla="*/ 173621 h 4942390"/>
                            <a:gd name="connsiteX165" fmla="*/ 2374839 w 4574879"/>
                            <a:gd name="connsiteY165" fmla="*/ 115747 h 4942390"/>
                            <a:gd name="connsiteX166" fmla="*/ 2409563 w 4574879"/>
                            <a:gd name="connsiteY166" fmla="*/ 69449 h 4942390"/>
                            <a:gd name="connsiteX167" fmla="*/ 2421138 w 4574879"/>
                            <a:gd name="connsiteY167" fmla="*/ 34724 h 4942390"/>
                            <a:gd name="connsiteX168" fmla="*/ 2525310 w 4574879"/>
                            <a:gd name="connsiteY168" fmla="*/ 0 h 4942390"/>
                            <a:gd name="connsiteX169" fmla="*/ 2641057 w 4574879"/>
                            <a:gd name="connsiteY169" fmla="*/ 11575 h 4942390"/>
                            <a:gd name="connsiteX170" fmla="*/ 2687356 w 4574879"/>
                            <a:gd name="connsiteY170" fmla="*/ 23150 h 4942390"/>
                            <a:gd name="connsiteX171" fmla="*/ 2941999 w 4574879"/>
                            <a:gd name="connsiteY171" fmla="*/ 46299 h 4942390"/>
                            <a:gd name="connsiteX172" fmla="*/ 3011447 w 4574879"/>
                            <a:gd name="connsiteY172" fmla="*/ 104173 h 4942390"/>
                            <a:gd name="connsiteX173" fmla="*/ 3057745 w 4574879"/>
                            <a:gd name="connsiteY173" fmla="*/ 115747 h 4942390"/>
                            <a:gd name="connsiteX174" fmla="*/ 3092470 w 4574879"/>
                            <a:gd name="connsiteY174" fmla="*/ 127322 h 4942390"/>
                            <a:gd name="connsiteX175" fmla="*/ 3127194 w 4574879"/>
                            <a:gd name="connsiteY175" fmla="*/ 162046 h 4942390"/>
                            <a:gd name="connsiteX176" fmla="*/ 3161918 w 4574879"/>
                            <a:gd name="connsiteY176" fmla="*/ 208345 h 4942390"/>
                            <a:gd name="connsiteX177" fmla="*/ 3196642 w 4574879"/>
                            <a:gd name="connsiteY177" fmla="*/ 231494 h 4942390"/>
                            <a:gd name="connsiteX178" fmla="*/ 3208216 w 4574879"/>
                            <a:gd name="connsiteY178" fmla="*/ 324092 h 4942390"/>
                            <a:gd name="connsiteX179" fmla="*/ 3173492 w 4574879"/>
                            <a:gd name="connsiteY179" fmla="*/ 497712 h 4942390"/>
                            <a:gd name="connsiteX180" fmla="*/ 3161918 w 4574879"/>
                            <a:gd name="connsiteY180" fmla="*/ 578735 h 4942390"/>
                            <a:gd name="connsiteX181" fmla="*/ 3161918 w 4574879"/>
                            <a:gd name="connsiteY181" fmla="*/ 914400 h 4942390"/>
                            <a:gd name="connsiteX182" fmla="*/ 3127194 w 4574879"/>
                            <a:gd name="connsiteY182" fmla="*/ 937550 h 4942390"/>
                            <a:gd name="connsiteX183" fmla="*/ 3023021 w 4574879"/>
                            <a:gd name="connsiteY183" fmla="*/ 960699 h 4942390"/>
                            <a:gd name="connsiteX184" fmla="*/ 3034596 w 4574879"/>
                            <a:gd name="connsiteY184" fmla="*/ 1018573 h 4942390"/>
                            <a:gd name="connsiteX185" fmla="*/ 3185067 w 4574879"/>
                            <a:gd name="connsiteY185" fmla="*/ 1169043 h 4942390"/>
                            <a:gd name="connsiteX186" fmla="*/ 3219791 w 4574879"/>
                            <a:gd name="connsiteY186" fmla="*/ 1180618 h 4942390"/>
                            <a:gd name="connsiteX187" fmla="*/ 3289239 w 4574879"/>
                            <a:gd name="connsiteY187" fmla="*/ 1157469 h 4942390"/>
                            <a:gd name="connsiteX188" fmla="*/ 3335538 w 4574879"/>
                            <a:gd name="connsiteY188" fmla="*/ 1088021 h 4942390"/>
                            <a:gd name="connsiteX189" fmla="*/ 3358687 w 4574879"/>
                            <a:gd name="connsiteY189" fmla="*/ 1134319 h 4942390"/>
                            <a:gd name="connsiteX190" fmla="*/ 3381837 w 4574879"/>
                            <a:gd name="connsiteY190" fmla="*/ 1157469 h 4942390"/>
                            <a:gd name="connsiteX191" fmla="*/ 3347113 w 4574879"/>
                            <a:gd name="connsiteY191" fmla="*/ 1377388 h 4942390"/>
                            <a:gd name="connsiteX192" fmla="*/ 3300814 w 4574879"/>
                            <a:gd name="connsiteY192" fmla="*/ 1412112 h 4942390"/>
                            <a:gd name="connsiteX193" fmla="*/ 3323963 w 4574879"/>
                            <a:gd name="connsiteY193" fmla="*/ 1493135 h 4942390"/>
                            <a:gd name="connsiteX194" fmla="*/ 3347113 w 4574879"/>
                            <a:gd name="connsiteY194" fmla="*/ 1516284 h 4942390"/>
                            <a:gd name="connsiteX195" fmla="*/ 3370262 w 4574879"/>
                            <a:gd name="connsiteY195" fmla="*/ 1562583 h 4942390"/>
                            <a:gd name="connsiteX196" fmla="*/ 3404986 w 4574879"/>
                            <a:gd name="connsiteY196" fmla="*/ 1574157 h 4942390"/>
                            <a:gd name="connsiteX197" fmla="*/ 3416561 w 4574879"/>
                            <a:gd name="connsiteY197" fmla="*/ 1608881 h 4942390"/>
                            <a:gd name="connsiteX198" fmla="*/ 3404986 w 4574879"/>
                            <a:gd name="connsiteY198" fmla="*/ 1551008 h 4942390"/>
                            <a:gd name="connsiteX199" fmla="*/ 3509158 w 4574879"/>
                            <a:gd name="connsiteY199" fmla="*/ 1527859 h 4942390"/>
                            <a:gd name="connsiteX200" fmla="*/ 3543882 w 4574879"/>
                            <a:gd name="connsiteY200" fmla="*/ 1504709 h 4942390"/>
                            <a:gd name="connsiteX201" fmla="*/ 3532307 w 4574879"/>
                            <a:gd name="connsiteY201" fmla="*/ 1446836 h 4942390"/>
                            <a:gd name="connsiteX202" fmla="*/ 3543882 w 4574879"/>
                            <a:gd name="connsiteY202" fmla="*/ 1365813 h 4942390"/>
                            <a:gd name="connsiteX203" fmla="*/ 3555457 w 4574879"/>
                            <a:gd name="connsiteY203" fmla="*/ 1319514 h 4942390"/>
                            <a:gd name="connsiteX204" fmla="*/ 3520733 w 4574879"/>
                            <a:gd name="connsiteY204" fmla="*/ 1180618 h 4942390"/>
                            <a:gd name="connsiteX205" fmla="*/ 3486009 w 4574879"/>
                            <a:gd name="connsiteY205" fmla="*/ 1157469 h 4942390"/>
                            <a:gd name="connsiteX206" fmla="*/ 3462859 w 4574879"/>
                            <a:gd name="connsiteY206" fmla="*/ 1111170 h 4942390"/>
                            <a:gd name="connsiteX207" fmla="*/ 3439710 w 4574879"/>
                            <a:gd name="connsiteY207" fmla="*/ 891251 h 4942390"/>
                            <a:gd name="connsiteX208" fmla="*/ 3416561 w 4574879"/>
                            <a:gd name="connsiteY208" fmla="*/ 856527 h 4942390"/>
                            <a:gd name="connsiteX209" fmla="*/ 3428135 w 4574879"/>
                            <a:gd name="connsiteY209" fmla="*/ 752355 h 4942390"/>
                            <a:gd name="connsiteX210" fmla="*/ 3439710 w 4574879"/>
                            <a:gd name="connsiteY210" fmla="*/ 717631 h 4942390"/>
                            <a:gd name="connsiteX211" fmla="*/ 3474434 w 4574879"/>
                            <a:gd name="connsiteY211" fmla="*/ 694481 h 4942390"/>
                            <a:gd name="connsiteX212" fmla="*/ 3509158 w 4574879"/>
                            <a:gd name="connsiteY212" fmla="*/ 659757 h 4942390"/>
                            <a:gd name="connsiteX213" fmla="*/ 3520733 w 4574879"/>
                            <a:gd name="connsiteY213" fmla="*/ 625033 h 4942390"/>
                            <a:gd name="connsiteX214" fmla="*/ 3636480 w 4574879"/>
                            <a:gd name="connsiteY214" fmla="*/ 601884 h 4942390"/>
                            <a:gd name="connsiteX215" fmla="*/ 3682778 w 4574879"/>
                            <a:gd name="connsiteY215" fmla="*/ 590309 h 4942390"/>
                            <a:gd name="connsiteX216" fmla="*/ 3729077 w 4574879"/>
                            <a:gd name="connsiteY216" fmla="*/ 613459 h 4942390"/>
                            <a:gd name="connsiteX217" fmla="*/ 3891123 w 4574879"/>
                            <a:gd name="connsiteY217" fmla="*/ 590309 h 4942390"/>
                            <a:gd name="connsiteX218" fmla="*/ 4099467 w 4574879"/>
                            <a:gd name="connsiteY218" fmla="*/ 532436 h 4942390"/>
                            <a:gd name="connsiteX219" fmla="*/ 4192064 w 4574879"/>
                            <a:gd name="connsiteY219" fmla="*/ 509287 h 4942390"/>
                            <a:gd name="connsiteX220" fmla="*/ 4365685 w 4574879"/>
                            <a:gd name="connsiteY220" fmla="*/ 474562 h 4942390"/>
                            <a:gd name="connsiteX221" fmla="*/ 4400409 w 4574879"/>
                            <a:gd name="connsiteY221" fmla="*/ 462988 h 4942390"/>
                            <a:gd name="connsiteX222" fmla="*/ 4446707 w 4574879"/>
                            <a:gd name="connsiteY222" fmla="*/ 451413 h 4942390"/>
                            <a:gd name="connsiteX223" fmla="*/ 4493006 w 4574879"/>
                            <a:gd name="connsiteY223" fmla="*/ 428264 h 4942390"/>
                            <a:gd name="connsiteX224" fmla="*/ 4539305 w 4574879"/>
                            <a:gd name="connsiteY224" fmla="*/ 381965 h 4942390"/>
                            <a:gd name="connsiteX225" fmla="*/ 4469857 w 4574879"/>
                            <a:gd name="connsiteY225" fmla="*/ 509287 h 4942390"/>
                            <a:gd name="connsiteX226" fmla="*/ 4458282 w 4574879"/>
                            <a:gd name="connsiteY226" fmla="*/ 544011 h 4942390"/>
                            <a:gd name="connsiteX227" fmla="*/ 4504581 w 4574879"/>
                            <a:gd name="connsiteY227" fmla="*/ 613459 h 4942390"/>
                            <a:gd name="connsiteX228" fmla="*/ 4527730 w 4574879"/>
                            <a:gd name="connsiteY228" fmla="*/ 682907 h 4942390"/>
                            <a:gd name="connsiteX229" fmla="*/ 4539305 w 4574879"/>
                            <a:gd name="connsiteY229" fmla="*/ 717631 h 4942390"/>
                            <a:gd name="connsiteX230" fmla="*/ 4550880 w 4574879"/>
                            <a:gd name="connsiteY230" fmla="*/ 763930 h 4942390"/>
                            <a:gd name="connsiteX231" fmla="*/ 4562454 w 4574879"/>
                            <a:gd name="connsiteY231" fmla="*/ 983849 h 4942390"/>
                            <a:gd name="connsiteX232" fmla="*/ 4574029 w 4574879"/>
                            <a:gd name="connsiteY232" fmla="*/ 1018573 h 4942390"/>
                            <a:gd name="connsiteX233" fmla="*/ 4504581 w 4574879"/>
                            <a:gd name="connsiteY233" fmla="*/ 1053297 h 4942390"/>
                            <a:gd name="connsiteX234" fmla="*/ 4527730 w 4574879"/>
                            <a:gd name="connsiteY234" fmla="*/ 1203768 h 4942390"/>
                            <a:gd name="connsiteX235" fmla="*/ 4562454 w 4574879"/>
                            <a:gd name="connsiteY235" fmla="*/ 1296365 h 4942390"/>
                            <a:gd name="connsiteX236" fmla="*/ 4516156 w 4574879"/>
                            <a:gd name="connsiteY236" fmla="*/ 1377388 h 4942390"/>
                            <a:gd name="connsiteX237" fmla="*/ 4458282 w 4574879"/>
                            <a:gd name="connsiteY237" fmla="*/ 1423687 h 4942390"/>
                            <a:gd name="connsiteX238" fmla="*/ 4446707 w 4574879"/>
                            <a:gd name="connsiteY238" fmla="*/ 1458411 h 4942390"/>
                            <a:gd name="connsiteX239" fmla="*/ 4388834 w 4574879"/>
                            <a:gd name="connsiteY239" fmla="*/ 1493135 h 4942390"/>
                            <a:gd name="connsiteX240" fmla="*/ 4307811 w 4574879"/>
                            <a:gd name="connsiteY240" fmla="*/ 1527859 h 4942390"/>
                            <a:gd name="connsiteX241" fmla="*/ 4215214 w 4574879"/>
                            <a:gd name="connsiteY241" fmla="*/ 1620456 h 4942390"/>
                            <a:gd name="connsiteX242" fmla="*/ 4192064 w 4574879"/>
                            <a:gd name="connsiteY242" fmla="*/ 1643605 h 4942390"/>
                            <a:gd name="connsiteX243" fmla="*/ 4122616 w 4574879"/>
                            <a:gd name="connsiteY243" fmla="*/ 1666755 h 4942390"/>
                            <a:gd name="connsiteX244" fmla="*/ 4030019 w 4574879"/>
                            <a:gd name="connsiteY244" fmla="*/ 1713054 h 4942390"/>
                            <a:gd name="connsiteX245" fmla="*/ 3995295 w 4574879"/>
                            <a:gd name="connsiteY245" fmla="*/ 1770927 h 4942390"/>
                            <a:gd name="connsiteX246" fmla="*/ 3960571 w 4574879"/>
                            <a:gd name="connsiteY246" fmla="*/ 1794076 h 4942390"/>
                            <a:gd name="connsiteX247" fmla="*/ 3902697 w 4574879"/>
                            <a:gd name="connsiteY247" fmla="*/ 1851950 h 4942390"/>
                            <a:gd name="connsiteX248" fmla="*/ 3902697 w 4574879"/>
                            <a:gd name="connsiteY248" fmla="*/ 1851950 h 4942390"/>
                            <a:gd name="connsiteX249" fmla="*/ 3879548 w 4574879"/>
                            <a:gd name="connsiteY249" fmla="*/ 1886674 h 4942390"/>
                            <a:gd name="connsiteX250" fmla="*/ 3844824 w 4574879"/>
                            <a:gd name="connsiteY250" fmla="*/ 1898249 h 4942390"/>
                            <a:gd name="connsiteX251" fmla="*/ 3775376 w 4574879"/>
                            <a:gd name="connsiteY251" fmla="*/ 1932973 h 4942390"/>
                            <a:gd name="connsiteX252" fmla="*/ 3648054 w 4574879"/>
                            <a:gd name="connsiteY252" fmla="*/ 2002421 h 4942390"/>
                            <a:gd name="connsiteX253" fmla="*/ 3601756 w 4574879"/>
                            <a:gd name="connsiteY253" fmla="*/ 2037145 h 4942390"/>
                            <a:gd name="connsiteX254" fmla="*/ 3555457 w 4574879"/>
                            <a:gd name="connsiteY254" fmla="*/ 2048719 h 4942390"/>
                            <a:gd name="connsiteX255" fmla="*/ 3474434 w 4574879"/>
                            <a:gd name="connsiteY255" fmla="*/ 2095018 h 4942390"/>
                            <a:gd name="connsiteX256" fmla="*/ 3416561 w 4574879"/>
                            <a:gd name="connsiteY256" fmla="*/ 2152892 h 4942390"/>
                            <a:gd name="connsiteX257" fmla="*/ 3393411 w 4574879"/>
                            <a:gd name="connsiteY257" fmla="*/ 2176041 h 4942390"/>
                            <a:gd name="connsiteX258" fmla="*/ 3381837 w 4574879"/>
                            <a:gd name="connsiteY258" fmla="*/ 2222340 h 4942390"/>
                            <a:gd name="connsiteX259" fmla="*/ 3428135 w 4574879"/>
                            <a:gd name="connsiteY259" fmla="*/ 2233914 h 4942390"/>
                            <a:gd name="connsiteX260" fmla="*/ 3358687 w 4574879"/>
                            <a:gd name="connsiteY260" fmla="*/ 2395960 h 4942390"/>
                            <a:gd name="connsiteX261" fmla="*/ 3312389 w 4574879"/>
                            <a:gd name="connsiteY261" fmla="*/ 2407535 h 4942390"/>
                            <a:gd name="connsiteX262" fmla="*/ 3381837 w 4574879"/>
                            <a:gd name="connsiteY262" fmla="*/ 2465408 h 4942390"/>
                            <a:gd name="connsiteX263" fmla="*/ 3416561 w 4574879"/>
                            <a:gd name="connsiteY263" fmla="*/ 2523281 h 4942390"/>
                            <a:gd name="connsiteX264" fmla="*/ 3439710 w 4574879"/>
                            <a:gd name="connsiteY264" fmla="*/ 2604304 h 4942390"/>
                            <a:gd name="connsiteX265" fmla="*/ 3462859 w 4574879"/>
                            <a:gd name="connsiteY265" fmla="*/ 2731626 h 4942390"/>
                            <a:gd name="connsiteX266" fmla="*/ 3451285 w 4574879"/>
                            <a:gd name="connsiteY266" fmla="*/ 2893671 h 4942390"/>
                            <a:gd name="connsiteX267" fmla="*/ 3428135 w 4574879"/>
                            <a:gd name="connsiteY267" fmla="*/ 2963119 h 4942390"/>
                            <a:gd name="connsiteX268" fmla="*/ 3393411 w 4574879"/>
                            <a:gd name="connsiteY268" fmla="*/ 2974694 h 4942390"/>
                            <a:gd name="connsiteX269" fmla="*/ 3347113 w 4574879"/>
                            <a:gd name="connsiteY269" fmla="*/ 3055717 h 4942390"/>
                            <a:gd name="connsiteX270" fmla="*/ 3312389 w 4574879"/>
                            <a:gd name="connsiteY270" fmla="*/ 3148314 h 4942390"/>
                            <a:gd name="connsiteX271" fmla="*/ 3289239 w 4574879"/>
                            <a:gd name="connsiteY271" fmla="*/ 3183038 h 4942390"/>
                            <a:gd name="connsiteX272" fmla="*/ 3242940 w 4574879"/>
                            <a:gd name="connsiteY272" fmla="*/ 3217762 h 4942390"/>
                            <a:gd name="connsiteX273" fmla="*/ 3196642 w 4574879"/>
                            <a:gd name="connsiteY273" fmla="*/ 3229337 h 4942390"/>
                            <a:gd name="connsiteX274" fmla="*/ 3023021 w 4574879"/>
                            <a:gd name="connsiteY274" fmla="*/ 3240912 h 4942390"/>
                            <a:gd name="connsiteX275" fmla="*/ 2965148 w 4574879"/>
                            <a:gd name="connsiteY275" fmla="*/ 3275636 h 4942390"/>
                            <a:gd name="connsiteX276" fmla="*/ 2918849 w 4574879"/>
                            <a:gd name="connsiteY276" fmla="*/ 3298785 h 4942390"/>
                            <a:gd name="connsiteX277" fmla="*/ 2895700 w 4574879"/>
                            <a:gd name="connsiteY277" fmla="*/ 3321935 h 4942390"/>
                            <a:gd name="connsiteX278" fmla="*/ 2872551 w 4574879"/>
                            <a:gd name="connsiteY278" fmla="*/ 3449256 h 4942390"/>
                            <a:gd name="connsiteX279" fmla="*/ 2837826 w 4574879"/>
                            <a:gd name="connsiteY279" fmla="*/ 3483980 h 4942390"/>
                            <a:gd name="connsiteX280" fmla="*/ 2814677 w 4574879"/>
                            <a:gd name="connsiteY280" fmla="*/ 3518704 h 4942390"/>
                            <a:gd name="connsiteX281" fmla="*/ 2791528 w 4574879"/>
                            <a:gd name="connsiteY281" fmla="*/ 3611302 h 4942390"/>
                            <a:gd name="connsiteX282" fmla="*/ 2791528 w 4574879"/>
                            <a:gd name="connsiteY282" fmla="*/ 3854370 h 4942390"/>
                            <a:gd name="connsiteX283" fmla="*/ 2733654 w 4574879"/>
                            <a:gd name="connsiteY283" fmla="*/ 3877519 h 4942390"/>
                            <a:gd name="connsiteX284" fmla="*/ 2698930 w 4574879"/>
                            <a:gd name="connsiteY284" fmla="*/ 3900669 h 4942390"/>
                            <a:gd name="connsiteX285" fmla="*/ 2652632 w 4574879"/>
                            <a:gd name="connsiteY285" fmla="*/ 3981692 h 4942390"/>
                            <a:gd name="connsiteX286" fmla="*/ 2617907 w 4574879"/>
                            <a:gd name="connsiteY286" fmla="*/ 4004841 h 4942390"/>
                            <a:gd name="connsiteX287" fmla="*/ 2606333 w 4574879"/>
                            <a:gd name="connsiteY287" fmla="*/ 4039565 h 4942390"/>
                            <a:gd name="connsiteX288" fmla="*/ 2571609 w 4574879"/>
                            <a:gd name="connsiteY288" fmla="*/ 4062714 h 4942390"/>
                            <a:gd name="connsiteX289" fmla="*/ 2513735 w 4574879"/>
                            <a:gd name="connsiteY289" fmla="*/ 4120588 h 4942390"/>
                            <a:gd name="connsiteX290" fmla="*/ 2421138 w 4574879"/>
                            <a:gd name="connsiteY290" fmla="*/ 4201611 h 4942390"/>
                            <a:gd name="connsiteX291" fmla="*/ 2374839 w 4574879"/>
                            <a:gd name="connsiteY291" fmla="*/ 4236335 h 4942390"/>
                            <a:gd name="connsiteX292" fmla="*/ 2328540 w 4574879"/>
                            <a:gd name="connsiteY292" fmla="*/ 4282633 h 4942390"/>
                            <a:gd name="connsiteX293" fmla="*/ 2270667 w 4574879"/>
                            <a:gd name="connsiteY293" fmla="*/ 4305783 h 4942390"/>
                            <a:gd name="connsiteX294" fmla="*/ 2224368 w 4574879"/>
                            <a:gd name="connsiteY294" fmla="*/ 4340507 h 4942390"/>
                            <a:gd name="connsiteX295" fmla="*/ 2189644 w 4574879"/>
                            <a:gd name="connsiteY295" fmla="*/ 4363656 h 4942390"/>
                            <a:gd name="connsiteX296" fmla="*/ 2108621 w 4574879"/>
                            <a:gd name="connsiteY296" fmla="*/ 4467828 h 4942390"/>
                            <a:gd name="connsiteX297" fmla="*/ 2073897 w 4574879"/>
                            <a:gd name="connsiteY297" fmla="*/ 4502552 h 4942390"/>
                            <a:gd name="connsiteX298" fmla="*/ 2004449 w 4574879"/>
                            <a:gd name="connsiteY298" fmla="*/ 4572000 h 4942390"/>
                            <a:gd name="connsiteX299" fmla="*/ 1935001 w 4574879"/>
                            <a:gd name="connsiteY299" fmla="*/ 4664598 h 4942390"/>
                            <a:gd name="connsiteX300" fmla="*/ 1888702 w 4574879"/>
                            <a:gd name="connsiteY300" fmla="*/ 4699322 h 4942390"/>
                            <a:gd name="connsiteX301" fmla="*/ 1830829 w 4574879"/>
                            <a:gd name="connsiteY301" fmla="*/ 4722471 h 4942390"/>
                            <a:gd name="connsiteX302" fmla="*/ 1749806 w 4574879"/>
                            <a:gd name="connsiteY302" fmla="*/ 4768770 h 4942390"/>
                            <a:gd name="connsiteX303" fmla="*/ 1634059 w 4574879"/>
                            <a:gd name="connsiteY303" fmla="*/ 4780345 h 4942390"/>
                            <a:gd name="connsiteX304" fmla="*/ 1599335 w 4574879"/>
                            <a:gd name="connsiteY304" fmla="*/ 4803494 h 4942390"/>
                            <a:gd name="connsiteX305" fmla="*/ 1553037 w 4574879"/>
                            <a:gd name="connsiteY305" fmla="*/ 4815069 h 4942390"/>
                            <a:gd name="connsiteX306" fmla="*/ 1402566 w 4574879"/>
                            <a:gd name="connsiteY306" fmla="*/ 4838218 h 4942390"/>
                            <a:gd name="connsiteX307" fmla="*/ 1356267 w 4574879"/>
                            <a:gd name="connsiteY307" fmla="*/ 4791919 h 4942390"/>
                            <a:gd name="connsiteX308" fmla="*/ 1263670 w 4574879"/>
                            <a:gd name="connsiteY308" fmla="*/ 4803494 h 4942390"/>
                            <a:gd name="connsiteX309" fmla="*/ 1194221 w 4574879"/>
                            <a:gd name="connsiteY309" fmla="*/ 4815069 h 4942390"/>
                            <a:gd name="connsiteX310" fmla="*/ 1055325 w 4574879"/>
                            <a:gd name="connsiteY310" fmla="*/ 4826643 h 4942390"/>
                            <a:gd name="connsiteX311" fmla="*/ 997452 w 4574879"/>
                            <a:gd name="connsiteY311" fmla="*/ 4872942 h 4942390"/>
                            <a:gd name="connsiteX312" fmla="*/ 870130 w 4574879"/>
                            <a:gd name="connsiteY312" fmla="*/ 4849793 h 4942390"/>
                            <a:gd name="connsiteX313" fmla="*/ 777533 w 4574879"/>
                            <a:gd name="connsiteY313" fmla="*/ 4896092 h 4942390"/>
                            <a:gd name="connsiteX314" fmla="*/ 731234 w 4574879"/>
                            <a:gd name="connsiteY314" fmla="*/ 4907666 h 4942390"/>
                            <a:gd name="connsiteX315" fmla="*/ 627062 w 4574879"/>
                            <a:gd name="connsiteY315" fmla="*/ 4942390 h 4942390"/>
                            <a:gd name="connsiteX316" fmla="*/ 407143 w 4574879"/>
                            <a:gd name="connsiteY316" fmla="*/ 4884517 h 4942390"/>
                            <a:gd name="connsiteX317" fmla="*/ 383994 w 4574879"/>
                            <a:gd name="connsiteY317" fmla="*/ 4849793 h 4942390"/>
                            <a:gd name="connsiteX318" fmla="*/ 349270 w 4574879"/>
                            <a:gd name="connsiteY318" fmla="*/ 4826643 h 4942390"/>
                            <a:gd name="connsiteX319" fmla="*/ 326120 w 4574879"/>
                            <a:gd name="connsiteY319" fmla="*/ 4815069 h 49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574879" h="4942390">
                              <a:moveTo>
                                <a:pt x="326120" y="4815069"/>
                              </a:moveTo>
                              <a:lnTo>
                                <a:pt x="326120" y="4815069"/>
                              </a:lnTo>
                              <a:cubicBezTo>
                                <a:pt x="326058" y="4814946"/>
                                <a:pt x="277817" y="4708892"/>
                                <a:pt x="256672" y="4687747"/>
                              </a:cubicBezTo>
                              <a:cubicBezTo>
                                <a:pt x="246835" y="4677910"/>
                                <a:pt x="233523" y="4672314"/>
                                <a:pt x="221948" y="4664598"/>
                              </a:cubicBezTo>
                              <a:cubicBezTo>
                                <a:pt x="218090" y="4649165"/>
                                <a:pt x="207758" y="4633991"/>
                                <a:pt x="210373" y="4618299"/>
                              </a:cubicBezTo>
                              <a:cubicBezTo>
                                <a:pt x="212167" y="4607535"/>
                                <a:pt x="225140" y="4602136"/>
                                <a:pt x="233523" y="4595150"/>
                              </a:cubicBezTo>
                              <a:cubicBezTo>
                                <a:pt x="248343" y="4582800"/>
                                <a:pt x="264388" y="4572001"/>
                                <a:pt x="279821" y="4560426"/>
                              </a:cubicBezTo>
                              <a:cubicBezTo>
                                <a:pt x="312031" y="4496007"/>
                                <a:pt x="323296" y="4494080"/>
                                <a:pt x="291396" y="4398380"/>
                              </a:cubicBezTo>
                              <a:cubicBezTo>
                                <a:pt x="286997" y="4385183"/>
                                <a:pt x="268247" y="4382947"/>
                                <a:pt x="256672" y="4375231"/>
                              </a:cubicBezTo>
                              <a:cubicBezTo>
                                <a:pt x="218830" y="4261710"/>
                                <a:pt x="280181" y="4422071"/>
                                <a:pt x="210373" y="4317357"/>
                              </a:cubicBezTo>
                              <a:cubicBezTo>
                                <a:pt x="164696" y="4248841"/>
                                <a:pt x="237777" y="4284052"/>
                                <a:pt x="164075" y="4259484"/>
                              </a:cubicBezTo>
                              <a:cubicBezTo>
                                <a:pt x="96733" y="4192144"/>
                                <a:pt x="190773" y="4289208"/>
                                <a:pt x="117776" y="4201611"/>
                              </a:cubicBezTo>
                              <a:cubicBezTo>
                                <a:pt x="107297" y="4189036"/>
                                <a:pt x="94627" y="4178462"/>
                                <a:pt x="83052" y="4166887"/>
                              </a:cubicBezTo>
                              <a:cubicBezTo>
                                <a:pt x="28034" y="4001836"/>
                                <a:pt x="83315" y="4173596"/>
                                <a:pt x="48328" y="4051140"/>
                              </a:cubicBezTo>
                              <a:cubicBezTo>
                                <a:pt x="44976" y="4039409"/>
                                <a:pt x="39712" y="4028253"/>
                                <a:pt x="36753" y="4016416"/>
                              </a:cubicBezTo>
                              <a:lnTo>
                                <a:pt x="13604" y="3923818"/>
                              </a:lnTo>
                              <a:cubicBezTo>
                                <a:pt x="5027" y="3846627"/>
                                <a:pt x="-21765" y="3822112"/>
                                <a:pt x="36753" y="3773347"/>
                              </a:cubicBezTo>
                              <a:cubicBezTo>
                                <a:pt x="46126" y="3765536"/>
                                <a:pt x="59902" y="3765631"/>
                                <a:pt x="71477" y="3761773"/>
                              </a:cubicBezTo>
                              <a:cubicBezTo>
                                <a:pt x="80611" y="3734372"/>
                                <a:pt x="85056" y="3687539"/>
                                <a:pt x="140925" y="3715474"/>
                              </a:cubicBezTo>
                              <a:cubicBezTo>
                                <a:pt x="155154" y="3722588"/>
                                <a:pt x="142316" y="3749552"/>
                                <a:pt x="152500" y="3761773"/>
                              </a:cubicBezTo>
                              <a:cubicBezTo>
                                <a:pt x="163546" y="3775028"/>
                                <a:pt x="183818" y="3776361"/>
                                <a:pt x="198799" y="3784922"/>
                              </a:cubicBezTo>
                              <a:cubicBezTo>
                                <a:pt x="236400" y="3806408"/>
                                <a:pt x="236328" y="3810876"/>
                                <a:pt x="268247" y="3842795"/>
                              </a:cubicBezTo>
                              <a:cubicBezTo>
                                <a:pt x="301260" y="3839127"/>
                                <a:pt x="368359" y="3839038"/>
                                <a:pt x="407143" y="3819646"/>
                              </a:cubicBezTo>
                              <a:cubicBezTo>
                                <a:pt x="419585" y="3813425"/>
                                <a:pt x="428842" y="3801381"/>
                                <a:pt x="441867" y="3796497"/>
                              </a:cubicBezTo>
                              <a:cubicBezTo>
                                <a:pt x="483241" y="3780982"/>
                                <a:pt x="626686" y="3774343"/>
                                <a:pt x="638637" y="3773347"/>
                              </a:cubicBezTo>
                              <a:cubicBezTo>
                                <a:pt x="630920" y="3765631"/>
                                <a:pt x="620367" y="3759959"/>
                                <a:pt x="615487" y="3750198"/>
                              </a:cubicBezTo>
                              <a:cubicBezTo>
                                <a:pt x="608373" y="3735970"/>
                                <a:pt x="608283" y="3719195"/>
                                <a:pt x="603913" y="3703899"/>
                              </a:cubicBezTo>
                              <a:cubicBezTo>
                                <a:pt x="580182" y="3620838"/>
                                <a:pt x="604300" y="3728985"/>
                                <a:pt x="580763" y="3611302"/>
                              </a:cubicBezTo>
                              <a:cubicBezTo>
                                <a:pt x="584621" y="3545712"/>
                                <a:pt x="585800" y="3479909"/>
                                <a:pt x="592338" y="3414532"/>
                              </a:cubicBezTo>
                              <a:cubicBezTo>
                                <a:pt x="593552" y="3402392"/>
                                <a:pt x="601730" y="3391812"/>
                                <a:pt x="603913" y="3379808"/>
                              </a:cubicBezTo>
                              <a:cubicBezTo>
                                <a:pt x="609477" y="3349204"/>
                                <a:pt x="607943" y="3317388"/>
                                <a:pt x="615487" y="3287211"/>
                              </a:cubicBezTo>
                              <a:cubicBezTo>
                                <a:pt x="619672" y="3270471"/>
                                <a:pt x="631629" y="3256680"/>
                                <a:pt x="638637" y="3240912"/>
                              </a:cubicBezTo>
                              <a:cubicBezTo>
                                <a:pt x="647075" y="3221925"/>
                                <a:pt x="654070" y="3202329"/>
                                <a:pt x="661786" y="3183038"/>
                              </a:cubicBezTo>
                              <a:cubicBezTo>
                                <a:pt x="657928" y="3152172"/>
                                <a:pt x="655943" y="3121014"/>
                                <a:pt x="650211" y="3090441"/>
                              </a:cubicBezTo>
                              <a:cubicBezTo>
                                <a:pt x="644348" y="3059170"/>
                                <a:pt x="633302" y="3029041"/>
                                <a:pt x="627062" y="2997843"/>
                              </a:cubicBezTo>
                              <a:lnTo>
                                <a:pt x="615487" y="2939970"/>
                              </a:lnTo>
                              <a:cubicBezTo>
                                <a:pt x="643059" y="2526405"/>
                                <a:pt x="522711" y="2615017"/>
                                <a:pt x="742809" y="2581155"/>
                              </a:cubicBezTo>
                              <a:cubicBezTo>
                                <a:pt x="758532" y="2578736"/>
                                <a:pt x="773674" y="2573438"/>
                                <a:pt x="789107" y="2569580"/>
                              </a:cubicBezTo>
                              <a:cubicBezTo>
                                <a:pt x="800682" y="2561864"/>
                                <a:pt x="821104" y="2560072"/>
                                <a:pt x="823832" y="2546431"/>
                              </a:cubicBezTo>
                              <a:cubicBezTo>
                                <a:pt x="826560" y="2532790"/>
                                <a:pt x="805567" y="2524732"/>
                                <a:pt x="800682" y="2511707"/>
                              </a:cubicBezTo>
                              <a:cubicBezTo>
                                <a:pt x="793774" y="2493286"/>
                                <a:pt x="792965" y="2473124"/>
                                <a:pt x="789107" y="2453833"/>
                              </a:cubicBezTo>
                              <a:cubicBezTo>
                                <a:pt x="792965" y="2376669"/>
                                <a:pt x="794756" y="2299373"/>
                                <a:pt x="800682" y="2222340"/>
                              </a:cubicBezTo>
                              <a:cubicBezTo>
                                <a:pt x="802482" y="2198940"/>
                                <a:pt x="809346" y="2176179"/>
                                <a:pt x="812257" y="2152892"/>
                              </a:cubicBezTo>
                              <a:cubicBezTo>
                                <a:pt x="830162" y="2009656"/>
                                <a:pt x="809961" y="2078760"/>
                                <a:pt x="835406" y="2002421"/>
                              </a:cubicBezTo>
                              <a:cubicBezTo>
                                <a:pt x="839264" y="1967697"/>
                                <a:pt x="830251" y="1928921"/>
                                <a:pt x="846981" y="1898249"/>
                              </a:cubicBezTo>
                              <a:cubicBezTo>
                                <a:pt x="856930" y="1880009"/>
                                <a:pt x="884433" y="1878928"/>
                                <a:pt x="904854" y="1875099"/>
                              </a:cubicBezTo>
                              <a:cubicBezTo>
                                <a:pt x="946740" y="1867245"/>
                                <a:pt x="989735" y="1867382"/>
                                <a:pt x="1032176" y="1863524"/>
                              </a:cubicBezTo>
                              <a:cubicBezTo>
                                <a:pt x="1051467" y="1855808"/>
                                <a:pt x="1069272" y="1840375"/>
                                <a:pt x="1090049" y="1840375"/>
                              </a:cubicBezTo>
                              <a:cubicBezTo>
                                <a:pt x="1275193" y="1840375"/>
                                <a:pt x="1247626" y="1829678"/>
                                <a:pt x="1333118" y="1886674"/>
                              </a:cubicBezTo>
                              <a:cubicBezTo>
                                <a:pt x="1444562" y="1775227"/>
                                <a:pt x="1326003" y="1887735"/>
                                <a:pt x="1414140" y="1817226"/>
                              </a:cubicBezTo>
                              <a:cubicBezTo>
                                <a:pt x="1422662" y="1810409"/>
                                <a:pt x="1427932" y="1799691"/>
                                <a:pt x="1437290" y="1794076"/>
                              </a:cubicBezTo>
                              <a:cubicBezTo>
                                <a:pt x="1447752" y="1787799"/>
                                <a:pt x="1460439" y="1786360"/>
                                <a:pt x="1472014" y="1782502"/>
                              </a:cubicBezTo>
                              <a:cubicBezTo>
                                <a:pt x="1506738" y="1786360"/>
                                <a:pt x="1546227" y="1776101"/>
                                <a:pt x="1576186" y="1794076"/>
                              </a:cubicBezTo>
                              <a:cubicBezTo>
                                <a:pt x="1593056" y="1804198"/>
                                <a:pt x="1575166" y="1836836"/>
                                <a:pt x="1587761" y="1851950"/>
                              </a:cubicBezTo>
                              <a:cubicBezTo>
                                <a:pt x="1597945" y="1864171"/>
                                <a:pt x="1618626" y="1859666"/>
                                <a:pt x="1634059" y="1863524"/>
                              </a:cubicBezTo>
                              <a:cubicBezTo>
                                <a:pt x="1637917" y="1875099"/>
                                <a:pt x="1640178" y="1887336"/>
                                <a:pt x="1645634" y="1898249"/>
                              </a:cubicBezTo>
                              <a:cubicBezTo>
                                <a:pt x="1661749" y="1930479"/>
                                <a:pt x="1677908" y="1942098"/>
                                <a:pt x="1703507" y="1967697"/>
                              </a:cubicBezTo>
                              <a:cubicBezTo>
                                <a:pt x="1707365" y="1990846"/>
                                <a:pt x="1704586" y="2016154"/>
                                <a:pt x="1715082" y="2037145"/>
                              </a:cubicBezTo>
                              <a:cubicBezTo>
                                <a:pt x="1721303" y="2049587"/>
                                <a:pt x="1738943" y="2051604"/>
                                <a:pt x="1749806" y="2060294"/>
                              </a:cubicBezTo>
                              <a:cubicBezTo>
                                <a:pt x="1758328" y="2067111"/>
                                <a:pt x="1765239" y="2075727"/>
                                <a:pt x="1772956" y="2083443"/>
                              </a:cubicBezTo>
                              <a:cubicBezTo>
                                <a:pt x="1776814" y="2095018"/>
                                <a:pt x="1778253" y="2107706"/>
                                <a:pt x="1784530" y="2118168"/>
                              </a:cubicBezTo>
                              <a:cubicBezTo>
                                <a:pt x="1790145" y="2127526"/>
                                <a:pt x="1798600" y="2135264"/>
                                <a:pt x="1807680" y="2141317"/>
                              </a:cubicBezTo>
                              <a:cubicBezTo>
                                <a:pt x="1836285" y="2160387"/>
                                <a:pt x="1857837" y="2165752"/>
                                <a:pt x="1888702" y="2176041"/>
                              </a:cubicBezTo>
                              <a:cubicBezTo>
                                <a:pt x="1940640" y="2227977"/>
                                <a:pt x="1878959" y="2173199"/>
                                <a:pt x="1946576" y="2210765"/>
                              </a:cubicBezTo>
                              <a:cubicBezTo>
                                <a:pt x="1970897" y="2224277"/>
                                <a:pt x="2016024" y="2257064"/>
                                <a:pt x="2016024" y="2257064"/>
                              </a:cubicBezTo>
                              <a:cubicBezTo>
                                <a:pt x="2023740" y="2272497"/>
                                <a:pt x="2036733" y="2286281"/>
                                <a:pt x="2039173" y="2303362"/>
                              </a:cubicBezTo>
                              <a:cubicBezTo>
                                <a:pt x="2051725" y="2391221"/>
                                <a:pt x="1948261" y="2265379"/>
                                <a:pt x="2050748" y="2419109"/>
                              </a:cubicBezTo>
                              <a:cubicBezTo>
                                <a:pt x="2060319" y="2433466"/>
                                <a:pt x="2081026" y="2435851"/>
                                <a:pt x="2097047" y="2442259"/>
                              </a:cubicBezTo>
                              <a:cubicBezTo>
                                <a:pt x="2119703" y="2451322"/>
                                <a:pt x="2166495" y="2465408"/>
                                <a:pt x="2166495" y="2465408"/>
                              </a:cubicBezTo>
                              <a:cubicBezTo>
                                <a:pt x="2186416" y="2525170"/>
                                <a:pt x="2163071" y="2482416"/>
                                <a:pt x="2224368" y="2523281"/>
                              </a:cubicBezTo>
                              <a:cubicBezTo>
                                <a:pt x="2233448" y="2529334"/>
                                <a:pt x="2238438" y="2540378"/>
                                <a:pt x="2247518" y="2546431"/>
                              </a:cubicBezTo>
                              <a:cubicBezTo>
                                <a:pt x="2319767" y="2594597"/>
                                <a:pt x="2266814" y="2550292"/>
                                <a:pt x="2328540" y="2581155"/>
                              </a:cubicBezTo>
                              <a:cubicBezTo>
                                <a:pt x="2340982" y="2587376"/>
                                <a:pt x="2352401" y="2595614"/>
                                <a:pt x="2363264" y="2604304"/>
                              </a:cubicBezTo>
                              <a:cubicBezTo>
                                <a:pt x="2371786" y="2611121"/>
                                <a:pt x="2376653" y="2622574"/>
                                <a:pt x="2386414" y="2627454"/>
                              </a:cubicBezTo>
                              <a:cubicBezTo>
                                <a:pt x="2400643" y="2634568"/>
                                <a:pt x="2417417" y="2634658"/>
                                <a:pt x="2432713" y="2639028"/>
                              </a:cubicBezTo>
                              <a:cubicBezTo>
                                <a:pt x="2444444" y="2642380"/>
                                <a:pt x="2455862" y="2646745"/>
                                <a:pt x="2467437" y="2650603"/>
                              </a:cubicBezTo>
                              <a:cubicBezTo>
                                <a:pt x="2529169" y="2646745"/>
                                <a:pt x="2592424" y="2653195"/>
                                <a:pt x="2652632" y="2639028"/>
                              </a:cubicBezTo>
                              <a:cubicBezTo>
                                <a:pt x="2664508" y="2636234"/>
                                <a:pt x="2657438" y="2614456"/>
                                <a:pt x="2664206" y="2604304"/>
                              </a:cubicBezTo>
                              <a:cubicBezTo>
                                <a:pt x="2673286" y="2590684"/>
                                <a:pt x="2686502" y="2580233"/>
                                <a:pt x="2698930" y="2569580"/>
                              </a:cubicBezTo>
                              <a:cubicBezTo>
                                <a:pt x="2741002" y="2533519"/>
                                <a:pt x="2744102" y="2535420"/>
                                <a:pt x="2791528" y="2511707"/>
                              </a:cubicBezTo>
                              <a:cubicBezTo>
                                <a:pt x="2799244" y="2500132"/>
                                <a:pt x="2803357" y="2485069"/>
                                <a:pt x="2814677" y="2476983"/>
                              </a:cubicBezTo>
                              <a:cubicBezTo>
                                <a:pt x="2831584" y="2464906"/>
                                <a:pt x="2858943" y="2469534"/>
                                <a:pt x="2872551" y="2453833"/>
                              </a:cubicBezTo>
                              <a:cubicBezTo>
                                <a:pt x="3069039" y="2227115"/>
                                <a:pt x="2893328" y="2351241"/>
                                <a:pt x="2999872" y="2280213"/>
                              </a:cubicBezTo>
                              <a:cubicBezTo>
                                <a:pt x="2994204" y="2217871"/>
                                <a:pt x="3009596" y="2162617"/>
                                <a:pt x="2965148" y="2118168"/>
                              </a:cubicBezTo>
                              <a:cubicBezTo>
                                <a:pt x="2955311" y="2108331"/>
                                <a:pt x="2941999" y="2102735"/>
                                <a:pt x="2930424" y="2095018"/>
                              </a:cubicBezTo>
                              <a:cubicBezTo>
                                <a:pt x="2949715" y="2079585"/>
                                <a:pt x="2983744" y="2073001"/>
                                <a:pt x="2988297" y="2048719"/>
                              </a:cubicBezTo>
                              <a:cubicBezTo>
                                <a:pt x="3099143" y="1457538"/>
                                <a:pt x="2940788" y="1872340"/>
                                <a:pt x="3023021" y="1666755"/>
                              </a:cubicBezTo>
                              <a:cubicBezTo>
                                <a:pt x="3011446" y="1655180"/>
                                <a:pt x="3002938" y="1639352"/>
                                <a:pt x="2988297" y="1632031"/>
                              </a:cubicBezTo>
                              <a:cubicBezTo>
                                <a:pt x="2970701" y="1623233"/>
                                <a:pt x="2949088" y="1626677"/>
                                <a:pt x="2930424" y="1620456"/>
                              </a:cubicBezTo>
                              <a:cubicBezTo>
                                <a:pt x="2914055" y="1615000"/>
                                <a:pt x="2899558" y="1605023"/>
                                <a:pt x="2884125" y="1597307"/>
                              </a:cubicBezTo>
                              <a:cubicBezTo>
                                <a:pt x="2848572" y="1561754"/>
                                <a:pt x="2819664" y="1518205"/>
                                <a:pt x="2768378" y="1504709"/>
                              </a:cubicBezTo>
                              <a:cubicBezTo>
                                <a:pt x="2711302" y="1489689"/>
                                <a:pt x="2652631" y="1481560"/>
                                <a:pt x="2594758" y="1469985"/>
                              </a:cubicBezTo>
                              <a:cubicBezTo>
                                <a:pt x="2591431" y="1464994"/>
                                <a:pt x="2561148" y="1414650"/>
                                <a:pt x="2548459" y="1412112"/>
                              </a:cubicBezTo>
                              <a:cubicBezTo>
                                <a:pt x="2536495" y="1409719"/>
                                <a:pt x="2525699" y="1421294"/>
                                <a:pt x="2513735" y="1423687"/>
                              </a:cubicBezTo>
                              <a:cubicBezTo>
                                <a:pt x="2486983" y="1429037"/>
                                <a:pt x="2459720" y="1431403"/>
                                <a:pt x="2432713" y="1435261"/>
                              </a:cubicBezTo>
                              <a:cubicBezTo>
                                <a:pt x="2421138" y="1446836"/>
                                <a:pt x="2411609" y="1460905"/>
                                <a:pt x="2397989" y="1469985"/>
                              </a:cubicBezTo>
                              <a:cubicBezTo>
                                <a:pt x="2387837" y="1476753"/>
                                <a:pt x="2374479" y="1476754"/>
                                <a:pt x="2363264" y="1481560"/>
                              </a:cubicBezTo>
                              <a:cubicBezTo>
                                <a:pt x="2347405" y="1488357"/>
                                <a:pt x="2331322" y="1495138"/>
                                <a:pt x="2316966" y="1504709"/>
                              </a:cubicBezTo>
                              <a:cubicBezTo>
                                <a:pt x="2307886" y="1510762"/>
                                <a:pt x="2302696" y="1521516"/>
                                <a:pt x="2293816" y="1527859"/>
                              </a:cubicBezTo>
                              <a:cubicBezTo>
                                <a:pt x="2245981" y="1562027"/>
                                <a:pt x="2246168" y="1559175"/>
                                <a:pt x="2201219" y="1574157"/>
                              </a:cubicBezTo>
                              <a:cubicBezTo>
                                <a:pt x="2178070" y="1589590"/>
                                <a:pt x="2147204" y="1597307"/>
                                <a:pt x="2131771" y="1620456"/>
                              </a:cubicBezTo>
                              <a:cubicBezTo>
                                <a:pt x="2116338" y="1643605"/>
                                <a:pt x="2105145" y="1670231"/>
                                <a:pt x="2085472" y="1689904"/>
                              </a:cubicBezTo>
                              <a:cubicBezTo>
                                <a:pt x="2033660" y="1741716"/>
                                <a:pt x="2023953" y="1758364"/>
                                <a:pt x="1946576" y="1794076"/>
                              </a:cubicBezTo>
                              <a:cubicBezTo>
                                <a:pt x="1928713" y="1802320"/>
                                <a:pt x="1908241" y="1803352"/>
                                <a:pt x="1888702" y="1805651"/>
                              </a:cubicBezTo>
                              <a:cubicBezTo>
                                <a:pt x="1842561" y="1811079"/>
                                <a:pt x="1796105" y="1813368"/>
                                <a:pt x="1749806" y="1817226"/>
                              </a:cubicBezTo>
                              <a:cubicBezTo>
                                <a:pt x="1722798" y="1813368"/>
                                <a:pt x="1694114" y="1815783"/>
                                <a:pt x="1668783" y="1805651"/>
                              </a:cubicBezTo>
                              <a:cubicBezTo>
                                <a:pt x="1643686" y="1795612"/>
                                <a:pt x="1631138" y="1750669"/>
                                <a:pt x="1599335" y="1747778"/>
                              </a:cubicBezTo>
                              <a:cubicBezTo>
                                <a:pt x="1484000" y="1737293"/>
                                <a:pt x="1367842" y="1740061"/>
                                <a:pt x="1252095" y="1736203"/>
                              </a:cubicBezTo>
                              <a:cubicBezTo>
                                <a:pt x="1224950" y="1654769"/>
                                <a:pt x="1260280" y="1755300"/>
                                <a:pt x="1217371" y="1655180"/>
                              </a:cubicBezTo>
                              <a:cubicBezTo>
                                <a:pt x="1212565" y="1643966"/>
                                <a:pt x="1214423" y="1629083"/>
                                <a:pt x="1205796" y="1620456"/>
                              </a:cubicBezTo>
                              <a:cubicBezTo>
                                <a:pt x="1193595" y="1608255"/>
                                <a:pt x="1174930" y="1605023"/>
                                <a:pt x="1159497" y="1597307"/>
                              </a:cubicBezTo>
                              <a:cubicBezTo>
                                <a:pt x="1151320" y="1585041"/>
                                <a:pt x="1129691" y="1547679"/>
                                <a:pt x="1113199" y="1539433"/>
                              </a:cubicBezTo>
                              <a:cubicBezTo>
                                <a:pt x="1098971" y="1532319"/>
                                <a:pt x="1082333" y="1531717"/>
                                <a:pt x="1066900" y="1527859"/>
                              </a:cubicBezTo>
                              <a:cubicBezTo>
                                <a:pt x="1063042" y="1516284"/>
                                <a:pt x="1060781" y="1504048"/>
                                <a:pt x="1055325" y="1493135"/>
                              </a:cubicBezTo>
                              <a:cubicBezTo>
                                <a:pt x="1049104" y="1480693"/>
                                <a:pt x="1036930" y="1471484"/>
                                <a:pt x="1032176" y="1458411"/>
                              </a:cubicBezTo>
                              <a:cubicBezTo>
                                <a:pt x="1021303" y="1428511"/>
                                <a:pt x="1009026" y="1365813"/>
                                <a:pt x="1009026" y="1365813"/>
                              </a:cubicBezTo>
                              <a:cubicBezTo>
                                <a:pt x="1005168" y="1327231"/>
                                <a:pt x="1001982" y="1288575"/>
                                <a:pt x="997452" y="1250066"/>
                              </a:cubicBezTo>
                              <a:cubicBezTo>
                                <a:pt x="994264" y="1222971"/>
                                <a:pt x="989483" y="1196086"/>
                                <a:pt x="985877" y="1169043"/>
                              </a:cubicBezTo>
                              <a:cubicBezTo>
                                <a:pt x="981766" y="1138210"/>
                                <a:pt x="978160" y="1107312"/>
                                <a:pt x="974302" y="1076446"/>
                              </a:cubicBezTo>
                              <a:cubicBezTo>
                                <a:pt x="978160" y="1053297"/>
                                <a:pt x="981679" y="1030088"/>
                                <a:pt x="985877" y="1006998"/>
                              </a:cubicBezTo>
                              <a:cubicBezTo>
                                <a:pt x="989396" y="987642"/>
                                <a:pt x="987691" y="966205"/>
                                <a:pt x="997452" y="949124"/>
                              </a:cubicBezTo>
                              <a:cubicBezTo>
                                <a:pt x="1004354" y="937046"/>
                                <a:pt x="1018435" y="928145"/>
                                <a:pt x="1032176" y="925975"/>
                              </a:cubicBezTo>
                              <a:cubicBezTo>
                                <a:pt x="1093271" y="916328"/>
                                <a:pt x="1155639" y="918258"/>
                                <a:pt x="1217371" y="914400"/>
                              </a:cubicBezTo>
                              <a:cubicBezTo>
                                <a:pt x="1236662" y="906684"/>
                                <a:pt x="1255790" y="898546"/>
                                <a:pt x="1275244" y="891251"/>
                              </a:cubicBezTo>
                              <a:cubicBezTo>
                                <a:pt x="1286668" y="886967"/>
                                <a:pt x="1299055" y="885132"/>
                                <a:pt x="1309968" y="879676"/>
                              </a:cubicBezTo>
                              <a:cubicBezTo>
                                <a:pt x="1322410" y="873455"/>
                                <a:pt x="1333829" y="865217"/>
                                <a:pt x="1344692" y="856527"/>
                              </a:cubicBezTo>
                              <a:cubicBezTo>
                                <a:pt x="1353214" y="849710"/>
                                <a:pt x="1358081" y="838258"/>
                                <a:pt x="1367842" y="833378"/>
                              </a:cubicBezTo>
                              <a:cubicBezTo>
                                <a:pt x="1389667" y="822465"/>
                                <a:pt x="1414141" y="817945"/>
                                <a:pt x="1437290" y="810228"/>
                              </a:cubicBezTo>
                              <a:cubicBezTo>
                                <a:pt x="1433432" y="798653"/>
                                <a:pt x="1431171" y="786417"/>
                                <a:pt x="1425715" y="775504"/>
                              </a:cubicBezTo>
                              <a:cubicBezTo>
                                <a:pt x="1419494" y="763062"/>
                                <a:pt x="1407450" y="753805"/>
                                <a:pt x="1402566" y="740780"/>
                              </a:cubicBezTo>
                              <a:cubicBezTo>
                                <a:pt x="1395658" y="722360"/>
                                <a:pt x="1395763" y="701993"/>
                                <a:pt x="1390991" y="682907"/>
                              </a:cubicBezTo>
                              <a:cubicBezTo>
                                <a:pt x="1388032" y="671071"/>
                                <a:pt x="1383274" y="659758"/>
                                <a:pt x="1379416" y="648183"/>
                              </a:cubicBezTo>
                              <a:cubicBezTo>
                                <a:pt x="1385014" y="614595"/>
                                <a:pt x="1378010" y="573650"/>
                                <a:pt x="1414140" y="555585"/>
                              </a:cubicBezTo>
                              <a:cubicBezTo>
                                <a:pt x="1428368" y="548471"/>
                                <a:pt x="1445006" y="547869"/>
                                <a:pt x="1460439" y="544011"/>
                              </a:cubicBezTo>
                              <a:cubicBezTo>
                                <a:pt x="1478857" y="571637"/>
                                <a:pt x="1485595" y="598614"/>
                                <a:pt x="1529887" y="590309"/>
                              </a:cubicBezTo>
                              <a:cubicBezTo>
                                <a:pt x="1577854" y="581315"/>
                                <a:pt x="1668783" y="544011"/>
                                <a:pt x="1668783" y="544011"/>
                              </a:cubicBezTo>
                              <a:cubicBezTo>
                                <a:pt x="1728972" y="624262"/>
                                <a:pt x="1674184" y="560214"/>
                                <a:pt x="1749806" y="625033"/>
                              </a:cubicBezTo>
                              <a:cubicBezTo>
                                <a:pt x="1762234" y="635686"/>
                                <a:pt x="1769889" y="652437"/>
                                <a:pt x="1784530" y="659757"/>
                              </a:cubicBezTo>
                              <a:cubicBezTo>
                                <a:pt x="1802126" y="668555"/>
                                <a:pt x="1823113" y="667474"/>
                                <a:pt x="1842404" y="671332"/>
                              </a:cubicBezTo>
                              <a:cubicBezTo>
                                <a:pt x="1857837" y="679048"/>
                                <a:pt x="1871533" y="692764"/>
                                <a:pt x="1888702" y="694481"/>
                              </a:cubicBezTo>
                              <a:cubicBezTo>
                                <a:pt x="1920045" y="697615"/>
                                <a:pt x="1961953" y="681640"/>
                                <a:pt x="1992875" y="671332"/>
                              </a:cubicBezTo>
                              <a:cubicBezTo>
                                <a:pt x="2004450" y="675190"/>
                                <a:pt x="2018072" y="675285"/>
                                <a:pt x="2027599" y="682907"/>
                              </a:cubicBezTo>
                              <a:cubicBezTo>
                                <a:pt x="2038462" y="691597"/>
                                <a:pt x="2041842" y="706944"/>
                                <a:pt x="2050748" y="717631"/>
                              </a:cubicBezTo>
                              <a:cubicBezTo>
                                <a:pt x="2061227" y="730206"/>
                                <a:pt x="2074993" y="739780"/>
                                <a:pt x="2085472" y="752355"/>
                              </a:cubicBezTo>
                              <a:cubicBezTo>
                                <a:pt x="2094378" y="763042"/>
                                <a:pt x="2095424" y="782680"/>
                                <a:pt x="2108621" y="787079"/>
                              </a:cubicBezTo>
                              <a:cubicBezTo>
                                <a:pt x="2145406" y="799341"/>
                                <a:pt x="2185786" y="794796"/>
                                <a:pt x="2224368" y="798654"/>
                              </a:cubicBezTo>
                              <a:cubicBezTo>
                                <a:pt x="2235943" y="821803"/>
                                <a:pt x="2244735" y="846567"/>
                                <a:pt x="2259092" y="868102"/>
                              </a:cubicBezTo>
                              <a:cubicBezTo>
                                <a:pt x="2268172" y="881722"/>
                                <a:pt x="2281241" y="892347"/>
                                <a:pt x="2293816" y="902826"/>
                              </a:cubicBezTo>
                              <a:cubicBezTo>
                                <a:pt x="2318356" y="923276"/>
                                <a:pt x="2346537" y="934973"/>
                                <a:pt x="2374839" y="949124"/>
                              </a:cubicBezTo>
                              <a:cubicBezTo>
                                <a:pt x="2424996" y="945266"/>
                                <a:pt x="2478033" y="954741"/>
                                <a:pt x="2525310" y="937550"/>
                              </a:cubicBezTo>
                              <a:cubicBezTo>
                                <a:pt x="2538383" y="932796"/>
                                <a:pt x="2503316" y="916689"/>
                                <a:pt x="2502161" y="902826"/>
                              </a:cubicBezTo>
                              <a:cubicBezTo>
                                <a:pt x="2499260" y="868009"/>
                                <a:pt x="2509877" y="833378"/>
                                <a:pt x="2513735" y="798654"/>
                              </a:cubicBezTo>
                              <a:cubicBezTo>
                                <a:pt x="2506019" y="790937"/>
                                <a:pt x="2501499" y="775504"/>
                                <a:pt x="2490586" y="775504"/>
                              </a:cubicBezTo>
                              <a:cubicBezTo>
                                <a:pt x="2462498" y="775504"/>
                                <a:pt x="2436932" y="792338"/>
                                <a:pt x="2409563" y="798654"/>
                              </a:cubicBezTo>
                              <a:cubicBezTo>
                                <a:pt x="2386695" y="803931"/>
                                <a:pt x="2363264" y="806370"/>
                                <a:pt x="2340115" y="810228"/>
                              </a:cubicBezTo>
                              <a:cubicBezTo>
                                <a:pt x="2332399" y="798653"/>
                                <a:pt x="2325656" y="786367"/>
                                <a:pt x="2316966" y="775504"/>
                              </a:cubicBezTo>
                              <a:cubicBezTo>
                                <a:pt x="2310149" y="766983"/>
                                <a:pt x="2299869" y="761435"/>
                                <a:pt x="2293816" y="752355"/>
                              </a:cubicBezTo>
                              <a:cubicBezTo>
                                <a:pt x="2263110" y="706296"/>
                                <a:pt x="2277609" y="714539"/>
                                <a:pt x="2259092" y="671332"/>
                              </a:cubicBezTo>
                              <a:cubicBezTo>
                                <a:pt x="2252295" y="655473"/>
                                <a:pt x="2243659" y="640466"/>
                                <a:pt x="2235943" y="625033"/>
                              </a:cubicBezTo>
                              <a:cubicBezTo>
                                <a:pt x="2239801" y="582593"/>
                                <a:pt x="2241491" y="539899"/>
                                <a:pt x="2247518" y="497712"/>
                              </a:cubicBezTo>
                              <a:cubicBezTo>
                                <a:pt x="2260317" y="408117"/>
                                <a:pt x="2330527" y="490679"/>
                                <a:pt x="2247518" y="300942"/>
                              </a:cubicBezTo>
                              <a:cubicBezTo>
                                <a:pt x="2237737" y="278586"/>
                                <a:pt x="2178070" y="277793"/>
                                <a:pt x="2178070" y="277793"/>
                              </a:cubicBezTo>
                              <a:cubicBezTo>
                                <a:pt x="2189645" y="270076"/>
                                <a:pt x="2201665" y="262990"/>
                                <a:pt x="2212794" y="254643"/>
                              </a:cubicBezTo>
                              <a:cubicBezTo>
                                <a:pt x="2232558" y="239820"/>
                                <a:pt x="2250428" y="222512"/>
                                <a:pt x="2270667" y="208345"/>
                              </a:cubicBezTo>
                              <a:cubicBezTo>
                                <a:pt x="2289097" y="195444"/>
                                <a:pt x="2309249" y="185196"/>
                                <a:pt x="2328540" y="173621"/>
                              </a:cubicBezTo>
                              <a:cubicBezTo>
                                <a:pt x="2351074" y="106021"/>
                                <a:pt x="2322484" y="168102"/>
                                <a:pt x="2374839" y="115747"/>
                              </a:cubicBezTo>
                              <a:cubicBezTo>
                                <a:pt x="2388480" y="102106"/>
                                <a:pt x="2397988" y="84882"/>
                                <a:pt x="2409563" y="69449"/>
                              </a:cubicBezTo>
                              <a:cubicBezTo>
                                <a:pt x="2413421" y="57874"/>
                                <a:pt x="2411765" y="42535"/>
                                <a:pt x="2421138" y="34724"/>
                              </a:cubicBezTo>
                              <a:cubicBezTo>
                                <a:pt x="2439816" y="19158"/>
                                <a:pt x="2500173" y="6284"/>
                                <a:pt x="2525310" y="0"/>
                              </a:cubicBezTo>
                              <a:cubicBezTo>
                                <a:pt x="2563892" y="3858"/>
                                <a:pt x="2602672" y="6091"/>
                                <a:pt x="2641057" y="11575"/>
                              </a:cubicBezTo>
                              <a:cubicBezTo>
                                <a:pt x="2656805" y="13825"/>
                                <a:pt x="2671553" y="21327"/>
                                <a:pt x="2687356" y="23150"/>
                              </a:cubicBezTo>
                              <a:cubicBezTo>
                                <a:pt x="2772025" y="32920"/>
                                <a:pt x="2857118" y="38583"/>
                                <a:pt x="2941999" y="46299"/>
                              </a:cubicBezTo>
                              <a:cubicBezTo>
                                <a:pt x="2962856" y="67156"/>
                                <a:pt x="2983248" y="92088"/>
                                <a:pt x="3011447" y="104173"/>
                              </a:cubicBezTo>
                              <a:cubicBezTo>
                                <a:pt x="3026068" y="110439"/>
                                <a:pt x="3042449" y="111377"/>
                                <a:pt x="3057745" y="115747"/>
                              </a:cubicBezTo>
                              <a:cubicBezTo>
                                <a:pt x="3069477" y="119099"/>
                                <a:pt x="3080895" y="123464"/>
                                <a:pt x="3092470" y="127322"/>
                              </a:cubicBezTo>
                              <a:cubicBezTo>
                                <a:pt x="3104045" y="138897"/>
                                <a:pt x="3116541" y="149618"/>
                                <a:pt x="3127194" y="162046"/>
                              </a:cubicBezTo>
                              <a:cubicBezTo>
                                <a:pt x="3139749" y="176693"/>
                                <a:pt x="3148277" y="194704"/>
                                <a:pt x="3161918" y="208345"/>
                              </a:cubicBezTo>
                              <a:cubicBezTo>
                                <a:pt x="3171755" y="218182"/>
                                <a:pt x="3185067" y="223778"/>
                                <a:pt x="3196642" y="231494"/>
                              </a:cubicBezTo>
                              <a:cubicBezTo>
                                <a:pt x="3200500" y="262360"/>
                                <a:pt x="3209769" y="293025"/>
                                <a:pt x="3208216" y="324092"/>
                              </a:cubicBezTo>
                              <a:cubicBezTo>
                                <a:pt x="3203777" y="412879"/>
                                <a:pt x="3194526" y="434613"/>
                                <a:pt x="3173492" y="497712"/>
                              </a:cubicBezTo>
                              <a:cubicBezTo>
                                <a:pt x="3169634" y="524720"/>
                                <a:pt x="3161918" y="551453"/>
                                <a:pt x="3161918" y="578735"/>
                              </a:cubicBezTo>
                              <a:cubicBezTo>
                                <a:pt x="3161918" y="667211"/>
                                <a:pt x="3189061" y="819397"/>
                                <a:pt x="3161918" y="914400"/>
                              </a:cubicBezTo>
                              <a:cubicBezTo>
                                <a:pt x="3158096" y="927776"/>
                                <a:pt x="3139980" y="932070"/>
                                <a:pt x="3127194" y="937550"/>
                              </a:cubicBezTo>
                              <a:cubicBezTo>
                                <a:pt x="3112896" y="943678"/>
                                <a:pt x="3033314" y="958640"/>
                                <a:pt x="3023021" y="960699"/>
                              </a:cubicBezTo>
                              <a:cubicBezTo>
                                <a:pt x="3026879" y="979990"/>
                                <a:pt x="3026455" y="1000663"/>
                                <a:pt x="3034596" y="1018573"/>
                              </a:cubicBezTo>
                              <a:cubicBezTo>
                                <a:pt x="3059790" y="1074000"/>
                                <a:pt x="3130885" y="1150982"/>
                                <a:pt x="3185067" y="1169043"/>
                              </a:cubicBezTo>
                              <a:lnTo>
                                <a:pt x="3219791" y="1180618"/>
                              </a:lnTo>
                              <a:cubicBezTo>
                                <a:pt x="3242940" y="1172902"/>
                                <a:pt x="3271985" y="1174723"/>
                                <a:pt x="3289239" y="1157469"/>
                              </a:cubicBezTo>
                              <a:cubicBezTo>
                                <a:pt x="3387009" y="1059699"/>
                                <a:pt x="3230179" y="1123139"/>
                                <a:pt x="3335538" y="1088021"/>
                              </a:cubicBezTo>
                              <a:cubicBezTo>
                                <a:pt x="3343254" y="1103454"/>
                                <a:pt x="3349116" y="1119963"/>
                                <a:pt x="3358687" y="1134319"/>
                              </a:cubicBezTo>
                              <a:cubicBezTo>
                                <a:pt x="3364740" y="1143399"/>
                                <a:pt x="3381156" y="1146577"/>
                                <a:pt x="3381837" y="1157469"/>
                              </a:cubicBezTo>
                              <a:cubicBezTo>
                                <a:pt x="3383788" y="1188681"/>
                                <a:pt x="3384616" y="1327384"/>
                                <a:pt x="3347113" y="1377388"/>
                              </a:cubicBezTo>
                              <a:cubicBezTo>
                                <a:pt x="3335538" y="1392821"/>
                                <a:pt x="3316247" y="1400537"/>
                                <a:pt x="3300814" y="1412112"/>
                              </a:cubicBezTo>
                              <a:cubicBezTo>
                                <a:pt x="3302975" y="1420755"/>
                                <a:pt x="3316848" y="1481278"/>
                                <a:pt x="3323963" y="1493135"/>
                              </a:cubicBezTo>
                              <a:cubicBezTo>
                                <a:pt x="3329578" y="1502493"/>
                                <a:pt x="3339396" y="1508568"/>
                                <a:pt x="3347113" y="1516284"/>
                              </a:cubicBezTo>
                              <a:cubicBezTo>
                                <a:pt x="3354829" y="1531717"/>
                                <a:pt x="3358061" y="1550382"/>
                                <a:pt x="3370262" y="1562583"/>
                              </a:cubicBezTo>
                              <a:cubicBezTo>
                                <a:pt x="3378889" y="1571210"/>
                                <a:pt x="3396359" y="1565530"/>
                                <a:pt x="3404986" y="1574157"/>
                              </a:cubicBezTo>
                              <a:cubicBezTo>
                                <a:pt x="3413613" y="1582784"/>
                                <a:pt x="3416561" y="1621082"/>
                                <a:pt x="3416561" y="1608881"/>
                              </a:cubicBezTo>
                              <a:cubicBezTo>
                                <a:pt x="3416561" y="1589208"/>
                                <a:pt x="3408844" y="1570299"/>
                                <a:pt x="3404986" y="1551008"/>
                              </a:cubicBezTo>
                              <a:cubicBezTo>
                                <a:pt x="3439710" y="1543292"/>
                                <a:pt x="3475412" y="1539108"/>
                                <a:pt x="3509158" y="1527859"/>
                              </a:cubicBezTo>
                              <a:cubicBezTo>
                                <a:pt x="3522355" y="1523460"/>
                                <a:pt x="3540060" y="1518085"/>
                                <a:pt x="3543882" y="1504709"/>
                              </a:cubicBezTo>
                              <a:cubicBezTo>
                                <a:pt x="3549287" y="1485793"/>
                                <a:pt x="3536165" y="1466127"/>
                                <a:pt x="3532307" y="1446836"/>
                              </a:cubicBezTo>
                              <a:cubicBezTo>
                                <a:pt x="3536165" y="1419828"/>
                                <a:pt x="3539002" y="1392655"/>
                                <a:pt x="3543882" y="1365813"/>
                              </a:cubicBezTo>
                              <a:cubicBezTo>
                                <a:pt x="3546728" y="1350162"/>
                                <a:pt x="3555457" y="1335422"/>
                                <a:pt x="3555457" y="1319514"/>
                              </a:cubicBezTo>
                              <a:cubicBezTo>
                                <a:pt x="3555457" y="1268036"/>
                                <a:pt x="3558041" y="1217926"/>
                                <a:pt x="3520733" y="1180618"/>
                              </a:cubicBezTo>
                              <a:cubicBezTo>
                                <a:pt x="3510896" y="1170781"/>
                                <a:pt x="3497584" y="1165185"/>
                                <a:pt x="3486009" y="1157469"/>
                              </a:cubicBezTo>
                              <a:cubicBezTo>
                                <a:pt x="3478292" y="1142036"/>
                                <a:pt x="3466243" y="1128090"/>
                                <a:pt x="3462859" y="1111170"/>
                              </a:cubicBezTo>
                              <a:cubicBezTo>
                                <a:pt x="3458777" y="1090758"/>
                                <a:pt x="3449047" y="925487"/>
                                <a:pt x="3439710" y="891251"/>
                              </a:cubicBezTo>
                              <a:cubicBezTo>
                                <a:pt x="3436050" y="877830"/>
                                <a:pt x="3424277" y="868102"/>
                                <a:pt x="3416561" y="856527"/>
                              </a:cubicBezTo>
                              <a:cubicBezTo>
                                <a:pt x="3420419" y="821803"/>
                                <a:pt x="3422391" y="786817"/>
                                <a:pt x="3428135" y="752355"/>
                              </a:cubicBezTo>
                              <a:cubicBezTo>
                                <a:pt x="3430141" y="740320"/>
                                <a:pt x="3432088" y="727158"/>
                                <a:pt x="3439710" y="717631"/>
                              </a:cubicBezTo>
                              <a:cubicBezTo>
                                <a:pt x="3448400" y="706768"/>
                                <a:pt x="3463747" y="703387"/>
                                <a:pt x="3474434" y="694481"/>
                              </a:cubicBezTo>
                              <a:cubicBezTo>
                                <a:pt x="3487009" y="684002"/>
                                <a:pt x="3497583" y="671332"/>
                                <a:pt x="3509158" y="659757"/>
                              </a:cubicBezTo>
                              <a:cubicBezTo>
                                <a:pt x="3513016" y="648182"/>
                                <a:pt x="3509626" y="630082"/>
                                <a:pt x="3520733" y="625033"/>
                              </a:cubicBezTo>
                              <a:cubicBezTo>
                                <a:pt x="3556553" y="608751"/>
                                <a:pt x="3598007" y="610128"/>
                                <a:pt x="3636480" y="601884"/>
                              </a:cubicBezTo>
                              <a:cubicBezTo>
                                <a:pt x="3652035" y="598551"/>
                                <a:pt x="3667345" y="594167"/>
                                <a:pt x="3682778" y="590309"/>
                              </a:cubicBezTo>
                              <a:cubicBezTo>
                                <a:pt x="3698211" y="598026"/>
                                <a:pt x="3712921" y="607401"/>
                                <a:pt x="3729077" y="613459"/>
                              </a:cubicBezTo>
                              <a:cubicBezTo>
                                <a:pt x="3798642" y="639546"/>
                                <a:pt x="3800178" y="617592"/>
                                <a:pt x="3891123" y="590309"/>
                              </a:cubicBezTo>
                              <a:cubicBezTo>
                                <a:pt x="3980251" y="530891"/>
                                <a:pt x="3889736" y="584868"/>
                                <a:pt x="4099467" y="532436"/>
                              </a:cubicBezTo>
                              <a:cubicBezTo>
                                <a:pt x="4130333" y="524720"/>
                                <a:pt x="4160681" y="514518"/>
                                <a:pt x="4192064" y="509287"/>
                              </a:cubicBezTo>
                              <a:cubicBezTo>
                                <a:pt x="4268657" y="496521"/>
                                <a:pt x="4280955" y="495744"/>
                                <a:pt x="4365685" y="474562"/>
                              </a:cubicBezTo>
                              <a:cubicBezTo>
                                <a:pt x="4377521" y="471603"/>
                                <a:pt x="4388678" y="466340"/>
                                <a:pt x="4400409" y="462988"/>
                              </a:cubicBezTo>
                              <a:cubicBezTo>
                                <a:pt x="4415705" y="458618"/>
                                <a:pt x="4431812" y="456999"/>
                                <a:pt x="4446707" y="451413"/>
                              </a:cubicBezTo>
                              <a:cubicBezTo>
                                <a:pt x="4462863" y="445355"/>
                                <a:pt x="4477573" y="435980"/>
                                <a:pt x="4493006" y="428264"/>
                              </a:cubicBezTo>
                              <a:cubicBezTo>
                                <a:pt x="4508439" y="412831"/>
                                <a:pt x="4539305" y="360139"/>
                                <a:pt x="4539305" y="381965"/>
                              </a:cubicBezTo>
                              <a:cubicBezTo>
                                <a:pt x="4539305" y="445376"/>
                                <a:pt x="4505306" y="473837"/>
                                <a:pt x="4469857" y="509287"/>
                              </a:cubicBezTo>
                              <a:cubicBezTo>
                                <a:pt x="4465999" y="520862"/>
                                <a:pt x="4456556" y="531933"/>
                                <a:pt x="4458282" y="544011"/>
                              </a:cubicBezTo>
                              <a:cubicBezTo>
                                <a:pt x="4462953" y="576709"/>
                                <a:pt x="4484005" y="592882"/>
                                <a:pt x="4504581" y="613459"/>
                              </a:cubicBezTo>
                              <a:lnTo>
                                <a:pt x="4527730" y="682907"/>
                              </a:lnTo>
                              <a:cubicBezTo>
                                <a:pt x="4531588" y="694482"/>
                                <a:pt x="4536346" y="705794"/>
                                <a:pt x="4539305" y="717631"/>
                              </a:cubicBezTo>
                              <a:lnTo>
                                <a:pt x="4550880" y="763930"/>
                              </a:lnTo>
                              <a:cubicBezTo>
                                <a:pt x="4554738" y="837236"/>
                                <a:pt x="4555808" y="910743"/>
                                <a:pt x="4562454" y="983849"/>
                              </a:cubicBezTo>
                              <a:cubicBezTo>
                                <a:pt x="4563559" y="996000"/>
                                <a:pt x="4578560" y="1007245"/>
                                <a:pt x="4574029" y="1018573"/>
                              </a:cubicBezTo>
                              <a:cubicBezTo>
                                <a:pt x="4567125" y="1035832"/>
                                <a:pt x="4519198" y="1048425"/>
                                <a:pt x="4504581" y="1053297"/>
                              </a:cubicBezTo>
                              <a:cubicBezTo>
                                <a:pt x="4508271" y="1079123"/>
                                <a:pt x="4521310" y="1174877"/>
                                <a:pt x="4527730" y="1203768"/>
                              </a:cubicBezTo>
                              <a:cubicBezTo>
                                <a:pt x="4532265" y="1224177"/>
                                <a:pt x="4557951" y="1285107"/>
                                <a:pt x="4562454" y="1296365"/>
                              </a:cubicBezTo>
                              <a:cubicBezTo>
                                <a:pt x="4484488" y="1374331"/>
                                <a:pt x="4562792" y="1284117"/>
                                <a:pt x="4516156" y="1377388"/>
                              </a:cubicBezTo>
                              <a:cubicBezTo>
                                <a:pt x="4507911" y="1393879"/>
                                <a:pt x="4470546" y="1415510"/>
                                <a:pt x="4458282" y="1423687"/>
                              </a:cubicBezTo>
                              <a:cubicBezTo>
                                <a:pt x="4454424" y="1435262"/>
                                <a:pt x="4455334" y="1449784"/>
                                <a:pt x="4446707" y="1458411"/>
                              </a:cubicBezTo>
                              <a:cubicBezTo>
                                <a:pt x="4430799" y="1474319"/>
                                <a:pt x="4407911" y="1481212"/>
                                <a:pt x="4388834" y="1493135"/>
                              </a:cubicBezTo>
                              <a:cubicBezTo>
                                <a:pt x="4335546" y="1526440"/>
                                <a:pt x="4373698" y="1511387"/>
                                <a:pt x="4307811" y="1527859"/>
                              </a:cubicBezTo>
                              <a:lnTo>
                                <a:pt x="4215214" y="1620456"/>
                              </a:lnTo>
                              <a:cubicBezTo>
                                <a:pt x="4207497" y="1628172"/>
                                <a:pt x="4202417" y="1640154"/>
                                <a:pt x="4192064" y="1643605"/>
                              </a:cubicBezTo>
                              <a:cubicBezTo>
                                <a:pt x="4168915" y="1651322"/>
                                <a:pt x="4144830" y="1656657"/>
                                <a:pt x="4122616" y="1666755"/>
                              </a:cubicBezTo>
                              <a:cubicBezTo>
                                <a:pt x="3972278" y="1735091"/>
                                <a:pt x="4130558" y="1679540"/>
                                <a:pt x="4030019" y="1713054"/>
                              </a:cubicBezTo>
                              <a:cubicBezTo>
                                <a:pt x="4018444" y="1732345"/>
                                <a:pt x="4009936" y="1753846"/>
                                <a:pt x="3995295" y="1770927"/>
                              </a:cubicBezTo>
                              <a:cubicBezTo>
                                <a:pt x="3986242" y="1781489"/>
                                <a:pt x="3971040" y="1784916"/>
                                <a:pt x="3960571" y="1794076"/>
                              </a:cubicBezTo>
                              <a:cubicBezTo>
                                <a:pt x="3940039" y="1812041"/>
                                <a:pt x="3921988" y="1832659"/>
                                <a:pt x="3902697" y="1851950"/>
                              </a:cubicBezTo>
                              <a:lnTo>
                                <a:pt x="3902697" y="1851950"/>
                              </a:lnTo>
                              <a:cubicBezTo>
                                <a:pt x="3894981" y="1863525"/>
                                <a:pt x="3890411" y="1877984"/>
                                <a:pt x="3879548" y="1886674"/>
                              </a:cubicBezTo>
                              <a:cubicBezTo>
                                <a:pt x="3870021" y="1894296"/>
                                <a:pt x="3855973" y="1893294"/>
                                <a:pt x="3844824" y="1898249"/>
                              </a:cubicBezTo>
                              <a:cubicBezTo>
                                <a:pt x="3821173" y="1908761"/>
                                <a:pt x="3797848" y="1920132"/>
                                <a:pt x="3775376" y="1932973"/>
                              </a:cubicBezTo>
                              <a:cubicBezTo>
                                <a:pt x="3649269" y="2005033"/>
                                <a:pt x="3725073" y="1976747"/>
                                <a:pt x="3648054" y="2002421"/>
                              </a:cubicBezTo>
                              <a:cubicBezTo>
                                <a:pt x="3632621" y="2013996"/>
                                <a:pt x="3619010" y="2028518"/>
                                <a:pt x="3601756" y="2037145"/>
                              </a:cubicBezTo>
                              <a:cubicBezTo>
                                <a:pt x="3587528" y="2044259"/>
                                <a:pt x="3570352" y="2043133"/>
                                <a:pt x="3555457" y="2048719"/>
                              </a:cubicBezTo>
                              <a:cubicBezTo>
                                <a:pt x="3536770" y="2055727"/>
                                <a:pt x="3491223" y="2080328"/>
                                <a:pt x="3474434" y="2095018"/>
                              </a:cubicBezTo>
                              <a:cubicBezTo>
                                <a:pt x="3453902" y="2112983"/>
                                <a:pt x="3435852" y="2133601"/>
                                <a:pt x="3416561" y="2152892"/>
                              </a:cubicBezTo>
                              <a:lnTo>
                                <a:pt x="3393411" y="2176041"/>
                              </a:lnTo>
                              <a:cubicBezTo>
                                <a:pt x="3389553" y="2191474"/>
                                <a:pt x="3373652" y="2208699"/>
                                <a:pt x="3381837" y="2222340"/>
                              </a:cubicBezTo>
                              <a:cubicBezTo>
                                <a:pt x="3390021" y="2235981"/>
                                <a:pt x="3424558" y="2218414"/>
                                <a:pt x="3428135" y="2233914"/>
                              </a:cubicBezTo>
                              <a:cubicBezTo>
                                <a:pt x="3458159" y="2364020"/>
                                <a:pt x="3440323" y="2368748"/>
                                <a:pt x="3358687" y="2395960"/>
                              </a:cubicBezTo>
                              <a:cubicBezTo>
                                <a:pt x="3343596" y="2400990"/>
                                <a:pt x="3327822" y="2403677"/>
                                <a:pt x="3312389" y="2407535"/>
                              </a:cubicBezTo>
                              <a:cubicBezTo>
                                <a:pt x="3327391" y="2418786"/>
                                <a:pt x="3367689" y="2445601"/>
                                <a:pt x="3381837" y="2465408"/>
                              </a:cubicBezTo>
                              <a:cubicBezTo>
                                <a:pt x="3394913" y="2483714"/>
                                <a:pt x="3406500" y="2503159"/>
                                <a:pt x="3416561" y="2523281"/>
                              </a:cubicBezTo>
                              <a:cubicBezTo>
                                <a:pt x="3424293" y="2538745"/>
                                <a:pt x="3436744" y="2590959"/>
                                <a:pt x="3439710" y="2604304"/>
                              </a:cubicBezTo>
                              <a:cubicBezTo>
                                <a:pt x="3450497" y="2652843"/>
                                <a:pt x="3454482" y="2681360"/>
                                <a:pt x="3462859" y="2731626"/>
                              </a:cubicBezTo>
                              <a:cubicBezTo>
                                <a:pt x="3459001" y="2785641"/>
                                <a:pt x="3459318" y="2840118"/>
                                <a:pt x="3451285" y="2893671"/>
                              </a:cubicBezTo>
                              <a:cubicBezTo>
                                <a:pt x="3447665" y="2917803"/>
                                <a:pt x="3451284" y="2955402"/>
                                <a:pt x="3428135" y="2963119"/>
                              </a:cubicBezTo>
                              <a:lnTo>
                                <a:pt x="3393411" y="2974694"/>
                              </a:lnTo>
                              <a:cubicBezTo>
                                <a:pt x="3370162" y="3009568"/>
                                <a:pt x="3364736" y="3014596"/>
                                <a:pt x="3347113" y="3055717"/>
                              </a:cubicBezTo>
                              <a:cubicBezTo>
                                <a:pt x="3317067" y="3125825"/>
                                <a:pt x="3360335" y="3052423"/>
                                <a:pt x="3312389" y="3148314"/>
                              </a:cubicBezTo>
                              <a:cubicBezTo>
                                <a:pt x="3306168" y="3160756"/>
                                <a:pt x="3299076" y="3173201"/>
                                <a:pt x="3289239" y="3183038"/>
                              </a:cubicBezTo>
                              <a:cubicBezTo>
                                <a:pt x="3275598" y="3196679"/>
                                <a:pt x="3260195" y="3209135"/>
                                <a:pt x="3242940" y="3217762"/>
                              </a:cubicBezTo>
                              <a:cubicBezTo>
                                <a:pt x="3228712" y="3224876"/>
                                <a:pt x="3212462" y="3227672"/>
                                <a:pt x="3196642" y="3229337"/>
                              </a:cubicBezTo>
                              <a:cubicBezTo>
                                <a:pt x="3138959" y="3235409"/>
                                <a:pt x="3080895" y="3237054"/>
                                <a:pt x="3023021" y="3240912"/>
                              </a:cubicBezTo>
                              <a:cubicBezTo>
                                <a:pt x="3003730" y="3252487"/>
                                <a:pt x="2984814" y="3264711"/>
                                <a:pt x="2965148" y="3275636"/>
                              </a:cubicBezTo>
                              <a:cubicBezTo>
                                <a:pt x="2950065" y="3284016"/>
                                <a:pt x="2933206" y="3289214"/>
                                <a:pt x="2918849" y="3298785"/>
                              </a:cubicBezTo>
                              <a:cubicBezTo>
                                <a:pt x="2909769" y="3304838"/>
                                <a:pt x="2903416" y="3314218"/>
                                <a:pt x="2895700" y="3321935"/>
                              </a:cubicBezTo>
                              <a:cubicBezTo>
                                <a:pt x="2887984" y="3364375"/>
                                <a:pt x="2887059" y="3408633"/>
                                <a:pt x="2872551" y="3449256"/>
                              </a:cubicBezTo>
                              <a:cubicBezTo>
                                <a:pt x="2867045" y="3464672"/>
                                <a:pt x="2848305" y="3471405"/>
                                <a:pt x="2837826" y="3483980"/>
                              </a:cubicBezTo>
                              <a:cubicBezTo>
                                <a:pt x="2828920" y="3494667"/>
                                <a:pt x="2820898" y="3506262"/>
                                <a:pt x="2814677" y="3518704"/>
                              </a:cubicBezTo>
                              <a:cubicBezTo>
                                <a:pt x="2802812" y="3542435"/>
                                <a:pt x="2795931" y="3589284"/>
                                <a:pt x="2791528" y="3611302"/>
                              </a:cubicBezTo>
                              <a:cubicBezTo>
                                <a:pt x="2813191" y="3697958"/>
                                <a:pt x="2828181" y="3738303"/>
                                <a:pt x="2791528" y="3854370"/>
                              </a:cubicBezTo>
                              <a:cubicBezTo>
                                <a:pt x="2785271" y="3874183"/>
                                <a:pt x="2752238" y="3868227"/>
                                <a:pt x="2733654" y="3877519"/>
                              </a:cubicBezTo>
                              <a:cubicBezTo>
                                <a:pt x="2721211" y="3883740"/>
                                <a:pt x="2710505" y="3892952"/>
                                <a:pt x="2698930" y="3900669"/>
                              </a:cubicBezTo>
                              <a:cubicBezTo>
                                <a:pt x="2689853" y="3918824"/>
                                <a:pt x="2668992" y="3965333"/>
                                <a:pt x="2652632" y="3981692"/>
                              </a:cubicBezTo>
                              <a:cubicBezTo>
                                <a:pt x="2642795" y="3991529"/>
                                <a:pt x="2629482" y="3997125"/>
                                <a:pt x="2617907" y="4004841"/>
                              </a:cubicBezTo>
                              <a:cubicBezTo>
                                <a:pt x="2614049" y="4016416"/>
                                <a:pt x="2613955" y="4030038"/>
                                <a:pt x="2606333" y="4039565"/>
                              </a:cubicBezTo>
                              <a:cubicBezTo>
                                <a:pt x="2597643" y="4050428"/>
                                <a:pt x="2582078" y="4053554"/>
                                <a:pt x="2571609" y="4062714"/>
                              </a:cubicBezTo>
                              <a:cubicBezTo>
                                <a:pt x="2551077" y="4080679"/>
                                <a:pt x="2530104" y="4098762"/>
                                <a:pt x="2513735" y="4120588"/>
                              </a:cubicBezTo>
                              <a:cubicBezTo>
                                <a:pt x="2459132" y="4193392"/>
                                <a:pt x="2502994" y="4147040"/>
                                <a:pt x="2421138" y="4201611"/>
                              </a:cubicBezTo>
                              <a:cubicBezTo>
                                <a:pt x="2405087" y="4212312"/>
                                <a:pt x="2389357" y="4223632"/>
                                <a:pt x="2374839" y="4236335"/>
                              </a:cubicBezTo>
                              <a:cubicBezTo>
                                <a:pt x="2358414" y="4250707"/>
                                <a:pt x="2346700" y="4270526"/>
                                <a:pt x="2328540" y="4282633"/>
                              </a:cubicBezTo>
                              <a:cubicBezTo>
                                <a:pt x="2311252" y="4294158"/>
                                <a:pt x="2288829" y="4295693"/>
                                <a:pt x="2270667" y="4305783"/>
                              </a:cubicBezTo>
                              <a:cubicBezTo>
                                <a:pt x="2253804" y="4315152"/>
                                <a:pt x="2240066" y="4329294"/>
                                <a:pt x="2224368" y="4340507"/>
                              </a:cubicBezTo>
                              <a:cubicBezTo>
                                <a:pt x="2213048" y="4348593"/>
                                <a:pt x="2201219" y="4355940"/>
                                <a:pt x="2189644" y="4363656"/>
                              </a:cubicBezTo>
                              <a:cubicBezTo>
                                <a:pt x="2162636" y="4398380"/>
                                <a:pt x="2139727" y="4436722"/>
                                <a:pt x="2108621" y="4467828"/>
                              </a:cubicBezTo>
                              <a:cubicBezTo>
                                <a:pt x="2097046" y="4479403"/>
                                <a:pt x="2084550" y="4490124"/>
                                <a:pt x="2073897" y="4502552"/>
                              </a:cubicBezTo>
                              <a:cubicBezTo>
                                <a:pt x="2016470" y="4569551"/>
                                <a:pt x="2065577" y="4531249"/>
                                <a:pt x="2004449" y="4572000"/>
                              </a:cubicBezTo>
                              <a:cubicBezTo>
                                <a:pt x="1979386" y="4609596"/>
                                <a:pt x="1967121" y="4637832"/>
                                <a:pt x="1935001" y="4664598"/>
                              </a:cubicBezTo>
                              <a:cubicBezTo>
                                <a:pt x="1920181" y="4676948"/>
                                <a:pt x="1905566" y="4689953"/>
                                <a:pt x="1888702" y="4699322"/>
                              </a:cubicBezTo>
                              <a:cubicBezTo>
                                <a:pt x="1870540" y="4709412"/>
                                <a:pt x="1849412" y="4713179"/>
                                <a:pt x="1830829" y="4722471"/>
                              </a:cubicBezTo>
                              <a:cubicBezTo>
                                <a:pt x="1800473" y="4737649"/>
                                <a:pt x="1785323" y="4761159"/>
                                <a:pt x="1749806" y="4768770"/>
                              </a:cubicBezTo>
                              <a:cubicBezTo>
                                <a:pt x="1711892" y="4776894"/>
                                <a:pt x="1672641" y="4776487"/>
                                <a:pt x="1634059" y="4780345"/>
                              </a:cubicBezTo>
                              <a:cubicBezTo>
                                <a:pt x="1622484" y="4788061"/>
                                <a:pt x="1612121" y="4798014"/>
                                <a:pt x="1599335" y="4803494"/>
                              </a:cubicBezTo>
                              <a:cubicBezTo>
                                <a:pt x="1584714" y="4809760"/>
                                <a:pt x="1568333" y="4810699"/>
                                <a:pt x="1553037" y="4815069"/>
                              </a:cubicBezTo>
                              <a:cubicBezTo>
                                <a:pt x="1463198" y="4840737"/>
                                <a:pt x="1588705" y="4819604"/>
                                <a:pt x="1402566" y="4838218"/>
                              </a:cubicBezTo>
                              <a:cubicBezTo>
                                <a:pt x="1387133" y="4822785"/>
                                <a:pt x="1377924" y="4789212"/>
                                <a:pt x="1356267" y="4791919"/>
                              </a:cubicBezTo>
                              <a:lnTo>
                                <a:pt x="1263670" y="4803494"/>
                              </a:lnTo>
                              <a:cubicBezTo>
                                <a:pt x="1240437" y="4806813"/>
                                <a:pt x="1217546" y="4812477"/>
                                <a:pt x="1194221" y="4815069"/>
                              </a:cubicBezTo>
                              <a:cubicBezTo>
                                <a:pt x="1148046" y="4820199"/>
                                <a:pt x="1101624" y="4822785"/>
                                <a:pt x="1055325" y="4826643"/>
                              </a:cubicBezTo>
                              <a:cubicBezTo>
                                <a:pt x="1036034" y="4842076"/>
                                <a:pt x="1021419" y="4866950"/>
                                <a:pt x="997452" y="4872942"/>
                              </a:cubicBezTo>
                              <a:cubicBezTo>
                                <a:pt x="976713" y="4878127"/>
                                <a:pt x="898562" y="4856901"/>
                                <a:pt x="870130" y="4849793"/>
                              </a:cubicBezTo>
                              <a:cubicBezTo>
                                <a:pt x="728757" y="4878069"/>
                                <a:pt x="882289" y="4836232"/>
                                <a:pt x="777533" y="4896092"/>
                              </a:cubicBezTo>
                              <a:cubicBezTo>
                                <a:pt x="763721" y="4903984"/>
                                <a:pt x="746326" y="4902635"/>
                                <a:pt x="731234" y="4907666"/>
                              </a:cubicBezTo>
                              <a:cubicBezTo>
                                <a:pt x="600476" y="4951252"/>
                                <a:pt x="738013" y="4914654"/>
                                <a:pt x="627062" y="4942390"/>
                              </a:cubicBezTo>
                              <a:cubicBezTo>
                                <a:pt x="560938" y="4930368"/>
                                <a:pt x="468578" y="4921378"/>
                                <a:pt x="407143" y="4884517"/>
                              </a:cubicBezTo>
                              <a:cubicBezTo>
                                <a:pt x="395214" y="4877360"/>
                                <a:pt x="393830" y="4859630"/>
                                <a:pt x="383994" y="4849793"/>
                              </a:cubicBezTo>
                              <a:cubicBezTo>
                                <a:pt x="374157" y="4839956"/>
                                <a:pt x="360133" y="4835333"/>
                                <a:pt x="349270" y="4826643"/>
                              </a:cubicBezTo>
                              <a:cubicBezTo>
                                <a:pt x="349264" y="4826638"/>
                                <a:pt x="329978" y="4816998"/>
                                <a:pt x="326120" y="4815069"/>
                              </a:cubicBezTo>
                              <a:close/>
                            </a:path>
                          </a:pathLst>
                        </a:cu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0" name="Freeform: Shape 19">
                        <a:extLst>
                          <a:ext uri="{FF2B5EF4-FFF2-40B4-BE49-F238E27FC236}">
                            <a16:creationId xmlns:a16="http://schemas.microsoft.com/office/drawing/2014/main" id="{7CDCEE29-BC75-91EA-8155-C895EC9805D8}"/>
                          </a:ext>
                        </a:extLst>
                      </p:cNvPr>
                      <p:cNvSpPr/>
                      <p:nvPr/>
                    </p:nvSpPr>
                    <p:spPr>
                      <a:xfrm>
                        <a:off x="8234482" y="1504709"/>
                        <a:ext cx="1476677" cy="2569580"/>
                      </a:xfrm>
                      <a:custGeom>
                        <a:avLst/>
                        <a:gdLst>
                          <a:gd name="connsiteX0" fmla="*/ 573852 w 1476677"/>
                          <a:gd name="connsiteY0" fmla="*/ 2476982 h 2569580"/>
                          <a:gd name="connsiteX1" fmla="*/ 573852 w 1476677"/>
                          <a:gd name="connsiteY1" fmla="*/ 2476982 h 2569580"/>
                          <a:gd name="connsiteX2" fmla="*/ 458105 w 1476677"/>
                          <a:gd name="connsiteY2" fmla="*/ 2534856 h 2569580"/>
                          <a:gd name="connsiteX3" fmla="*/ 284485 w 1476677"/>
                          <a:gd name="connsiteY3" fmla="*/ 2558005 h 2569580"/>
                          <a:gd name="connsiteX4" fmla="*/ 249761 w 1476677"/>
                          <a:gd name="connsiteY4" fmla="*/ 2569580 h 2569580"/>
                          <a:gd name="connsiteX5" fmla="*/ 203462 w 1476677"/>
                          <a:gd name="connsiteY5" fmla="*/ 2558005 h 2569580"/>
                          <a:gd name="connsiteX6" fmla="*/ 180313 w 1476677"/>
                          <a:gd name="connsiteY6" fmla="*/ 2523281 h 2569580"/>
                          <a:gd name="connsiteX7" fmla="*/ 145589 w 1476677"/>
                          <a:gd name="connsiteY7" fmla="*/ 2476982 h 2569580"/>
                          <a:gd name="connsiteX8" fmla="*/ 87715 w 1476677"/>
                          <a:gd name="connsiteY8" fmla="*/ 2430683 h 2569580"/>
                          <a:gd name="connsiteX9" fmla="*/ 29842 w 1476677"/>
                          <a:gd name="connsiteY9" fmla="*/ 2326511 h 2569580"/>
                          <a:gd name="connsiteX10" fmla="*/ 87715 w 1476677"/>
                          <a:gd name="connsiteY10" fmla="*/ 2210764 h 2569580"/>
                          <a:gd name="connsiteX11" fmla="*/ 64566 w 1476677"/>
                          <a:gd name="connsiteY11" fmla="*/ 2037144 h 2569580"/>
                          <a:gd name="connsiteX12" fmla="*/ 41417 w 1476677"/>
                          <a:gd name="connsiteY12" fmla="*/ 2002420 h 2569580"/>
                          <a:gd name="connsiteX13" fmla="*/ 18267 w 1476677"/>
                          <a:gd name="connsiteY13" fmla="*/ 1979271 h 2569580"/>
                          <a:gd name="connsiteX14" fmla="*/ 18267 w 1476677"/>
                          <a:gd name="connsiteY14" fmla="*/ 1794076 h 2569580"/>
                          <a:gd name="connsiteX15" fmla="*/ 41417 w 1476677"/>
                          <a:gd name="connsiteY15" fmla="*/ 1759352 h 2569580"/>
                          <a:gd name="connsiteX16" fmla="*/ 87715 w 1476677"/>
                          <a:gd name="connsiteY16" fmla="*/ 1747777 h 2569580"/>
                          <a:gd name="connsiteX17" fmla="*/ 110865 w 1476677"/>
                          <a:gd name="connsiteY17" fmla="*/ 1666754 h 2569580"/>
                          <a:gd name="connsiteX18" fmla="*/ 122440 w 1476677"/>
                          <a:gd name="connsiteY18" fmla="*/ 1620456 h 2569580"/>
                          <a:gd name="connsiteX19" fmla="*/ 134014 w 1476677"/>
                          <a:gd name="connsiteY19" fmla="*/ 1585732 h 2569580"/>
                          <a:gd name="connsiteX20" fmla="*/ 191888 w 1476677"/>
                          <a:gd name="connsiteY20" fmla="*/ 1527858 h 2569580"/>
                          <a:gd name="connsiteX21" fmla="*/ 284485 w 1476677"/>
                          <a:gd name="connsiteY21" fmla="*/ 1481559 h 2569580"/>
                          <a:gd name="connsiteX22" fmla="*/ 296060 w 1476677"/>
                          <a:gd name="connsiteY22" fmla="*/ 1423686 h 2569580"/>
                          <a:gd name="connsiteX23" fmla="*/ 307634 w 1476677"/>
                          <a:gd name="connsiteY23" fmla="*/ 1192192 h 2569580"/>
                          <a:gd name="connsiteX24" fmla="*/ 330784 w 1476677"/>
                          <a:gd name="connsiteY24" fmla="*/ 1145894 h 2569580"/>
                          <a:gd name="connsiteX25" fmla="*/ 319209 w 1476677"/>
                          <a:gd name="connsiteY25" fmla="*/ 1064871 h 2569580"/>
                          <a:gd name="connsiteX26" fmla="*/ 296060 w 1476677"/>
                          <a:gd name="connsiteY26" fmla="*/ 1041721 h 2569580"/>
                          <a:gd name="connsiteX27" fmla="*/ 284485 w 1476677"/>
                          <a:gd name="connsiteY27" fmla="*/ 1006997 h 2569580"/>
                          <a:gd name="connsiteX28" fmla="*/ 296060 w 1476677"/>
                          <a:gd name="connsiteY28" fmla="*/ 949124 h 2569580"/>
                          <a:gd name="connsiteX29" fmla="*/ 353933 w 1476677"/>
                          <a:gd name="connsiteY29" fmla="*/ 914400 h 2569580"/>
                          <a:gd name="connsiteX30" fmla="*/ 388657 w 1476677"/>
                          <a:gd name="connsiteY30" fmla="*/ 879676 h 2569580"/>
                          <a:gd name="connsiteX31" fmla="*/ 423381 w 1476677"/>
                          <a:gd name="connsiteY31" fmla="*/ 810228 h 2569580"/>
                          <a:gd name="connsiteX32" fmla="*/ 446531 w 1476677"/>
                          <a:gd name="connsiteY32" fmla="*/ 787078 h 2569580"/>
                          <a:gd name="connsiteX33" fmla="*/ 504404 w 1476677"/>
                          <a:gd name="connsiteY33" fmla="*/ 694481 h 2569580"/>
                          <a:gd name="connsiteX34" fmla="*/ 550703 w 1476677"/>
                          <a:gd name="connsiteY34" fmla="*/ 682906 h 2569580"/>
                          <a:gd name="connsiteX35" fmla="*/ 643300 w 1476677"/>
                          <a:gd name="connsiteY35" fmla="*/ 648182 h 2569580"/>
                          <a:gd name="connsiteX36" fmla="*/ 712748 w 1476677"/>
                          <a:gd name="connsiteY36" fmla="*/ 613458 h 2569580"/>
                          <a:gd name="connsiteX37" fmla="*/ 805346 w 1476677"/>
                          <a:gd name="connsiteY37" fmla="*/ 567159 h 2569580"/>
                          <a:gd name="connsiteX38" fmla="*/ 840070 w 1476677"/>
                          <a:gd name="connsiteY38" fmla="*/ 544010 h 2569580"/>
                          <a:gd name="connsiteX39" fmla="*/ 909518 w 1476677"/>
                          <a:gd name="connsiteY39" fmla="*/ 532435 h 2569580"/>
                          <a:gd name="connsiteX40" fmla="*/ 967391 w 1476677"/>
                          <a:gd name="connsiteY40" fmla="*/ 428263 h 2569580"/>
                          <a:gd name="connsiteX41" fmla="*/ 978966 w 1476677"/>
                          <a:gd name="connsiteY41" fmla="*/ 393539 h 2569580"/>
                          <a:gd name="connsiteX42" fmla="*/ 1025265 w 1476677"/>
                          <a:gd name="connsiteY42" fmla="*/ 335666 h 2569580"/>
                          <a:gd name="connsiteX43" fmla="*/ 1071564 w 1476677"/>
                          <a:gd name="connsiteY43" fmla="*/ 277792 h 2569580"/>
                          <a:gd name="connsiteX44" fmla="*/ 1187310 w 1476677"/>
                          <a:gd name="connsiteY44" fmla="*/ 208344 h 2569580"/>
                          <a:gd name="connsiteX45" fmla="*/ 1210460 w 1476677"/>
                          <a:gd name="connsiteY45" fmla="*/ 173620 h 2569580"/>
                          <a:gd name="connsiteX46" fmla="*/ 1245184 w 1476677"/>
                          <a:gd name="connsiteY46" fmla="*/ 23149 h 2569580"/>
                          <a:gd name="connsiteX47" fmla="*/ 1279908 w 1476677"/>
                          <a:gd name="connsiteY47" fmla="*/ 0 h 2569580"/>
                          <a:gd name="connsiteX48" fmla="*/ 1326207 w 1476677"/>
                          <a:gd name="connsiteY48" fmla="*/ 11575 h 2569580"/>
                          <a:gd name="connsiteX49" fmla="*/ 1349356 w 1476677"/>
                          <a:gd name="connsiteY49" fmla="*/ 57873 h 2569580"/>
                          <a:gd name="connsiteX50" fmla="*/ 1360931 w 1476677"/>
                          <a:gd name="connsiteY50" fmla="*/ 92597 h 2569580"/>
                          <a:gd name="connsiteX51" fmla="*/ 1372505 w 1476677"/>
                          <a:gd name="connsiteY51" fmla="*/ 138896 h 2569580"/>
                          <a:gd name="connsiteX52" fmla="*/ 1395655 w 1476677"/>
                          <a:gd name="connsiteY52" fmla="*/ 173620 h 2569580"/>
                          <a:gd name="connsiteX53" fmla="*/ 1418804 w 1476677"/>
                          <a:gd name="connsiteY53" fmla="*/ 243068 h 2569580"/>
                          <a:gd name="connsiteX54" fmla="*/ 1430379 w 1476677"/>
                          <a:gd name="connsiteY54" fmla="*/ 300942 h 2569580"/>
                          <a:gd name="connsiteX55" fmla="*/ 1453528 w 1476677"/>
                          <a:gd name="connsiteY55" fmla="*/ 370390 h 2569580"/>
                          <a:gd name="connsiteX56" fmla="*/ 1476677 w 1476677"/>
                          <a:gd name="connsiteY56" fmla="*/ 462987 h 2569580"/>
                          <a:gd name="connsiteX57" fmla="*/ 1465103 w 1476677"/>
                          <a:gd name="connsiteY57" fmla="*/ 578734 h 2569580"/>
                          <a:gd name="connsiteX58" fmla="*/ 1441953 w 1476677"/>
                          <a:gd name="connsiteY58" fmla="*/ 671332 h 2569580"/>
                          <a:gd name="connsiteX59" fmla="*/ 1430379 w 1476677"/>
                          <a:gd name="connsiteY59" fmla="*/ 717630 h 2569580"/>
                          <a:gd name="connsiteX60" fmla="*/ 1395655 w 1476677"/>
                          <a:gd name="connsiteY60" fmla="*/ 694481 h 2569580"/>
                          <a:gd name="connsiteX61" fmla="*/ 1360931 w 1476677"/>
                          <a:gd name="connsiteY61" fmla="*/ 648182 h 2569580"/>
                          <a:gd name="connsiteX62" fmla="*/ 1349356 w 1476677"/>
                          <a:gd name="connsiteY62" fmla="*/ 856526 h 2569580"/>
                          <a:gd name="connsiteX63" fmla="*/ 1303057 w 1476677"/>
                          <a:gd name="connsiteY63" fmla="*/ 902825 h 2569580"/>
                          <a:gd name="connsiteX64" fmla="*/ 1256759 w 1476677"/>
                          <a:gd name="connsiteY64" fmla="*/ 960699 h 2569580"/>
                          <a:gd name="connsiteX65" fmla="*/ 1233609 w 1476677"/>
                          <a:gd name="connsiteY65" fmla="*/ 1134319 h 2569580"/>
                          <a:gd name="connsiteX66" fmla="*/ 1210460 w 1476677"/>
                          <a:gd name="connsiteY66" fmla="*/ 1180618 h 2569580"/>
                          <a:gd name="connsiteX67" fmla="*/ 1187310 w 1476677"/>
                          <a:gd name="connsiteY67" fmla="*/ 1250066 h 2569580"/>
                          <a:gd name="connsiteX68" fmla="*/ 1164161 w 1476677"/>
                          <a:gd name="connsiteY68" fmla="*/ 1296364 h 2569580"/>
                          <a:gd name="connsiteX69" fmla="*/ 1152586 w 1476677"/>
                          <a:gd name="connsiteY69" fmla="*/ 1342663 h 2569580"/>
                          <a:gd name="connsiteX70" fmla="*/ 1129437 w 1476677"/>
                          <a:gd name="connsiteY70" fmla="*/ 1423686 h 2569580"/>
                          <a:gd name="connsiteX71" fmla="*/ 1117862 w 1476677"/>
                          <a:gd name="connsiteY71" fmla="*/ 1469985 h 2569580"/>
                          <a:gd name="connsiteX72" fmla="*/ 1094713 w 1476677"/>
                          <a:gd name="connsiteY72" fmla="*/ 1539433 h 2569580"/>
                          <a:gd name="connsiteX73" fmla="*/ 1059989 w 1476677"/>
                          <a:gd name="connsiteY73" fmla="*/ 1574157 h 2569580"/>
                          <a:gd name="connsiteX74" fmla="*/ 1013690 w 1476677"/>
                          <a:gd name="connsiteY74" fmla="*/ 1713053 h 2569580"/>
                          <a:gd name="connsiteX75" fmla="*/ 978966 w 1476677"/>
                          <a:gd name="connsiteY75" fmla="*/ 1794076 h 2569580"/>
                          <a:gd name="connsiteX76" fmla="*/ 909518 w 1476677"/>
                          <a:gd name="connsiteY76" fmla="*/ 1851949 h 2569580"/>
                          <a:gd name="connsiteX77" fmla="*/ 886369 w 1476677"/>
                          <a:gd name="connsiteY77" fmla="*/ 1886673 h 2569580"/>
                          <a:gd name="connsiteX78" fmla="*/ 863219 w 1476677"/>
                          <a:gd name="connsiteY78" fmla="*/ 1967696 h 2569580"/>
                          <a:gd name="connsiteX79" fmla="*/ 840070 w 1476677"/>
                          <a:gd name="connsiteY79" fmla="*/ 2002420 h 2569580"/>
                          <a:gd name="connsiteX80" fmla="*/ 782196 w 1476677"/>
                          <a:gd name="connsiteY80" fmla="*/ 2152891 h 2569580"/>
                          <a:gd name="connsiteX81" fmla="*/ 759047 w 1476677"/>
                          <a:gd name="connsiteY81" fmla="*/ 2187615 h 2569580"/>
                          <a:gd name="connsiteX82" fmla="*/ 712748 w 1476677"/>
                          <a:gd name="connsiteY82" fmla="*/ 2280213 h 2569580"/>
                          <a:gd name="connsiteX83" fmla="*/ 701174 w 1476677"/>
                          <a:gd name="connsiteY83" fmla="*/ 2314937 h 2569580"/>
                          <a:gd name="connsiteX84" fmla="*/ 678024 w 1476677"/>
                          <a:gd name="connsiteY84" fmla="*/ 2395959 h 2569580"/>
                          <a:gd name="connsiteX85" fmla="*/ 620151 w 1476677"/>
                          <a:gd name="connsiteY85" fmla="*/ 2465407 h 2569580"/>
                          <a:gd name="connsiteX86" fmla="*/ 573852 w 1476677"/>
                          <a:gd name="connsiteY86" fmla="*/ 2476982 h 256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476677" h="2569580">
                            <a:moveTo>
                              <a:pt x="573852" y="2476982"/>
                            </a:moveTo>
                            <a:lnTo>
                              <a:pt x="573852" y="2476982"/>
                            </a:lnTo>
                            <a:cubicBezTo>
                              <a:pt x="535270" y="2496273"/>
                              <a:pt x="498495" y="2519710"/>
                              <a:pt x="458105" y="2534856"/>
                            </a:cubicBezTo>
                            <a:cubicBezTo>
                              <a:pt x="436234" y="2543058"/>
                              <a:pt x="289850" y="2557409"/>
                              <a:pt x="284485" y="2558005"/>
                            </a:cubicBezTo>
                            <a:cubicBezTo>
                              <a:pt x="272910" y="2561863"/>
                              <a:pt x="261962" y="2569580"/>
                              <a:pt x="249761" y="2569580"/>
                            </a:cubicBezTo>
                            <a:cubicBezTo>
                              <a:pt x="233853" y="2569580"/>
                              <a:pt x="216698" y="2566829"/>
                              <a:pt x="203462" y="2558005"/>
                            </a:cubicBezTo>
                            <a:cubicBezTo>
                              <a:pt x="191887" y="2550289"/>
                              <a:pt x="188399" y="2534601"/>
                              <a:pt x="180313" y="2523281"/>
                            </a:cubicBezTo>
                            <a:cubicBezTo>
                              <a:pt x="169100" y="2507583"/>
                              <a:pt x="159230" y="2490623"/>
                              <a:pt x="145589" y="2476982"/>
                            </a:cubicBezTo>
                            <a:cubicBezTo>
                              <a:pt x="128120" y="2459513"/>
                              <a:pt x="104242" y="2449046"/>
                              <a:pt x="87715" y="2430683"/>
                            </a:cubicBezTo>
                            <a:cubicBezTo>
                              <a:pt x="45576" y="2383861"/>
                              <a:pt x="45424" y="2373255"/>
                              <a:pt x="29842" y="2326511"/>
                            </a:cubicBezTo>
                            <a:cubicBezTo>
                              <a:pt x="49133" y="2287929"/>
                              <a:pt x="91297" y="2253751"/>
                              <a:pt x="87715" y="2210764"/>
                            </a:cubicBezTo>
                            <a:cubicBezTo>
                              <a:pt x="85128" y="2179724"/>
                              <a:pt x="88207" y="2084426"/>
                              <a:pt x="64566" y="2037144"/>
                            </a:cubicBezTo>
                            <a:cubicBezTo>
                              <a:pt x="58345" y="2024702"/>
                              <a:pt x="50107" y="2013283"/>
                              <a:pt x="41417" y="2002420"/>
                            </a:cubicBezTo>
                            <a:cubicBezTo>
                              <a:pt x="34600" y="1993899"/>
                              <a:pt x="25984" y="1986987"/>
                              <a:pt x="18267" y="1979271"/>
                            </a:cubicBezTo>
                            <a:cubicBezTo>
                              <a:pt x="-6423" y="1905198"/>
                              <a:pt x="-5753" y="1922180"/>
                              <a:pt x="18267" y="1794076"/>
                            </a:cubicBezTo>
                            <a:cubicBezTo>
                              <a:pt x="20831" y="1780403"/>
                              <a:pt x="29842" y="1767069"/>
                              <a:pt x="41417" y="1759352"/>
                            </a:cubicBezTo>
                            <a:cubicBezTo>
                              <a:pt x="54653" y="1750528"/>
                              <a:pt x="72282" y="1751635"/>
                              <a:pt x="87715" y="1747777"/>
                            </a:cubicBezTo>
                            <a:cubicBezTo>
                              <a:pt x="95432" y="1720769"/>
                              <a:pt x="103474" y="1693853"/>
                              <a:pt x="110865" y="1666754"/>
                            </a:cubicBezTo>
                            <a:cubicBezTo>
                              <a:pt x="115051" y="1651407"/>
                              <a:pt x="118070" y="1635752"/>
                              <a:pt x="122440" y="1620456"/>
                            </a:cubicBezTo>
                            <a:cubicBezTo>
                              <a:pt x="125792" y="1608725"/>
                              <a:pt x="126694" y="1595493"/>
                              <a:pt x="134014" y="1585732"/>
                            </a:cubicBezTo>
                            <a:cubicBezTo>
                              <a:pt x="150383" y="1563906"/>
                              <a:pt x="166557" y="1537990"/>
                              <a:pt x="191888" y="1527858"/>
                            </a:cubicBezTo>
                            <a:cubicBezTo>
                              <a:pt x="262677" y="1499543"/>
                              <a:pt x="232474" y="1516234"/>
                              <a:pt x="284485" y="1481559"/>
                            </a:cubicBezTo>
                            <a:cubicBezTo>
                              <a:pt x="288343" y="1462268"/>
                              <a:pt x="294491" y="1443296"/>
                              <a:pt x="296060" y="1423686"/>
                            </a:cubicBezTo>
                            <a:cubicBezTo>
                              <a:pt x="302221" y="1346671"/>
                              <a:pt x="298051" y="1268856"/>
                              <a:pt x="307634" y="1192192"/>
                            </a:cubicBezTo>
                            <a:cubicBezTo>
                              <a:pt x="309774" y="1175071"/>
                              <a:pt x="323067" y="1161327"/>
                              <a:pt x="330784" y="1145894"/>
                            </a:cubicBezTo>
                            <a:cubicBezTo>
                              <a:pt x="326926" y="1118886"/>
                              <a:pt x="327836" y="1090753"/>
                              <a:pt x="319209" y="1064871"/>
                            </a:cubicBezTo>
                            <a:cubicBezTo>
                              <a:pt x="315758" y="1054518"/>
                              <a:pt x="301675" y="1051079"/>
                              <a:pt x="296060" y="1041721"/>
                            </a:cubicBezTo>
                            <a:cubicBezTo>
                              <a:pt x="289783" y="1031259"/>
                              <a:pt x="288343" y="1018572"/>
                              <a:pt x="284485" y="1006997"/>
                            </a:cubicBezTo>
                            <a:cubicBezTo>
                              <a:pt x="288343" y="987706"/>
                              <a:pt x="284256" y="964862"/>
                              <a:pt x="296060" y="949124"/>
                            </a:cubicBezTo>
                            <a:cubicBezTo>
                              <a:pt x="309558" y="931126"/>
                              <a:pt x="335935" y="927898"/>
                              <a:pt x="353933" y="914400"/>
                            </a:cubicBezTo>
                            <a:cubicBezTo>
                              <a:pt x="367028" y="904579"/>
                              <a:pt x="377082" y="891251"/>
                              <a:pt x="388657" y="879676"/>
                            </a:cubicBezTo>
                            <a:cubicBezTo>
                              <a:pt x="400882" y="843001"/>
                              <a:pt x="397739" y="842281"/>
                              <a:pt x="423381" y="810228"/>
                            </a:cubicBezTo>
                            <a:cubicBezTo>
                              <a:pt x="430198" y="801706"/>
                              <a:pt x="440478" y="796158"/>
                              <a:pt x="446531" y="787078"/>
                            </a:cubicBezTo>
                            <a:cubicBezTo>
                              <a:pt x="466764" y="756729"/>
                              <a:pt x="472234" y="717460"/>
                              <a:pt x="504404" y="694481"/>
                            </a:cubicBezTo>
                            <a:cubicBezTo>
                              <a:pt x="517349" y="685235"/>
                              <a:pt x="535808" y="688492"/>
                              <a:pt x="550703" y="682906"/>
                            </a:cubicBezTo>
                            <a:cubicBezTo>
                              <a:pt x="671760" y="637510"/>
                              <a:pt x="524458" y="677894"/>
                              <a:pt x="643300" y="648182"/>
                            </a:cubicBezTo>
                            <a:cubicBezTo>
                              <a:pt x="719398" y="597451"/>
                              <a:pt x="637443" y="647688"/>
                              <a:pt x="712748" y="613458"/>
                            </a:cubicBezTo>
                            <a:cubicBezTo>
                              <a:pt x="744164" y="599178"/>
                              <a:pt x="776632" y="586301"/>
                              <a:pt x="805346" y="567159"/>
                            </a:cubicBezTo>
                            <a:cubicBezTo>
                              <a:pt x="816921" y="559443"/>
                              <a:pt x="826873" y="548409"/>
                              <a:pt x="840070" y="544010"/>
                            </a:cubicBezTo>
                            <a:cubicBezTo>
                              <a:pt x="862334" y="536589"/>
                              <a:pt x="886369" y="536293"/>
                              <a:pt x="909518" y="532435"/>
                            </a:cubicBezTo>
                            <a:cubicBezTo>
                              <a:pt x="931472" y="495845"/>
                              <a:pt x="950784" y="467013"/>
                              <a:pt x="967391" y="428263"/>
                            </a:cubicBezTo>
                            <a:cubicBezTo>
                              <a:pt x="972197" y="417049"/>
                              <a:pt x="973510" y="404452"/>
                              <a:pt x="978966" y="393539"/>
                            </a:cubicBezTo>
                            <a:cubicBezTo>
                              <a:pt x="1002719" y="346033"/>
                              <a:pt x="996553" y="371556"/>
                              <a:pt x="1025265" y="335666"/>
                            </a:cubicBezTo>
                            <a:cubicBezTo>
                              <a:pt x="1048046" y="307190"/>
                              <a:pt x="1043615" y="298754"/>
                              <a:pt x="1071564" y="277792"/>
                            </a:cubicBezTo>
                            <a:cubicBezTo>
                              <a:pt x="1127429" y="235893"/>
                              <a:pt x="1133455" y="235273"/>
                              <a:pt x="1187310" y="208344"/>
                            </a:cubicBezTo>
                            <a:cubicBezTo>
                              <a:pt x="1195027" y="196769"/>
                              <a:pt x="1207086" y="187116"/>
                              <a:pt x="1210460" y="173620"/>
                            </a:cubicBezTo>
                            <a:cubicBezTo>
                              <a:pt x="1225581" y="113136"/>
                              <a:pt x="1205598" y="70651"/>
                              <a:pt x="1245184" y="23149"/>
                            </a:cubicBezTo>
                            <a:cubicBezTo>
                              <a:pt x="1254090" y="12462"/>
                              <a:pt x="1268333" y="7716"/>
                              <a:pt x="1279908" y="0"/>
                            </a:cubicBezTo>
                            <a:cubicBezTo>
                              <a:pt x="1295341" y="3858"/>
                              <a:pt x="1313986" y="1391"/>
                              <a:pt x="1326207" y="11575"/>
                            </a:cubicBezTo>
                            <a:cubicBezTo>
                              <a:pt x="1339462" y="22621"/>
                              <a:pt x="1342559" y="42014"/>
                              <a:pt x="1349356" y="57873"/>
                            </a:cubicBezTo>
                            <a:cubicBezTo>
                              <a:pt x="1354162" y="69087"/>
                              <a:pt x="1357579" y="80866"/>
                              <a:pt x="1360931" y="92597"/>
                            </a:cubicBezTo>
                            <a:cubicBezTo>
                              <a:pt x="1365301" y="107893"/>
                              <a:pt x="1366239" y="124274"/>
                              <a:pt x="1372505" y="138896"/>
                            </a:cubicBezTo>
                            <a:cubicBezTo>
                              <a:pt x="1377985" y="151682"/>
                              <a:pt x="1387938" y="162045"/>
                              <a:pt x="1395655" y="173620"/>
                            </a:cubicBezTo>
                            <a:cubicBezTo>
                              <a:pt x="1403371" y="196769"/>
                              <a:pt x="1414018" y="219140"/>
                              <a:pt x="1418804" y="243068"/>
                            </a:cubicBezTo>
                            <a:cubicBezTo>
                              <a:pt x="1422662" y="262359"/>
                              <a:pt x="1425203" y="281962"/>
                              <a:pt x="1430379" y="300942"/>
                            </a:cubicBezTo>
                            <a:cubicBezTo>
                              <a:pt x="1436799" y="324484"/>
                              <a:pt x="1447610" y="346717"/>
                              <a:pt x="1453528" y="370390"/>
                            </a:cubicBezTo>
                            <a:lnTo>
                              <a:pt x="1476677" y="462987"/>
                            </a:lnTo>
                            <a:cubicBezTo>
                              <a:pt x="1472819" y="501569"/>
                              <a:pt x="1470228" y="540299"/>
                              <a:pt x="1465103" y="578734"/>
                            </a:cubicBezTo>
                            <a:cubicBezTo>
                              <a:pt x="1456279" y="644917"/>
                              <a:pt x="1456559" y="620210"/>
                              <a:pt x="1441953" y="671332"/>
                            </a:cubicBezTo>
                            <a:cubicBezTo>
                              <a:pt x="1437583" y="686628"/>
                              <a:pt x="1434237" y="702197"/>
                              <a:pt x="1430379" y="717630"/>
                            </a:cubicBezTo>
                            <a:cubicBezTo>
                              <a:pt x="1418804" y="709914"/>
                              <a:pt x="1401305" y="707193"/>
                              <a:pt x="1395655" y="694481"/>
                            </a:cubicBezTo>
                            <a:cubicBezTo>
                              <a:pt x="1364960" y="625417"/>
                              <a:pt x="1407959" y="577638"/>
                              <a:pt x="1360931" y="648182"/>
                            </a:cubicBezTo>
                            <a:cubicBezTo>
                              <a:pt x="1357073" y="717630"/>
                              <a:pt x="1364771" y="788701"/>
                              <a:pt x="1349356" y="856526"/>
                            </a:cubicBezTo>
                            <a:cubicBezTo>
                              <a:pt x="1344519" y="877809"/>
                              <a:pt x="1317261" y="886254"/>
                              <a:pt x="1303057" y="902825"/>
                            </a:cubicBezTo>
                            <a:cubicBezTo>
                              <a:pt x="1215434" y="1005052"/>
                              <a:pt x="1335574" y="881881"/>
                              <a:pt x="1256759" y="960699"/>
                            </a:cubicBezTo>
                            <a:cubicBezTo>
                              <a:pt x="1253135" y="1000564"/>
                              <a:pt x="1252014" y="1085238"/>
                              <a:pt x="1233609" y="1134319"/>
                            </a:cubicBezTo>
                            <a:cubicBezTo>
                              <a:pt x="1227551" y="1150475"/>
                              <a:pt x="1216868" y="1164598"/>
                              <a:pt x="1210460" y="1180618"/>
                            </a:cubicBezTo>
                            <a:cubicBezTo>
                              <a:pt x="1201397" y="1203274"/>
                              <a:pt x="1198223" y="1228241"/>
                              <a:pt x="1187310" y="1250066"/>
                            </a:cubicBezTo>
                            <a:cubicBezTo>
                              <a:pt x="1179594" y="1265499"/>
                              <a:pt x="1170219" y="1280208"/>
                              <a:pt x="1164161" y="1296364"/>
                            </a:cubicBezTo>
                            <a:cubicBezTo>
                              <a:pt x="1158575" y="1311259"/>
                              <a:pt x="1156772" y="1327316"/>
                              <a:pt x="1152586" y="1342663"/>
                            </a:cubicBezTo>
                            <a:cubicBezTo>
                              <a:pt x="1145196" y="1369762"/>
                              <a:pt x="1136827" y="1396587"/>
                              <a:pt x="1129437" y="1423686"/>
                            </a:cubicBezTo>
                            <a:cubicBezTo>
                              <a:pt x="1125251" y="1439033"/>
                              <a:pt x="1122433" y="1454748"/>
                              <a:pt x="1117862" y="1469985"/>
                            </a:cubicBezTo>
                            <a:cubicBezTo>
                              <a:pt x="1110850" y="1493357"/>
                              <a:pt x="1111967" y="1522179"/>
                              <a:pt x="1094713" y="1539433"/>
                            </a:cubicBezTo>
                            <a:lnTo>
                              <a:pt x="1059989" y="1574157"/>
                            </a:lnTo>
                            <a:lnTo>
                              <a:pt x="1013690" y="1713053"/>
                            </a:lnTo>
                            <a:cubicBezTo>
                              <a:pt x="1004244" y="1741389"/>
                              <a:pt x="996843" y="1769048"/>
                              <a:pt x="978966" y="1794076"/>
                            </a:cubicBezTo>
                            <a:cubicBezTo>
                              <a:pt x="958711" y="1822433"/>
                              <a:pt x="937206" y="1833491"/>
                              <a:pt x="909518" y="1851949"/>
                            </a:cubicBezTo>
                            <a:cubicBezTo>
                              <a:pt x="901802" y="1863524"/>
                              <a:pt x="891849" y="1873887"/>
                              <a:pt x="886369" y="1886673"/>
                            </a:cubicBezTo>
                            <a:cubicBezTo>
                              <a:pt x="864116" y="1938596"/>
                              <a:pt x="885744" y="1922645"/>
                              <a:pt x="863219" y="1967696"/>
                            </a:cubicBezTo>
                            <a:cubicBezTo>
                              <a:pt x="856998" y="1980138"/>
                              <a:pt x="846291" y="1989978"/>
                              <a:pt x="840070" y="2002420"/>
                            </a:cubicBezTo>
                            <a:cubicBezTo>
                              <a:pt x="815891" y="2050779"/>
                              <a:pt x="806376" y="2104532"/>
                              <a:pt x="782196" y="2152891"/>
                            </a:cubicBezTo>
                            <a:cubicBezTo>
                              <a:pt x="775975" y="2165333"/>
                              <a:pt x="766763" y="2176040"/>
                              <a:pt x="759047" y="2187615"/>
                            </a:cubicBezTo>
                            <a:cubicBezTo>
                              <a:pt x="736032" y="2279672"/>
                              <a:pt x="765216" y="2188393"/>
                              <a:pt x="712748" y="2280213"/>
                            </a:cubicBezTo>
                            <a:cubicBezTo>
                              <a:pt x="706695" y="2290806"/>
                              <a:pt x="704526" y="2303206"/>
                              <a:pt x="701174" y="2314937"/>
                            </a:cubicBezTo>
                            <a:cubicBezTo>
                              <a:pt x="696229" y="2332244"/>
                              <a:pt x="687275" y="2377458"/>
                              <a:pt x="678024" y="2395959"/>
                            </a:cubicBezTo>
                            <a:cubicBezTo>
                              <a:pt x="665017" y="2421974"/>
                              <a:pt x="642094" y="2447121"/>
                              <a:pt x="620151" y="2465407"/>
                            </a:cubicBezTo>
                            <a:cubicBezTo>
                              <a:pt x="609464" y="2474313"/>
                              <a:pt x="581568" y="2475053"/>
                              <a:pt x="573852" y="2476982"/>
                            </a:cubicBezTo>
                            <a:close/>
                          </a:path>
                        </a:pathLst>
                      </a:custGeom>
                      <a:solidFill>
                        <a:srgbClr val="92D05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3" name="Group 22">
                      <a:extLst>
                        <a:ext uri="{FF2B5EF4-FFF2-40B4-BE49-F238E27FC236}">
                          <a16:creationId xmlns:a16="http://schemas.microsoft.com/office/drawing/2014/main" id="{E870AD91-547F-46B5-3345-7D8A7CE268E0}"/>
                        </a:ext>
                      </a:extLst>
                    </p:cNvPr>
                    <p:cNvGrpSpPr/>
                    <p:nvPr/>
                  </p:nvGrpSpPr>
                  <p:grpSpPr>
                    <a:xfrm>
                      <a:off x="5474856" y="-3078976"/>
                      <a:ext cx="3544605" cy="5081286"/>
                      <a:chOff x="5762888" y="-3727048"/>
                      <a:chExt cx="3544605" cy="5081286"/>
                    </a:xfrm>
                  </p:grpSpPr>
                  <p:sp>
                    <p:nvSpPr>
                      <p:cNvPr id="24" name="Freeform: Shape 23">
                        <a:extLst>
                          <a:ext uri="{FF2B5EF4-FFF2-40B4-BE49-F238E27FC236}">
                            <a16:creationId xmlns:a16="http://schemas.microsoft.com/office/drawing/2014/main" id="{B0639C1B-E4BD-2B28-66C4-1136DD631690}"/>
                          </a:ext>
                        </a:extLst>
                      </p:cNvPr>
                      <p:cNvSpPr/>
                      <p:nvPr/>
                    </p:nvSpPr>
                    <p:spPr>
                      <a:xfrm>
                        <a:off x="5762888" y="-1643605"/>
                        <a:ext cx="1221207" cy="1377387"/>
                      </a:xfrm>
                      <a:custGeom>
                        <a:avLst/>
                        <a:gdLst>
                          <a:gd name="connsiteX0" fmla="*/ 174925 w 1221207"/>
                          <a:gd name="connsiteY0" fmla="*/ 1076446 h 1377387"/>
                          <a:gd name="connsiteX1" fmla="*/ 174925 w 1221207"/>
                          <a:gd name="connsiteY1" fmla="*/ 1076446 h 1377387"/>
                          <a:gd name="connsiteX2" fmla="*/ 186499 w 1221207"/>
                          <a:gd name="connsiteY2" fmla="*/ 949124 h 1377387"/>
                          <a:gd name="connsiteX3" fmla="*/ 209649 w 1221207"/>
                          <a:gd name="connsiteY3" fmla="*/ 925975 h 1377387"/>
                          <a:gd name="connsiteX4" fmla="*/ 232798 w 1221207"/>
                          <a:gd name="connsiteY4" fmla="*/ 891251 h 1377387"/>
                          <a:gd name="connsiteX5" fmla="*/ 255947 w 1221207"/>
                          <a:gd name="connsiteY5" fmla="*/ 671332 h 1377387"/>
                          <a:gd name="connsiteX6" fmla="*/ 348545 w 1221207"/>
                          <a:gd name="connsiteY6" fmla="*/ 590309 h 1377387"/>
                          <a:gd name="connsiteX7" fmla="*/ 406418 w 1221207"/>
                          <a:gd name="connsiteY7" fmla="*/ 520861 h 1377387"/>
                          <a:gd name="connsiteX8" fmla="*/ 429568 w 1221207"/>
                          <a:gd name="connsiteY8" fmla="*/ 474562 h 1377387"/>
                          <a:gd name="connsiteX9" fmla="*/ 475866 w 1221207"/>
                          <a:gd name="connsiteY9" fmla="*/ 439838 h 1377387"/>
                          <a:gd name="connsiteX10" fmla="*/ 464292 w 1221207"/>
                          <a:gd name="connsiteY10" fmla="*/ 405114 h 1377387"/>
                          <a:gd name="connsiteX11" fmla="*/ 417993 w 1221207"/>
                          <a:gd name="connsiteY11" fmla="*/ 347240 h 1377387"/>
                          <a:gd name="connsiteX12" fmla="*/ 394844 w 1221207"/>
                          <a:gd name="connsiteY12" fmla="*/ 312516 h 1377387"/>
                          <a:gd name="connsiteX13" fmla="*/ 383269 w 1221207"/>
                          <a:gd name="connsiteY13" fmla="*/ 254643 h 1377387"/>
                          <a:gd name="connsiteX14" fmla="*/ 371694 w 1221207"/>
                          <a:gd name="connsiteY14" fmla="*/ 219919 h 1377387"/>
                          <a:gd name="connsiteX15" fmla="*/ 383269 w 1221207"/>
                          <a:gd name="connsiteY15" fmla="*/ 138896 h 1377387"/>
                          <a:gd name="connsiteX16" fmla="*/ 406418 w 1221207"/>
                          <a:gd name="connsiteY16" fmla="*/ 104172 h 1377387"/>
                          <a:gd name="connsiteX17" fmla="*/ 499016 w 1221207"/>
                          <a:gd name="connsiteY17" fmla="*/ 57873 h 1377387"/>
                          <a:gd name="connsiteX18" fmla="*/ 556889 w 1221207"/>
                          <a:gd name="connsiteY18" fmla="*/ 69448 h 1377387"/>
                          <a:gd name="connsiteX19" fmla="*/ 591613 w 1221207"/>
                          <a:gd name="connsiteY19" fmla="*/ 81023 h 1377387"/>
                          <a:gd name="connsiteX20" fmla="*/ 846256 w 1221207"/>
                          <a:gd name="connsiteY20" fmla="*/ 57873 h 1377387"/>
                          <a:gd name="connsiteX21" fmla="*/ 950428 w 1221207"/>
                          <a:gd name="connsiteY21" fmla="*/ 23149 h 1377387"/>
                          <a:gd name="connsiteX22" fmla="*/ 973578 w 1221207"/>
                          <a:gd name="connsiteY22" fmla="*/ 0 h 1377387"/>
                          <a:gd name="connsiteX23" fmla="*/ 1089325 w 1221207"/>
                          <a:gd name="connsiteY23" fmla="*/ 46299 h 1377387"/>
                          <a:gd name="connsiteX24" fmla="*/ 1135623 w 1221207"/>
                          <a:gd name="connsiteY24" fmla="*/ 115747 h 1377387"/>
                          <a:gd name="connsiteX25" fmla="*/ 1158773 w 1221207"/>
                          <a:gd name="connsiteY25" fmla="*/ 196770 h 1377387"/>
                          <a:gd name="connsiteX26" fmla="*/ 1193497 w 1221207"/>
                          <a:gd name="connsiteY26" fmla="*/ 231494 h 1377387"/>
                          <a:gd name="connsiteX27" fmla="*/ 1205071 w 1221207"/>
                          <a:gd name="connsiteY27" fmla="*/ 266218 h 1377387"/>
                          <a:gd name="connsiteX28" fmla="*/ 1205071 w 1221207"/>
                          <a:gd name="connsiteY28" fmla="*/ 451413 h 1377387"/>
                          <a:gd name="connsiteX29" fmla="*/ 1170347 w 1221207"/>
                          <a:gd name="connsiteY29" fmla="*/ 474562 h 1377387"/>
                          <a:gd name="connsiteX30" fmla="*/ 1147198 w 1221207"/>
                          <a:gd name="connsiteY30" fmla="*/ 509286 h 1377387"/>
                          <a:gd name="connsiteX31" fmla="*/ 1124049 w 1221207"/>
                          <a:gd name="connsiteY31" fmla="*/ 578734 h 1377387"/>
                          <a:gd name="connsiteX32" fmla="*/ 1089325 w 1221207"/>
                          <a:gd name="connsiteY32" fmla="*/ 625033 h 1377387"/>
                          <a:gd name="connsiteX33" fmla="*/ 1054601 w 1221207"/>
                          <a:gd name="connsiteY33" fmla="*/ 648182 h 1377387"/>
                          <a:gd name="connsiteX34" fmla="*/ 1031451 w 1221207"/>
                          <a:gd name="connsiteY34" fmla="*/ 671332 h 1377387"/>
                          <a:gd name="connsiteX35" fmla="*/ 996727 w 1221207"/>
                          <a:gd name="connsiteY35" fmla="*/ 763929 h 1377387"/>
                          <a:gd name="connsiteX36" fmla="*/ 938854 w 1221207"/>
                          <a:gd name="connsiteY36" fmla="*/ 787078 h 1377387"/>
                          <a:gd name="connsiteX37" fmla="*/ 904130 w 1221207"/>
                          <a:gd name="connsiteY37" fmla="*/ 868101 h 1377387"/>
                          <a:gd name="connsiteX38" fmla="*/ 892555 w 1221207"/>
                          <a:gd name="connsiteY38" fmla="*/ 902825 h 1377387"/>
                          <a:gd name="connsiteX39" fmla="*/ 799958 w 1221207"/>
                          <a:gd name="connsiteY39" fmla="*/ 983848 h 1377387"/>
                          <a:gd name="connsiteX40" fmla="*/ 742084 w 1221207"/>
                          <a:gd name="connsiteY40" fmla="*/ 949124 h 1377387"/>
                          <a:gd name="connsiteX41" fmla="*/ 614763 w 1221207"/>
                          <a:gd name="connsiteY41" fmla="*/ 972273 h 1377387"/>
                          <a:gd name="connsiteX42" fmla="*/ 487441 w 1221207"/>
                          <a:gd name="connsiteY42" fmla="*/ 1006997 h 1377387"/>
                          <a:gd name="connsiteX43" fmla="*/ 383269 w 1221207"/>
                          <a:gd name="connsiteY43" fmla="*/ 1041721 h 1377387"/>
                          <a:gd name="connsiteX44" fmla="*/ 313821 w 1221207"/>
                          <a:gd name="connsiteY44" fmla="*/ 1053296 h 1377387"/>
                          <a:gd name="connsiteX45" fmla="*/ 360120 w 1221207"/>
                          <a:gd name="connsiteY45" fmla="*/ 1099595 h 1377387"/>
                          <a:gd name="connsiteX46" fmla="*/ 371694 w 1221207"/>
                          <a:gd name="connsiteY46" fmla="*/ 1134319 h 1377387"/>
                          <a:gd name="connsiteX47" fmla="*/ 383269 w 1221207"/>
                          <a:gd name="connsiteY47" fmla="*/ 1203767 h 1377387"/>
                          <a:gd name="connsiteX48" fmla="*/ 406418 w 1221207"/>
                          <a:gd name="connsiteY48" fmla="*/ 1238491 h 1377387"/>
                          <a:gd name="connsiteX49" fmla="*/ 290671 w 1221207"/>
                          <a:gd name="connsiteY49" fmla="*/ 1250066 h 1377387"/>
                          <a:gd name="connsiteX50" fmla="*/ 255947 w 1221207"/>
                          <a:gd name="connsiteY50" fmla="*/ 1319514 h 1377387"/>
                          <a:gd name="connsiteX51" fmla="*/ 151775 w 1221207"/>
                          <a:gd name="connsiteY51" fmla="*/ 1377387 h 1377387"/>
                          <a:gd name="connsiteX52" fmla="*/ 128626 w 1221207"/>
                          <a:gd name="connsiteY52" fmla="*/ 1342663 h 1377387"/>
                          <a:gd name="connsiteX53" fmla="*/ 93902 w 1221207"/>
                          <a:gd name="connsiteY53" fmla="*/ 1331089 h 1377387"/>
                          <a:gd name="connsiteX54" fmla="*/ 12879 w 1221207"/>
                          <a:gd name="connsiteY54" fmla="*/ 1319514 h 1377387"/>
                          <a:gd name="connsiteX55" fmla="*/ 1304 w 1221207"/>
                          <a:gd name="connsiteY55" fmla="*/ 1284790 h 1377387"/>
                          <a:gd name="connsiteX56" fmla="*/ 36028 w 1221207"/>
                          <a:gd name="connsiteY56" fmla="*/ 1273215 h 1377387"/>
                          <a:gd name="connsiteX57" fmla="*/ 93902 w 1221207"/>
                          <a:gd name="connsiteY57" fmla="*/ 1169043 h 1377387"/>
                          <a:gd name="connsiteX58" fmla="*/ 128626 w 1221207"/>
                          <a:gd name="connsiteY58" fmla="*/ 1122744 h 1377387"/>
                          <a:gd name="connsiteX59" fmla="*/ 140201 w 1221207"/>
                          <a:gd name="connsiteY59" fmla="*/ 1076446 h 1377387"/>
                          <a:gd name="connsiteX60" fmla="*/ 128626 w 1221207"/>
                          <a:gd name="connsiteY60" fmla="*/ 1041721 h 1377387"/>
                          <a:gd name="connsiteX61" fmla="*/ 174925 w 1221207"/>
                          <a:gd name="connsiteY61" fmla="*/ 1076446 h 137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21207" h="1377387">
                            <a:moveTo>
                              <a:pt x="174925" y="1076446"/>
                            </a:moveTo>
                            <a:lnTo>
                              <a:pt x="174925" y="1076446"/>
                            </a:lnTo>
                            <a:cubicBezTo>
                              <a:pt x="178783" y="1034005"/>
                              <a:pt x="176916" y="990648"/>
                              <a:pt x="186499" y="949124"/>
                            </a:cubicBezTo>
                            <a:cubicBezTo>
                              <a:pt x="188953" y="938491"/>
                              <a:pt x="202832" y="934496"/>
                              <a:pt x="209649" y="925975"/>
                            </a:cubicBezTo>
                            <a:cubicBezTo>
                              <a:pt x="218339" y="915112"/>
                              <a:pt x="225082" y="902826"/>
                              <a:pt x="232798" y="891251"/>
                            </a:cubicBezTo>
                            <a:cubicBezTo>
                              <a:pt x="240514" y="817945"/>
                              <a:pt x="235308" y="742095"/>
                              <a:pt x="255947" y="671332"/>
                            </a:cubicBezTo>
                            <a:cubicBezTo>
                              <a:pt x="266812" y="634080"/>
                              <a:pt x="320106" y="613061"/>
                              <a:pt x="348545" y="590309"/>
                            </a:cubicBezTo>
                            <a:cubicBezTo>
                              <a:pt x="368353" y="574463"/>
                              <a:pt x="395166" y="538864"/>
                              <a:pt x="406418" y="520861"/>
                            </a:cubicBezTo>
                            <a:cubicBezTo>
                              <a:pt x="415563" y="506229"/>
                              <a:pt x="418339" y="487663"/>
                              <a:pt x="429568" y="474562"/>
                            </a:cubicBezTo>
                            <a:cubicBezTo>
                              <a:pt x="442122" y="459915"/>
                              <a:pt x="460433" y="451413"/>
                              <a:pt x="475866" y="439838"/>
                            </a:cubicBezTo>
                            <a:cubicBezTo>
                              <a:pt x="472008" y="428263"/>
                              <a:pt x="469748" y="416027"/>
                              <a:pt x="464292" y="405114"/>
                            </a:cubicBezTo>
                            <a:cubicBezTo>
                              <a:pt x="440544" y="357618"/>
                              <a:pt x="446699" y="383123"/>
                              <a:pt x="417993" y="347240"/>
                            </a:cubicBezTo>
                            <a:cubicBezTo>
                              <a:pt x="409303" y="336377"/>
                              <a:pt x="402560" y="324091"/>
                              <a:pt x="394844" y="312516"/>
                            </a:cubicBezTo>
                            <a:cubicBezTo>
                              <a:pt x="390986" y="293225"/>
                              <a:pt x="388041" y="273729"/>
                              <a:pt x="383269" y="254643"/>
                            </a:cubicBezTo>
                            <a:cubicBezTo>
                              <a:pt x="380310" y="242807"/>
                              <a:pt x="371694" y="232120"/>
                              <a:pt x="371694" y="219919"/>
                            </a:cubicBezTo>
                            <a:cubicBezTo>
                              <a:pt x="371694" y="192637"/>
                              <a:pt x="375430" y="165027"/>
                              <a:pt x="383269" y="138896"/>
                            </a:cubicBezTo>
                            <a:cubicBezTo>
                              <a:pt x="387266" y="125572"/>
                              <a:pt x="395856" y="113225"/>
                              <a:pt x="406418" y="104172"/>
                            </a:cubicBezTo>
                            <a:cubicBezTo>
                              <a:pt x="441206" y="74354"/>
                              <a:pt x="461143" y="70498"/>
                              <a:pt x="499016" y="57873"/>
                            </a:cubicBezTo>
                            <a:cubicBezTo>
                              <a:pt x="518307" y="61731"/>
                              <a:pt x="537803" y="64676"/>
                              <a:pt x="556889" y="69448"/>
                            </a:cubicBezTo>
                            <a:cubicBezTo>
                              <a:pt x="568725" y="72407"/>
                              <a:pt x="579422" y="81511"/>
                              <a:pt x="591613" y="81023"/>
                            </a:cubicBezTo>
                            <a:cubicBezTo>
                              <a:pt x="676776" y="77616"/>
                              <a:pt x="761375" y="65590"/>
                              <a:pt x="846256" y="57873"/>
                            </a:cubicBezTo>
                            <a:cubicBezTo>
                              <a:pt x="895035" y="48118"/>
                              <a:pt x="909350" y="50535"/>
                              <a:pt x="950428" y="23149"/>
                            </a:cubicBezTo>
                            <a:cubicBezTo>
                              <a:pt x="959508" y="17096"/>
                              <a:pt x="965861" y="7716"/>
                              <a:pt x="973578" y="0"/>
                            </a:cubicBezTo>
                            <a:cubicBezTo>
                              <a:pt x="1048298" y="10675"/>
                              <a:pt x="1048814" y="-5787"/>
                              <a:pt x="1089325" y="46299"/>
                            </a:cubicBezTo>
                            <a:cubicBezTo>
                              <a:pt x="1106406" y="68260"/>
                              <a:pt x="1135623" y="115747"/>
                              <a:pt x="1135623" y="115747"/>
                            </a:cubicBezTo>
                            <a:cubicBezTo>
                              <a:pt x="1137167" y="121922"/>
                              <a:pt x="1152131" y="186806"/>
                              <a:pt x="1158773" y="196770"/>
                            </a:cubicBezTo>
                            <a:cubicBezTo>
                              <a:pt x="1167853" y="210390"/>
                              <a:pt x="1181922" y="219919"/>
                              <a:pt x="1193497" y="231494"/>
                            </a:cubicBezTo>
                            <a:cubicBezTo>
                              <a:pt x="1197355" y="243069"/>
                              <a:pt x="1201719" y="254487"/>
                              <a:pt x="1205071" y="266218"/>
                            </a:cubicBezTo>
                            <a:cubicBezTo>
                              <a:pt x="1224184" y="333114"/>
                              <a:pt x="1228863" y="368143"/>
                              <a:pt x="1205071" y="451413"/>
                            </a:cubicBezTo>
                            <a:cubicBezTo>
                              <a:pt x="1201249" y="464789"/>
                              <a:pt x="1181922" y="466846"/>
                              <a:pt x="1170347" y="474562"/>
                            </a:cubicBezTo>
                            <a:cubicBezTo>
                              <a:pt x="1162631" y="486137"/>
                              <a:pt x="1152848" y="496574"/>
                              <a:pt x="1147198" y="509286"/>
                            </a:cubicBezTo>
                            <a:cubicBezTo>
                              <a:pt x="1137288" y="531584"/>
                              <a:pt x="1138690" y="559213"/>
                              <a:pt x="1124049" y="578734"/>
                            </a:cubicBezTo>
                            <a:cubicBezTo>
                              <a:pt x="1112474" y="594167"/>
                              <a:pt x="1102966" y="611392"/>
                              <a:pt x="1089325" y="625033"/>
                            </a:cubicBezTo>
                            <a:cubicBezTo>
                              <a:pt x="1079488" y="634870"/>
                              <a:pt x="1065464" y="639492"/>
                              <a:pt x="1054601" y="648182"/>
                            </a:cubicBezTo>
                            <a:cubicBezTo>
                              <a:pt x="1046079" y="654999"/>
                              <a:pt x="1039168" y="663615"/>
                              <a:pt x="1031451" y="671332"/>
                            </a:cubicBezTo>
                            <a:cubicBezTo>
                              <a:pt x="1025979" y="698691"/>
                              <a:pt x="1024546" y="744059"/>
                              <a:pt x="996727" y="763929"/>
                            </a:cubicBezTo>
                            <a:cubicBezTo>
                              <a:pt x="979820" y="776005"/>
                              <a:pt x="958145" y="779362"/>
                              <a:pt x="938854" y="787078"/>
                            </a:cubicBezTo>
                            <a:cubicBezTo>
                              <a:pt x="911709" y="868512"/>
                              <a:pt x="947039" y="767981"/>
                              <a:pt x="904130" y="868101"/>
                            </a:cubicBezTo>
                            <a:cubicBezTo>
                              <a:pt x="899324" y="879315"/>
                              <a:pt x="899647" y="892897"/>
                              <a:pt x="892555" y="902825"/>
                            </a:cubicBezTo>
                            <a:cubicBezTo>
                              <a:pt x="869501" y="935100"/>
                              <a:pt x="831114" y="960481"/>
                              <a:pt x="799958" y="983848"/>
                            </a:cubicBezTo>
                            <a:cubicBezTo>
                              <a:pt x="780667" y="972273"/>
                              <a:pt x="764275" y="952822"/>
                              <a:pt x="742084" y="949124"/>
                            </a:cubicBezTo>
                            <a:cubicBezTo>
                              <a:pt x="717203" y="944977"/>
                              <a:pt x="645611" y="964561"/>
                              <a:pt x="614763" y="972273"/>
                            </a:cubicBezTo>
                            <a:cubicBezTo>
                              <a:pt x="541991" y="1020789"/>
                              <a:pt x="621047" y="975561"/>
                              <a:pt x="487441" y="1006997"/>
                            </a:cubicBezTo>
                            <a:cubicBezTo>
                              <a:pt x="451812" y="1015380"/>
                              <a:pt x="419373" y="1035703"/>
                              <a:pt x="383269" y="1041721"/>
                            </a:cubicBezTo>
                            <a:lnTo>
                              <a:pt x="313821" y="1053296"/>
                            </a:lnTo>
                            <a:cubicBezTo>
                              <a:pt x="344688" y="1145895"/>
                              <a:pt x="298387" y="1037861"/>
                              <a:pt x="360120" y="1099595"/>
                            </a:cubicBezTo>
                            <a:cubicBezTo>
                              <a:pt x="368747" y="1108222"/>
                              <a:pt x="369047" y="1122409"/>
                              <a:pt x="371694" y="1134319"/>
                            </a:cubicBezTo>
                            <a:cubicBezTo>
                              <a:pt x="376785" y="1157229"/>
                              <a:pt x="375848" y="1181503"/>
                              <a:pt x="383269" y="1203767"/>
                            </a:cubicBezTo>
                            <a:cubicBezTo>
                              <a:pt x="387668" y="1216964"/>
                              <a:pt x="398702" y="1226916"/>
                              <a:pt x="406418" y="1238491"/>
                            </a:cubicBezTo>
                            <a:cubicBezTo>
                              <a:pt x="367836" y="1242349"/>
                              <a:pt x="324811" y="1231683"/>
                              <a:pt x="290671" y="1250066"/>
                            </a:cubicBezTo>
                            <a:cubicBezTo>
                              <a:pt x="267883" y="1262337"/>
                              <a:pt x="273261" y="1300276"/>
                              <a:pt x="255947" y="1319514"/>
                            </a:cubicBezTo>
                            <a:cubicBezTo>
                              <a:pt x="221831" y="1357420"/>
                              <a:pt x="192948" y="1363664"/>
                              <a:pt x="151775" y="1377387"/>
                            </a:cubicBezTo>
                            <a:cubicBezTo>
                              <a:pt x="144059" y="1365812"/>
                              <a:pt x="139489" y="1351353"/>
                              <a:pt x="128626" y="1342663"/>
                            </a:cubicBezTo>
                            <a:cubicBezTo>
                              <a:pt x="119099" y="1335041"/>
                              <a:pt x="105866" y="1333482"/>
                              <a:pt x="93902" y="1331089"/>
                            </a:cubicBezTo>
                            <a:cubicBezTo>
                              <a:pt x="67150" y="1325739"/>
                              <a:pt x="39887" y="1323372"/>
                              <a:pt x="12879" y="1319514"/>
                            </a:cubicBezTo>
                            <a:cubicBezTo>
                              <a:pt x="9021" y="1307939"/>
                              <a:pt x="-4152" y="1295703"/>
                              <a:pt x="1304" y="1284790"/>
                            </a:cubicBezTo>
                            <a:cubicBezTo>
                              <a:pt x="6760" y="1273877"/>
                              <a:pt x="27401" y="1281842"/>
                              <a:pt x="36028" y="1273215"/>
                            </a:cubicBezTo>
                            <a:cubicBezTo>
                              <a:pt x="131144" y="1178099"/>
                              <a:pt x="55089" y="1236965"/>
                              <a:pt x="93902" y="1169043"/>
                            </a:cubicBezTo>
                            <a:cubicBezTo>
                              <a:pt x="103473" y="1152294"/>
                              <a:pt x="117051" y="1138177"/>
                              <a:pt x="128626" y="1122744"/>
                            </a:cubicBezTo>
                            <a:cubicBezTo>
                              <a:pt x="132484" y="1107311"/>
                              <a:pt x="140201" y="1092354"/>
                              <a:pt x="140201" y="1076446"/>
                            </a:cubicBezTo>
                            <a:cubicBezTo>
                              <a:pt x="140201" y="1064245"/>
                              <a:pt x="128626" y="1041721"/>
                              <a:pt x="128626" y="1041721"/>
                            </a:cubicBezTo>
                            <a:lnTo>
                              <a:pt x="174925" y="1076446"/>
                            </a:lnTo>
                            <a:close/>
                          </a:path>
                        </a:pathLst>
                      </a:custGeom>
                      <a:solidFill>
                        <a:srgbClr val="92D05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83FBC985-F9ED-A3A8-DB1C-00AC67B7DE45}"/>
                          </a:ext>
                        </a:extLst>
                      </p:cNvPr>
                      <p:cNvSpPr/>
                      <p:nvPr/>
                    </p:nvSpPr>
                    <p:spPr>
                      <a:xfrm>
                        <a:off x="6573810" y="-3727048"/>
                        <a:ext cx="2733683" cy="2206451"/>
                      </a:xfrm>
                      <a:custGeom>
                        <a:avLst/>
                        <a:gdLst>
                          <a:gd name="connsiteX0" fmla="*/ 533046 w 2733683"/>
                          <a:gd name="connsiteY0" fmla="*/ 2002420 h 2206451"/>
                          <a:gd name="connsiteX1" fmla="*/ 533046 w 2733683"/>
                          <a:gd name="connsiteY1" fmla="*/ 2002420 h 2206451"/>
                          <a:gd name="connsiteX2" fmla="*/ 602494 w 2733683"/>
                          <a:gd name="connsiteY2" fmla="*/ 1909823 h 2206451"/>
                          <a:gd name="connsiteX3" fmla="*/ 579344 w 2733683"/>
                          <a:gd name="connsiteY3" fmla="*/ 1875099 h 2206451"/>
                          <a:gd name="connsiteX4" fmla="*/ 556195 w 2733683"/>
                          <a:gd name="connsiteY4" fmla="*/ 1851949 h 2206451"/>
                          <a:gd name="connsiteX5" fmla="*/ 452023 w 2733683"/>
                          <a:gd name="connsiteY5" fmla="*/ 1828800 h 2206451"/>
                          <a:gd name="connsiteX6" fmla="*/ 417299 w 2733683"/>
                          <a:gd name="connsiteY6" fmla="*/ 1817225 h 2206451"/>
                          <a:gd name="connsiteX7" fmla="*/ 371000 w 2733683"/>
                          <a:gd name="connsiteY7" fmla="*/ 1736202 h 2206451"/>
                          <a:gd name="connsiteX8" fmla="*/ 336276 w 2733683"/>
                          <a:gd name="connsiteY8" fmla="*/ 1655180 h 2206451"/>
                          <a:gd name="connsiteX9" fmla="*/ 301552 w 2733683"/>
                          <a:gd name="connsiteY9" fmla="*/ 1632030 h 2206451"/>
                          <a:gd name="connsiteX10" fmla="*/ 289977 w 2733683"/>
                          <a:gd name="connsiteY10" fmla="*/ 1585732 h 2206451"/>
                          <a:gd name="connsiteX11" fmla="*/ 301552 w 2733683"/>
                          <a:gd name="connsiteY11" fmla="*/ 1493134 h 2206451"/>
                          <a:gd name="connsiteX12" fmla="*/ 255253 w 2733683"/>
                          <a:gd name="connsiteY12" fmla="*/ 1458410 h 2206451"/>
                          <a:gd name="connsiteX13" fmla="*/ 162656 w 2733683"/>
                          <a:gd name="connsiteY13" fmla="*/ 1423686 h 2206451"/>
                          <a:gd name="connsiteX14" fmla="*/ 127932 w 2733683"/>
                          <a:gd name="connsiteY14" fmla="*/ 1412111 h 2206451"/>
                          <a:gd name="connsiteX15" fmla="*/ 23760 w 2733683"/>
                          <a:gd name="connsiteY15" fmla="*/ 1388962 h 2206451"/>
                          <a:gd name="connsiteX16" fmla="*/ 12185 w 2733683"/>
                          <a:gd name="connsiteY16" fmla="*/ 1296364 h 2206451"/>
                          <a:gd name="connsiteX17" fmla="*/ 35334 w 2733683"/>
                          <a:gd name="connsiteY17" fmla="*/ 1261640 h 2206451"/>
                          <a:gd name="connsiteX18" fmla="*/ 127932 w 2733683"/>
                          <a:gd name="connsiteY18" fmla="*/ 1250066 h 2206451"/>
                          <a:gd name="connsiteX19" fmla="*/ 174231 w 2733683"/>
                          <a:gd name="connsiteY19" fmla="*/ 1226916 h 2206451"/>
                          <a:gd name="connsiteX20" fmla="*/ 208955 w 2733683"/>
                          <a:gd name="connsiteY20" fmla="*/ 949124 h 2206451"/>
                          <a:gd name="connsiteX21" fmla="*/ 220529 w 2733683"/>
                          <a:gd name="connsiteY21" fmla="*/ 856526 h 2206451"/>
                          <a:gd name="connsiteX22" fmla="*/ 243679 w 2733683"/>
                          <a:gd name="connsiteY22" fmla="*/ 833377 h 2206451"/>
                          <a:gd name="connsiteX23" fmla="*/ 301552 w 2733683"/>
                          <a:gd name="connsiteY23" fmla="*/ 787078 h 2206451"/>
                          <a:gd name="connsiteX24" fmla="*/ 313127 w 2733683"/>
                          <a:gd name="connsiteY24" fmla="*/ 729205 h 2206451"/>
                          <a:gd name="connsiteX25" fmla="*/ 324701 w 2733683"/>
                          <a:gd name="connsiteY25" fmla="*/ 694481 h 2206451"/>
                          <a:gd name="connsiteX26" fmla="*/ 336276 w 2733683"/>
                          <a:gd name="connsiteY26" fmla="*/ 532435 h 2206451"/>
                          <a:gd name="connsiteX27" fmla="*/ 347851 w 2733683"/>
                          <a:gd name="connsiteY27" fmla="*/ 497711 h 2206451"/>
                          <a:gd name="connsiteX28" fmla="*/ 382575 w 2733683"/>
                          <a:gd name="connsiteY28" fmla="*/ 474562 h 2206451"/>
                          <a:gd name="connsiteX29" fmla="*/ 405724 w 2733683"/>
                          <a:gd name="connsiteY29" fmla="*/ 439838 h 2206451"/>
                          <a:gd name="connsiteX30" fmla="*/ 521471 w 2733683"/>
                          <a:gd name="connsiteY30" fmla="*/ 416689 h 2206451"/>
                          <a:gd name="connsiteX31" fmla="*/ 544620 w 2733683"/>
                          <a:gd name="connsiteY31" fmla="*/ 381964 h 2206451"/>
                          <a:gd name="connsiteX32" fmla="*/ 567770 w 2733683"/>
                          <a:gd name="connsiteY32" fmla="*/ 162045 h 2206451"/>
                          <a:gd name="connsiteX33" fmla="*/ 625643 w 2733683"/>
                          <a:gd name="connsiteY33" fmla="*/ 104172 h 2206451"/>
                          <a:gd name="connsiteX34" fmla="*/ 695091 w 2733683"/>
                          <a:gd name="connsiteY34" fmla="*/ 115747 h 2206451"/>
                          <a:gd name="connsiteX35" fmla="*/ 729815 w 2733683"/>
                          <a:gd name="connsiteY35" fmla="*/ 138896 h 2206451"/>
                          <a:gd name="connsiteX36" fmla="*/ 776114 w 2733683"/>
                          <a:gd name="connsiteY36" fmla="*/ 92597 h 2206451"/>
                          <a:gd name="connsiteX37" fmla="*/ 810838 w 2733683"/>
                          <a:gd name="connsiteY37" fmla="*/ 57873 h 2206451"/>
                          <a:gd name="connsiteX38" fmla="*/ 822413 w 2733683"/>
                          <a:gd name="connsiteY38" fmla="*/ 0 h 2206451"/>
                          <a:gd name="connsiteX39" fmla="*/ 926585 w 2733683"/>
                          <a:gd name="connsiteY39" fmla="*/ 34724 h 2206451"/>
                          <a:gd name="connsiteX40" fmla="*/ 996033 w 2733683"/>
                          <a:gd name="connsiteY40" fmla="*/ 57873 h 2206451"/>
                          <a:gd name="connsiteX41" fmla="*/ 1019182 w 2733683"/>
                          <a:gd name="connsiteY41" fmla="*/ 23149 h 2206451"/>
                          <a:gd name="connsiteX42" fmla="*/ 1053906 w 2733683"/>
                          <a:gd name="connsiteY42" fmla="*/ 57873 h 2206451"/>
                          <a:gd name="connsiteX43" fmla="*/ 1285400 w 2733683"/>
                          <a:gd name="connsiteY43" fmla="*/ 69448 h 2206451"/>
                          <a:gd name="connsiteX44" fmla="*/ 1366423 w 2733683"/>
                          <a:gd name="connsiteY44" fmla="*/ 150471 h 2206451"/>
                          <a:gd name="connsiteX45" fmla="*/ 1401147 w 2733683"/>
                          <a:gd name="connsiteY45" fmla="*/ 185195 h 2206451"/>
                          <a:gd name="connsiteX46" fmla="*/ 1447446 w 2733683"/>
                          <a:gd name="connsiteY46" fmla="*/ 208344 h 2206451"/>
                          <a:gd name="connsiteX47" fmla="*/ 1482170 w 2733683"/>
                          <a:gd name="connsiteY47" fmla="*/ 266218 h 2206451"/>
                          <a:gd name="connsiteX48" fmla="*/ 1516894 w 2733683"/>
                          <a:gd name="connsiteY48" fmla="*/ 277792 h 2206451"/>
                          <a:gd name="connsiteX49" fmla="*/ 1597917 w 2733683"/>
                          <a:gd name="connsiteY49" fmla="*/ 324091 h 2206451"/>
                          <a:gd name="connsiteX50" fmla="*/ 1667365 w 2733683"/>
                          <a:gd name="connsiteY50" fmla="*/ 370390 h 2206451"/>
                          <a:gd name="connsiteX51" fmla="*/ 1632641 w 2733683"/>
                          <a:gd name="connsiteY51" fmla="*/ 381964 h 2206451"/>
                          <a:gd name="connsiteX52" fmla="*/ 1644215 w 2733683"/>
                          <a:gd name="connsiteY52" fmla="*/ 416689 h 2206451"/>
                          <a:gd name="connsiteX53" fmla="*/ 1632641 w 2733683"/>
                          <a:gd name="connsiteY53" fmla="*/ 486137 h 2206451"/>
                          <a:gd name="connsiteX54" fmla="*/ 1597917 w 2733683"/>
                          <a:gd name="connsiteY54" fmla="*/ 520861 h 2206451"/>
                          <a:gd name="connsiteX55" fmla="*/ 1574767 w 2733683"/>
                          <a:gd name="connsiteY55" fmla="*/ 567159 h 2206451"/>
                          <a:gd name="connsiteX56" fmla="*/ 1586342 w 2733683"/>
                          <a:gd name="connsiteY56" fmla="*/ 717630 h 2206451"/>
                          <a:gd name="connsiteX57" fmla="*/ 1690514 w 2733683"/>
                          <a:gd name="connsiteY57" fmla="*/ 682906 h 2206451"/>
                          <a:gd name="connsiteX58" fmla="*/ 1725238 w 2733683"/>
                          <a:gd name="connsiteY58" fmla="*/ 671332 h 2206451"/>
                          <a:gd name="connsiteX59" fmla="*/ 1759962 w 2733683"/>
                          <a:gd name="connsiteY59" fmla="*/ 682906 h 2206451"/>
                          <a:gd name="connsiteX60" fmla="*/ 1806261 w 2733683"/>
                          <a:gd name="connsiteY60" fmla="*/ 706056 h 2206451"/>
                          <a:gd name="connsiteX61" fmla="*/ 1783112 w 2733683"/>
                          <a:gd name="connsiteY61" fmla="*/ 752354 h 2206451"/>
                          <a:gd name="connsiteX62" fmla="*/ 1794686 w 2733683"/>
                          <a:gd name="connsiteY62" fmla="*/ 844952 h 2206451"/>
                          <a:gd name="connsiteX63" fmla="*/ 1945157 w 2733683"/>
                          <a:gd name="connsiteY63" fmla="*/ 902825 h 2206451"/>
                          <a:gd name="connsiteX64" fmla="*/ 1956732 w 2733683"/>
                          <a:gd name="connsiteY64" fmla="*/ 949124 h 2206451"/>
                          <a:gd name="connsiteX65" fmla="*/ 1968306 w 2733683"/>
                          <a:gd name="connsiteY65" fmla="*/ 1030147 h 2206451"/>
                          <a:gd name="connsiteX66" fmla="*/ 2026180 w 2733683"/>
                          <a:gd name="connsiteY66" fmla="*/ 1041721 h 2206451"/>
                          <a:gd name="connsiteX67" fmla="*/ 2176651 w 2733683"/>
                          <a:gd name="connsiteY67" fmla="*/ 1064871 h 2206451"/>
                          <a:gd name="connsiteX68" fmla="*/ 2257674 w 2733683"/>
                          <a:gd name="connsiteY68" fmla="*/ 1134319 h 2206451"/>
                          <a:gd name="connsiteX69" fmla="*/ 2327122 w 2733683"/>
                          <a:gd name="connsiteY69" fmla="*/ 1169043 h 2206451"/>
                          <a:gd name="connsiteX70" fmla="*/ 2535466 w 2733683"/>
                          <a:gd name="connsiteY70" fmla="*/ 1192192 h 2206451"/>
                          <a:gd name="connsiteX71" fmla="*/ 2662787 w 2733683"/>
                          <a:gd name="connsiteY71" fmla="*/ 1250066 h 2206451"/>
                          <a:gd name="connsiteX72" fmla="*/ 2697512 w 2733683"/>
                          <a:gd name="connsiteY72" fmla="*/ 1284790 h 2206451"/>
                          <a:gd name="connsiteX73" fmla="*/ 2674362 w 2733683"/>
                          <a:gd name="connsiteY73" fmla="*/ 1319514 h 2206451"/>
                          <a:gd name="connsiteX74" fmla="*/ 2662787 w 2733683"/>
                          <a:gd name="connsiteY74" fmla="*/ 1354238 h 2206451"/>
                          <a:gd name="connsiteX75" fmla="*/ 2628063 w 2733683"/>
                          <a:gd name="connsiteY75" fmla="*/ 1388962 h 2206451"/>
                          <a:gd name="connsiteX76" fmla="*/ 2570190 w 2733683"/>
                          <a:gd name="connsiteY76" fmla="*/ 1481559 h 2206451"/>
                          <a:gd name="connsiteX77" fmla="*/ 2535466 w 2733683"/>
                          <a:gd name="connsiteY77" fmla="*/ 1504709 h 2206451"/>
                          <a:gd name="connsiteX78" fmla="*/ 2466018 w 2733683"/>
                          <a:gd name="connsiteY78" fmla="*/ 1574157 h 2206451"/>
                          <a:gd name="connsiteX79" fmla="*/ 2442868 w 2733683"/>
                          <a:gd name="connsiteY79" fmla="*/ 1597306 h 2206451"/>
                          <a:gd name="connsiteX80" fmla="*/ 2408144 w 2733683"/>
                          <a:gd name="connsiteY80" fmla="*/ 1620456 h 2206451"/>
                          <a:gd name="connsiteX81" fmla="*/ 2396570 w 2733683"/>
                          <a:gd name="connsiteY81" fmla="*/ 1678329 h 2206451"/>
                          <a:gd name="connsiteX82" fmla="*/ 2315547 w 2733683"/>
                          <a:gd name="connsiteY82" fmla="*/ 1770926 h 2206451"/>
                          <a:gd name="connsiteX83" fmla="*/ 2269248 w 2733683"/>
                          <a:gd name="connsiteY83" fmla="*/ 1794076 h 2206451"/>
                          <a:gd name="connsiteX84" fmla="*/ 2234524 w 2733683"/>
                          <a:gd name="connsiteY84" fmla="*/ 1817225 h 2206451"/>
                          <a:gd name="connsiteX85" fmla="*/ 2199800 w 2733683"/>
                          <a:gd name="connsiteY85" fmla="*/ 1828800 h 2206451"/>
                          <a:gd name="connsiteX86" fmla="*/ 2118777 w 2733683"/>
                          <a:gd name="connsiteY86" fmla="*/ 1851949 h 2206451"/>
                          <a:gd name="connsiteX87" fmla="*/ 2060904 w 2733683"/>
                          <a:gd name="connsiteY87" fmla="*/ 1875099 h 2206451"/>
                          <a:gd name="connsiteX88" fmla="*/ 1991456 w 2733683"/>
                          <a:gd name="connsiteY88" fmla="*/ 1898248 h 2206451"/>
                          <a:gd name="connsiteX89" fmla="*/ 1945157 w 2733683"/>
                          <a:gd name="connsiteY89" fmla="*/ 1944547 h 2206451"/>
                          <a:gd name="connsiteX90" fmla="*/ 1922008 w 2733683"/>
                          <a:gd name="connsiteY90" fmla="*/ 1979271 h 2206451"/>
                          <a:gd name="connsiteX91" fmla="*/ 1875709 w 2733683"/>
                          <a:gd name="connsiteY91" fmla="*/ 1990845 h 2206451"/>
                          <a:gd name="connsiteX92" fmla="*/ 1794686 w 2733683"/>
                          <a:gd name="connsiteY92" fmla="*/ 2025570 h 2206451"/>
                          <a:gd name="connsiteX93" fmla="*/ 1748387 w 2733683"/>
                          <a:gd name="connsiteY93" fmla="*/ 2048719 h 2206451"/>
                          <a:gd name="connsiteX94" fmla="*/ 1655790 w 2733683"/>
                          <a:gd name="connsiteY94" fmla="*/ 2071868 h 2206451"/>
                          <a:gd name="connsiteX95" fmla="*/ 1609491 w 2733683"/>
                          <a:gd name="connsiteY95" fmla="*/ 2095018 h 2206451"/>
                          <a:gd name="connsiteX96" fmla="*/ 1540043 w 2733683"/>
                          <a:gd name="connsiteY96" fmla="*/ 2060294 h 2206451"/>
                          <a:gd name="connsiteX97" fmla="*/ 1470595 w 2733683"/>
                          <a:gd name="connsiteY97" fmla="*/ 2048719 h 2206451"/>
                          <a:gd name="connsiteX98" fmla="*/ 1424296 w 2733683"/>
                          <a:gd name="connsiteY98" fmla="*/ 2037144 h 2206451"/>
                          <a:gd name="connsiteX99" fmla="*/ 1354848 w 2733683"/>
                          <a:gd name="connsiteY99" fmla="*/ 2095018 h 2206451"/>
                          <a:gd name="connsiteX100" fmla="*/ 1320124 w 2733683"/>
                          <a:gd name="connsiteY100" fmla="*/ 2118167 h 2206451"/>
                          <a:gd name="connsiteX101" fmla="*/ 1296975 w 2733683"/>
                          <a:gd name="connsiteY101" fmla="*/ 2152891 h 2206451"/>
                          <a:gd name="connsiteX102" fmla="*/ 1181228 w 2733683"/>
                          <a:gd name="connsiteY102" fmla="*/ 2187615 h 2206451"/>
                          <a:gd name="connsiteX103" fmla="*/ 1019182 w 2733683"/>
                          <a:gd name="connsiteY103" fmla="*/ 2187615 h 2206451"/>
                          <a:gd name="connsiteX104" fmla="*/ 1007608 w 2733683"/>
                          <a:gd name="connsiteY104" fmla="*/ 2152891 h 2206451"/>
                          <a:gd name="connsiteX105" fmla="*/ 961309 w 2733683"/>
                          <a:gd name="connsiteY105" fmla="*/ 2129742 h 2206451"/>
                          <a:gd name="connsiteX106" fmla="*/ 822413 w 2733683"/>
                          <a:gd name="connsiteY106" fmla="*/ 2129742 h 2206451"/>
                          <a:gd name="connsiteX107" fmla="*/ 810838 w 2733683"/>
                          <a:gd name="connsiteY107" fmla="*/ 2095018 h 2206451"/>
                          <a:gd name="connsiteX108" fmla="*/ 718241 w 2733683"/>
                          <a:gd name="connsiteY108" fmla="*/ 2025570 h 2206451"/>
                          <a:gd name="connsiteX109" fmla="*/ 695091 w 2733683"/>
                          <a:gd name="connsiteY109" fmla="*/ 2002420 h 2206451"/>
                          <a:gd name="connsiteX110" fmla="*/ 567770 w 2733683"/>
                          <a:gd name="connsiteY110" fmla="*/ 1990845 h 2206451"/>
                          <a:gd name="connsiteX111" fmla="*/ 521471 w 2733683"/>
                          <a:gd name="connsiteY111" fmla="*/ 1979271 h 2206451"/>
                          <a:gd name="connsiteX112" fmla="*/ 509896 w 2733683"/>
                          <a:gd name="connsiteY112" fmla="*/ 1944547 h 2206451"/>
                          <a:gd name="connsiteX113" fmla="*/ 486747 w 2733683"/>
                          <a:gd name="connsiteY113" fmla="*/ 1932972 h 2206451"/>
                          <a:gd name="connsiteX114" fmla="*/ 509896 w 2733683"/>
                          <a:gd name="connsiteY114" fmla="*/ 1921397 h 2206451"/>
                          <a:gd name="connsiteX115" fmla="*/ 533046 w 2733683"/>
                          <a:gd name="connsiteY115" fmla="*/ 2002420 h 220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3683" h="2206451">
                            <a:moveTo>
                              <a:pt x="533046" y="2002420"/>
                            </a:moveTo>
                            <a:lnTo>
                              <a:pt x="533046" y="2002420"/>
                            </a:lnTo>
                            <a:cubicBezTo>
                              <a:pt x="556195" y="1971554"/>
                              <a:pt x="589309" y="1946082"/>
                              <a:pt x="602494" y="1909823"/>
                            </a:cubicBezTo>
                            <a:cubicBezTo>
                              <a:pt x="607248" y="1896749"/>
                              <a:pt x="588034" y="1885962"/>
                              <a:pt x="579344" y="1875099"/>
                            </a:cubicBezTo>
                            <a:cubicBezTo>
                              <a:pt x="572527" y="1866578"/>
                              <a:pt x="565553" y="1857564"/>
                              <a:pt x="556195" y="1851949"/>
                            </a:cubicBezTo>
                            <a:cubicBezTo>
                              <a:pt x="533208" y="1838157"/>
                              <a:pt x="468103" y="1832373"/>
                              <a:pt x="452023" y="1828800"/>
                            </a:cubicBezTo>
                            <a:cubicBezTo>
                              <a:pt x="440113" y="1826153"/>
                              <a:pt x="428874" y="1821083"/>
                              <a:pt x="417299" y="1817225"/>
                            </a:cubicBezTo>
                            <a:cubicBezTo>
                              <a:pt x="390759" y="1737609"/>
                              <a:pt x="427060" y="1834306"/>
                              <a:pt x="371000" y="1736202"/>
                            </a:cubicBezTo>
                            <a:cubicBezTo>
                              <a:pt x="344685" y="1690150"/>
                              <a:pt x="378011" y="1705262"/>
                              <a:pt x="336276" y="1655180"/>
                            </a:cubicBezTo>
                            <a:cubicBezTo>
                              <a:pt x="327370" y="1644493"/>
                              <a:pt x="313127" y="1639747"/>
                              <a:pt x="301552" y="1632030"/>
                            </a:cubicBezTo>
                            <a:cubicBezTo>
                              <a:pt x="297694" y="1616597"/>
                              <a:pt x="289977" y="1601640"/>
                              <a:pt x="289977" y="1585732"/>
                            </a:cubicBezTo>
                            <a:cubicBezTo>
                              <a:pt x="289977" y="1554626"/>
                              <a:pt x="309737" y="1523144"/>
                              <a:pt x="301552" y="1493134"/>
                            </a:cubicBezTo>
                            <a:cubicBezTo>
                              <a:pt x="296476" y="1474523"/>
                              <a:pt x="271612" y="1468634"/>
                              <a:pt x="255253" y="1458410"/>
                            </a:cubicBezTo>
                            <a:cubicBezTo>
                              <a:pt x="209828" y="1430020"/>
                              <a:pt x="211770" y="1437719"/>
                              <a:pt x="162656" y="1423686"/>
                            </a:cubicBezTo>
                            <a:cubicBezTo>
                              <a:pt x="150925" y="1420334"/>
                              <a:pt x="139663" y="1415463"/>
                              <a:pt x="127932" y="1412111"/>
                            </a:cubicBezTo>
                            <a:cubicBezTo>
                              <a:pt x="89803" y="1401217"/>
                              <a:pt x="63525" y="1396915"/>
                              <a:pt x="23760" y="1388962"/>
                            </a:cubicBezTo>
                            <a:cubicBezTo>
                              <a:pt x="70" y="1341583"/>
                              <a:pt x="-9636" y="1347280"/>
                              <a:pt x="12185" y="1296364"/>
                            </a:cubicBezTo>
                            <a:cubicBezTo>
                              <a:pt x="17665" y="1283578"/>
                              <a:pt x="22418" y="1266806"/>
                              <a:pt x="35334" y="1261640"/>
                            </a:cubicBezTo>
                            <a:cubicBezTo>
                              <a:pt x="64215" y="1250088"/>
                              <a:pt x="97066" y="1253924"/>
                              <a:pt x="127932" y="1250066"/>
                            </a:cubicBezTo>
                            <a:cubicBezTo>
                              <a:pt x="143365" y="1242349"/>
                              <a:pt x="170407" y="1243742"/>
                              <a:pt x="174231" y="1226916"/>
                            </a:cubicBezTo>
                            <a:cubicBezTo>
                              <a:pt x="267501" y="816524"/>
                              <a:pt x="133200" y="1100632"/>
                              <a:pt x="208955" y="949124"/>
                            </a:cubicBezTo>
                            <a:cubicBezTo>
                              <a:pt x="212813" y="918258"/>
                              <a:pt x="211591" y="886320"/>
                              <a:pt x="220529" y="856526"/>
                            </a:cubicBezTo>
                            <a:cubicBezTo>
                              <a:pt x="223665" y="846073"/>
                              <a:pt x="236862" y="841898"/>
                              <a:pt x="243679" y="833377"/>
                            </a:cubicBezTo>
                            <a:cubicBezTo>
                              <a:pt x="281756" y="785781"/>
                              <a:pt x="246474" y="805438"/>
                              <a:pt x="301552" y="787078"/>
                            </a:cubicBezTo>
                            <a:cubicBezTo>
                              <a:pt x="305410" y="767787"/>
                              <a:pt x="308356" y="748291"/>
                              <a:pt x="313127" y="729205"/>
                            </a:cubicBezTo>
                            <a:cubicBezTo>
                              <a:pt x="316086" y="717369"/>
                              <a:pt x="323275" y="706598"/>
                              <a:pt x="324701" y="694481"/>
                            </a:cubicBezTo>
                            <a:cubicBezTo>
                              <a:pt x="331028" y="640699"/>
                              <a:pt x="329949" y="586217"/>
                              <a:pt x="336276" y="532435"/>
                            </a:cubicBezTo>
                            <a:cubicBezTo>
                              <a:pt x="337702" y="520318"/>
                              <a:pt x="340229" y="507238"/>
                              <a:pt x="347851" y="497711"/>
                            </a:cubicBezTo>
                            <a:cubicBezTo>
                              <a:pt x="356541" y="486848"/>
                              <a:pt x="371000" y="482278"/>
                              <a:pt x="382575" y="474562"/>
                            </a:cubicBezTo>
                            <a:cubicBezTo>
                              <a:pt x="390291" y="462987"/>
                              <a:pt x="394149" y="447554"/>
                              <a:pt x="405724" y="439838"/>
                            </a:cubicBezTo>
                            <a:cubicBezTo>
                              <a:pt x="417237" y="432163"/>
                              <a:pt x="521239" y="416728"/>
                              <a:pt x="521471" y="416689"/>
                            </a:cubicBezTo>
                            <a:cubicBezTo>
                              <a:pt x="529187" y="405114"/>
                              <a:pt x="542202" y="395664"/>
                              <a:pt x="544620" y="381964"/>
                            </a:cubicBezTo>
                            <a:cubicBezTo>
                              <a:pt x="546125" y="373434"/>
                              <a:pt x="549742" y="210120"/>
                              <a:pt x="567770" y="162045"/>
                            </a:cubicBezTo>
                            <a:cubicBezTo>
                              <a:pt x="580631" y="127749"/>
                              <a:pt x="597349" y="123035"/>
                              <a:pt x="625643" y="104172"/>
                            </a:cubicBezTo>
                            <a:cubicBezTo>
                              <a:pt x="648792" y="108030"/>
                              <a:pt x="672827" y="108326"/>
                              <a:pt x="695091" y="115747"/>
                            </a:cubicBezTo>
                            <a:cubicBezTo>
                              <a:pt x="708288" y="120146"/>
                              <a:pt x="716439" y="142718"/>
                              <a:pt x="729815" y="138896"/>
                            </a:cubicBezTo>
                            <a:cubicBezTo>
                              <a:pt x="750801" y="132900"/>
                              <a:pt x="760681" y="108030"/>
                              <a:pt x="776114" y="92597"/>
                            </a:cubicBezTo>
                            <a:lnTo>
                              <a:pt x="810838" y="57873"/>
                            </a:lnTo>
                            <a:cubicBezTo>
                              <a:pt x="814696" y="38582"/>
                              <a:pt x="804331" y="7750"/>
                              <a:pt x="822413" y="0"/>
                            </a:cubicBezTo>
                            <a:cubicBezTo>
                              <a:pt x="822415" y="-1"/>
                              <a:pt x="909222" y="28936"/>
                              <a:pt x="926585" y="34724"/>
                            </a:cubicBezTo>
                            <a:lnTo>
                              <a:pt x="996033" y="57873"/>
                            </a:lnTo>
                            <a:cubicBezTo>
                              <a:pt x="1003749" y="46298"/>
                              <a:pt x="1005271" y="23149"/>
                              <a:pt x="1019182" y="23149"/>
                            </a:cubicBezTo>
                            <a:cubicBezTo>
                              <a:pt x="1035551" y="23149"/>
                              <a:pt x="1037779" y="55068"/>
                              <a:pt x="1053906" y="57873"/>
                            </a:cubicBezTo>
                            <a:cubicBezTo>
                              <a:pt x="1130025" y="71111"/>
                              <a:pt x="1208235" y="65590"/>
                              <a:pt x="1285400" y="69448"/>
                            </a:cubicBezTo>
                            <a:lnTo>
                              <a:pt x="1366423" y="150471"/>
                            </a:lnTo>
                            <a:cubicBezTo>
                              <a:pt x="1377998" y="162046"/>
                              <a:pt x="1386506" y="177875"/>
                              <a:pt x="1401147" y="185195"/>
                            </a:cubicBezTo>
                            <a:lnTo>
                              <a:pt x="1447446" y="208344"/>
                            </a:lnTo>
                            <a:cubicBezTo>
                              <a:pt x="1456550" y="235658"/>
                              <a:pt x="1455689" y="250329"/>
                              <a:pt x="1482170" y="266218"/>
                            </a:cubicBezTo>
                            <a:cubicBezTo>
                              <a:pt x="1492632" y="272495"/>
                              <a:pt x="1505319" y="273934"/>
                              <a:pt x="1516894" y="277792"/>
                            </a:cubicBezTo>
                            <a:cubicBezTo>
                              <a:pt x="1668776" y="391702"/>
                              <a:pt x="1484289" y="260963"/>
                              <a:pt x="1597917" y="324091"/>
                            </a:cubicBezTo>
                            <a:cubicBezTo>
                              <a:pt x="1622238" y="337603"/>
                              <a:pt x="1667365" y="370390"/>
                              <a:pt x="1667365" y="370390"/>
                            </a:cubicBezTo>
                            <a:cubicBezTo>
                              <a:pt x="1655790" y="374248"/>
                              <a:pt x="1638097" y="371051"/>
                              <a:pt x="1632641" y="381964"/>
                            </a:cubicBezTo>
                            <a:cubicBezTo>
                              <a:pt x="1627184" y="392877"/>
                              <a:pt x="1644215" y="404488"/>
                              <a:pt x="1644215" y="416689"/>
                            </a:cubicBezTo>
                            <a:cubicBezTo>
                              <a:pt x="1644215" y="440158"/>
                              <a:pt x="1642172" y="464691"/>
                              <a:pt x="1632641" y="486137"/>
                            </a:cubicBezTo>
                            <a:cubicBezTo>
                              <a:pt x="1625993" y="501095"/>
                              <a:pt x="1607431" y="507541"/>
                              <a:pt x="1597917" y="520861"/>
                            </a:cubicBezTo>
                            <a:cubicBezTo>
                              <a:pt x="1587888" y="534901"/>
                              <a:pt x="1582484" y="551726"/>
                              <a:pt x="1574767" y="567159"/>
                            </a:cubicBezTo>
                            <a:cubicBezTo>
                              <a:pt x="1578625" y="617316"/>
                              <a:pt x="1550771" y="682059"/>
                              <a:pt x="1586342" y="717630"/>
                            </a:cubicBezTo>
                            <a:cubicBezTo>
                              <a:pt x="1612224" y="743512"/>
                              <a:pt x="1655790" y="694481"/>
                              <a:pt x="1690514" y="682906"/>
                            </a:cubicBezTo>
                            <a:lnTo>
                              <a:pt x="1725238" y="671332"/>
                            </a:lnTo>
                            <a:cubicBezTo>
                              <a:pt x="1736813" y="675190"/>
                              <a:pt x="1747998" y="680513"/>
                              <a:pt x="1759962" y="682906"/>
                            </a:cubicBezTo>
                            <a:cubicBezTo>
                              <a:pt x="1843089" y="699531"/>
                              <a:pt x="1871327" y="684367"/>
                              <a:pt x="1806261" y="706056"/>
                            </a:cubicBezTo>
                            <a:cubicBezTo>
                              <a:pt x="1798545" y="721489"/>
                              <a:pt x="1784545" y="735159"/>
                              <a:pt x="1783112" y="752354"/>
                            </a:cubicBezTo>
                            <a:cubicBezTo>
                              <a:pt x="1780529" y="783353"/>
                              <a:pt x="1782722" y="816239"/>
                              <a:pt x="1794686" y="844952"/>
                            </a:cubicBezTo>
                            <a:cubicBezTo>
                              <a:pt x="1822260" y="911130"/>
                              <a:pt x="1888814" y="896565"/>
                              <a:pt x="1945157" y="902825"/>
                            </a:cubicBezTo>
                            <a:cubicBezTo>
                              <a:pt x="1949015" y="918258"/>
                              <a:pt x="1953886" y="933473"/>
                              <a:pt x="1956732" y="949124"/>
                            </a:cubicBezTo>
                            <a:cubicBezTo>
                              <a:pt x="1961612" y="975966"/>
                              <a:pt x="1951937" y="1008322"/>
                              <a:pt x="1968306" y="1030147"/>
                            </a:cubicBezTo>
                            <a:cubicBezTo>
                              <a:pt x="1980110" y="1045886"/>
                              <a:pt x="2006824" y="1038202"/>
                              <a:pt x="2026180" y="1041721"/>
                            </a:cubicBezTo>
                            <a:cubicBezTo>
                              <a:pt x="2085080" y="1052430"/>
                              <a:pt x="2115941" y="1056198"/>
                              <a:pt x="2176651" y="1064871"/>
                            </a:cubicBezTo>
                            <a:cubicBezTo>
                              <a:pt x="2218716" y="1106936"/>
                              <a:pt x="2205704" y="1097198"/>
                              <a:pt x="2257674" y="1134319"/>
                            </a:cubicBezTo>
                            <a:cubicBezTo>
                              <a:pt x="2280596" y="1150692"/>
                              <a:pt x="2298456" y="1164948"/>
                              <a:pt x="2327122" y="1169043"/>
                            </a:cubicBezTo>
                            <a:cubicBezTo>
                              <a:pt x="2396295" y="1178925"/>
                              <a:pt x="2466018" y="1184476"/>
                              <a:pt x="2535466" y="1192192"/>
                            </a:cubicBezTo>
                            <a:cubicBezTo>
                              <a:pt x="2601056" y="1257782"/>
                              <a:pt x="2560159" y="1235404"/>
                              <a:pt x="2662787" y="1250066"/>
                            </a:cubicBezTo>
                            <a:cubicBezTo>
                              <a:pt x="2743811" y="1277073"/>
                              <a:pt x="2755386" y="1265498"/>
                              <a:pt x="2697512" y="1284790"/>
                            </a:cubicBezTo>
                            <a:cubicBezTo>
                              <a:pt x="2689795" y="1296365"/>
                              <a:pt x="2680583" y="1307072"/>
                              <a:pt x="2674362" y="1319514"/>
                            </a:cubicBezTo>
                            <a:cubicBezTo>
                              <a:pt x="2668906" y="1330427"/>
                              <a:pt x="2669555" y="1344086"/>
                              <a:pt x="2662787" y="1354238"/>
                            </a:cubicBezTo>
                            <a:cubicBezTo>
                              <a:pt x="2653707" y="1367858"/>
                              <a:pt x="2639638" y="1377387"/>
                              <a:pt x="2628063" y="1388962"/>
                            </a:cubicBezTo>
                            <a:cubicBezTo>
                              <a:pt x="2612005" y="1437138"/>
                              <a:pt x="2617372" y="1434377"/>
                              <a:pt x="2570190" y="1481559"/>
                            </a:cubicBezTo>
                            <a:cubicBezTo>
                              <a:pt x="2560353" y="1491396"/>
                              <a:pt x="2545863" y="1495467"/>
                              <a:pt x="2535466" y="1504709"/>
                            </a:cubicBezTo>
                            <a:cubicBezTo>
                              <a:pt x="2510997" y="1526459"/>
                              <a:pt x="2489167" y="1551008"/>
                              <a:pt x="2466018" y="1574157"/>
                            </a:cubicBezTo>
                            <a:cubicBezTo>
                              <a:pt x="2458301" y="1581873"/>
                              <a:pt x="2451948" y="1591253"/>
                              <a:pt x="2442868" y="1597306"/>
                            </a:cubicBezTo>
                            <a:lnTo>
                              <a:pt x="2408144" y="1620456"/>
                            </a:lnTo>
                            <a:cubicBezTo>
                              <a:pt x="2404286" y="1639747"/>
                              <a:pt x="2403478" y="1659909"/>
                              <a:pt x="2396570" y="1678329"/>
                            </a:cubicBezTo>
                            <a:cubicBezTo>
                              <a:pt x="2385995" y="1706529"/>
                              <a:pt x="2328917" y="1760527"/>
                              <a:pt x="2315547" y="1770926"/>
                            </a:cubicBezTo>
                            <a:cubicBezTo>
                              <a:pt x="2301927" y="1781519"/>
                              <a:pt x="2284229" y="1785515"/>
                              <a:pt x="2269248" y="1794076"/>
                            </a:cubicBezTo>
                            <a:cubicBezTo>
                              <a:pt x="2257170" y="1800978"/>
                              <a:pt x="2246966" y="1811004"/>
                              <a:pt x="2234524" y="1817225"/>
                            </a:cubicBezTo>
                            <a:cubicBezTo>
                              <a:pt x="2223611" y="1822681"/>
                              <a:pt x="2211486" y="1825294"/>
                              <a:pt x="2199800" y="1828800"/>
                            </a:cubicBezTo>
                            <a:cubicBezTo>
                              <a:pt x="2172896" y="1836871"/>
                              <a:pt x="2145424" y="1843067"/>
                              <a:pt x="2118777" y="1851949"/>
                            </a:cubicBezTo>
                            <a:cubicBezTo>
                              <a:pt x="2099066" y="1858519"/>
                              <a:pt x="2080430" y="1867998"/>
                              <a:pt x="2060904" y="1875099"/>
                            </a:cubicBezTo>
                            <a:cubicBezTo>
                              <a:pt x="2037972" y="1883438"/>
                              <a:pt x="2014605" y="1890532"/>
                              <a:pt x="1991456" y="1898248"/>
                            </a:cubicBezTo>
                            <a:cubicBezTo>
                              <a:pt x="1976023" y="1913681"/>
                              <a:pt x="1957264" y="1926387"/>
                              <a:pt x="1945157" y="1944547"/>
                            </a:cubicBezTo>
                            <a:cubicBezTo>
                              <a:pt x="1937441" y="1956122"/>
                              <a:pt x="1933583" y="1971555"/>
                              <a:pt x="1922008" y="1979271"/>
                            </a:cubicBezTo>
                            <a:cubicBezTo>
                              <a:pt x="1908772" y="1988095"/>
                              <a:pt x="1891142" y="1986987"/>
                              <a:pt x="1875709" y="1990845"/>
                            </a:cubicBezTo>
                            <a:cubicBezTo>
                              <a:pt x="1722183" y="2067610"/>
                              <a:pt x="1913883" y="1974486"/>
                              <a:pt x="1794686" y="2025570"/>
                            </a:cubicBezTo>
                            <a:cubicBezTo>
                              <a:pt x="1778827" y="2032367"/>
                              <a:pt x="1764756" y="2043263"/>
                              <a:pt x="1748387" y="2048719"/>
                            </a:cubicBezTo>
                            <a:cubicBezTo>
                              <a:pt x="1718204" y="2058780"/>
                              <a:pt x="1655790" y="2071868"/>
                              <a:pt x="1655790" y="2071868"/>
                            </a:cubicBezTo>
                            <a:cubicBezTo>
                              <a:pt x="1640357" y="2079585"/>
                              <a:pt x="1626572" y="2092578"/>
                              <a:pt x="1609491" y="2095018"/>
                            </a:cubicBezTo>
                            <a:cubicBezTo>
                              <a:pt x="1581942" y="2098954"/>
                              <a:pt x="1561691" y="2067510"/>
                              <a:pt x="1540043" y="2060294"/>
                            </a:cubicBezTo>
                            <a:cubicBezTo>
                              <a:pt x="1517779" y="2052873"/>
                              <a:pt x="1493608" y="2053322"/>
                              <a:pt x="1470595" y="2048719"/>
                            </a:cubicBezTo>
                            <a:cubicBezTo>
                              <a:pt x="1454996" y="2045599"/>
                              <a:pt x="1439729" y="2041002"/>
                              <a:pt x="1424296" y="2037144"/>
                            </a:cubicBezTo>
                            <a:cubicBezTo>
                              <a:pt x="1338076" y="2094626"/>
                              <a:pt x="1443977" y="2020744"/>
                              <a:pt x="1354848" y="2095018"/>
                            </a:cubicBezTo>
                            <a:cubicBezTo>
                              <a:pt x="1344161" y="2103924"/>
                              <a:pt x="1331699" y="2110451"/>
                              <a:pt x="1320124" y="2118167"/>
                            </a:cubicBezTo>
                            <a:cubicBezTo>
                              <a:pt x="1312408" y="2129742"/>
                              <a:pt x="1306812" y="2143054"/>
                              <a:pt x="1296975" y="2152891"/>
                            </a:cubicBezTo>
                            <a:cubicBezTo>
                              <a:pt x="1261883" y="2187983"/>
                              <a:pt x="1232225" y="2180330"/>
                              <a:pt x="1181228" y="2187615"/>
                            </a:cubicBezTo>
                            <a:cubicBezTo>
                              <a:pt x="1120595" y="2207826"/>
                              <a:pt x="1107938" y="2217201"/>
                              <a:pt x="1019182" y="2187615"/>
                            </a:cubicBezTo>
                            <a:cubicBezTo>
                              <a:pt x="1007607" y="2183757"/>
                              <a:pt x="1016235" y="2161518"/>
                              <a:pt x="1007608" y="2152891"/>
                            </a:cubicBezTo>
                            <a:cubicBezTo>
                              <a:pt x="995407" y="2140690"/>
                              <a:pt x="976742" y="2137458"/>
                              <a:pt x="961309" y="2129742"/>
                            </a:cubicBezTo>
                            <a:cubicBezTo>
                              <a:pt x="910330" y="2142486"/>
                              <a:pt x="880938" y="2155753"/>
                              <a:pt x="822413" y="2129742"/>
                            </a:cubicBezTo>
                            <a:cubicBezTo>
                              <a:pt x="811264" y="2124787"/>
                              <a:pt x="817115" y="2105480"/>
                              <a:pt x="810838" y="2095018"/>
                            </a:cubicBezTo>
                            <a:cubicBezTo>
                              <a:pt x="795434" y="2069345"/>
                              <a:pt x="726867" y="2034196"/>
                              <a:pt x="718241" y="2025570"/>
                            </a:cubicBezTo>
                            <a:cubicBezTo>
                              <a:pt x="710524" y="2017853"/>
                              <a:pt x="705725" y="2004874"/>
                              <a:pt x="695091" y="2002420"/>
                            </a:cubicBezTo>
                            <a:cubicBezTo>
                              <a:pt x="653567" y="1992837"/>
                              <a:pt x="610210" y="1994703"/>
                              <a:pt x="567770" y="1990845"/>
                            </a:cubicBezTo>
                            <a:cubicBezTo>
                              <a:pt x="552337" y="1986987"/>
                              <a:pt x="533893" y="1989208"/>
                              <a:pt x="521471" y="1979271"/>
                            </a:cubicBezTo>
                            <a:cubicBezTo>
                              <a:pt x="511944" y="1971649"/>
                              <a:pt x="517216" y="1954308"/>
                              <a:pt x="509896" y="1944547"/>
                            </a:cubicBezTo>
                            <a:cubicBezTo>
                              <a:pt x="504720" y="1937645"/>
                              <a:pt x="494463" y="1936830"/>
                              <a:pt x="486747" y="1932972"/>
                            </a:cubicBezTo>
                            <a:lnTo>
                              <a:pt x="509896" y="1921397"/>
                            </a:lnTo>
                            <a:lnTo>
                              <a:pt x="533046" y="2002420"/>
                            </a:lnTo>
                            <a:close/>
                          </a:path>
                        </a:pathLst>
                      </a:cu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a:extLst>
                          <a:ext uri="{FF2B5EF4-FFF2-40B4-BE49-F238E27FC236}">
                            <a16:creationId xmlns:a16="http://schemas.microsoft.com/office/drawing/2014/main" id="{A3470FF8-66E6-F470-3A9A-8CA4E40F3C16}"/>
                          </a:ext>
                        </a:extLst>
                      </p:cNvPr>
                      <p:cNvSpPr/>
                      <p:nvPr/>
                    </p:nvSpPr>
                    <p:spPr>
                      <a:xfrm>
                        <a:off x="8576574" y="1006997"/>
                        <a:ext cx="535548" cy="347241"/>
                      </a:xfrm>
                      <a:custGeom>
                        <a:avLst/>
                        <a:gdLst>
                          <a:gd name="connsiteX0" fmla="*/ 69715 w 535548"/>
                          <a:gd name="connsiteY0" fmla="*/ 289368 h 347241"/>
                          <a:gd name="connsiteX1" fmla="*/ 69715 w 535548"/>
                          <a:gd name="connsiteY1" fmla="*/ 289368 h 347241"/>
                          <a:gd name="connsiteX2" fmla="*/ 267 w 535548"/>
                          <a:gd name="connsiteY2" fmla="*/ 208345 h 347241"/>
                          <a:gd name="connsiteX3" fmla="*/ 46565 w 535548"/>
                          <a:gd name="connsiteY3" fmla="*/ 196770 h 347241"/>
                          <a:gd name="connsiteX4" fmla="*/ 58140 w 535548"/>
                          <a:gd name="connsiteY4" fmla="*/ 150471 h 347241"/>
                          <a:gd name="connsiteX5" fmla="*/ 127588 w 535548"/>
                          <a:gd name="connsiteY5" fmla="*/ 92598 h 347241"/>
                          <a:gd name="connsiteX6" fmla="*/ 150737 w 535548"/>
                          <a:gd name="connsiteY6" fmla="*/ 46299 h 347241"/>
                          <a:gd name="connsiteX7" fmla="*/ 231760 w 535548"/>
                          <a:gd name="connsiteY7" fmla="*/ 34725 h 347241"/>
                          <a:gd name="connsiteX8" fmla="*/ 312783 w 535548"/>
                          <a:gd name="connsiteY8" fmla="*/ 0 h 347241"/>
                          <a:gd name="connsiteX9" fmla="*/ 382231 w 535548"/>
                          <a:gd name="connsiteY9" fmla="*/ 11575 h 347241"/>
                          <a:gd name="connsiteX10" fmla="*/ 416955 w 535548"/>
                          <a:gd name="connsiteY10" fmla="*/ 23150 h 347241"/>
                          <a:gd name="connsiteX11" fmla="*/ 463254 w 535548"/>
                          <a:gd name="connsiteY11" fmla="*/ 11575 h 347241"/>
                          <a:gd name="connsiteX12" fmla="*/ 521127 w 535548"/>
                          <a:gd name="connsiteY12" fmla="*/ 23150 h 347241"/>
                          <a:gd name="connsiteX13" fmla="*/ 532702 w 535548"/>
                          <a:gd name="connsiteY13" fmla="*/ 57874 h 347241"/>
                          <a:gd name="connsiteX14" fmla="*/ 497978 w 535548"/>
                          <a:gd name="connsiteY14" fmla="*/ 266218 h 347241"/>
                          <a:gd name="connsiteX15" fmla="*/ 474829 w 535548"/>
                          <a:gd name="connsiteY15" fmla="*/ 289368 h 347241"/>
                          <a:gd name="connsiteX16" fmla="*/ 451679 w 535548"/>
                          <a:gd name="connsiteY16" fmla="*/ 324092 h 347241"/>
                          <a:gd name="connsiteX17" fmla="*/ 382231 w 535548"/>
                          <a:gd name="connsiteY17" fmla="*/ 335666 h 347241"/>
                          <a:gd name="connsiteX18" fmla="*/ 231760 w 535548"/>
                          <a:gd name="connsiteY18" fmla="*/ 347241 h 347241"/>
                          <a:gd name="connsiteX19" fmla="*/ 139163 w 535548"/>
                          <a:gd name="connsiteY19" fmla="*/ 335666 h 347241"/>
                          <a:gd name="connsiteX20" fmla="*/ 104439 w 535548"/>
                          <a:gd name="connsiteY20" fmla="*/ 312517 h 347241"/>
                          <a:gd name="connsiteX21" fmla="*/ 69715 w 535548"/>
                          <a:gd name="connsiteY21" fmla="*/ 289368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5548" h="347241">
                            <a:moveTo>
                              <a:pt x="69715" y="289368"/>
                            </a:moveTo>
                            <a:lnTo>
                              <a:pt x="69715" y="289368"/>
                            </a:lnTo>
                            <a:cubicBezTo>
                              <a:pt x="46566" y="262360"/>
                              <a:pt x="8894" y="242854"/>
                              <a:pt x="267" y="208345"/>
                            </a:cubicBezTo>
                            <a:cubicBezTo>
                              <a:pt x="-3591" y="192912"/>
                              <a:pt x="35317" y="208019"/>
                              <a:pt x="46565" y="196770"/>
                            </a:cubicBezTo>
                            <a:cubicBezTo>
                              <a:pt x="57814" y="185521"/>
                              <a:pt x="50247" y="164283"/>
                              <a:pt x="58140" y="150471"/>
                            </a:cubicBezTo>
                            <a:cubicBezTo>
                              <a:pt x="71851" y="126476"/>
                              <a:pt x="105461" y="107349"/>
                              <a:pt x="127588" y="92598"/>
                            </a:cubicBezTo>
                            <a:cubicBezTo>
                              <a:pt x="135304" y="77165"/>
                              <a:pt x="135654" y="54679"/>
                              <a:pt x="150737" y="46299"/>
                            </a:cubicBezTo>
                            <a:cubicBezTo>
                              <a:pt x="174586" y="33050"/>
                              <a:pt x="205008" y="40075"/>
                              <a:pt x="231760" y="34725"/>
                            </a:cubicBezTo>
                            <a:cubicBezTo>
                              <a:pt x="260144" y="29048"/>
                              <a:pt x="287687" y="12548"/>
                              <a:pt x="312783" y="0"/>
                            </a:cubicBezTo>
                            <a:cubicBezTo>
                              <a:pt x="335932" y="3858"/>
                              <a:pt x="359321" y="6484"/>
                              <a:pt x="382231" y="11575"/>
                            </a:cubicBezTo>
                            <a:cubicBezTo>
                              <a:pt x="394141" y="14222"/>
                              <a:pt x="404754" y="23150"/>
                              <a:pt x="416955" y="23150"/>
                            </a:cubicBezTo>
                            <a:cubicBezTo>
                              <a:pt x="432863" y="23150"/>
                              <a:pt x="447821" y="15433"/>
                              <a:pt x="463254" y="11575"/>
                            </a:cubicBezTo>
                            <a:cubicBezTo>
                              <a:pt x="482545" y="15433"/>
                              <a:pt x="504758" y="12237"/>
                              <a:pt x="521127" y="23150"/>
                            </a:cubicBezTo>
                            <a:cubicBezTo>
                              <a:pt x="531279" y="29918"/>
                              <a:pt x="532702" y="45673"/>
                              <a:pt x="532702" y="57874"/>
                            </a:cubicBezTo>
                            <a:cubicBezTo>
                              <a:pt x="532702" y="172084"/>
                              <a:pt x="550302" y="200811"/>
                              <a:pt x="497978" y="266218"/>
                            </a:cubicBezTo>
                            <a:cubicBezTo>
                              <a:pt x="491161" y="274740"/>
                              <a:pt x="481646" y="280847"/>
                              <a:pt x="474829" y="289368"/>
                            </a:cubicBezTo>
                            <a:cubicBezTo>
                              <a:pt x="466139" y="300231"/>
                              <a:pt x="464122" y="317871"/>
                              <a:pt x="451679" y="324092"/>
                            </a:cubicBezTo>
                            <a:cubicBezTo>
                              <a:pt x="430688" y="334587"/>
                              <a:pt x="405571" y="333209"/>
                              <a:pt x="382231" y="335666"/>
                            </a:cubicBezTo>
                            <a:cubicBezTo>
                              <a:pt x="332202" y="340932"/>
                              <a:pt x="281917" y="343383"/>
                              <a:pt x="231760" y="347241"/>
                            </a:cubicBezTo>
                            <a:cubicBezTo>
                              <a:pt x="200894" y="343383"/>
                              <a:pt x="169173" y="343851"/>
                              <a:pt x="139163" y="335666"/>
                            </a:cubicBezTo>
                            <a:cubicBezTo>
                              <a:pt x="125742" y="332006"/>
                              <a:pt x="114276" y="322353"/>
                              <a:pt x="104439" y="312517"/>
                            </a:cubicBezTo>
                            <a:cubicBezTo>
                              <a:pt x="66504" y="274583"/>
                              <a:pt x="75502" y="293226"/>
                              <a:pt x="69715" y="289368"/>
                            </a:cubicBezTo>
                            <a:close/>
                          </a:path>
                        </a:pathLst>
                      </a:custGeom>
                      <a:solidFill>
                        <a:srgbClr val="92D05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sp>
                <p:nvSpPr>
                  <p:cNvPr id="3072" name="Freeform: Shape 3071">
                    <a:extLst>
                      <a:ext uri="{FF2B5EF4-FFF2-40B4-BE49-F238E27FC236}">
                        <a16:creationId xmlns:a16="http://schemas.microsoft.com/office/drawing/2014/main" id="{20526D3E-ED50-E2EB-0C2A-60B49464BA92}"/>
                      </a:ext>
                    </a:extLst>
                  </p:cNvPr>
                  <p:cNvSpPr/>
                  <p:nvPr/>
                </p:nvSpPr>
                <p:spPr>
                  <a:xfrm>
                    <a:off x="5508289" y="3079390"/>
                    <a:ext cx="1007927" cy="925674"/>
                  </a:xfrm>
                  <a:custGeom>
                    <a:avLst/>
                    <a:gdLst>
                      <a:gd name="connsiteX0" fmla="*/ 19192 w 1007927"/>
                      <a:gd name="connsiteY0" fmla="*/ 567534 h 925674"/>
                      <a:gd name="connsiteX1" fmla="*/ 19192 w 1007927"/>
                      <a:gd name="connsiteY1" fmla="*/ 567534 h 925674"/>
                      <a:gd name="connsiteX2" fmla="*/ 28717 w 1007927"/>
                      <a:gd name="connsiteY2" fmla="*/ 554199 h 925674"/>
                      <a:gd name="connsiteX3" fmla="*/ 7762 w 1007927"/>
                      <a:gd name="connsiteY3" fmla="*/ 529434 h 925674"/>
                      <a:gd name="connsiteX4" fmla="*/ 3952 w 1007927"/>
                      <a:gd name="connsiteY4" fmla="*/ 519909 h 925674"/>
                      <a:gd name="connsiteX5" fmla="*/ 142 w 1007927"/>
                      <a:gd name="connsiteY5" fmla="*/ 514194 h 925674"/>
                      <a:gd name="connsiteX6" fmla="*/ 2047 w 1007927"/>
                      <a:gd name="connsiteY6" fmla="*/ 449424 h 925674"/>
                      <a:gd name="connsiteX7" fmla="*/ 3952 w 1007927"/>
                      <a:gd name="connsiteY7" fmla="*/ 443709 h 925674"/>
                      <a:gd name="connsiteX8" fmla="*/ 5857 w 1007927"/>
                      <a:gd name="connsiteY8" fmla="*/ 436089 h 925674"/>
                      <a:gd name="connsiteX9" fmla="*/ 7762 w 1007927"/>
                      <a:gd name="connsiteY9" fmla="*/ 411324 h 925674"/>
                      <a:gd name="connsiteX10" fmla="*/ 15382 w 1007927"/>
                      <a:gd name="connsiteY10" fmla="*/ 399894 h 925674"/>
                      <a:gd name="connsiteX11" fmla="*/ 19192 w 1007927"/>
                      <a:gd name="connsiteY11" fmla="*/ 392274 h 925674"/>
                      <a:gd name="connsiteX12" fmla="*/ 26812 w 1007927"/>
                      <a:gd name="connsiteY12" fmla="*/ 380844 h 925674"/>
                      <a:gd name="connsiteX13" fmla="*/ 36337 w 1007927"/>
                      <a:gd name="connsiteY13" fmla="*/ 346554 h 925674"/>
                      <a:gd name="connsiteX14" fmla="*/ 40147 w 1007927"/>
                      <a:gd name="connsiteY14" fmla="*/ 325599 h 925674"/>
                      <a:gd name="connsiteX15" fmla="*/ 45862 w 1007927"/>
                      <a:gd name="connsiteY15" fmla="*/ 321789 h 925674"/>
                      <a:gd name="connsiteX16" fmla="*/ 57292 w 1007927"/>
                      <a:gd name="connsiteY16" fmla="*/ 306549 h 925674"/>
                      <a:gd name="connsiteX17" fmla="*/ 66817 w 1007927"/>
                      <a:gd name="connsiteY17" fmla="*/ 291309 h 925674"/>
                      <a:gd name="connsiteX18" fmla="*/ 72532 w 1007927"/>
                      <a:gd name="connsiteY18" fmla="*/ 285594 h 925674"/>
                      <a:gd name="connsiteX19" fmla="*/ 87772 w 1007927"/>
                      <a:gd name="connsiteY19" fmla="*/ 266544 h 925674"/>
                      <a:gd name="connsiteX20" fmla="*/ 89677 w 1007927"/>
                      <a:gd name="connsiteY20" fmla="*/ 257019 h 925674"/>
                      <a:gd name="connsiteX21" fmla="*/ 93487 w 1007927"/>
                      <a:gd name="connsiteY21" fmla="*/ 245589 h 925674"/>
                      <a:gd name="connsiteX22" fmla="*/ 89677 w 1007927"/>
                      <a:gd name="connsiteY22" fmla="*/ 201774 h 925674"/>
                      <a:gd name="connsiteX23" fmla="*/ 85867 w 1007927"/>
                      <a:gd name="connsiteY23" fmla="*/ 192249 h 925674"/>
                      <a:gd name="connsiteX24" fmla="*/ 83962 w 1007927"/>
                      <a:gd name="connsiteY24" fmla="*/ 178914 h 925674"/>
                      <a:gd name="connsiteX25" fmla="*/ 80152 w 1007927"/>
                      <a:gd name="connsiteY25" fmla="*/ 144624 h 925674"/>
                      <a:gd name="connsiteX26" fmla="*/ 76342 w 1007927"/>
                      <a:gd name="connsiteY26" fmla="*/ 137004 h 925674"/>
                      <a:gd name="connsiteX27" fmla="*/ 74437 w 1007927"/>
                      <a:gd name="connsiteY27" fmla="*/ 131289 h 925674"/>
                      <a:gd name="connsiteX28" fmla="*/ 80152 w 1007927"/>
                      <a:gd name="connsiteY28" fmla="*/ 119859 h 925674"/>
                      <a:gd name="connsiteX29" fmla="*/ 93487 w 1007927"/>
                      <a:gd name="connsiteY29" fmla="*/ 100809 h 925674"/>
                      <a:gd name="connsiteX30" fmla="*/ 104917 w 1007927"/>
                      <a:gd name="connsiteY30" fmla="*/ 81759 h 925674"/>
                      <a:gd name="connsiteX31" fmla="*/ 114442 w 1007927"/>
                      <a:gd name="connsiteY31" fmla="*/ 68424 h 925674"/>
                      <a:gd name="connsiteX32" fmla="*/ 120157 w 1007927"/>
                      <a:gd name="connsiteY32" fmla="*/ 45564 h 925674"/>
                      <a:gd name="connsiteX33" fmla="*/ 123967 w 1007927"/>
                      <a:gd name="connsiteY33" fmla="*/ 39849 h 925674"/>
                      <a:gd name="connsiteX34" fmla="*/ 127777 w 1007927"/>
                      <a:gd name="connsiteY34" fmla="*/ 32229 h 925674"/>
                      <a:gd name="connsiteX35" fmla="*/ 135397 w 1007927"/>
                      <a:gd name="connsiteY35" fmla="*/ 28419 h 925674"/>
                      <a:gd name="connsiteX36" fmla="*/ 156352 w 1007927"/>
                      <a:gd name="connsiteY36" fmla="*/ 15084 h 925674"/>
                      <a:gd name="connsiteX37" fmla="*/ 163972 w 1007927"/>
                      <a:gd name="connsiteY37" fmla="*/ 9369 h 925674"/>
                      <a:gd name="connsiteX38" fmla="*/ 242077 w 1007927"/>
                      <a:gd name="connsiteY38" fmla="*/ 5559 h 925674"/>
                      <a:gd name="connsiteX39" fmla="*/ 247792 w 1007927"/>
                      <a:gd name="connsiteY39" fmla="*/ 7464 h 925674"/>
                      <a:gd name="connsiteX40" fmla="*/ 253507 w 1007927"/>
                      <a:gd name="connsiteY40" fmla="*/ 11274 h 925674"/>
                      <a:gd name="connsiteX41" fmla="*/ 264937 w 1007927"/>
                      <a:gd name="connsiteY41" fmla="*/ 15084 h 925674"/>
                      <a:gd name="connsiteX42" fmla="*/ 274462 w 1007927"/>
                      <a:gd name="connsiteY42" fmla="*/ 24609 h 925674"/>
                      <a:gd name="connsiteX43" fmla="*/ 282082 w 1007927"/>
                      <a:gd name="connsiteY43" fmla="*/ 32229 h 925674"/>
                      <a:gd name="connsiteX44" fmla="*/ 289702 w 1007927"/>
                      <a:gd name="connsiteY44" fmla="*/ 36039 h 925674"/>
                      <a:gd name="connsiteX45" fmla="*/ 297322 w 1007927"/>
                      <a:gd name="connsiteY45" fmla="*/ 41754 h 925674"/>
                      <a:gd name="connsiteX46" fmla="*/ 303037 w 1007927"/>
                      <a:gd name="connsiteY46" fmla="*/ 45564 h 925674"/>
                      <a:gd name="connsiteX47" fmla="*/ 306847 w 1007927"/>
                      <a:gd name="connsiteY47" fmla="*/ 51279 h 925674"/>
                      <a:gd name="connsiteX48" fmla="*/ 314467 w 1007927"/>
                      <a:gd name="connsiteY48" fmla="*/ 56994 h 925674"/>
                      <a:gd name="connsiteX49" fmla="*/ 316372 w 1007927"/>
                      <a:gd name="connsiteY49" fmla="*/ 62709 h 925674"/>
                      <a:gd name="connsiteX50" fmla="*/ 329707 w 1007927"/>
                      <a:gd name="connsiteY50" fmla="*/ 72234 h 925674"/>
                      <a:gd name="connsiteX51" fmla="*/ 341137 w 1007927"/>
                      <a:gd name="connsiteY51" fmla="*/ 70329 h 925674"/>
                      <a:gd name="connsiteX52" fmla="*/ 348757 w 1007927"/>
                      <a:gd name="connsiteY52" fmla="*/ 66519 h 925674"/>
                      <a:gd name="connsiteX53" fmla="*/ 358282 w 1007927"/>
                      <a:gd name="connsiteY53" fmla="*/ 62709 h 925674"/>
                      <a:gd name="connsiteX54" fmla="*/ 363997 w 1007927"/>
                      <a:gd name="connsiteY54" fmla="*/ 58899 h 925674"/>
                      <a:gd name="connsiteX55" fmla="*/ 373522 w 1007927"/>
                      <a:gd name="connsiteY55" fmla="*/ 56994 h 925674"/>
                      <a:gd name="connsiteX56" fmla="*/ 381142 w 1007927"/>
                      <a:gd name="connsiteY56" fmla="*/ 53184 h 925674"/>
                      <a:gd name="connsiteX57" fmla="*/ 421147 w 1007927"/>
                      <a:gd name="connsiteY57" fmla="*/ 55089 h 925674"/>
                      <a:gd name="connsiteX58" fmla="*/ 434482 w 1007927"/>
                      <a:gd name="connsiteY58" fmla="*/ 60804 h 925674"/>
                      <a:gd name="connsiteX59" fmla="*/ 449722 w 1007927"/>
                      <a:gd name="connsiteY59" fmla="*/ 70329 h 925674"/>
                      <a:gd name="connsiteX60" fmla="*/ 461152 w 1007927"/>
                      <a:gd name="connsiteY60" fmla="*/ 79854 h 925674"/>
                      <a:gd name="connsiteX61" fmla="*/ 472582 w 1007927"/>
                      <a:gd name="connsiteY61" fmla="*/ 81759 h 925674"/>
                      <a:gd name="connsiteX62" fmla="*/ 478297 w 1007927"/>
                      <a:gd name="connsiteY62" fmla="*/ 83664 h 925674"/>
                      <a:gd name="connsiteX63" fmla="*/ 489727 w 1007927"/>
                      <a:gd name="connsiteY63" fmla="*/ 85569 h 925674"/>
                      <a:gd name="connsiteX64" fmla="*/ 510682 w 1007927"/>
                      <a:gd name="connsiteY64" fmla="*/ 83664 h 925674"/>
                      <a:gd name="connsiteX65" fmla="*/ 516397 w 1007927"/>
                      <a:gd name="connsiteY65" fmla="*/ 81759 h 925674"/>
                      <a:gd name="connsiteX66" fmla="*/ 541162 w 1007927"/>
                      <a:gd name="connsiteY66" fmla="*/ 68424 h 925674"/>
                      <a:gd name="connsiteX67" fmla="*/ 546877 w 1007927"/>
                      <a:gd name="connsiteY67" fmla="*/ 66519 h 925674"/>
                      <a:gd name="connsiteX68" fmla="*/ 552592 w 1007927"/>
                      <a:gd name="connsiteY68" fmla="*/ 62709 h 925674"/>
                      <a:gd name="connsiteX69" fmla="*/ 560212 w 1007927"/>
                      <a:gd name="connsiteY69" fmla="*/ 60804 h 925674"/>
                      <a:gd name="connsiteX70" fmla="*/ 567832 w 1007927"/>
                      <a:gd name="connsiteY70" fmla="*/ 58899 h 925674"/>
                      <a:gd name="connsiteX71" fmla="*/ 554497 w 1007927"/>
                      <a:gd name="connsiteY71" fmla="*/ 62709 h 925674"/>
                      <a:gd name="connsiteX72" fmla="*/ 569737 w 1007927"/>
                      <a:gd name="connsiteY72" fmla="*/ 55089 h 925674"/>
                      <a:gd name="connsiteX73" fmla="*/ 588787 w 1007927"/>
                      <a:gd name="connsiteY73" fmla="*/ 49374 h 925674"/>
                      <a:gd name="connsiteX74" fmla="*/ 596407 w 1007927"/>
                      <a:gd name="connsiteY74" fmla="*/ 45564 h 925674"/>
                      <a:gd name="connsiteX75" fmla="*/ 611647 w 1007927"/>
                      <a:gd name="connsiteY75" fmla="*/ 41754 h 925674"/>
                      <a:gd name="connsiteX76" fmla="*/ 634507 w 1007927"/>
                      <a:gd name="connsiteY76" fmla="*/ 43659 h 925674"/>
                      <a:gd name="connsiteX77" fmla="*/ 640222 w 1007927"/>
                      <a:gd name="connsiteY77" fmla="*/ 45564 h 925674"/>
                      <a:gd name="connsiteX78" fmla="*/ 642127 w 1007927"/>
                      <a:gd name="connsiteY78" fmla="*/ 51279 h 925674"/>
                      <a:gd name="connsiteX79" fmla="*/ 664987 w 1007927"/>
                      <a:gd name="connsiteY79" fmla="*/ 66519 h 925674"/>
                      <a:gd name="connsiteX80" fmla="*/ 670702 w 1007927"/>
                      <a:gd name="connsiteY80" fmla="*/ 68424 h 925674"/>
                      <a:gd name="connsiteX81" fmla="*/ 680227 w 1007927"/>
                      <a:gd name="connsiteY81" fmla="*/ 72234 h 925674"/>
                      <a:gd name="connsiteX82" fmla="*/ 708802 w 1007927"/>
                      <a:gd name="connsiteY82" fmla="*/ 70329 h 925674"/>
                      <a:gd name="connsiteX83" fmla="*/ 716422 w 1007927"/>
                      <a:gd name="connsiteY83" fmla="*/ 68424 h 925674"/>
                      <a:gd name="connsiteX84" fmla="*/ 722137 w 1007927"/>
                      <a:gd name="connsiteY84" fmla="*/ 60804 h 925674"/>
                      <a:gd name="connsiteX85" fmla="*/ 729757 w 1007927"/>
                      <a:gd name="connsiteY85" fmla="*/ 51279 h 925674"/>
                      <a:gd name="connsiteX86" fmla="*/ 739282 w 1007927"/>
                      <a:gd name="connsiteY86" fmla="*/ 41754 h 925674"/>
                      <a:gd name="connsiteX87" fmla="*/ 756427 w 1007927"/>
                      <a:gd name="connsiteY87" fmla="*/ 32229 h 925674"/>
                      <a:gd name="connsiteX88" fmla="*/ 771667 w 1007927"/>
                      <a:gd name="connsiteY88" fmla="*/ 28419 h 925674"/>
                      <a:gd name="connsiteX89" fmla="*/ 777382 w 1007927"/>
                      <a:gd name="connsiteY89" fmla="*/ 24609 h 925674"/>
                      <a:gd name="connsiteX90" fmla="*/ 792622 w 1007927"/>
                      <a:gd name="connsiteY90" fmla="*/ 26514 h 925674"/>
                      <a:gd name="connsiteX91" fmla="*/ 796432 w 1007927"/>
                      <a:gd name="connsiteY91" fmla="*/ 32229 h 925674"/>
                      <a:gd name="connsiteX92" fmla="*/ 802147 w 1007927"/>
                      <a:gd name="connsiteY92" fmla="*/ 39849 h 925674"/>
                      <a:gd name="connsiteX93" fmla="*/ 807862 w 1007927"/>
                      <a:gd name="connsiteY93" fmla="*/ 51279 h 925674"/>
                      <a:gd name="connsiteX94" fmla="*/ 809767 w 1007927"/>
                      <a:gd name="connsiteY94" fmla="*/ 56994 h 925674"/>
                      <a:gd name="connsiteX95" fmla="*/ 823102 w 1007927"/>
                      <a:gd name="connsiteY95" fmla="*/ 72234 h 925674"/>
                      <a:gd name="connsiteX96" fmla="*/ 828817 w 1007927"/>
                      <a:gd name="connsiteY96" fmla="*/ 76044 h 925674"/>
                      <a:gd name="connsiteX97" fmla="*/ 836437 w 1007927"/>
                      <a:gd name="connsiteY97" fmla="*/ 83664 h 925674"/>
                      <a:gd name="connsiteX98" fmla="*/ 838342 w 1007927"/>
                      <a:gd name="connsiteY98" fmla="*/ 89379 h 925674"/>
                      <a:gd name="connsiteX99" fmla="*/ 842152 w 1007927"/>
                      <a:gd name="connsiteY99" fmla="*/ 95094 h 925674"/>
                      <a:gd name="connsiteX100" fmla="*/ 849772 w 1007927"/>
                      <a:gd name="connsiteY100" fmla="*/ 104619 h 925674"/>
                      <a:gd name="connsiteX101" fmla="*/ 863107 w 1007927"/>
                      <a:gd name="connsiteY101" fmla="*/ 121764 h 925674"/>
                      <a:gd name="connsiteX102" fmla="*/ 872632 w 1007927"/>
                      <a:gd name="connsiteY102" fmla="*/ 144624 h 925674"/>
                      <a:gd name="connsiteX103" fmla="*/ 876442 w 1007927"/>
                      <a:gd name="connsiteY103" fmla="*/ 169389 h 925674"/>
                      <a:gd name="connsiteX104" fmla="*/ 878347 w 1007927"/>
                      <a:gd name="connsiteY104" fmla="*/ 175104 h 925674"/>
                      <a:gd name="connsiteX105" fmla="*/ 885967 w 1007927"/>
                      <a:gd name="connsiteY105" fmla="*/ 190344 h 925674"/>
                      <a:gd name="connsiteX106" fmla="*/ 895492 w 1007927"/>
                      <a:gd name="connsiteY106" fmla="*/ 211299 h 925674"/>
                      <a:gd name="connsiteX107" fmla="*/ 897397 w 1007927"/>
                      <a:gd name="connsiteY107" fmla="*/ 218919 h 925674"/>
                      <a:gd name="connsiteX108" fmla="*/ 901207 w 1007927"/>
                      <a:gd name="connsiteY108" fmla="*/ 245589 h 925674"/>
                      <a:gd name="connsiteX109" fmla="*/ 905017 w 1007927"/>
                      <a:gd name="connsiteY109" fmla="*/ 257019 h 925674"/>
                      <a:gd name="connsiteX110" fmla="*/ 906922 w 1007927"/>
                      <a:gd name="connsiteY110" fmla="*/ 262734 h 925674"/>
                      <a:gd name="connsiteX111" fmla="*/ 908827 w 1007927"/>
                      <a:gd name="connsiteY111" fmla="*/ 281784 h 925674"/>
                      <a:gd name="connsiteX112" fmla="*/ 906922 w 1007927"/>
                      <a:gd name="connsiteY112" fmla="*/ 293214 h 925674"/>
                      <a:gd name="connsiteX113" fmla="*/ 865012 w 1007927"/>
                      <a:gd name="connsiteY113" fmla="*/ 295119 h 925674"/>
                      <a:gd name="connsiteX114" fmla="*/ 847867 w 1007927"/>
                      <a:gd name="connsiteY114" fmla="*/ 300834 h 925674"/>
                      <a:gd name="connsiteX115" fmla="*/ 836437 w 1007927"/>
                      <a:gd name="connsiteY115" fmla="*/ 306549 h 925674"/>
                      <a:gd name="connsiteX116" fmla="*/ 819292 w 1007927"/>
                      <a:gd name="connsiteY116" fmla="*/ 325599 h 925674"/>
                      <a:gd name="connsiteX117" fmla="*/ 817387 w 1007927"/>
                      <a:gd name="connsiteY117" fmla="*/ 333219 h 925674"/>
                      <a:gd name="connsiteX118" fmla="*/ 819292 w 1007927"/>
                      <a:gd name="connsiteY118" fmla="*/ 350364 h 925674"/>
                      <a:gd name="connsiteX119" fmla="*/ 821197 w 1007927"/>
                      <a:gd name="connsiteY119" fmla="*/ 356079 h 925674"/>
                      <a:gd name="connsiteX120" fmla="*/ 826912 w 1007927"/>
                      <a:gd name="connsiteY120" fmla="*/ 359889 h 925674"/>
                      <a:gd name="connsiteX121" fmla="*/ 838342 w 1007927"/>
                      <a:gd name="connsiteY121" fmla="*/ 371319 h 925674"/>
                      <a:gd name="connsiteX122" fmla="*/ 849772 w 1007927"/>
                      <a:gd name="connsiteY122" fmla="*/ 382749 h 925674"/>
                      <a:gd name="connsiteX123" fmla="*/ 861202 w 1007927"/>
                      <a:gd name="connsiteY123" fmla="*/ 396084 h 925674"/>
                      <a:gd name="connsiteX124" fmla="*/ 865012 w 1007927"/>
                      <a:gd name="connsiteY124" fmla="*/ 401799 h 925674"/>
                      <a:gd name="connsiteX125" fmla="*/ 880252 w 1007927"/>
                      <a:gd name="connsiteY125" fmla="*/ 413229 h 925674"/>
                      <a:gd name="connsiteX126" fmla="*/ 903112 w 1007927"/>
                      <a:gd name="connsiteY126" fmla="*/ 434184 h 925674"/>
                      <a:gd name="connsiteX127" fmla="*/ 914542 w 1007927"/>
                      <a:gd name="connsiteY127" fmla="*/ 451329 h 925674"/>
                      <a:gd name="connsiteX128" fmla="*/ 920257 w 1007927"/>
                      <a:gd name="connsiteY128" fmla="*/ 457044 h 925674"/>
                      <a:gd name="connsiteX129" fmla="*/ 922162 w 1007927"/>
                      <a:gd name="connsiteY129" fmla="*/ 464664 h 925674"/>
                      <a:gd name="connsiteX130" fmla="*/ 929782 w 1007927"/>
                      <a:gd name="connsiteY130" fmla="*/ 476094 h 925674"/>
                      <a:gd name="connsiteX131" fmla="*/ 929782 w 1007927"/>
                      <a:gd name="connsiteY131" fmla="*/ 506574 h 925674"/>
                      <a:gd name="connsiteX132" fmla="*/ 922162 w 1007927"/>
                      <a:gd name="connsiteY132" fmla="*/ 508479 h 925674"/>
                      <a:gd name="connsiteX133" fmla="*/ 918352 w 1007927"/>
                      <a:gd name="connsiteY133" fmla="*/ 516099 h 925674"/>
                      <a:gd name="connsiteX134" fmla="*/ 912637 w 1007927"/>
                      <a:gd name="connsiteY134" fmla="*/ 519909 h 925674"/>
                      <a:gd name="connsiteX135" fmla="*/ 910732 w 1007927"/>
                      <a:gd name="connsiteY135" fmla="*/ 525624 h 925674"/>
                      <a:gd name="connsiteX136" fmla="*/ 905017 w 1007927"/>
                      <a:gd name="connsiteY136" fmla="*/ 529434 h 925674"/>
                      <a:gd name="connsiteX137" fmla="*/ 899302 w 1007927"/>
                      <a:gd name="connsiteY137" fmla="*/ 537054 h 925674"/>
                      <a:gd name="connsiteX138" fmla="*/ 887872 w 1007927"/>
                      <a:gd name="connsiteY138" fmla="*/ 550389 h 925674"/>
                      <a:gd name="connsiteX139" fmla="*/ 876442 w 1007927"/>
                      <a:gd name="connsiteY139" fmla="*/ 569439 h 925674"/>
                      <a:gd name="connsiteX140" fmla="*/ 870727 w 1007927"/>
                      <a:gd name="connsiteY140" fmla="*/ 577059 h 925674"/>
                      <a:gd name="connsiteX141" fmla="*/ 866917 w 1007927"/>
                      <a:gd name="connsiteY141" fmla="*/ 582774 h 925674"/>
                      <a:gd name="connsiteX142" fmla="*/ 861202 w 1007927"/>
                      <a:gd name="connsiteY142" fmla="*/ 599919 h 925674"/>
                      <a:gd name="connsiteX143" fmla="*/ 857392 w 1007927"/>
                      <a:gd name="connsiteY143" fmla="*/ 615159 h 925674"/>
                      <a:gd name="connsiteX144" fmla="*/ 859297 w 1007927"/>
                      <a:gd name="connsiteY144" fmla="*/ 641829 h 925674"/>
                      <a:gd name="connsiteX145" fmla="*/ 866917 w 1007927"/>
                      <a:gd name="connsiteY145" fmla="*/ 664689 h 925674"/>
                      <a:gd name="connsiteX146" fmla="*/ 868822 w 1007927"/>
                      <a:gd name="connsiteY146" fmla="*/ 674214 h 925674"/>
                      <a:gd name="connsiteX147" fmla="*/ 874537 w 1007927"/>
                      <a:gd name="connsiteY147" fmla="*/ 689454 h 925674"/>
                      <a:gd name="connsiteX148" fmla="*/ 878347 w 1007927"/>
                      <a:gd name="connsiteY148" fmla="*/ 704694 h 925674"/>
                      <a:gd name="connsiteX149" fmla="*/ 884062 w 1007927"/>
                      <a:gd name="connsiteY149" fmla="*/ 719934 h 925674"/>
                      <a:gd name="connsiteX150" fmla="*/ 885967 w 1007927"/>
                      <a:gd name="connsiteY150" fmla="*/ 740889 h 925674"/>
                      <a:gd name="connsiteX151" fmla="*/ 893587 w 1007927"/>
                      <a:gd name="connsiteY151" fmla="*/ 756129 h 925674"/>
                      <a:gd name="connsiteX152" fmla="*/ 897397 w 1007927"/>
                      <a:gd name="connsiteY152" fmla="*/ 767559 h 925674"/>
                      <a:gd name="connsiteX153" fmla="*/ 899302 w 1007927"/>
                      <a:gd name="connsiteY153" fmla="*/ 773274 h 925674"/>
                      <a:gd name="connsiteX154" fmla="*/ 906922 w 1007927"/>
                      <a:gd name="connsiteY154" fmla="*/ 784704 h 925674"/>
                      <a:gd name="connsiteX155" fmla="*/ 908827 w 1007927"/>
                      <a:gd name="connsiteY155" fmla="*/ 790419 h 925674"/>
                      <a:gd name="connsiteX156" fmla="*/ 914542 w 1007927"/>
                      <a:gd name="connsiteY156" fmla="*/ 796134 h 925674"/>
                      <a:gd name="connsiteX157" fmla="*/ 925972 w 1007927"/>
                      <a:gd name="connsiteY157" fmla="*/ 809469 h 925674"/>
                      <a:gd name="connsiteX158" fmla="*/ 937402 w 1007927"/>
                      <a:gd name="connsiteY158" fmla="*/ 817089 h 925674"/>
                      <a:gd name="connsiteX159" fmla="*/ 945022 w 1007927"/>
                      <a:gd name="connsiteY159" fmla="*/ 822804 h 925674"/>
                      <a:gd name="connsiteX160" fmla="*/ 954547 w 1007927"/>
                      <a:gd name="connsiteY160" fmla="*/ 824709 h 925674"/>
                      <a:gd name="connsiteX161" fmla="*/ 975502 w 1007927"/>
                      <a:gd name="connsiteY161" fmla="*/ 838044 h 925674"/>
                      <a:gd name="connsiteX162" fmla="*/ 986932 w 1007927"/>
                      <a:gd name="connsiteY162" fmla="*/ 849474 h 925674"/>
                      <a:gd name="connsiteX163" fmla="*/ 998362 w 1007927"/>
                      <a:gd name="connsiteY163" fmla="*/ 862809 h 925674"/>
                      <a:gd name="connsiteX164" fmla="*/ 1002172 w 1007927"/>
                      <a:gd name="connsiteY164" fmla="*/ 872334 h 925674"/>
                      <a:gd name="connsiteX165" fmla="*/ 1007887 w 1007927"/>
                      <a:gd name="connsiteY165" fmla="*/ 879954 h 925674"/>
                      <a:gd name="connsiteX166" fmla="*/ 1000267 w 1007927"/>
                      <a:gd name="connsiteY166" fmla="*/ 883764 h 925674"/>
                      <a:gd name="connsiteX167" fmla="*/ 998362 w 1007927"/>
                      <a:gd name="connsiteY167" fmla="*/ 874239 h 925674"/>
                      <a:gd name="connsiteX168" fmla="*/ 996457 w 1007927"/>
                      <a:gd name="connsiteY168" fmla="*/ 862809 h 925674"/>
                      <a:gd name="connsiteX169" fmla="*/ 988837 w 1007927"/>
                      <a:gd name="connsiteY169" fmla="*/ 857094 h 925674"/>
                      <a:gd name="connsiteX170" fmla="*/ 975502 w 1007927"/>
                      <a:gd name="connsiteY170" fmla="*/ 868524 h 925674"/>
                      <a:gd name="connsiteX171" fmla="*/ 967882 w 1007927"/>
                      <a:gd name="connsiteY171" fmla="*/ 893289 h 925674"/>
                      <a:gd name="connsiteX172" fmla="*/ 965977 w 1007927"/>
                      <a:gd name="connsiteY172" fmla="*/ 906624 h 925674"/>
                      <a:gd name="connsiteX173" fmla="*/ 964072 w 1007927"/>
                      <a:gd name="connsiteY173" fmla="*/ 914244 h 925674"/>
                      <a:gd name="connsiteX174" fmla="*/ 931687 w 1007927"/>
                      <a:gd name="connsiteY174" fmla="*/ 925674 h 925674"/>
                      <a:gd name="connsiteX175" fmla="*/ 910732 w 1007927"/>
                      <a:gd name="connsiteY175" fmla="*/ 916149 h 925674"/>
                      <a:gd name="connsiteX176" fmla="*/ 897397 w 1007927"/>
                      <a:gd name="connsiteY176" fmla="*/ 912339 h 925674"/>
                      <a:gd name="connsiteX177" fmla="*/ 880252 w 1007927"/>
                      <a:gd name="connsiteY177" fmla="*/ 904719 h 925674"/>
                      <a:gd name="connsiteX178" fmla="*/ 857392 w 1007927"/>
                      <a:gd name="connsiteY178" fmla="*/ 900909 h 925674"/>
                      <a:gd name="connsiteX179" fmla="*/ 826912 w 1007927"/>
                      <a:gd name="connsiteY179" fmla="*/ 889479 h 925674"/>
                      <a:gd name="connsiteX180" fmla="*/ 777382 w 1007927"/>
                      <a:gd name="connsiteY180" fmla="*/ 893289 h 925674"/>
                      <a:gd name="connsiteX181" fmla="*/ 771667 w 1007927"/>
                      <a:gd name="connsiteY181" fmla="*/ 895194 h 925674"/>
                      <a:gd name="connsiteX182" fmla="*/ 762142 w 1007927"/>
                      <a:gd name="connsiteY182" fmla="*/ 893289 h 925674"/>
                      <a:gd name="connsiteX183" fmla="*/ 672607 w 1007927"/>
                      <a:gd name="connsiteY183" fmla="*/ 891384 h 925674"/>
                      <a:gd name="connsiteX184" fmla="*/ 619267 w 1007927"/>
                      <a:gd name="connsiteY184" fmla="*/ 893289 h 925674"/>
                      <a:gd name="connsiteX185" fmla="*/ 609742 w 1007927"/>
                      <a:gd name="connsiteY185" fmla="*/ 895194 h 925674"/>
                      <a:gd name="connsiteX186" fmla="*/ 560212 w 1007927"/>
                      <a:gd name="connsiteY186" fmla="*/ 897099 h 925674"/>
                      <a:gd name="connsiteX187" fmla="*/ 529732 w 1007927"/>
                      <a:gd name="connsiteY187" fmla="*/ 897099 h 925674"/>
                      <a:gd name="connsiteX188" fmla="*/ 516397 w 1007927"/>
                      <a:gd name="connsiteY188" fmla="*/ 889479 h 925674"/>
                      <a:gd name="connsiteX189" fmla="*/ 522112 w 1007927"/>
                      <a:gd name="connsiteY189" fmla="*/ 887574 h 925674"/>
                      <a:gd name="connsiteX190" fmla="*/ 524017 w 1007927"/>
                      <a:gd name="connsiteY190" fmla="*/ 866619 h 925674"/>
                      <a:gd name="connsiteX191" fmla="*/ 531637 w 1007927"/>
                      <a:gd name="connsiteY191" fmla="*/ 851379 h 925674"/>
                      <a:gd name="connsiteX192" fmla="*/ 533542 w 1007927"/>
                      <a:gd name="connsiteY192" fmla="*/ 845664 h 925674"/>
                      <a:gd name="connsiteX193" fmla="*/ 529732 w 1007927"/>
                      <a:gd name="connsiteY193" fmla="*/ 820899 h 925674"/>
                      <a:gd name="connsiteX194" fmla="*/ 522112 w 1007927"/>
                      <a:gd name="connsiteY194" fmla="*/ 807564 h 925674"/>
                      <a:gd name="connsiteX195" fmla="*/ 510682 w 1007927"/>
                      <a:gd name="connsiteY195" fmla="*/ 792324 h 925674"/>
                      <a:gd name="connsiteX196" fmla="*/ 501157 w 1007927"/>
                      <a:gd name="connsiteY196" fmla="*/ 782799 h 925674"/>
                      <a:gd name="connsiteX197" fmla="*/ 497347 w 1007927"/>
                      <a:gd name="connsiteY197" fmla="*/ 777084 h 925674"/>
                      <a:gd name="connsiteX198" fmla="*/ 480202 w 1007927"/>
                      <a:gd name="connsiteY198" fmla="*/ 765654 h 925674"/>
                      <a:gd name="connsiteX199" fmla="*/ 463057 w 1007927"/>
                      <a:gd name="connsiteY199" fmla="*/ 748509 h 925674"/>
                      <a:gd name="connsiteX200" fmla="*/ 449722 w 1007927"/>
                      <a:gd name="connsiteY200" fmla="*/ 738984 h 925674"/>
                      <a:gd name="connsiteX201" fmla="*/ 438292 w 1007927"/>
                      <a:gd name="connsiteY201" fmla="*/ 721839 h 925674"/>
                      <a:gd name="connsiteX202" fmla="*/ 426862 w 1007927"/>
                      <a:gd name="connsiteY202" fmla="*/ 704694 h 925674"/>
                      <a:gd name="connsiteX203" fmla="*/ 409717 w 1007927"/>
                      <a:gd name="connsiteY203" fmla="*/ 695169 h 925674"/>
                      <a:gd name="connsiteX204" fmla="*/ 384952 w 1007927"/>
                      <a:gd name="connsiteY204" fmla="*/ 704694 h 925674"/>
                      <a:gd name="connsiteX205" fmla="*/ 379237 w 1007927"/>
                      <a:gd name="connsiteY205" fmla="*/ 708504 h 925674"/>
                      <a:gd name="connsiteX206" fmla="*/ 360187 w 1007927"/>
                      <a:gd name="connsiteY206" fmla="*/ 710409 h 925674"/>
                      <a:gd name="connsiteX207" fmla="*/ 341137 w 1007927"/>
                      <a:gd name="connsiteY207" fmla="*/ 714219 h 925674"/>
                      <a:gd name="connsiteX208" fmla="*/ 329707 w 1007927"/>
                      <a:gd name="connsiteY208" fmla="*/ 716124 h 925674"/>
                      <a:gd name="connsiteX209" fmla="*/ 310657 w 1007927"/>
                      <a:gd name="connsiteY209" fmla="*/ 723744 h 925674"/>
                      <a:gd name="connsiteX210" fmla="*/ 304942 w 1007927"/>
                      <a:gd name="connsiteY210" fmla="*/ 729459 h 925674"/>
                      <a:gd name="connsiteX211" fmla="*/ 291607 w 1007927"/>
                      <a:gd name="connsiteY211" fmla="*/ 731364 h 925674"/>
                      <a:gd name="connsiteX212" fmla="*/ 247792 w 1007927"/>
                      <a:gd name="connsiteY212" fmla="*/ 729459 h 925674"/>
                      <a:gd name="connsiteX213" fmla="*/ 228742 w 1007927"/>
                      <a:gd name="connsiteY213" fmla="*/ 723744 h 925674"/>
                      <a:gd name="connsiteX214" fmla="*/ 226837 w 1007927"/>
                      <a:gd name="connsiteY214" fmla="*/ 718029 h 925674"/>
                      <a:gd name="connsiteX215" fmla="*/ 211597 w 1007927"/>
                      <a:gd name="connsiteY215" fmla="*/ 704694 h 925674"/>
                      <a:gd name="connsiteX216" fmla="*/ 203977 w 1007927"/>
                      <a:gd name="connsiteY216" fmla="*/ 697074 h 925674"/>
                      <a:gd name="connsiteX217" fmla="*/ 202072 w 1007927"/>
                      <a:gd name="connsiteY217" fmla="*/ 691359 h 925674"/>
                      <a:gd name="connsiteX218" fmla="*/ 194452 w 1007927"/>
                      <a:gd name="connsiteY218" fmla="*/ 676119 h 925674"/>
                      <a:gd name="connsiteX219" fmla="*/ 192547 w 1007927"/>
                      <a:gd name="connsiteY219" fmla="*/ 666594 h 925674"/>
                      <a:gd name="connsiteX220" fmla="*/ 190642 w 1007927"/>
                      <a:gd name="connsiteY220" fmla="*/ 649449 h 925674"/>
                      <a:gd name="connsiteX221" fmla="*/ 173497 w 1007927"/>
                      <a:gd name="connsiteY221" fmla="*/ 630399 h 925674"/>
                      <a:gd name="connsiteX222" fmla="*/ 162067 w 1007927"/>
                      <a:gd name="connsiteY222" fmla="*/ 615159 h 925674"/>
                      <a:gd name="connsiteX223" fmla="*/ 150637 w 1007927"/>
                      <a:gd name="connsiteY223" fmla="*/ 596109 h 925674"/>
                      <a:gd name="connsiteX224" fmla="*/ 148732 w 1007927"/>
                      <a:gd name="connsiteY224" fmla="*/ 588489 h 925674"/>
                      <a:gd name="connsiteX225" fmla="*/ 137302 w 1007927"/>
                      <a:gd name="connsiteY225" fmla="*/ 577059 h 925674"/>
                      <a:gd name="connsiteX226" fmla="*/ 97297 w 1007927"/>
                      <a:gd name="connsiteY226" fmla="*/ 565629 h 925674"/>
                      <a:gd name="connsiteX227" fmla="*/ 19192 w 1007927"/>
                      <a:gd name="connsiteY227" fmla="*/ 567534 h 92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007927" h="925674">
                        <a:moveTo>
                          <a:pt x="19192" y="567534"/>
                        </a:moveTo>
                        <a:lnTo>
                          <a:pt x="19192" y="567534"/>
                        </a:lnTo>
                        <a:cubicBezTo>
                          <a:pt x="22367" y="563089"/>
                          <a:pt x="29666" y="559578"/>
                          <a:pt x="28717" y="554199"/>
                        </a:cubicBezTo>
                        <a:cubicBezTo>
                          <a:pt x="27810" y="549062"/>
                          <a:pt x="13921" y="535593"/>
                          <a:pt x="7762" y="529434"/>
                        </a:cubicBezTo>
                        <a:cubicBezTo>
                          <a:pt x="6492" y="526259"/>
                          <a:pt x="5481" y="522968"/>
                          <a:pt x="3952" y="519909"/>
                        </a:cubicBezTo>
                        <a:cubicBezTo>
                          <a:pt x="2928" y="517861"/>
                          <a:pt x="204" y="516483"/>
                          <a:pt x="142" y="514194"/>
                        </a:cubicBezTo>
                        <a:cubicBezTo>
                          <a:pt x="-442" y="492603"/>
                          <a:pt x="881" y="470992"/>
                          <a:pt x="2047" y="449424"/>
                        </a:cubicBezTo>
                        <a:cubicBezTo>
                          <a:pt x="2155" y="447419"/>
                          <a:pt x="3400" y="445640"/>
                          <a:pt x="3952" y="443709"/>
                        </a:cubicBezTo>
                        <a:cubicBezTo>
                          <a:pt x="4671" y="441192"/>
                          <a:pt x="5222" y="438629"/>
                          <a:pt x="5857" y="436089"/>
                        </a:cubicBezTo>
                        <a:cubicBezTo>
                          <a:pt x="6492" y="427834"/>
                          <a:pt x="6735" y="419539"/>
                          <a:pt x="7762" y="411324"/>
                        </a:cubicBezTo>
                        <a:cubicBezTo>
                          <a:pt x="8753" y="403399"/>
                          <a:pt x="10617" y="406565"/>
                          <a:pt x="15382" y="399894"/>
                        </a:cubicBezTo>
                        <a:cubicBezTo>
                          <a:pt x="17033" y="397583"/>
                          <a:pt x="17731" y="394709"/>
                          <a:pt x="19192" y="392274"/>
                        </a:cubicBezTo>
                        <a:cubicBezTo>
                          <a:pt x="21548" y="388347"/>
                          <a:pt x="24272" y="384654"/>
                          <a:pt x="26812" y="380844"/>
                        </a:cubicBezTo>
                        <a:cubicBezTo>
                          <a:pt x="31322" y="353782"/>
                          <a:pt x="27167" y="364894"/>
                          <a:pt x="36337" y="346554"/>
                        </a:cubicBezTo>
                        <a:cubicBezTo>
                          <a:pt x="36345" y="346503"/>
                          <a:pt x="39521" y="326695"/>
                          <a:pt x="40147" y="325599"/>
                        </a:cubicBezTo>
                        <a:cubicBezTo>
                          <a:pt x="41283" y="323611"/>
                          <a:pt x="43957" y="323059"/>
                          <a:pt x="45862" y="321789"/>
                        </a:cubicBezTo>
                        <a:cubicBezTo>
                          <a:pt x="55084" y="303344"/>
                          <a:pt x="42850" y="325805"/>
                          <a:pt x="57292" y="306549"/>
                        </a:cubicBezTo>
                        <a:cubicBezTo>
                          <a:pt x="76806" y="280531"/>
                          <a:pt x="43428" y="318596"/>
                          <a:pt x="66817" y="291309"/>
                        </a:cubicBezTo>
                        <a:cubicBezTo>
                          <a:pt x="68570" y="289264"/>
                          <a:pt x="70742" y="287608"/>
                          <a:pt x="72532" y="285594"/>
                        </a:cubicBezTo>
                        <a:cubicBezTo>
                          <a:pt x="79929" y="277273"/>
                          <a:pt x="81745" y="274580"/>
                          <a:pt x="87772" y="266544"/>
                        </a:cubicBezTo>
                        <a:cubicBezTo>
                          <a:pt x="88407" y="263369"/>
                          <a:pt x="88825" y="260143"/>
                          <a:pt x="89677" y="257019"/>
                        </a:cubicBezTo>
                        <a:cubicBezTo>
                          <a:pt x="90734" y="253144"/>
                          <a:pt x="93313" y="249601"/>
                          <a:pt x="93487" y="245589"/>
                        </a:cubicBezTo>
                        <a:cubicBezTo>
                          <a:pt x="93651" y="241823"/>
                          <a:pt x="92540" y="212271"/>
                          <a:pt x="89677" y="201774"/>
                        </a:cubicBezTo>
                        <a:cubicBezTo>
                          <a:pt x="88777" y="198475"/>
                          <a:pt x="87137" y="195424"/>
                          <a:pt x="85867" y="192249"/>
                        </a:cubicBezTo>
                        <a:cubicBezTo>
                          <a:pt x="85232" y="187804"/>
                          <a:pt x="84409" y="183382"/>
                          <a:pt x="83962" y="178914"/>
                        </a:cubicBezTo>
                        <a:cubicBezTo>
                          <a:pt x="83464" y="173932"/>
                          <a:pt x="83033" y="153268"/>
                          <a:pt x="80152" y="144624"/>
                        </a:cubicBezTo>
                        <a:cubicBezTo>
                          <a:pt x="79254" y="141930"/>
                          <a:pt x="77461" y="139614"/>
                          <a:pt x="76342" y="137004"/>
                        </a:cubicBezTo>
                        <a:cubicBezTo>
                          <a:pt x="75551" y="135158"/>
                          <a:pt x="75072" y="133194"/>
                          <a:pt x="74437" y="131289"/>
                        </a:cubicBezTo>
                        <a:cubicBezTo>
                          <a:pt x="76342" y="127479"/>
                          <a:pt x="78083" y="123583"/>
                          <a:pt x="80152" y="119859"/>
                        </a:cubicBezTo>
                        <a:cubicBezTo>
                          <a:pt x="83928" y="113062"/>
                          <a:pt x="89629" y="107560"/>
                          <a:pt x="93487" y="100809"/>
                        </a:cubicBezTo>
                        <a:cubicBezTo>
                          <a:pt x="100578" y="88399"/>
                          <a:pt x="93733" y="96672"/>
                          <a:pt x="104917" y="81759"/>
                        </a:cubicBezTo>
                        <a:cubicBezTo>
                          <a:pt x="106211" y="80033"/>
                          <a:pt x="113049" y="71210"/>
                          <a:pt x="114442" y="68424"/>
                        </a:cubicBezTo>
                        <a:cubicBezTo>
                          <a:pt x="118033" y="61243"/>
                          <a:pt x="116566" y="52745"/>
                          <a:pt x="120157" y="45564"/>
                        </a:cubicBezTo>
                        <a:cubicBezTo>
                          <a:pt x="121181" y="43516"/>
                          <a:pt x="122831" y="41837"/>
                          <a:pt x="123967" y="39849"/>
                        </a:cubicBezTo>
                        <a:cubicBezTo>
                          <a:pt x="125376" y="37383"/>
                          <a:pt x="125769" y="34237"/>
                          <a:pt x="127777" y="32229"/>
                        </a:cubicBezTo>
                        <a:cubicBezTo>
                          <a:pt x="129785" y="30221"/>
                          <a:pt x="133034" y="29994"/>
                          <a:pt x="135397" y="28419"/>
                        </a:cubicBezTo>
                        <a:cubicBezTo>
                          <a:pt x="156455" y="14380"/>
                          <a:pt x="143281" y="19441"/>
                          <a:pt x="156352" y="15084"/>
                        </a:cubicBezTo>
                        <a:cubicBezTo>
                          <a:pt x="158892" y="13179"/>
                          <a:pt x="161330" y="11130"/>
                          <a:pt x="163972" y="9369"/>
                        </a:cubicBezTo>
                        <a:cubicBezTo>
                          <a:pt x="190310" y="-8190"/>
                          <a:pt x="187071" y="4031"/>
                          <a:pt x="242077" y="5559"/>
                        </a:cubicBezTo>
                        <a:cubicBezTo>
                          <a:pt x="243982" y="6194"/>
                          <a:pt x="245996" y="6566"/>
                          <a:pt x="247792" y="7464"/>
                        </a:cubicBezTo>
                        <a:cubicBezTo>
                          <a:pt x="249840" y="8488"/>
                          <a:pt x="251415" y="10344"/>
                          <a:pt x="253507" y="11274"/>
                        </a:cubicBezTo>
                        <a:cubicBezTo>
                          <a:pt x="257177" y="12905"/>
                          <a:pt x="264937" y="15084"/>
                          <a:pt x="264937" y="15084"/>
                        </a:cubicBezTo>
                        <a:cubicBezTo>
                          <a:pt x="272275" y="26091"/>
                          <a:pt x="264584" y="16142"/>
                          <a:pt x="274462" y="24609"/>
                        </a:cubicBezTo>
                        <a:cubicBezTo>
                          <a:pt x="277189" y="26947"/>
                          <a:pt x="279208" y="30074"/>
                          <a:pt x="282082" y="32229"/>
                        </a:cubicBezTo>
                        <a:cubicBezTo>
                          <a:pt x="284354" y="33933"/>
                          <a:pt x="287294" y="34534"/>
                          <a:pt x="289702" y="36039"/>
                        </a:cubicBezTo>
                        <a:cubicBezTo>
                          <a:pt x="292394" y="37722"/>
                          <a:pt x="294738" y="39909"/>
                          <a:pt x="297322" y="41754"/>
                        </a:cubicBezTo>
                        <a:cubicBezTo>
                          <a:pt x="299185" y="43085"/>
                          <a:pt x="301132" y="44294"/>
                          <a:pt x="303037" y="45564"/>
                        </a:cubicBezTo>
                        <a:cubicBezTo>
                          <a:pt x="304307" y="47469"/>
                          <a:pt x="305228" y="49660"/>
                          <a:pt x="306847" y="51279"/>
                        </a:cubicBezTo>
                        <a:cubicBezTo>
                          <a:pt x="309092" y="53524"/>
                          <a:pt x="312434" y="54555"/>
                          <a:pt x="314467" y="56994"/>
                        </a:cubicBezTo>
                        <a:cubicBezTo>
                          <a:pt x="315753" y="58537"/>
                          <a:pt x="315258" y="61038"/>
                          <a:pt x="316372" y="62709"/>
                        </a:cubicBezTo>
                        <a:cubicBezTo>
                          <a:pt x="320234" y="68501"/>
                          <a:pt x="323748" y="69254"/>
                          <a:pt x="329707" y="72234"/>
                        </a:cubicBezTo>
                        <a:cubicBezTo>
                          <a:pt x="333517" y="71599"/>
                          <a:pt x="337437" y="71439"/>
                          <a:pt x="341137" y="70329"/>
                        </a:cubicBezTo>
                        <a:cubicBezTo>
                          <a:pt x="343857" y="69513"/>
                          <a:pt x="346162" y="67672"/>
                          <a:pt x="348757" y="66519"/>
                        </a:cubicBezTo>
                        <a:cubicBezTo>
                          <a:pt x="351882" y="65130"/>
                          <a:pt x="355223" y="64238"/>
                          <a:pt x="358282" y="62709"/>
                        </a:cubicBezTo>
                        <a:cubicBezTo>
                          <a:pt x="360330" y="61685"/>
                          <a:pt x="361853" y="59703"/>
                          <a:pt x="363997" y="58899"/>
                        </a:cubicBezTo>
                        <a:cubicBezTo>
                          <a:pt x="367029" y="57762"/>
                          <a:pt x="370347" y="57629"/>
                          <a:pt x="373522" y="56994"/>
                        </a:cubicBezTo>
                        <a:cubicBezTo>
                          <a:pt x="376062" y="55724"/>
                          <a:pt x="378304" y="53298"/>
                          <a:pt x="381142" y="53184"/>
                        </a:cubicBezTo>
                        <a:cubicBezTo>
                          <a:pt x="394481" y="52650"/>
                          <a:pt x="407843" y="53980"/>
                          <a:pt x="421147" y="55089"/>
                        </a:cubicBezTo>
                        <a:cubicBezTo>
                          <a:pt x="424321" y="55353"/>
                          <a:pt x="432470" y="59686"/>
                          <a:pt x="434482" y="60804"/>
                        </a:cubicBezTo>
                        <a:cubicBezTo>
                          <a:pt x="435597" y="61424"/>
                          <a:pt x="447340" y="68344"/>
                          <a:pt x="449722" y="70329"/>
                        </a:cubicBezTo>
                        <a:cubicBezTo>
                          <a:pt x="453259" y="73276"/>
                          <a:pt x="456422" y="78277"/>
                          <a:pt x="461152" y="79854"/>
                        </a:cubicBezTo>
                        <a:cubicBezTo>
                          <a:pt x="464816" y="81075"/>
                          <a:pt x="468811" y="80921"/>
                          <a:pt x="472582" y="81759"/>
                        </a:cubicBezTo>
                        <a:cubicBezTo>
                          <a:pt x="474542" y="82195"/>
                          <a:pt x="476337" y="83228"/>
                          <a:pt x="478297" y="83664"/>
                        </a:cubicBezTo>
                        <a:cubicBezTo>
                          <a:pt x="482068" y="84502"/>
                          <a:pt x="485917" y="84934"/>
                          <a:pt x="489727" y="85569"/>
                        </a:cubicBezTo>
                        <a:cubicBezTo>
                          <a:pt x="496712" y="84934"/>
                          <a:pt x="503739" y="84656"/>
                          <a:pt x="510682" y="83664"/>
                        </a:cubicBezTo>
                        <a:cubicBezTo>
                          <a:pt x="512670" y="83380"/>
                          <a:pt x="514812" y="82992"/>
                          <a:pt x="516397" y="81759"/>
                        </a:cubicBezTo>
                        <a:cubicBezTo>
                          <a:pt x="536114" y="66424"/>
                          <a:pt x="518233" y="71700"/>
                          <a:pt x="541162" y="68424"/>
                        </a:cubicBezTo>
                        <a:cubicBezTo>
                          <a:pt x="543067" y="67789"/>
                          <a:pt x="545081" y="67417"/>
                          <a:pt x="546877" y="66519"/>
                        </a:cubicBezTo>
                        <a:cubicBezTo>
                          <a:pt x="548925" y="65495"/>
                          <a:pt x="550488" y="63611"/>
                          <a:pt x="552592" y="62709"/>
                        </a:cubicBezTo>
                        <a:cubicBezTo>
                          <a:pt x="554998" y="61678"/>
                          <a:pt x="557672" y="61439"/>
                          <a:pt x="560212" y="60804"/>
                        </a:cubicBezTo>
                        <a:lnTo>
                          <a:pt x="567832" y="58899"/>
                        </a:lnTo>
                        <a:lnTo>
                          <a:pt x="554497" y="62709"/>
                        </a:lnTo>
                        <a:cubicBezTo>
                          <a:pt x="559577" y="60169"/>
                          <a:pt x="564517" y="57326"/>
                          <a:pt x="569737" y="55089"/>
                        </a:cubicBezTo>
                        <a:cubicBezTo>
                          <a:pt x="600134" y="42062"/>
                          <a:pt x="566525" y="57722"/>
                          <a:pt x="588787" y="49374"/>
                        </a:cubicBezTo>
                        <a:cubicBezTo>
                          <a:pt x="591446" y="48377"/>
                          <a:pt x="593713" y="46462"/>
                          <a:pt x="596407" y="45564"/>
                        </a:cubicBezTo>
                        <a:cubicBezTo>
                          <a:pt x="601375" y="43908"/>
                          <a:pt x="611647" y="41754"/>
                          <a:pt x="611647" y="41754"/>
                        </a:cubicBezTo>
                        <a:cubicBezTo>
                          <a:pt x="619267" y="42389"/>
                          <a:pt x="626928" y="42648"/>
                          <a:pt x="634507" y="43659"/>
                        </a:cubicBezTo>
                        <a:cubicBezTo>
                          <a:pt x="636497" y="43924"/>
                          <a:pt x="638802" y="44144"/>
                          <a:pt x="640222" y="45564"/>
                        </a:cubicBezTo>
                        <a:cubicBezTo>
                          <a:pt x="641642" y="46984"/>
                          <a:pt x="640707" y="49859"/>
                          <a:pt x="642127" y="51279"/>
                        </a:cubicBezTo>
                        <a:cubicBezTo>
                          <a:pt x="648260" y="57412"/>
                          <a:pt x="656776" y="63000"/>
                          <a:pt x="664987" y="66519"/>
                        </a:cubicBezTo>
                        <a:cubicBezTo>
                          <a:pt x="666833" y="67310"/>
                          <a:pt x="668822" y="67719"/>
                          <a:pt x="670702" y="68424"/>
                        </a:cubicBezTo>
                        <a:cubicBezTo>
                          <a:pt x="673904" y="69625"/>
                          <a:pt x="677052" y="70964"/>
                          <a:pt x="680227" y="72234"/>
                        </a:cubicBezTo>
                        <a:cubicBezTo>
                          <a:pt x="689752" y="71599"/>
                          <a:pt x="699308" y="71328"/>
                          <a:pt x="708802" y="70329"/>
                        </a:cubicBezTo>
                        <a:cubicBezTo>
                          <a:pt x="711406" y="70055"/>
                          <a:pt x="714292" y="69946"/>
                          <a:pt x="716422" y="68424"/>
                        </a:cubicBezTo>
                        <a:cubicBezTo>
                          <a:pt x="719006" y="66579"/>
                          <a:pt x="720232" y="63344"/>
                          <a:pt x="722137" y="60804"/>
                        </a:cubicBezTo>
                        <a:cubicBezTo>
                          <a:pt x="725401" y="51012"/>
                          <a:pt x="721647" y="58375"/>
                          <a:pt x="729757" y="51279"/>
                        </a:cubicBezTo>
                        <a:cubicBezTo>
                          <a:pt x="733136" y="48322"/>
                          <a:pt x="735903" y="44711"/>
                          <a:pt x="739282" y="41754"/>
                        </a:cubicBezTo>
                        <a:cubicBezTo>
                          <a:pt x="742818" y="38660"/>
                          <a:pt x="753598" y="33239"/>
                          <a:pt x="756427" y="32229"/>
                        </a:cubicBezTo>
                        <a:cubicBezTo>
                          <a:pt x="761358" y="30468"/>
                          <a:pt x="771667" y="28419"/>
                          <a:pt x="771667" y="28419"/>
                        </a:cubicBezTo>
                        <a:cubicBezTo>
                          <a:pt x="773572" y="27149"/>
                          <a:pt x="775102" y="24816"/>
                          <a:pt x="777382" y="24609"/>
                        </a:cubicBezTo>
                        <a:cubicBezTo>
                          <a:pt x="782481" y="24145"/>
                          <a:pt x="787869" y="24613"/>
                          <a:pt x="792622" y="26514"/>
                        </a:cubicBezTo>
                        <a:cubicBezTo>
                          <a:pt x="794748" y="27364"/>
                          <a:pt x="795101" y="30366"/>
                          <a:pt x="796432" y="32229"/>
                        </a:cubicBezTo>
                        <a:cubicBezTo>
                          <a:pt x="798277" y="34813"/>
                          <a:pt x="800242" y="37309"/>
                          <a:pt x="802147" y="39849"/>
                        </a:cubicBezTo>
                        <a:cubicBezTo>
                          <a:pt x="806935" y="54214"/>
                          <a:pt x="800476" y="36507"/>
                          <a:pt x="807862" y="51279"/>
                        </a:cubicBezTo>
                        <a:cubicBezTo>
                          <a:pt x="808760" y="53075"/>
                          <a:pt x="808771" y="55251"/>
                          <a:pt x="809767" y="56994"/>
                        </a:cubicBezTo>
                        <a:cubicBezTo>
                          <a:pt x="812569" y="61898"/>
                          <a:pt x="818971" y="68693"/>
                          <a:pt x="823102" y="72234"/>
                        </a:cubicBezTo>
                        <a:cubicBezTo>
                          <a:pt x="824840" y="73724"/>
                          <a:pt x="826912" y="74774"/>
                          <a:pt x="828817" y="76044"/>
                        </a:cubicBezTo>
                        <a:cubicBezTo>
                          <a:pt x="833897" y="91284"/>
                          <a:pt x="826277" y="73504"/>
                          <a:pt x="836437" y="83664"/>
                        </a:cubicBezTo>
                        <a:cubicBezTo>
                          <a:pt x="837857" y="85084"/>
                          <a:pt x="837444" y="87583"/>
                          <a:pt x="838342" y="89379"/>
                        </a:cubicBezTo>
                        <a:cubicBezTo>
                          <a:pt x="839366" y="91427"/>
                          <a:pt x="840778" y="93262"/>
                          <a:pt x="842152" y="95094"/>
                        </a:cubicBezTo>
                        <a:cubicBezTo>
                          <a:pt x="844592" y="98347"/>
                          <a:pt x="847381" y="101331"/>
                          <a:pt x="849772" y="104619"/>
                        </a:cubicBezTo>
                        <a:cubicBezTo>
                          <a:pt x="861925" y="121329"/>
                          <a:pt x="852367" y="111024"/>
                          <a:pt x="863107" y="121764"/>
                        </a:cubicBezTo>
                        <a:cubicBezTo>
                          <a:pt x="869546" y="141081"/>
                          <a:pt x="865480" y="133897"/>
                          <a:pt x="872632" y="144624"/>
                        </a:cubicBezTo>
                        <a:cubicBezTo>
                          <a:pt x="874167" y="158442"/>
                          <a:pt x="873442" y="158890"/>
                          <a:pt x="876442" y="169389"/>
                        </a:cubicBezTo>
                        <a:cubicBezTo>
                          <a:pt x="876994" y="171320"/>
                          <a:pt x="877516" y="173276"/>
                          <a:pt x="878347" y="175104"/>
                        </a:cubicBezTo>
                        <a:cubicBezTo>
                          <a:pt x="880697" y="180275"/>
                          <a:pt x="884171" y="184956"/>
                          <a:pt x="885967" y="190344"/>
                        </a:cubicBezTo>
                        <a:cubicBezTo>
                          <a:pt x="890948" y="205287"/>
                          <a:pt x="887711" y="198330"/>
                          <a:pt x="895492" y="211299"/>
                        </a:cubicBezTo>
                        <a:cubicBezTo>
                          <a:pt x="896127" y="213839"/>
                          <a:pt x="896967" y="216336"/>
                          <a:pt x="897397" y="218919"/>
                        </a:cubicBezTo>
                        <a:cubicBezTo>
                          <a:pt x="898525" y="225685"/>
                          <a:pt x="899408" y="238394"/>
                          <a:pt x="901207" y="245589"/>
                        </a:cubicBezTo>
                        <a:cubicBezTo>
                          <a:pt x="902181" y="249485"/>
                          <a:pt x="903747" y="253209"/>
                          <a:pt x="905017" y="257019"/>
                        </a:cubicBezTo>
                        <a:lnTo>
                          <a:pt x="906922" y="262734"/>
                        </a:lnTo>
                        <a:cubicBezTo>
                          <a:pt x="907557" y="269084"/>
                          <a:pt x="908827" y="275402"/>
                          <a:pt x="908827" y="281784"/>
                        </a:cubicBezTo>
                        <a:cubicBezTo>
                          <a:pt x="908827" y="285647"/>
                          <a:pt x="910617" y="292089"/>
                          <a:pt x="906922" y="293214"/>
                        </a:cubicBezTo>
                        <a:cubicBezTo>
                          <a:pt x="893543" y="297286"/>
                          <a:pt x="878982" y="294484"/>
                          <a:pt x="865012" y="295119"/>
                        </a:cubicBezTo>
                        <a:cubicBezTo>
                          <a:pt x="857736" y="296938"/>
                          <a:pt x="855041" y="297247"/>
                          <a:pt x="847867" y="300834"/>
                        </a:cubicBezTo>
                        <a:cubicBezTo>
                          <a:pt x="833095" y="308220"/>
                          <a:pt x="850802" y="301761"/>
                          <a:pt x="836437" y="306549"/>
                        </a:cubicBezTo>
                        <a:cubicBezTo>
                          <a:pt x="821483" y="321503"/>
                          <a:pt x="826589" y="314654"/>
                          <a:pt x="819292" y="325599"/>
                        </a:cubicBezTo>
                        <a:cubicBezTo>
                          <a:pt x="818657" y="328139"/>
                          <a:pt x="817387" y="330601"/>
                          <a:pt x="817387" y="333219"/>
                        </a:cubicBezTo>
                        <a:cubicBezTo>
                          <a:pt x="817387" y="338969"/>
                          <a:pt x="818347" y="344692"/>
                          <a:pt x="819292" y="350364"/>
                        </a:cubicBezTo>
                        <a:cubicBezTo>
                          <a:pt x="819622" y="352345"/>
                          <a:pt x="819943" y="354511"/>
                          <a:pt x="821197" y="356079"/>
                        </a:cubicBezTo>
                        <a:cubicBezTo>
                          <a:pt x="822627" y="357867"/>
                          <a:pt x="825201" y="358368"/>
                          <a:pt x="826912" y="359889"/>
                        </a:cubicBezTo>
                        <a:cubicBezTo>
                          <a:pt x="830939" y="363469"/>
                          <a:pt x="835109" y="367008"/>
                          <a:pt x="838342" y="371319"/>
                        </a:cubicBezTo>
                        <a:cubicBezTo>
                          <a:pt x="845431" y="380771"/>
                          <a:pt x="841415" y="377178"/>
                          <a:pt x="849772" y="382749"/>
                        </a:cubicBezTo>
                        <a:cubicBezTo>
                          <a:pt x="857214" y="397633"/>
                          <a:pt x="848837" y="383719"/>
                          <a:pt x="861202" y="396084"/>
                        </a:cubicBezTo>
                        <a:cubicBezTo>
                          <a:pt x="862821" y="397703"/>
                          <a:pt x="863310" y="400267"/>
                          <a:pt x="865012" y="401799"/>
                        </a:cubicBezTo>
                        <a:cubicBezTo>
                          <a:pt x="869732" y="406047"/>
                          <a:pt x="875762" y="408739"/>
                          <a:pt x="880252" y="413229"/>
                        </a:cubicBezTo>
                        <a:cubicBezTo>
                          <a:pt x="896462" y="429439"/>
                          <a:pt x="888678" y="422637"/>
                          <a:pt x="903112" y="434184"/>
                        </a:cubicBezTo>
                        <a:cubicBezTo>
                          <a:pt x="907375" y="441290"/>
                          <a:pt x="909251" y="445156"/>
                          <a:pt x="914542" y="451329"/>
                        </a:cubicBezTo>
                        <a:cubicBezTo>
                          <a:pt x="916295" y="453374"/>
                          <a:pt x="918352" y="455139"/>
                          <a:pt x="920257" y="457044"/>
                        </a:cubicBezTo>
                        <a:cubicBezTo>
                          <a:pt x="920892" y="459584"/>
                          <a:pt x="920991" y="462322"/>
                          <a:pt x="922162" y="464664"/>
                        </a:cubicBezTo>
                        <a:cubicBezTo>
                          <a:pt x="924210" y="468760"/>
                          <a:pt x="929782" y="476094"/>
                          <a:pt x="929782" y="476094"/>
                        </a:cubicBezTo>
                        <a:cubicBezTo>
                          <a:pt x="931042" y="484914"/>
                          <a:pt x="934050" y="498038"/>
                          <a:pt x="929782" y="506574"/>
                        </a:cubicBezTo>
                        <a:cubicBezTo>
                          <a:pt x="928611" y="508916"/>
                          <a:pt x="924702" y="507844"/>
                          <a:pt x="922162" y="508479"/>
                        </a:cubicBezTo>
                        <a:cubicBezTo>
                          <a:pt x="920892" y="511019"/>
                          <a:pt x="920170" y="513917"/>
                          <a:pt x="918352" y="516099"/>
                        </a:cubicBezTo>
                        <a:cubicBezTo>
                          <a:pt x="916886" y="517858"/>
                          <a:pt x="914067" y="518121"/>
                          <a:pt x="912637" y="519909"/>
                        </a:cubicBezTo>
                        <a:cubicBezTo>
                          <a:pt x="911383" y="521477"/>
                          <a:pt x="911986" y="524056"/>
                          <a:pt x="910732" y="525624"/>
                        </a:cubicBezTo>
                        <a:cubicBezTo>
                          <a:pt x="909302" y="527412"/>
                          <a:pt x="906636" y="527815"/>
                          <a:pt x="905017" y="529434"/>
                        </a:cubicBezTo>
                        <a:cubicBezTo>
                          <a:pt x="902772" y="531679"/>
                          <a:pt x="901207" y="534514"/>
                          <a:pt x="899302" y="537054"/>
                        </a:cubicBezTo>
                        <a:cubicBezTo>
                          <a:pt x="895209" y="549333"/>
                          <a:pt x="900792" y="536033"/>
                          <a:pt x="887872" y="550389"/>
                        </a:cubicBezTo>
                        <a:cubicBezTo>
                          <a:pt x="878263" y="561066"/>
                          <a:pt x="882556" y="559656"/>
                          <a:pt x="876442" y="569439"/>
                        </a:cubicBezTo>
                        <a:cubicBezTo>
                          <a:pt x="874759" y="572131"/>
                          <a:pt x="872572" y="574475"/>
                          <a:pt x="870727" y="577059"/>
                        </a:cubicBezTo>
                        <a:cubicBezTo>
                          <a:pt x="869396" y="578922"/>
                          <a:pt x="868187" y="580869"/>
                          <a:pt x="866917" y="582774"/>
                        </a:cubicBezTo>
                        <a:cubicBezTo>
                          <a:pt x="861458" y="610071"/>
                          <a:pt x="869089" y="576258"/>
                          <a:pt x="861202" y="599919"/>
                        </a:cubicBezTo>
                        <a:cubicBezTo>
                          <a:pt x="859546" y="604887"/>
                          <a:pt x="857392" y="615159"/>
                          <a:pt x="857392" y="615159"/>
                        </a:cubicBezTo>
                        <a:cubicBezTo>
                          <a:pt x="858027" y="624049"/>
                          <a:pt x="858313" y="632971"/>
                          <a:pt x="859297" y="641829"/>
                        </a:cubicBezTo>
                        <a:cubicBezTo>
                          <a:pt x="860201" y="649961"/>
                          <a:pt x="864962" y="656868"/>
                          <a:pt x="866917" y="664689"/>
                        </a:cubicBezTo>
                        <a:cubicBezTo>
                          <a:pt x="867702" y="667830"/>
                          <a:pt x="867892" y="671113"/>
                          <a:pt x="868822" y="674214"/>
                        </a:cubicBezTo>
                        <a:cubicBezTo>
                          <a:pt x="874596" y="693461"/>
                          <a:pt x="870835" y="675881"/>
                          <a:pt x="874537" y="689454"/>
                        </a:cubicBezTo>
                        <a:cubicBezTo>
                          <a:pt x="875915" y="694506"/>
                          <a:pt x="876005" y="700010"/>
                          <a:pt x="878347" y="704694"/>
                        </a:cubicBezTo>
                        <a:cubicBezTo>
                          <a:pt x="883328" y="714656"/>
                          <a:pt x="881468" y="709559"/>
                          <a:pt x="884062" y="719934"/>
                        </a:cubicBezTo>
                        <a:cubicBezTo>
                          <a:pt x="884697" y="726919"/>
                          <a:pt x="884182" y="734106"/>
                          <a:pt x="885967" y="740889"/>
                        </a:cubicBezTo>
                        <a:cubicBezTo>
                          <a:pt x="887412" y="746382"/>
                          <a:pt x="891791" y="750741"/>
                          <a:pt x="893587" y="756129"/>
                        </a:cubicBezTo>
                        <a:lnTo>
                          <a:pt x="897397" y="767559"/>
                        </a:lnTo>
                        <a:cubicBezTo>
                          <a:pt x="898032" y="769464"/>
                          <a:pt x="898188" y="771603"/>
                          <a:pt x="899302" y="773274"/>
                        </a:cubicBezTo>
                        <a:cubicBezTo>
                          <a:pt x="901842" y="777084"/>
                          <a:pt x="904698" y="780701"/>
                          <a:pt x="906922" y="784704"/>
                        </a:cubicBezTo>
                        <a:cubicBezTo>
                          <a:pt x="907897" y="786459"/>
                          <a:pt x="907713" y="788748"/>
                          <a:pt x="908827" y="790419"/>
                        </a:cubicBezTo>
                        <a:cubicBezTo>
                          <a:pt x="910321" y="792661"/>
                          <a:pt x="912789" y="794089"/>
                          <a:pt x="914542" y="796134"/>
                        </a:cubicBezTo>
                        <a:cubicBezTo>
                          <a:pt x="919655" y="802099"/>
                          <a:pt x="919894" y="804742"/>
                          <a:pt x="925972" y="809469"/>
                        </a:cubicBezTo>
                        <a:cubicBezTo>
                          <a:pt x="929586" y="812280"/>
                          <a:pt x="933739" y="814342"/>
                          <a:pt x="937402" y="817089"/>
                        </a:cubicBezTo>
                        <a:cubicBezTo>
                          <a:pt x="939942" y="818994"/>
                          <a:pt x="942121" y="821515"/>
                          <a:pt x="945022" y="822804"/>
                        </a:cubicBezTo>
                        <a:cubicBezTo>
                          <a:pt x="947981" y="824119"/>
                          <a:pt x="951372" y="824074"/>
                          <a:pt x="954547" y="824709"/>
                        </a:cubicBezTo>
                        <a:cubicBezTo>
                          <a:pt x="958221" y="826913"/>
                          <a:pt x="973084" y="835626"/>
                          <a:pt x="975502" y="838044"/>
                        </a:cubicBezTo>
                        <a:cubicBezTo>
                          <a:pt x="979312" y="841854"/>
                          <a:pt x="983699" y="845163"/>
                          <a:pt x="986932" y="849474"/>
                        </a:cubicBezTo>
                        <a:cubicBezTo>
                          <a:pt x="994263" y="859249"/>
                          <a:pt x="990402" y="854849"/>
                          <a:pt x="998362" y="862809"/>
                        </a:cubicBezTo>
                        <a:cubicBezTo>
                          <a:pt x="999632" y="865984"/>
                          <a:pt x="1000511" y="869345"/>
                          <a:pt x="1002172" y="872334"/>
                        </a:cubicBezTo>
                        <a:cubicBezTo>
                          <a:pt x="1003714" y="875109"/>
                          <a:pt x="1008409" y="876822"/>
                          <a:pt x="1007887" y="879954"/>
                        </a:cubicBezTo>
                        <a:cubicBezTo>
                          <a:pt x="1007420" y="882755"/>
                          <a:pt x="1002807" y="882494"/>
                          <a:pt x="1000267" y="883764"/>
                        </a:cubicBezTo>
                        <a:cubicBezTo>
                          <a:pt x="999632" y="880589"/>
                          <a:pt x="998941" y="877425"/>
                          <a:pt x="998362" y="874239"/>
                        </a:cubicBezTo>
                        <a:cubicBezTo>
                          <a:pt x="997671" y="870439"/>
                          <a:pt x="998333" y="866185"/>
                          <a:pt x="996457" y="862809"/>
                        </a:cubicBezTo>
                        <a:cubicBezTo>
                          <a:pt x="994915" y="860034"/>
                          <a:pt x="991377" y="858999"/>
                          <a:pt x="988837" y="857094"/>
                        </a:cubicBezTo>
                        <a:cubicBezTo>
                          <a:pt x="984392" y="860904"/>
                          <a:pt x="978749" y="863653"/>
                          <a:pt x="975502" y="868524"/>
                        </a:cubicBezTo>
                        <a:cubicBezTo>
                          <a:pt x="974317" y="870301"/>
                          <a:pt x="968919" y="887583"/>
                          <a:pt x="967882" y="893289"/>
                        </a:cubicBezTo>
                        <a:cubicBezTo>
                          <a:pt x="967079" y="897707"/>
                          <a:pt x="966780" y="902206"/>
                          <a:pt x="965977" y="906624"/>
                        </a:cubicBezTo>
                        <a:cubicBezTo>
                          <a:pt x="965509" y="909200"/>
                          <a:pt x="966098" y="912586"/>
                          <a:pt x="964072" y="914244"/>
                        </a:cubicBezTo>
                        <a:cubicBezTo>
                          <a:pt x="951874" y="924225"/>
                          <a:pt x="945177" y="923747"/>
                          <a:pt x="931687" y="925674"/>
                        </a:cubicBezTo>
                        <a:cubicBezTo>
                          <a:pt x="908304" y="917880"/>
                          <a:pt x="931482" y="926524"/>
                          <a:pt x="910732" y="916149"/>
                        </a:cubicBezTo>
                        <a:cubicBezTo>
                          <a:pt x="906127" y="913846"/>
                          <a:pt x="902280" y="914170"/>
                          <a:pt x="897397" y="912339"/>
                        </a:cubicBezTo>
                        <a:cubicBezTo>
                          <a:pt x="889071" y="909217"/>
                          <a:pt x="889581" y="906914"/>
                          <a:pt x="880252" y="904719"/>
                        </a:cubicBezTo>
                        <a:cubicBezTo>
                          <a:pt x="872732" y="902950"/>
                          <a:pt x="864820" y="903031"/>
                          <a:pt x="857392" y="900909"/>
                        </a:cubicBezTo>
                        <a:cubicBezTo>
                          <a:pt x="838044" y="895381"/>
                          <a:pt x="848281" y="898977"/>
                          <a:pt x="826912" y="889479"/>
                        </a:cubicBezTo>
                        <a:cubicBezTo>
                          <a:pt x="810402" y="890749"/>
                          <a:pt x="793853" y="891585"/>
                          <a:pt x="777382" y="893289"/>
                        </a:cubicBezTo>
                        <a:cubicBezTo>
                          <a:pt x="775385" y="893496"/>
                          <a:pt x="773675" y="895194"/>
                          <a:pt x="771667" y="895194"/>
                        </a:cubicBezTo>
                        <a:cubicBezTo>
                          <a:pt x="768429" y="895194"/>
                          <a:pt x="765377" y="893413"/>
                          <a:pt x="762142" y="893289"/>
                        </a:cubicBezTo>
                        <a:cubicBezTo>
                          <a:pt x="732312" y="892142"/>
                          <a:pt x="702452" y="892019"/>
                          <a:pt x="672607" y="891384"/>
                        </a:cubicBezTo>
                        <a:cubicBezTo>
                          <a:pt x="654827" y="892019"/>
                          <a:pt x="637026" y="892213"/>
                          <a:pt x="619267" y="893289"/>
                        </a:cubicBezTo>
                        <a:cubicBezTo>
                          <a:pt x="616035" y="893485"/>
                          <a:pt x="612973" y="894986"/>
                          <a:pt x="609742" y="895194"/>
                        </a:cubicBezTo>
                        <a:cubicBezTo>
                          <a:pt x="593254" y="896258"/>
                          <a:pt x="576722" y="896464"/>
                          <a:pt x="560212" y="897099"/>
                        </a:cubicBezTo>
                        <a:cubicBezTo>
                          <a:pt x="546665" y="898792"/>
                          <a:pt x="543279" y="900486"/>
                          <a:pt x="529732" y="897099"/>
                        </a:cubicBezTo>
                        <a:cubicBezTo>
                          <a:pt x="525865" y="896132"/>
                          <a:pt x="519798" y="891746"/>
                          <a:pt x="516397" y="889479"/>
                        </a:cubicBezTo>
                        <a:cubicBezTo>
                          <a:pt x="518302" y="888844"/>
                          <a:pt x="521477" y="889479"/>
                          <a:pt x="522112" y="887574"/>
                        </a:cubicBezTo>
                        <a:cubicBezTo>
                          <a:pt x="524330" y="880920"/>
                          <a:pt x="522724" y="873513"/>
                          <a:pt x="524017" y="866619"/>
                        </a:cubicBezTo>
                        <a:cubicBezTo>
                          <a:pt x="525995" y="856072"/>
                          <a:pt x="527726" y="859200"/>
                          <a:pt x="531637" y="851379"/>
                        </a:cubicBezTo>
                        <a:cubicBezTo>
                          <a:pt x="532535" y="849583"/>
                          <a:pt x="532907" y="847569"/>
                          <a:pt x="533542" y="845664"/>
                        </a:cubicBezTo>
                        <a:cubicBezTo>
                          <a:pt x="532272" y="837409"/>
                          <a:pt x="531645" y="829029"/>
                          <a:pt x="529732" y="820899"/>
                        </a:cubicBezTo>
                        <a:cubicBezTo>
                          <a:pt x="528581" y="816006"/>
                          <a:pt x="524528" y="811792"/>
                          <a:pt x="522112" y="807564"/>
                        </a:cubicBezTo>
                        <a:cubicBezTo>
                          <a:pt x="512199" y="790217"/>
                          <a:pt x="525997" y="810192"/>
                          <a:pt x="510682" y="792324"/>
                        </a:cubicBezTo>
                        <a:cubicBezTo>
                          <a:pt x="502215" y="782446"/>
                          <a:pt x="512164" y="790137"/>
                          <a:pt x="501157" y="782799"/>
                        </a:cubicBezTo>
                        <a:cubicBezTo>
                          <a:pt x="499887" y="780894"/>
                          <a:pt x="498966" y="778703"/>
                          <a:pt x="497347" y="777084"/>
                        </a:cubicBezTo>
                        <a:cubicBezTo>
                          <a:pt x="490301" y="770038"/>
                          <a:pt x="488178" y="769642"/>
                          <a:pt x="480202" y="765654"/>
                        </a:cubicBezTo>
                        <a:cubicBezTo>
                          <a:pt x="470401" y="752587"/>
                          <a:pt x="478660" y="762378"/>
                          <a:pt x="463057" y="748509"/>
                        </a:cubicBezTo>
                        <a:cubicBezTo>
                          <a:pt x="453127" y="739683"/>
                          <a:pt x="462078" y="745162"/>
                          <a:pt x="449722" y="738984"/>
                        </a:cubicBezTo>
                        <a:cubicBezTo>
                          <a:pt x="437746" y="719023"/>
                          <a:pt x="450197" y="739035"/>
                          <a:pt x="438292" y="721839"/>
                        </a:cubicBezTo>
                        <a:cubicBezTo>
                          <a:pt x="434382" y="716192"/>
                          <a:pt x="433005" y="707766"/>
                          <a:pt x="426862" y="704694"/>
                        </a:cubicBezTo>
                        <a:cubicBezTo>
                          <a:pt x="413384" y="697955"/>
                          <a:pt x="418976" y="701342"/>
                          <a:pt x="409717" y="695169"/>
                        </a:cubicBezTo>
                        <a:cubicBezTo>
                          <a:pt x="395764" y="699156"/>
                          <a:pt x="397312" y="697827"/>
                          <a:pt x="384952" y="704694"/>
                        </a:cubicBezTo>
                        <a:cubicBezTo>
                          <a:pt x="382951" y="705806"/>
                          <a:pt x="381468" y="707989"/>
                          <a:pt x="379237" y="708504"/>
                        </a:cubicBezTo>
                        <a:cubicBezTo>
                          <a:pt x="373019" y="709939"/>
                          <a:pt x="366498" y="709462"/>
                          <a:pt x="360187" y="710409"/>
                        </a:cubicBezTo>
                        <a:cubicBezTo>
                          <a:pt x="353783" y="711370"/>
                          <a:pt x="347502" y="713026"/>
                          <a:pt x="341137" y="714219"/>
                        </a:cubicBezTo>
                        <a:cubicBezTo>
                          <a:pt x="337341" y="714931"/>
                          <a:pt x="333478" y="715286"/>
                          <a:pt x="329707" y="716124"/>
                        </a:cubicBezTo>
                        <a:cubicBezTo>
                          <a:pt x="324952" y="717181"/>
                          <a:pt x="312477" y="722964"/>
                          <a:pt x="310657" y="723744"/>
                        </a:cubicBezTo>
                        <a:cubicBezTo>
                          <a:pt x="308752" y="725649"/>
                          <a:pt x="307443" y="728458"/>
                          <a:pt x="304942" y="729459"/>
                        </a:cubicBezTo>
                        <a:cubicBezTo>
                          <a:pt x="300773" y="731127"/>
                          <a:pt x="296097" y="731364"/>
                          <a:pt x="291607" y="731364"/>
                        </a:cubicBezTo>
                        <a:cubicBezTo>
                          <a:pt x="276988" y="731364"/>
                          <a:pt x="262397" y="730094"/>
                          <a:pt x="247792" y="729459"/>
                        </a:cubicBezTo>
                        <a:cubicBezTo>
                          <a:pt x="243032" y="728507"/>
                          <a:pt x="232699" y="727042"/>
                          <a:pt x="228742" y="723744"/>
                        </a:cubicBezTo>
                        <a:cubicBezTo>
                          <a:pt x="227199" y="722458"/>
                          <a:pt x="228004" y="719663"/>
                          <a:pt x="226837" y="718029"/>
                        </a:cubicBezTo>
                        <a:cubicBezTo>
                          <a:pt x="221661" y="710783"/>
                          <a:pt x="217946" y="710249"/>
                          <a:pt x="211597" y="704694"/>
                        </a:cubicBezTo>
                        <a:cubicBezTo>
                          <a:pt x="208894" y="702329"/>
                          <a:pt x="206517" y="699614"/>
                          <a:pt x="203977" y="697074"/>
                        </a:cubicBezTo>
                        <a:cubicBezTo>
                          <a:pt x="203342" y="695169"/>
                          <a:pt x="202970" y="693155"/>
                          <a:pt x="202072" y="691359"/>
                        </a:cubicBezTo>
                        <a:cubicBezTo>
                          <a:pt x="196175" y="679565"/>
                          <a:pt x="199396" y="692599"/>
                          <a:pt x="194452" y="676119"/>
                        </a:cubicBezTo>
                        <a:cubicBezTo>
                          <a:pt x="193522" y="673018"/>
                          <a:pt x="193005" y="669799"/>
                          <a:pt x="192547" y="666594"/>
                        </a:cubicBezTo>
                        <a:cubicBezTo>
                          <a:pt x="191734" y="660902"/>
                          <a:pt x="192333" y="654945"/>
                          <a:pt x="190642" y="649449"/>
                        </a:cubicBezTo>
                        <a:cubicBezTo>
                          <a:pt x="188968" y="644008"/>
                          <a:pt x="174828" y="633062"/>
                          <a:pt x="173497" y="630399"/>
                        </a:cubicBezTo>
                        <a:cubicBezTo>
                          <a:pt x="163006" y="609417"/>
                          <a:pt x="178114" y="637624"/>
                          <a:pt x="162067" y="615159"/>
                        </a:cubicBezTo>
                        <a:cubicBezTo>
                          <a:pt x="157763" y="609133"/>
                          <a:pt x="150637" y="596109"/>
                          <a:pt x="150637" y="596109"/>
                        </a:cubicBezTo>
                        <a:cubicBezTo>
                          <a:pt x="150002" y="593569"/>
                          <a:pt x="149903" y="590831"/>
                          <a:pt x="148732" y="588489"/>
                        </a:cubicBezTo>
                        <a:cubicBezTo>
                          <a:pt x="146260" y="583545"/>
                          <a:pt x="142329" y="579379"/>
                          <a:pt x="137302" y="577059"/>
                        </a:cubicBezTo>
                        <a:cubicBezTo>
                          <a:pt x="124532" y="571165"/>
                          <a:pt x="111502" y="566275"/>
                          <a:pt x="97297" y="565629"/>
                        </a:cubicBezTo>
                        <a:cubicBezTo>
                          <a:pt x="73818" y="564562"/>
                          <a:pt x="32209" y="567217"/>
                          <a:pt x="19192" y="567534"/>
                        </a:cubicBezTo>
                        <a:close/>
                      </a:path>
                    </a:pathLst>
                  </a:custGeom>
                  <a:solidFill>
                    <a:srgbClr val="92D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075" name="Freeform: Shape 3074">
                  <a:extLst>
                    <a:ext uri="{FF2B5EF4-FFF2-40B4-BE49-F238E27FC236}">
                      <a16:creationId xmlns:a16="http://schemas.microsoft.com/office/drawing/2014/main" id="{6FA6AC4B-116E-27F0-D7D3-F22284267FD6}"/>
                    </a:ext>
                  </a:extLst>
                </p:cNvPr>
                <p:cNvSpPr/>
                <p:nvPr/>
              </p:nvSpPr>
              <p:spPr>
                <a:xfrm>
                  <a:off x="5161935" y="5675671"/>
                  <a:ext cx="793955" cy="808703"/>
                </a:xfrm>
                <a:custGeom>
                  <a:avLst/>
                  <a:gdLst>
                    <a:gd name="connsiteX0" fmla="*/ 68826 w 793955"/>
                    <a:gd name="connsiteY0" fmla="*/ 808703 h 808703"/>
                    <a:gd name="connsiteX1" fmla="*/ 68826 w 793955"/>
                    <a:gd name="connsiteY1" fmla="*/ 808703 h 808703"/>
                    <a:gd name="connsiteX2" fmla="*/ 63910 w 793955"/>
                    <a:gd name="connsiteY2" fmla="*/ 759542 h 808703"/>
                    <a:gd name="connsiteX3" fmla="*/ 76200 w 793955"/>
                    <a:gd name="connsiteY3" fmla="*/ 747252 h 808703"/>
                    <a:gd name="connsiteX4" fmla="*/ 78659 w 793955"/>
                    <a:gd name="connsiteY4" fmla="*/ 739877 h 808703"/>
                    <a:gd name="connsiteX5" fmla="*/ 83575 w 793955"/>
                    <a:gd name="connsiteY5" fmla="*/ 715297 h 808703"/>
                    <a:gd name="connsiteX6" fmla="*/ 76200 w 793955"/>
                    <a:gd name="connsiteY6" fmla="*/ 678426 h 808703"/>
                    <a:gd name="connsiteX7" fmla="*/ 66368 w 793955"/>
                    <a:gd name="connsiteY7" fmla="*/ 675968 h 808703"/>
                    <a:gd name="connsiteX8" fmla="*/ 41788 w 793955"/>
                    <a:gd name="connsiteY8" fmla="*/ 661219 h 808703"/>
                    <a:gd name="connsiteX9" fmla="*/ 14749 w 793955"/>
                    <a:gd name="connsiteY9" fmla="*/ 646471 h 808703"/>
                    <a:gd name="connsiteX10" fmla="*/ 2459 w 793955"/>
                    <a:gd name="connsiteY10" fmla="*/ 644013 h 808703"/>
                    <a:gd name="connsiteX11" fmla="*/ 4917 w 793955"/>
                    <a:gd name="connsiteY11" fmla="*/ 621890 h 808703"/>
                    <a:gd name="connsiteX12" fmla="*/ 7375 w 793955"/>
                    <a:gd name="connsiteY12" fmla="*/ 609600 h 808703"/>
                    <a:gd name="connsiteX13" fmla="*/ 14749 w 793955"/>
                    <a:gd name="connsiteY13" fmla="*/ 602226 h 808703"/>
                    <a:gd name="connsiteX14" fmla="*/ 17207 w 793955"/>
                    <a:gd name="connsiteY14" fmla="*/ 592394 h 808703"/>
                    <a:gd name="connsiteX15" fmla="*/ 12291 w 793955"/>
                    <a:gd name="connsiteY15" fmla="*/ 572729 h 808703"/>
                    <a:gd name="connsiteX16" fmla="*/ 9833 w 793955"/>
                    <a:gd name="connsiteY16" fmla="*/ 565355 h 808703"/>
                    <a:gd name="connsiteX17" fmla="*/ 0 w 793955"/>
                    <a:gd name="connsiteY17" fmla="*/ 550606 h 808703"/>
                    <a:gd name="connsiteX18" fmla="*/ 24581 w 793955"/>
                    <a:gd name="connsiteY18" fmla="*/ 545690 h 808703"/>
                    <a:gd name="connsiteX19" fmla="*/ 39330 w 793955"/>
                    <a:gd name="connsiteY19" fmla="*/ 540774 h 808703"/>
                    <a:gd name="connsiteX20" fmla="*/ 49162 w 793955"/>
                    <a:gd name="connsiteY20" fmla="*/ 533400 h 808703"/>
                    <a:gd name="connsiteX21" fmla="*/ 54078 w 793955"/>
                    <a:gd name="connsiteY21" fmla="*/ 523568 h 808703"/>
                    <a:gd name="connsiteX22" fmla="*/ 44246 w 793955"/>
                    <a:gd name="connsiteY22" fmla="*/ 506361 h 808703"/>
                    <a:gd name="connsiteX23" fmla="*/ 39330 w 793955"/>
                    <a:gd name="connsiteY23" fmla="*/ 498987 h 808703"/>
                    <a:gd name="connsiteX24" fmla="*/ 44246 w 793955"/>
                    <a:gd name="connsiteY24" fmla="*/ 486697 h 808703"/>
                    <a:gd name="connsiteX25" fmla="*/ 54078 w 793955"/>
                    <a:gd name="connsiteY25" fmla="*/ 484239 h 808703"/>
                    <a:gd name="connsiteX26" fmla="*/ 76200 w 793955"/>
                    <a:gd name="connsiteY26" fmla="*/ 481781 h 808703"/>
                    <a:gd name="connsiteX27" fmla="*/ 71284 w 793955"/>
                    <a:gd name="connsiteY27" fmla="*/ 464574 h 808703"/>
                    <a:gd name="connsiteX28" fmla="*/ 63910 w 793955"/>
                    <a:gd name="connsiteY28" fmla="*/ 454742 h 808703"/>
                    <a:gd name="connsiteX29" fmla="*/ 58994 w 793955"/>
                    <a:gd name="connsiteY29" fmla="*/ 444910 h 808703"/>
                    <a:gd name="connsiteX30" fmla="*/ 56536 w 793955"/>
                    <a:gd name="connsiteY30" fmla="*/ 430161 h 808703"/>
                    <a:gd name="connsiteX31" fmla="*/ 54078 w 793955"/>
                    <a:gd name="connsiteY31" fmla="*/ 405581 h 808703"/>
                    <a:gd name="connsiteX32" fmla="*/ 46704 w 793955"/>
                    <a:gd name="connsiteY32" fmla="*/ 398206 h 808703"/>
                    <a:gd name="connsiteX33" fmla="*/ 54078 w 793955"/>
                    <a:gd name="connsiteY33" fmla="*/ 371168 h 808703"/>
                    <a:gd name="connsiteX34" fmla="*/ 56536 w 793955"/>
                    <a:gd name="connsiteY34" fmla="*/ 363794 h 808703"/>
                    <a:gd name="connsiteX35" fmla="*/ 66368 w 793955"/>
                    <a:gd name="connsiteY35" fmla="*/ 358877 h 808703"/>
                    <a:gd name="connsiteX36" fmla="*/ 78659 w 793955"/>
                    <a:gd name="connsiteY36" fmla="*/ 346587 h 808703"/>
                    <a:gd name="connsiteX37" fmla="*/ 93407 w 793955"/>
                    <a:gd name="connsiteY37" fmla="*/ 341671 h 808703"/>
                    <a:gd name="connsiteX38" fmla="*/ 127820 w 793955"/>
                    <a:gd name="connsiteY38" fmla="*/ 346587 h 808703"/>
                    <a:gd name="connsiteX39" fmla="*/ 142568 w 793955"/>
                    <a:gd name="connsiteY39" fmla="*/ 349045 h 808703"/>
                    <a:gd name="connsiteX40" fmla="*/ 157317 w 793955"/>
                    <a:gd name="connsiteY40" fmla="*/ 346587 h 808703"/>
                    <a:gd name="connsiteX41" fmla="*/ 164691 w 793955"/>
                    <a:gd name="connsiteY41" fmla="*/ 339213 h 808703"/>
                    <a:gd name="connsiteX42" fmla="*/ 169607 w 793955"/>
                    <a:gd name="connsiteY42" fmla="*/ 331839 h 808703"/>
                    <a:gd name="connsiteX43" fmla="*/ 176981 w 793955"/>
                    <a:gd name="connsiteY43" fmla="*/ 329381 h 808703"/>
                    <a:gd name="connsiteX44" fmla="*/ 191730 w 793955"/>
                    <a:gd name="connsiteY44" fmla="*/ 331839 h 808703"/>
                    <a:gd name="connsiteX45" fmla="*/ 194188 w 793955"/>
                    <a:gd name="connsiteY45" fmla="*/ 339213 h 808703"/>
                    <a:gd name="connsiteX46" fmla="*/ 201562 w 793955"/>
                    <a:gd name="connsiteY46" fmla="*/ 341671 h 808703"/>
                    <a:gd name="connsiteX47" fmla="*/ 208936 w 793955"/>
                    <a:gd name="connsiteY47" fmla="*/ 346587 h 808703"/>
                    <a:gd name="connsiteX48" fmla="*/ 240891 w 793955"/>
                    <a:gd name="connsiteY48" fmla="*/ 344129 h 808703"/>
                    <a:gd name="connsiteX49" fmla="*/ 248265 w 793955"/>
                    <a:gd name="connsiteY49" fmla="*/ 334297 h 808703"/>
                    <a:gd name="connsiteX50" fmla="*/ 238433 w 793955"/>
                    <a:gd name="connsiteY50" fmla="*/ 326923 h 808703"/>
                    <a:gd name="connsiteX51" fmla="*/ 240891 w 793955"/>
                    <a:gd name="connsiteY51" fmla="*/ 297426 h 808703"/>
                    <a:gd name="connsiteX52" fmla="*/ 245807 w 793955"/>
                    <a:gd name="connsiteY52" fmla="*/ 287594 h 808703"/>
                    <a:gd name="connsiteX53" fmla="*/ 263013 w 793955"/>
                    <a:gd name="connsiteY53" fmla="*/ 285135 h 808703"/>
                    <a:gd name="connsiteX54" fmla="*/ 265471 w 793955"/>
                    <a:gd name="connsiteY54" fmla="*/ 277761 h 808703"/>
                    <a:gd name="connsiteX55" fmla="*/ 260555 w 793955"/>
                    <a:gd name="connsiteY55" fmla="*/ 267929 h 808703"/>
                    <a:gd name="connsiteX56" fmla="*/ 258097 w 793955"/>
                    <a:gd name="connsiteY56" fmla="*/ 255639 h 808703"/>
                    <a:gd name="connsiteX57" fmla="*/ 260555 w 793955"/>
                    <a:gd name="connsiteY57" fmla="*/ 245806 h 808703"/>
                    <a:gd name="connsiteX58" fmla="*/ 263013 w 793955"/>
                    <a:gd name="connsiteY58" fmla="*/ 231058 h 808703"/>
                    <a:gd name="connsiteX59" fmla="*/ 267930 w 793955"/>
                    <a:gd name="connsiteY59" fmla="*/ 226142 h 808703"/>
                    <a:gd name="connsiteX60" fmla="*/ 290052 w 793955"/>
                    <a:gd name="connsiteY60" fmla="*/ 221226 h 808703"/>
                    <a:gd name="connsiteX61" fmla="*/ 299884 w 793955"/>
                    <a:gd name="connsiteY61" fmla="*/ 216310 h 808703"/>
                    <a:gd name="connsiteX62" fmla="*/ 317091 w 793955"/>
                    <a:gd name="connsiteY62" fmla="*/ 204019 h 808703"/>
                    <a:gd name="connsiteX63" fmla="*/ 324465 w 793955"/>
                    <a:gd name="connsiteY63" fmla="*/ 191729 h 808703"/>
                    <a:gd name="connsiteX64" fmla="*/ 336755 w 793955"/>
                    <a:gd name="connsiteY64" fmla="*/ 172064 h 808703"/>
                    <a:gd name="connsiteX65" fmla="*/ 339213 w 793955"/>
                    <a:gd name="connsiteY65" fmla="*/ 164690 h 808703"/>
                    <a:gd name="connsiteX66" fmla="*/ 341671 w 793955"/>
                    <a:gd name="connsiteY66" fmla="*/ 137652 h 808703"/>
                    <a:gd name="connsiteX67" fmla="*/ 344130 w 793955"/>
                    <a:gd name="connsiteY67" fmla="*/ 130277 h 808703"/>
                    <a:gd name="connsiteX68" fmla="*/ 363794 w 793955"/>
                    <a:gd name="connsiteY68" fmla="*/ 122903 h 808703"/>
                    <a:gd name="connsiteX69" fmla="*/ 383459 w 793955"/>
                    <a:gd name="connsiteY69" fmla="*/ 125361 h 808703"/>
                    <a:gd name="connsiteX70" fmla="*/ 400665 w 793955"/>
                    <a:gd name="connsiteY70" fmla="*/ 108155 h 808703"/>
                    <a:gd name="connsiteX71" fmla="*/ 408039 w 793955"/>
                    <a:gd name="connsiteY71" fmla="*/ 100781 h 808703"/>
                    <a:gd name="connsiteX72" fmla="*/ 415413 w 793955"/>
                    <a:gd name="connsiteY72" fmla="*/ 98323 h 808703"/>
                    <a:gd name="connsiteX73" fmla="*/ 435078 w 793955"/>
                    <a:gd name="connsiteY73" fmla="*/ 93406 h 808703"/>
                    <a:gd name="connsiteX74" fmla="*/ 442452 w 793955"/>
                    <a:gd name="connsiteY74" fmla="*/ 71284 h 808703"/>
                    <a:gd name="connsiteX75" fmla="*/ 454742 w 793955"/>
                    <a:gd name="connsiteY75" fmla="*/ 58994 h 808703"/>
                    <a:gd name="connsiteX76" fmla="*/ 503904 w 793955"/>
                    <a:gd name="connsiteY76" fmla="*/ 54077 h 808703"/>
                    <a:gd name="connsiteX77" fmla="*/ 511278 w 793955"/>
                    <a:gd name="connsiteY77" fmla="*/ 51619 h 808703"/>
                    <a:gd name="connsiteX78" fmla="*/ 516194 w 793955"/>
                    <a:gd name="connsiteY78" fmla="*/ 44245 h 808703"/>
                    <a:gd name="connsiteX79" fmla="*/ 530942 w 793955"/>
                    <a:gd name="connsiteY79" fmla="*/ 34413 h 808703"/>
                    <a:gd name="connsiteX80" fmla="*/ 535859 w 793955"/>
                    <a:gd name="connsiteY80" fmla="*/ 29497 h 808703"/>
                    <a:gd name="connsiteX81" fmla="*/ 557981 w 793955"/>
                    <a:gd name="connsiteY81" fmla="*/ 17206 h 808703"/>
                    <a:gd name="connsiteX82" fmla="*/ 565355 w 793955"/>
                    <a:gd name="connsiteY82" fmla="*/ 12290 h 808703"/>
                    <a:gd name="connsiteX83" fmla="*/ 580104 w 793955"/>
                    <a:gd name="connsiteY83" fmla="*/ 9832 h 808703"/>
                    <a:gd name="connsiteX84" fmla="*/ 599768 w 793955"/>
                    <a:gd name="connsiteY84" fmla="*/ 4916 h 808703"/>
                    <a:gd name="connsiteX85" fmla="*/ 639097 w 793955"/>
                    <a:gd name="connsiteY85" fmla="*/ 0 h 808703"/>
                    <a:gd name="connsiteX86" fmla="*/ 658762 w 793955"/>
                    <a:gd name="connsiteY86" fmla="*/ 2458 h 808703"/>
                    <a:gd name="connsiteX87" fmla="*/ 668594 w 793955"/>
                    <a:gd name="connsiteY87" fmla="*/ 7374 h 808703"/>
                    <a:gd name="connsiteX88" fmla="*/ 661220 w 793955"/>
                    <a:gd name="connsiteY88" fmla="*/ 9832 h 808703"/>
                    <a:gd name="connsiteX89" fmla="*/ 663678 w 793955"/>
                    <a:gd name="connsiteY89" fmla="*/ 51619 h 808703"/>
                    <a:gd name="connsiteX90" fmla="*/ 673510 w 793955"/>
                    <a:gd name="connsiteY90" fmla="*/ 68826 h 808703"/>
                    <a:gd name="connsiteX91" fmla="*/ 690717 w 793955"/>
                    <a:gd name="connsiteY91" fmla="*/ 86032 h 808703"/>
                    <a:gd name="connsiteX92" fmla="*/ 705465 w 793955"/>
                    <a:gd name="connsiteY92" fmla="*/ 98323 h 808703"/>
                    <a:gd name="connsiteX93" fmla="*/ 710381 w 793955"/>
                    <a:gd name="connsiteY93" fmla="*/ 108155 h 808703"/>
                    <a:gd name="connsiteX94" fmla="*/ 717755 w 793955"/>
                    <a:gd name="connsiteY94" fmla="*/ 113071 h 808703"/>
                    <a:gd name="connsiteX95" fmla="*/ 722671 w 793955"/>
                    <a:gd name="connsiteY95" fmla="*/ 125361 h 808703"/>
                    <a:gd name="connsiteX96" fmla="*/ 727588 w 793955"/>
                    <a:gd name="connsiteY96" fmla="*/ 135194 h 808703"/>
                    <a:gd name="connsiteX97" fmla="*/ 722671 w 793955"/>
                    <a:gd name="connsiteY97" fmla="*/ 140110 h 808703"/>
                    <a:gd name="connsiteX98" fmla="*/ 710381 w 793955"/>
                    <a:gd name="connsiteY98" fmla="*/ 157316 h 808703"/>
                    <a:gd name="connsiteX99" fmla="*/ 715297 w 793955"/>
                    <a:gd name="connsiteY99" fmla="*/ 164690 h 808703"/>
                    <a:gd name="connsiteX100" fmla="*/ 734962 w 793955"/>
                    <a:gd name="connsiteY100" fmla="*/ 174523 h 808703"/>
                    <a:gd name="connsiteX101" fmla="*/ 754626 w 793955"/>
                    <a:gd name="connsiteY101" fmla="*/ 186813 h 808703"/>
                    <a:gd name="connsiteX102" fmla="*/ 759542 w 793955"/>
                    <a:gd name="connsiteY102" fmla="*/ 194187 h 808703"/>
                    <a:gd name="connsiteX103" fmla="*/ 776749 w 793955"/>
                    <a:gd name="connsiteY103" fmla="*/ 189271 h 808703"/>
                    <a:gd name="connsiteX104" fmla="*/ 789039 w 793955"/>
                    <a:gd name="connsiteY104" fmla="*/ 191729 h 808703"/>
                    <a:gd name="connsiteX105" fmla="*/ 786581 w 793955"/>
                    <a:gd name="connsiteY105" fmla="*/ 211394 h 808703"/>
                    <a:gd name="connsiteX106" fmla="*/ 793955 w 793955"/>
                    <a:gd name="connsiteY106" fmla="*/ 226142 h 808703"/>
                    <a:gd name="connsiteX107" fmla="*/ 784123 w 793955"/>
                    <a:gd name="connsiteY107" fmla="*/ 255639 h 808703"/>
                    <a:gd name="connsiteX108" fmla="*/ 764459 w 793955"/>
                    <a:gd name="connsiteY108" fmla="*/ 267929 h 808703"/>
                    <a:gd name="connsiteX109" fmla="*/ 762000 w 793955"/>
                    <a:gd name="connsiteY109" fmla="*/ 275303 h 808703"/>
                    <a:gd name="connsiteX110" fmla="*/ 722671 w 793955"/>
                    <a:gd name="connsiteY110" fmla="*/ 285135 h 808703"/>
                    <a:gd name="connsiteX111" fmla="*/ 715297 w 793955"/>
                    <a:gd name="connsiteY111" fmla="*/ 297426 h 808703"/>
                    <a:gd name="connsiteX112" fmla="*/ 710381 w 793955"/>
                    <a:gd name="connsiteY112" fmla="*/ 304800 h 808703"/>
                    <a:gd name="connsiteX113" fmla="*/ 695633 w 793955"/>
                    <a:gd name="connsiteY113" fmla="*/ 314632 h 808703"/>
                    <a:gd name="connsiteX114" fmla="*/ 675968 w 793955"/>
                    <a:gd name="connsiteY114" fmla="*/ 324464 h 808703"/>
                    <a:gd name="connsiteX115" fmla="*/ 661220 w 793955"/>
                    <a:gd name="connsiteY115" fmla="*/ 312174 h 808703"/>
                    <a:gd name="connsiteX116" fmla="*/ 646471 w 793955"/>
                    <a:gd name="connsiteY116" fmla="*/ 302342 h 808703"/>
                    <a:gd name="connsiteX117" fmla="*/ 634181 w 793955"/>
                    <a:gd name="connsiteY117" fmla="*/ 304800 h 808703"/>
                    <a:gd name="connsiteX118" fmla="*/ 626807 w 793955"/>
                    <a:gd name="connsiteY118" fmla="*/ 314632 h 808703"/>
                    <a:gd name="connsiteX119" fmla="*/ 612059 w 793955"/>
                    <a:gd name="connsiteY119" fmla="*/ 324464 h 808703"/>
                    <a:gd name="connsiteX120" fmla="*/ 624349 w 793955"/>
                    <a:gd name="connsiteY120" fmla="*/ 344129 h 808703"/>
                    <a:gd name="connsiteX121" fmla="*/ 629265 w 793955"/>
                    <a:gd name="connsiteY121" fmla="*/ 351503 h 808703"/>
                    <a:gd name="connsiteX122" fmla="*/ 636639 w 793955"/>
                    <a:gd name="connsiteY122" fmla="*/ 356419 h 808703"/>
                    <a:gd name="connsiteX123" fmla="*/ 639097 w 793955"/>
                    <a:gd name="connsiteY123" fmla="*/ 363794 h 808703"/>
                    <a:gd name="connsiteX124" fmla="*/ 644013 w 793955"/>
                    <a:gd name="connsiteY124" fmla="*/ 405581 h 808703"/>
                    <a:gd name="connsiteX125" fmla="*/ 648930 w 793955"/>
                    <a:gd name="connsiteY125" fmla="*/ 415413 h 808703"/>
                    <a:gd name="connsiteX126" fmla="*/ 651388 w 793955"/>
                    <a:gd name="connsiteY126" fmla="*/ 425245 h 808703"/>
                    <a:gd name="connsiteX127" fmla="*/ 656304 w 793955"/>
                    <a:gd name="connsiteY127" fmla="*/ 435077 h 808703"/>
                    <a:gd name="connsiteX128" fmla="*/ 653846 w 793955"/>
                    <a:gd name="connsiteY128" fmla="*/ 471948 h 808703"/>
                    <a:gd name="connsiteX129" fmla="*/ 656304 w 793955"/>
                    <a:gd name="connsiteY129" fmla="*/ 503903 h 808703"/>
                    <a:gd name="connsiteX130" fmla="*/ 658762 w 793955"/>
                    <a:gd name="connsiteY130" fmla="*/ 526026 h 808703"/>
                    <a:gd name="connsiteX131" fmla="*/ 653846 w 793955"/>
                    <a:gd name="connsiteY131" fmla="*/ 624348 h 808703"/>
                    <a:gd name="connsiteX132" fmla="*/ 656304 w 793955"/>
                    <a:gd name="connsiteY132" fmla="*/ 648929 h 808703"/>
                    <a:gd name="connsiteX133" fmla="*/ 661220 w 793955"/>
                    <a:gd name="connsiteY133" fmla="*/ 656303 h 808703"/>
                    <a:gd name="connsiteX134" fmla="*/ 671052 w 793955"/>
                    <a:gd name="connsiteY134" fmla="*/ 671052 h 808703"/>
                    <a:gd name="connsiteX135" fmla="*/ 678426 w 793955"/>
                    <a:gd name="connsiteY135" fmla="*/ 673510 h 808703"/>
                    <a:gd name="connsiteX136" fmla="*/ 683342 w 793955"/>
                    <a:gd name="connsiteY136" fmla="*/ 680884 h 808703"/>
                    <a:gd name="connsiteX137" fmla="*/ 685800 w 793955"/>
                    <a:gd name="connsiteY137" fmla="*/ 690716 h 808703"/>
                    <a:gd name="connsiteX138" fmla="*/ 695633 w 793955"/>
                    <a:gd name="connsiteY138" fmla="*/ 693174 h 808703"/>
                    <a:gd name="connsiteX139" fmla="*/ 668594 w 793955"/>
                    <a:gd name="connsiteY139" fmla="*/ 707923 h 808703"/>
                    <a:gd name="connsiteX140" fmla="*/ 639097 w 793955"/>
                    <a:gd name="connsiteY140" fmla="*/ 715297 h 808703"/>
                    <a:gd name="connsiteX141" fmla="*/ 629265 w 793955"/>
                    <a:gd name="connsiteY141" fmla="*/ 717755 h 808703"/>
                    <a:gd name="connsiteX142" fmla="*/ 616975 w 793955"/>
                    <a:gd name="connsiteY142" fmla="*/ 734961 h 808703"/>
                    <a:gd name="connsiteX143" fmla="*/ 612059 w 793955"/>
                    <a:gd name="connsiteY143" fmla="*/ 742335 h 808703"/>
                    <a:gd name="connsiteX144" fmla="*/ 599768 w 793955"/>
                    <a:gd name="connsiteY144" fmla="*/ 744794 h 808703"/>
                    <a:gd name="connsiteX145" fmla="*/ 592394 w 793955"/>
                    <a:gd name="connsiteY145" fmla="*/ 747252 h 808703"/>
                    <a:gd name="connsiteX146" fmla="*/ 585020 w 793955"/>
                    <a:gd name="connsiteY146" fmla="*/ 754626 h 808703"/>
                    <a:gd name="connsiteX147" fmla="*/ 572730 w 793955"/>
                    <a:gd name="connsiteY147" fmla="*/ 749710 h 808703"/>
                    <a:gd name="connsiteX148" fmla="*/ 565355 w 793955"/>
                    <a:gd name="connsiteY148" fmla="*/ 747252 h 808703"/>
                    <a:gd name="connsiteX149" fmla="*/ 553065 w 793955"/>
                    <a:gd name="connsiteY149" fmla="*/ 752168 h 808703"/>
                    <a:gd name="connsiteX150" fmla="*/ 543233 w 793955"/>
                    <a:gd name="connsiteY150" fmla="*/ 754626 h 808703"/>
                    <a:gd name="connsiteX151" fmla="*/ 530942 w 793955"/>
                    <a:gd name="connsiteY151" fmla="*/ 769374 h 808703"/>
                    <a:gd name="connsiteX152" fmla="*/ 516194 w 793955"/>
                    <a:gd name="connsiteY152" fmla="*/ 779206 h 808703"/>
                    <a:gd name="connsiteX153" fmla="*/ 506362 w 793955"/>
                    <a:gd name="connsiteY153" fmla="*/ 781664 h 808703"/>
                    <a:gd name="connsiteX154" fmla="*/ 498988 w 793955"/>
                    <a:gd name="connsiteY154" fmla="*/ 784123 h 808703"/>
                    <a:gd name="connsiteX155" fmla="*/ 452284 w 793955"/>
                    <a:gd name="connsiteY155" fmla="*/ 781664 h 808703"/>
                    <a:gd name="connsiteX156" fmla="*/ 427704 w 793955"/>
                    <a:gd name="connsiteY156" fmla="*/ 771832 h 808703"/>
                    <a:gd name="connsiteX157" fmla="*/ 420330 w 793955"/>
                    <a:gd name="connsiteY157" fmla="*/ 769374 h 808703"/>
                    <a:gd name="connsiteX158" fmla="*/ 408039 w 793955"/>
                    <a:gd name="connsiteY158" fmla="*/ 764458 h 808703"/>
                    <a:gd name="connsiteX159" fmla="*/ 381000 w 793955"/>
                    <a:gd name="connsiteY159" fmla="*/ 762000 h 808703"/>
                    <a:gd name="connsiteX160" fmla="*/ 341671 w 793955"/>
                    <a:gd name="connsiteY160" fmla="*/ 754626 h 808703"/>
                    <a:gd name="connsiteX161" fmla="*/ 334297 w 793955"/>
                    <a:gd name="connsiteY161" fmla="*/ 749710 h 808703"/>
                    <a:gd name="connsiteX162" fmla="*/ 285136 w 793955"/>
                    <a:gd name="connsiteY162" fmla="*/ 742335 h 808703"/>
                    <a:gd name="connsiteX163" fmla="*/ 233517 w 793955"/>
                    <a:gd name="connsiteY163" fmla="*/ 744794 h 808703"/>
                    <a:gd name="connsiteX164" fmla="*/ 218768 w 793955"/>
                    <a:gd name="connsiteY164" fmla="*/ 747252 h 808703"/>
                    <a:gd name="connsiteX165" fmla="*/ 196646 w 793955"/>
                    <a:gd name="connsiteY165" fmla="*/ 749710 h 808703"/>
                    <a:gd name="connsiteX166" fmla="*/ 181897 w 793955"/>
                    <a:gd name="connsiteY166" fmla="*/ 754626 h 808703"/>
                    <a:gd name="connsiteX167" fmla="*/ 162233 w 793955"/>
                    <a:gd name="connsiteY167" fmla="*/ 759542 h 808703"/>
                    <a:gd name="connsiteX168" fmla="*/ 142568 w 793955"/>
                    <a:gd name="connsiteY168" fmla="*/ 769374 h 808703"/>
                    <a:gd name="connsiteX169" fmla="*/ 125362 w 793955"/>
                    <a:gd name="connsiteY169" fmla="*/ 784123 h 808703"/>
                    <a:gd name="connsiteX170" fmla="*/ 117988 w 793955"/>
                    <a:gd name="connsiteY170" fmla="*/ 786581 h 808703"/>
                    <a:gd name="connsiteX171" fmla="*/ 68826 w 793955"/>
                    <a:gd name="connsiteY171" fmla="*/ 808703 h 8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793955" h="808703">
                      <a:moveTo>
                        <a:pt x="68826" y="808703"/>
                      </a:moveTo>
                      <a:lnTo>
                        <a:pt x="68826" y="808703"/>
                      </a:lnTo>
                      <a:cubicBezTo>
                        <a:pt x="66114" y="796949"/>
                        <a:pt x="56745" y="773872"/>
                        <a:pt x="63910" y="759542"/>
                      </a:cubicBezTo>
                      <a:cubicBezTo>
                        <a:pt x="66501" y="754360"/>
                        <a:pt x="72103" y="751349"/>
                        <a:pt x="76200" y="747252"/>
                      </a:cubicBezTo>
                      <a:cubicBezTo>
                        <a:pt x="77020" y="744794"/>
                        <a:pt x="78151" y="742418"/>
                        <a:pt x="78659" y="739877"/>
                      </a:cubicBezTo>
                      <a:cubicBezTo>
                        <a:pt x="84310" y="711626"/>
                        <a:pt x="78021" y="731960"/>
                        <a:pt x="83575" y="715297"/>
                      </a:cubicBezTo>
                      <a:cubicBezTo>
                        <a:pt x="83325" y="712550"/>
                        <a:pt x="84137" y="685039"/>
                        <a:pt x="76200" y="678426"/>
                      </a:cubicBezTo>
                      <a:cubicBezTo>
                        <a:pt x="73605" y="676263"/>
                        <a:pt x="69645" y="676787"/>
                        <a:pt x="66368" y="675968"/>
                      </a:cubicBezTo>
                      <a:cubicBezTo>
                        <a:pt x="30317" y="651932"/>
                        <a:pt x="68225" y="676325"/>
                        <a:pt x="41788" y="661219"/>
                      </a:cubicBezTo>
                      <a:cubicBezTo>
                        <a:pt x="32127" y="655698"/>
                        <a:pt x="27602" y="649042"/>
                        <a:pt x="14749" y="646471"/>
                      </a:cubicBezTo>
                      <a:lnTo>
                        <a:pt x="2459" y="644013"/>
                      </a:lnTo>
                      <a:cubicBezTo>
                        <a:pt x="3278" y="636639"/>
                        <a:pt x="3868" y="629235"/>
                        <a:pt x="4917" y="621890"/>
                      </a:cubicBezTo>
                      <a:cubicBezTo>
                        <a:pt x="5508" y="617754"/>
                        <a:pt x="5507" y="613337"/>
                        <a:pt x="7375" y="609600"/>
                      </a:cubicBezTo>
                      <a:cubicBezTo>
                        <a:pt x="8930" y="606491"/>
                        <a:pt x="12291" y="604684"/>
                        <a:pt x="14749" y="602226"/>
                      </a:cubicBezTo>
                      <a:cubicBezTo>
                        <a:pt x="15568" y="598949"/>
                        <a:pt x="17488" y="595761"/>
                        <a:pt x="17207" y="592394"/>
                      </a:cubicBezTo>
                      <a:cubicBezTo>
                        <a:pt x="16646" y="585661"/>
                        <a:pt x="14069" y="579248"/>
                        <a:pt x="12291" y="572729"/>
                      </a:cubicBezTo>
                      <a:cubicBezTo>
                        <a:pt x="11609" y="570229"/>
                        <a:pt x="11091" y="567620"/>
                        <a:pt x="9833" y="565355"/>
                      </a:cubicBezTo>
                      <a:cubicBezTo>
                        <a:pt x="6963" y="560190"/>
                        <a:pt x="0" y="550606"/>
                        <a:pt x="0" y="550606"/>
                      </a:cubicBezTo>
                      <a:cubicBezTo>
                        <a:pt x="20453" y="543789"/>
                        <a:pt x="-12142" y="554164"/>
                        <a:pt x="24581" y="545690"/>
                      </a:cubicBezTo>
                      <a:cubicBezTo>
                        <a:pt x="29631" y="544525"/>
                        <a:pt x="34414" y="542413"/>
                        <a:pt x="39330" y="540774"/>
                      </a:cubicBezTo>
                      <a:cubicBezTo>
                        <a:pt x="42607" y="538316"/>
                        <a:pt x="46496" y="536510"/>
                        <a:pt x="49162" y="533400"/>
                      </a:cubicBezTo>
                      <a:cubicBezTo>
                        <a:pt x="51547" y="530618"/>
                        <a:pt x="53624" y="527204"/>
                        <a:pt x="54078" y="523568"/>
                      </a:cubicBezTo>
                      <a:cubicBezTo>
                        <a:pt x="55289" y="513879"/>
                        <a:pt x="49367" y="512506"/>
                        <a:pt x="44246" y="506361"/>
                      </a:cubicBezTo>
                      <a:cubicBezTo>
                        <a:pt x="42355" y="504092"/>
                        <a:pt x="40969" y="501445"/>
                        <a:pt x="39330" y="498987"/>
                      </a:cubicBezTo>
                      <a:cubicBezTo>
                        <a:pt x="40969" y="494890"/>
                        <a:pt x="41126" y="489817"/>
                        <a:pt x="44246" y="486697"/>
                      </a:cubicBezTo>
                      <a:cubicBezTo>
                        <a:pt x="46635" y="484308"/>
                        <a:pt x="50739" y="484753"/>
                        <a:pt x="54078" y="484239"/>
                      </a:cubicBezTo>
                      <a:cubicBezTo>
                        <a:pt x="61411" y="483111"/>
                        <a:pt x="68826" y="482600"/>
                        <a:pt x="76200" y="481781"/>
                      </a:cubicBezTo>
                      <a:cubicBezTo>
                        <a:pt x="75668" y="479652"/>
                        <a:pt x="72852" y="467317"/>
                        <a:pt x="71284" y="464574"/>
                      </a:cubicBezTo>
                      <a:cubicBezTo>
                        <a:pt x="69251" y="461017"/>
                        <a:pt x="66081" y="458216"/>
                        <a:pt x="63910" y="454742"/>
                      </a:cubicBezTo>
                      <a:cubicBezTo>
                        <a:pt x="61968" y="451635"/>
                        <a:pt x="60633" y="448187"/>
                        <a:pt x="58994" y="444910"/>
                      </a:cubicBezTo>
                      <a:cubicBezTo>
                        <a:pt x="58175" y="439994"/>
                        <a:pt x="56536" y="435145"/>
                        <a:pt x="56536" y="430161"/>
                      </a:cubicBezTo>
                      <a:cubicBezTo>
                        <a:pt x="56536" y="413296"/>
                        <a:pt x="65761" y="426610"/>
                        <a:pt x="54078" y="405581"/>
                      </a:cubicBezTo>
                      <a:cubicBezTo>
                        <a:pt x="52390" y="402542"/>
                        <a:pt x="49162" y="400664"/>
                        <a:pt x="46704" y="398206"/>
                      </a:cubicBezTo>
                      <a:cubicBezTo>
                        <a:pt x="50270" y="376813"/>
                        <a:pt x="46973" y="390115"/>
                        <a:pt x="54078" y="371168"/>
                      </a:cubicBezTo>
                      <a:cubicBezTo>
                        <a:pt x="54988" y="368742"/>
                        <a:pt x="54704" y="365626"/>
                        <a:pt x="56536" y="363794"/>
                      </a:cubicBezTo>
                      <a:cubicBezTo>
                        <a:pt x="59127" y="361203"/>
                        <a:pt x="63091" y="360516"/>
                        <a:pt x="66368" y="358877"/>
                      </a:cubicBezTo>
                      <a:cubicBezTo>
                        <a:pt x="70854" y="352149"/>
                        <a:pt x="70895" y="350037"/>
                        <a:pt x="78659" y="346587"/>
                      </a:cubicBezTo>
                      <a:cubicBezTo>
                        <a:pt x="83394" y="344483"/>
                        <a:pt x="93407" y="341671"/>
                        <a:pt x="93407" y="341671"/>
                      </a:cubicBezTo>
                      <a:lnTo>
                        <a:pt x="127820" y="346587"/>
                      </a:lnTo>
                      <a:cubicBezTo>
                        <a:pt x="132749" y="347326"/>
                        <a:pt x="137584" y="349045"/>
                        <a:pt x="142568" y="349045"/>
                      </a:cubicBezTo>
                      <a:cubicBezTo>
                        <a:pt x="147552" y="349045"/>
                        <a:pt x="152401" y="347406"/>
                        <a:pt x="157317" y="346587"/>
                      </a:cubicBezTo>
                      <a:cubicBezTo>
                        <a:pt x="159775" y="344129"/>
                        <a:pt x="162466" y="341883"/>
                        <a:pt x="164691" y="339213"/>
                      </a:cubicBezTo>
                      <a:cubicBezTo>
                        <a:pt x="166582" y="336944"/>
                        <a:pt x="167300" y="333684"/>
                        <a:pt x="169607" y="331839"/>
                      </a:cubicBezTo>
                      <a:cubicBezTo>
                        <a:pt x="171630" y="330220"/>
                        <a:pt x="174523" y="330200"/>
                        <a:pt x="176981" y="329381"/>
                      </a:cubicBezTo>
                      <a:cubicBezTo>
                        <a:pt x="181897" y="330200"/>
                        <a:pt x="187402" y="329366"/>
                        <a:pt x="191730" y="331839"/>
                      </a:cubicBezTo>
                      <a:cubicBezTo>
                        <a:pt x="193980" y="333124"/>
                        <a:pt x="192356" y="337381"/>
                        <a:pt x="194188" y="339213"/>
                      </a:cubicBezTo>
                      <a:cubicBezTo>
                        <a:pt x="196020" y="341045"/>
                        <a:pt x="199245" y="340512"/>
                        <a:pt x="201562" y="341671"/>
                      </a:cubicBezTo>
                      <a:cubicBezTo>
                        <a:pt x="204204" y="342992"/>
                        <a:pt x="206478" y="344948"/>
                        <a:pt x="208936" y="346587"/>
                      </a:cubicBezTo>
                      <a:cubicBezTo>
                        <a:pt x="219588" y="345768"/>
                        <a:pt x="230281" y="345377"/>
                        <a:pt x="240891" y="344129"/>
                      </a:cubicBezTo>
                      <a:cubicBezTo>
                        <a:pt x="248196" y="343270"/>
                        <a:pt x="255657" y="343168"/>
                        <a:pt x="248265" y="334297"/>
                      </a:cubicBezTo>
                      <a:cubicBezTo>
                        <a:pt x="245642" y="331150"/>
                        <a:pt x="241710" y="329381"/>
                        <a:pt x="238433" y="326923"/>
                      </a:cubicBezTo>
                      <a:cubicBezTo>
                        <a:pt x="233962" y="313509"/>
                        <a:pt x="234317" y="318790"/>
                        <a:pt x="240891" y="297426"/>
                      </a:cubicBezTo>
                      <a:cubicBezTo>
                        <a:pt x="241969" y="293924"/>
                        <a:pt x="242604" y="289374"/>
                        <a:pt x="245807" y="287594"/>
                      </a:cubicBezTo>
                      <a:cubicBezTo>
                        <a:pt x="250871" y="284780"/>
                        <a:pt x="257278" y="285955"/>
                        <a:pt x="263013" y="285135"/>
                      </a:cubicBezTo>
                      <a:cubicBezTo>
                        <a:pt x="263832" y="282677"/>
                        <a:pt x="265837" y="280326"/>
                        <a:pt x="265471" y="277761"/>
                      </a:cubicBezTo>
                      <a:cubicBezTo>
                        <a:pt x="264953" y="274134"/>
                        <a:pt x="261714" y="271405"/>
                        <a:pt x="260555" y="267929"/>
                      </a:cubicBezTo>
                      <a:cubicBezTo>
                        <a:pt x="259234" y="263966"/>
                        <a:pt x="258916" y="259736"/>
                        <a:pt x="258097" y="255639"/>
                      </a:cubicBezTo>
                      <a:cubicBezTo>
                        <a:pt x="258916" y="252361"/>
                        <a:pt x="259892" y="249119"/>
                        <a:pt x="260555" y="245806"/>
                      </a:cubicBezTo>
                      <a:cubicBezTo>
                        <a:pt x="261532" y="240919"/>
                        <a:pt x="261263" y="235724"/>
                        <a:pt x="263013" y="231058"/>
                      </a:cubicBezTo>
                      <a:cubicBezTo>
                        <a:pt x="263827" y="228888"/>
                        <a:pt x="265857" y="227178"/>
                        <a:pt x="267930" y="226142"/>
                      </a:cubicBezTo>
                      <a:cubicBezTo>
                        <a:pt x="270244" y="224985"/>
                        <a:pt x="288759" y="221485"/>
                        <a:pt x="290052" y="221226"/>
                      </a:cubicBezTo>
                      <a:cubicBezTo>
                        <a:pt x="293329" y="219587"/>
                        <a:pt x="296703" y="218128"/>
                        <a:pt x="299884" y="216310"/>
                      </a:cubicBezTo>
                      <a:cubicBezTo>
                        <a:pt x="304924" y="213430"/>
                        <a:pt x="312860" y="207193"/>
                        <a:pt x="317091" y="204019"/>
                      </a:cubicBezTo>
                      <a:cubicBezTo>
                        <a:pt x="319549" y="199922"/>
                        <a:pt x="321933" y="195780"/>
                        <a:pt x="324465" y="191729"/>
                      </a:cubicBezTo>
                      <a:cubicBezTo>
                        <a:pt x="329341" y="183927"/>
                        <a:pt x="332212" y="181151"/>
                        <a:pt x="336755" y="172064"/>
                      </a:cubicBezTo>
                      <a:cubicBezTo>
                        <a:pt x="337914" y="169747"/>
                        <a:pt x="338394" y="167148"/>
                        <a:pt x="339213" y="164690"/>
                      </a:cubicBezTo>
                      <a:cubicBezTo>
                        <a:pt x="340032" y="155677"/>
                        <a:pt x="340391" y="146611"/>
                        <a:pt x="341671" y="137652"/>
                      </a:cubicBezTo>
                      <a:cubicBezTo>
                        <a:pt x="342038" y="135087"/>
                        <a:pt x="342139" y="131936"/>
                        <a:pt x="344130" y="130277"/>
                      </a:cubicBezTo>
                      <a:cubicBezTo>
                        <a:pt x="346089" y="128644"/>
                        <a:pt x="359713" y="124263"/>
                        <a:pt x="363794" y="122903"/>
                      </a:cubicBezTo>
                      <a:cubicBezTo>
                        <a:pt x="370349" y="123722"/>
                        <a:pt x="376853" y="125361"/>
                        <a:pt x="383459" y="125361"/>
                      </a:cubicBezTo>
                      <a:cubicBezTo>
                        <a:pt x="394583" y="125361"/>
                        <a:pt x="393627" y="115193"/>
                        <a:pt x="400665" y="108155"/>
                      </a:cubicBezTo>
                      <a:cubicBezTo>
                        <a:pt x="403123" y="105697"/>
                        <a:pt x="405147" y="102709"/>
                        <a:pt x="408039" y="100781"/>
                      </a:cubicBezTo>
                      <a:cubicBezTo>
                        <a:pt x="410195" y="99344"/>
                        <a:pt x="412913" y="99005"/>
                        <a:pt x="415413" y="98323"/>
                      </a:cubicBezTo>
                      <a:cubicBezTo>
                        <a:pt x="421932" y="96545"/>
                        <a:pt x="428523" y="95045"/>
                        <a:pt x="435078" y="93406"/>
                      </a:cubicBezTo>
                      <a:cubicBezTo>
                        <a:pt x="451614" y="60335"/>
                        <a:pt x="428157" y="109403"/>
                        <a:pt x="442452" y="71284"/>
                      </a:cubicBezTo>
                      <a:cubicBezTo>
                        <a:pt x="444721" y="65233"/>
                        <a:pt x="449196" y="61767"/>
                        <a:pt x="454742" y="58994"/>
                      </a:cubicBezTo>
                      <a:cubicBezTo>
                        <a:pt x="467570" y="52579"/>
                        <a:pt x="501439" y="54222"/>
                        <a:pt x="503904" y="54077"/>
                      </a:cubicBezTo>
                      <a:cubicBezTo>
                        <a:pt x="506362" y="53258"/>
                        <a:pt x="509255" y="53238"/>
                        <a:pt x="511278" y="51619"/>
                      </a:cubicBezTo>
                      <a:cubicBezTo>
                        <a:pt x="513585" y="49774"/>
                        <a:pt x="514303" y="46514"/>
                        <a:pt x="516194" y="44245"/>
                      </a:cubicBezTo>
                      <a:cubicBezTo>
                        <a:pt x="523276" y="35747"/>
                        <a:pt x="521854" y="37442"/>
                        <a:pt x="530942" y="34413"/>
                      </a:cubicBezTo>
                      <a:cubicBezTo>
                        <a:pt x="532581" y="32774"/>
                        <a:pt x="534049" y="30945"/>
                        <a:pt x="535859" y="29497"/>
                      </a:cubicBezTo>
                      <a:cubicBezTo>
                        <a:pt x="543414" y="23453"/>
                        <a:pt x="548763" y="22328"/>
                        <a:pt x="557981" y="17206"/>
                      </a:cubicBezTo>
                      <a:cubicBezTo>
                        <a:pt x="560563" y="15771"/>
                        <a:pt x="562552" y="13224"/>
                        <a:pt x="565355" y="12290"/>
                      </a:cubicBezTo>
                      <a:cubicBezTo>
                        <a:pt x="570083" y="10714"/>
                        <a:pt x="575230" y="10876"/>
                        <a:pt x="580104" y="9832"/>
                      </a:cubicBezTo>
                      <a:cubicBezTo>
                        <a:pt x="586710" y="8416"/>
                        <a:pt x="593080" y="5871"/>
                        <a:pt x="599768" y="4916"/>
                      </a:cubicBezTo>
                      <a:cubicBezTo>
                        <a:pt x="624320" y="1409"/>
                        <a:pt x="611217" y="3098"/>
                        <a:pt x="639097" y="0"/>
                      </a:cubicBezTo>
                      <a:cubicBezTo>
                        <a:pt x="645652" y="819"/>
                        <a:pt x="652353" y="856"/>
                        <a:pt x="658762" y="2458"/>
                      </a:cubicBezTo>
                      <a:cubicBezTo>
                        <a:pt x="662317" y="3347"/>
                        <a:pt x="667435" y="3898"/>
                        <a:pt x="668594" y="7374"/>
                      </a:cubicBezTo>
                      <a:cubicBezTo>
                        <a:pt x="669413" y="9832"/>
                        <a:pt x="663678" y="9013"/>
                        <a:pt x="661220" y="9832"/>
                      </a:cubicBezTo>
                      <a:cubicBezTo>
                        <a:pt x="662039" y="23761"/>
                        <a:pt x="661705" y="37806"/>
                        <a:pt x="663678" y="51619"/>
                      </a:cubicBezTo>
                      <a:cubicBezTo>
                        <a:pt x="664193" y="55221"/>
                        <a:pt x="671175" y="65556"/>
                        <a:pt x="673510" y="68826"/>
                      </a:cubicBezTo>
                      <a:cubicBezTo>
                        <a:pt x="684723" y="84524"/>
                        <a:pt x="676226" y="73612"/>
                        <a:pt x="690717" y="86032"/>
                      </a:cubicBezTo>
                      <a:cubicBezTo>
                        <a:pt x="707287" y="100234"/>
                        <a:pt x="689159" y="87450"/>
                        <a:pt x="705465" y="98323"/>
                      </a:cubicBezTo>
                      <a:cubicBezTo>
                        <a:pt x="707104" y="101600"/>
                        <a:pt x="708035" y="105340"/>
                        <a:pt x="710381" y="108155"/>
                      </a:cubicBezTo>
                      <a:cubicBezTo>
                        <a:pt x="712272" y="110424"/>
                        <a:pt x="716038" y="110667"/>
                        <a:pt x="717755" y="113071"/>
                      </a:cubicBezTo>
                      <a:cubicBezTo>
                        <a:pt x="720320" y="116661"/>
                        <a:pt x="720879" y="121329"/>
                        <a:pt x="722671" y="125361"/>
                      </a:cubicBezTo>
                      <a:cubicBezTo>
                        <a:pt x="724159" y="128710"/>
                        <a:pt x="725949" y="131916"/>
                        <a:pt x="727588" y="135194"/>
                      </a:cubicBezTo>
                      <a:cubicBezTo>
                        <a:pt x="725949" y="136833"/>
                        <a:pt x="724155" y="138330"/>
                        <a:pt x="722671" y="140110"/>
                      </a:cubicBezTo>
                      <a:cubicBezTo>
                        <a:pt x="717591" y="146205"/>
                        <a:pt x="714637" y="150932"/>
                        <a:pt x="710381" y="157316"/>
                      </a:cubicBezTo>
                      <a:cubicBezTo>
                        <a:pt x="712020" y="159774"/>
                        <a:pt x="712877" y="162996"/>
                        <a:pt x="715297" y="164690"/>
                      </a:cubicBezTo>
                      <a:cubicBezTo>
                        <a:pt x="721301" y="168893"/>
                        <a:pt x="728678" y="170752"/>
                        <a:pt x="734962" y="174523"/>
                      </a:cubicBezTo>
                      <a:cubicBezTo>
                        <a:pt x="749785" y="183417"/>
                        <a:pt x="743277" y="179247"/>
                        <a:pt x="754626" y="186813"/>
                      </a:cubicBezTo>
                      <a:cubicBezTo>
                        <a:pt x="756265" y="189271"/>
                        <a:pt x="756739" y="193253"/>
                        <a:pt x="759542" y="194187"/>
                      </a:cubicBezTo>
                      <a:cubicBezTo>
                        <a:pt x="761086" y="194702"/>
                        <a:pt x="774454" y="190036"/>
                        <a:pt x="776749" y="189271"/>
                      </a:cubicBezTo>
                      <a:cubicBezTo>
                        <a:pt x="780846" y="190090"/>
                        <a:pt x="787342" y="187911"/>
                        <a:pt x="789039" y="191729"/>
                      </a:cubicBezTo>
                      <a:cubicBezTo>
                        <a:pt x="791722" y="197766"/>
                        <a:pt x="786581" y="204788"/>
                        <a:pt x="786581" y="211394"/>
                      </a:cubicBezTo>
                      <a:cubicBezTo>
                        <a:pt x="786581" y="216482"/>
                        <a:pt x="791469" y="222414"/>
                        <a:pt x="793955" y="226142"/>
                      </a:cubicBezTo>
                      <a:cubicBezTo>
                        <a:pt x="790678" y="235974"/>
                        <a:pt x="792912" y="250146"/>
                        <a:pt x="784123" y="255639"/>
                      </a:cubicBezTo>
                      <a:lnTo>
                        <a:pt x="764459" y="267929"/>
                      </a:lnTo>
                      <a:cubicBezTo>
                        <a:pt x="763639" y="270387"/>
                        <a:pt x="763659" y="273313"/>
                        <a:pt x="762000" y="275303"/>
                      </a:cubicBezTo>
                      <a:cubicBezTo>
                        <a:pt x="751417" y="288002"/>
                        <a:pt x="739050" y="283770"/>
                        <a:pt x="722671" y="285135"/>
                      </a:cubicBezTo>
                      <a:cubicBezTo>
                        <a:pt x="720213" y="289232"/>
                        <a:pt x="717829" y="293374"/>
                        <a:pt x="715297" y="297426"/>
                      </a:cubicBezTo>
                      <a:cubicBezTo>
                        <a:pt x="713731" y="299931"/>
                        <a:pt x="712604" y="302855"/>
                        <a:pt x="710381" y="304800"/>
                      </a:cubicBezTo>
                      <a:cubicBezTo>
                        <a:pt x="705935" y="308691"/>
                        <a:pt x="700699" y="311592"/>
                        <a:pt x="695633" y="314632"/>
                      </a:cubicBezTo>
                      <a:cubicBezTo>
                        <a:pt x="681120" y="323339"/>
                        <a:pt x="687875" y="320495"/>
                        <a:pt x="675968" y="324464"/>
                      </a:cubicBezTo>
                      <a:cubicBezTo>
                        <a:pt x="649610" y="306892"/>
                        <a:pt x="689618" y="334260"/>
                        <a:pt x="661220" y="312174"/>
                      </a:cubicBezTo>
                      <a:cubicBezTo>
                        <a:pt x="656556" y="308547"/>
                        <a:pt x="646471" y="302342"/>
                        <a:pt x="646471" y="302342"/>
                      </a:cubicBezTo>
                      <a:cubicBezTo>
                        <a:pt x="642374" y="303161"/>
                        <a:pt x="637724" y="302586"/>
                        <a:pt x="634181" y="304800"/>
                      </a:cubicBezTo>
                      <a:cubicBezTo>
                        <a:pt x="630707" y="306971"/>
                        <a:pt x="629869" y="311910"/>
                        <a:pt x="626807" y="314632"/>
                      </a:cubicBezTo>
                      <a:cubicBezTo>
                        <a:pt x="622391" y="318557"/>
                        <a:pt x="616975" y="321187"/>
                        <a:pt x="612059" y="324464"/>
                      </a:cubicBezTo>
                      <a:cubicBezTo>
                        <a:pt x="617909" y="342016"/>
                        <a:pt x="612663" y="336338"/>
                        <a:pt x="624349" y="344129"/>
                      </a:cubicBezTo>
                      <a:cubicBezTo>
                        <a:pt x="625988" y="346587"/>
                        <a:pt x="627176" y="349414"/>
                        <a:pt x="629265" y="351503"/>
                      </a:cubicBezTo>
                      <a:cubicBezTo>
                        <a:pt x="631354" y="353592"/>
                        <a:pt x="634794" y="354112"/>
                        <a:pt x="636639" y="356419"/>
                      </a:cubicBezTo>
                      <a:cubicBezTo>
                        <a:pt x="638258" y="358443"/>
                        <a:pt x="638278" y="361336"/>
                        <a:pt x="639097" y="363794"/>
                      </a:cubicBezTo>
                      <a:cubicBezTo>
                        <a:pt x="639514" y="368378"/>
                        <a:pt x="641440" y="397005"/>
                        <a:pt x="644013" y="405581"/>
                      </a:cubicBezTo>
                      <a:cubicBezTo>
                        <a:pt x="645066" y="409091"/>
                        <a:pt x="647291" y="412136"/>
                        <a:pt x="648930" y="415413"/>
                      </a:cubicBezTo>
                      <a:cubicBezTo>
                        <a:pt x="649749" y="418690"/>
                        <a:pt x="650202" y="422082"/>
                        <a:pt x="651388" y="425245"/>
                      </a:cubicBezTo>
                      <a:cubicBezTo>
                        <a:pt x="652675" y="428676"/>
                        <a:pt x="656111" y="431418"/>
                        <a:pt x="656304" y="435077"/>
                      </a:cubicBezTo>
                      <a:cubicBezTo>
                        <a:pt x="656951" y="447378"/>
                        <a:pt x="654665" y="459658"/>
                        <a:pt x="653846" y="471948"/>
                      </a:cubicBezTo>
                      <a:cubicBezTo>
                        <a:pt x="654665" y="482600"/>
                        <a:pt x="655337" y="493264"/>
                        <a:pt x="656304" y="503903"/>
                      </a:cubicBezTo>
                      <a:cubicBezTo>
                        <a:pt x="656976" y="511292"/>
                        <a:pt x="658762" y="518606"/>
                        <a:pt x="658762" y="526026"/>
                      </a:cubicBezTo>
                      <a:cubicBezTo>
                        <a:pt x="658762" y="589972"/>
                        <a:pt x="658887" y="584022"/>
                        <a:pt x="653846" y="624348"/>
                      </a:cubicBezTo>
                      <a:cubicBezTo>
                        <a:pt x="654665" y="632542"/>
                        <a:pt x="654452" y="640905"/>
                        <a:pt x="656304" y="648929"/>
                      </a:cubicBezTo>
                      <a:cubicBezTo>
                        <a:pt x="656968" y="651808"/>
                        <a:pt x="659754" y="653738"/>
                        <a:pt x="661220" y="656303"/>
                      </a:cubicBezTo>
                      <a:cubicBezTo>
                        <a:pt x="664337" y="661758"/>
                        <a:pt x="665339" y="667624"/>
                        <a:pt x="671052" y="671052"/>
                      </a:cubicBezTo>
                      <a:cubicBezTo>
                        <a:pt x="673274" y="672385"/>
                        <a:pt x="675968" y="672691"/>
                        <a:pt x="678426" y="673510"/>
                      </a:cubicBezTo>
                      <a:cubicBezTo>
                        <a:pt x="680065" y="675968"/>
                        <a:pt x="682178" y="678169"/>
                        <a:pt x="683342" y="680884"/>
                      </a:cubicBezTo>
                      <a:cubicBezTo>
                        <a:pt x="684673" y="683989"/>
                        <a:pt x="683411" y="688327"/>
                        <a:pt x="685800" y="690716"/>
                      </a:cubicBezTo>
                      <a:cubicBezTo>
                        <a:pt x="688189" y="693105"/>
                        <a:pt x="692355" y="692355"/>
                        <a:pt x="695633" y="693174"/>
                      </a:cubicBezTo>
                      <a:cubicBezTo>
                        <a:pt x="683983" y="700940"/>
                        <a:pt x="681314" y="704182"/>
                        <a:pt x="668594" y="707923"/>
                      </a:cubicBezTo>
                      <a:cubicBezTo>
                        <a:pt x="658871" y="710783"/>
                        <a:pt x="648929" y="712839"/>
                        <a:pt x="639097" y="715297"/>
                      </a:cubicBezTo>
                      <a:lnTo>
                        <a:pt x="629265" y="717755"/>
                      </a:lnTo>
                      <a:cubicBezTo>
                        <a:pt x="620168" y="735948"/>
                        <a:pt x="629431" y="720014"/>
                        <a:pt x="616975" y="734961"/>
                      </a:cubicBezTo>
                      <a:cubicBezTo>
                        <a:pt x="615084" y="737230"/>
                        <a:pt x="614624" y="740869"/>
                        <a:pt x="612059" y="742335"/>
                      </a:cubicBezTo>
                      <a:cubicBezTo>
                        <a:pt x="608431" y="744408"/>
                        <a:pt x="603821" y="743780"/>
                        <a:pt x="599768" y="744794"/>
                      </a:cubicBezTo>
                      <a:cubicBezTo>
                        <a:pt x="597254" y="745422"/>
                        <a:pt x="594852" y="746433"/>
                        <a:pt x="592394" y="747252"/>
                      </a:cubicBezTo>
                      <a:cubicBezTo>
                        <a:pt x="589936" y="749710"/>
                        <a:pt x="588469" y="754195"/>
                        <a:pt x="585020" y="754626"/>
                      </a:cubicBezTo>
                      <a:cubicBezTo>
                        <a:pt x="580642" y="755173"/>
                        <a:pt x="576861" y="751259"/>
                        <a:pt x="572730" y="749710"/>
                      </a:cubicBezTo>
                      <a:cubicBezTo>
                        <a:pt x="570304" y="748800"/>
                        <a:pt x="567813" y="748071"/>
                        <a:pt x="565355" y="747252"/>
                      </a:cubicBezTo>
                      <a:cubicBezTo>
                        <a:pt x="561258" y="748891"/>
                        <a:pt x="557251" y="750773"/>
                        <a:pt x="553065" y="752168"/>
                      </a:cubicBezTo>
                      <a:cubicBezTo>
                        <a:pt x="549860" y="753236"/>
                        <a:pt x="545622" y="752237"/>
                        <a:pt x="543233" y="754626"/>
                      </a:cubicBezTo>
                      <a:cubicBezTo>
                        <a:pt x="524129" y="773730"/>
                        <a:pt x="550270" y="762932"/>
                        <a:pt x="530942" y="769374"/>
                      </a:cubicBezTo>
                      <a:cubicBezTo>
                        <a:pt x="526026" y="772651"/>
                        <a:pt x="521479" y="776564"/>
                        <a:pt x="516194" y="779206"/>
                      </a:cubicBezTo>
                      <a:cubicBezTo>
                        <a:pt x="513172" y="780717"/>
                        <a:pt x="509610" y="780736"/>
                        <a:pt x="506362" y="781664"/>
                      </a:cubicBezTo>
                      <a:cubicBezTo>
                        <a:pt x="503871" y="782376"/>
                        <a:pt x="501446" y="783303"/>
                        <a:pt x="498988" y="784123"/>
                      </a:cubicBezTo>
                      <a:cubicBezTo>
                        <a:pt x="483420" y="783303"/>
                        <a:pt x="467762" y="783522"/>
                        <a:pt x="452284" y="781664"/>
                      </a:cubicBezTo>
                      <a:cubicBezTo>
                        <a:pt x="441923" y="780421"/>
                        <a:pt x="436611" y="775649"/>
                        <a:pt x="427704" y="771832"/>
                      </a:cubicBezTo>
                      <a:cubicBezTo>
                        <a:pt x="425323" y="770811"/>
                        <a:pt x="422756" y="770284"/>
                        <a:pt x="420330" y="769374"/>
                      </a:cubicBezTo>
                      <a:cubicBezTo>
                        <a:pt x="416198" y="767825"/>
                        <a:pt x="412376" y="765271"/>
                        <a:pt x="408039" y="764458"/>
                      </a:cubicBezTo>
                      <a:cubicBezTo>
                        <a:pt x="399144" y="762790"/>
                        <a:pt x="390013" y="762819"/>
                        <a:pt x="381000" y="762000"/>
                      </a:cubicBezTo>
                      <a:cubicBezTo>
                        <a:pt x="351533" y="756107"/>
                        <a:pt x="364662" y="758458"/>
                        <a:pt x="341671" y="754626"/>
                      </a:cubicBezTo>
                      <a:cubicBezTo>
                        <a:pt x="339213" y="752987"/>
                        <a:pt x="336997" y="750910"/>
                        <a:pt x="334297" y="749710"/>
                      </a:cubicBezTo>
                      <a:cubicBezTo>
                        <a:pt x="316282" y="741703"/>
                        <a:pt x="307755" y="743951"/>
                        <a:pt x="285136" y="742335"/>
                      </a:cubicBezTo>
                      <a:cubicBezTo>
                        <a:pt x="267930" y="743155"/>
                        <a:pt x="250696" y="743521"/>
                        <a:pt x="233517" y="744794"/>
                      </a:cubicBezTo>
                      <a:cubicBezTo>
                        <a:pt x="228546" y="745162"/>
                        <a:pt x="223708" y="746593"/>
                        <a:pt x="218768" y="747252"/>
                      </a:cubicBezTo>
                      <a:cubicBezTo>
                        <a:pt x="211414" y="748233"/>
                        <a:pt x="204020" y="748891"/>
                        <a:pt x="196646" y="749710"/>
                      </a:cubicBezTo>
                      <a:cubicBezTo>
                        <a:pt x="191730" y="751349"/>
                        <a:pt x="186979" y="753610"/>
                        <a:pt x="181897" y="754626"/>
                      </a:cubicBezTo>
                      <a:cubicBezTo>
                        <a:pt x="175771" y="755851"/>
                        <a:pt x="168172" y="756843"/>
                        <a:pt x="162233" y="759542"/>
                      </a:cubicBezTo>
                      <a:cubicBezTo>
                        <a:pt x="155561" y="762575"/>
                        <a:pt x="147750" y="764192"/>
                        <a:pt x="142568" y="769374"/>
                      </a:cubicBezTo>
                      <a:cubicBezTo>
                        <a:pt x="136758" y="775184"/>
                        <a:pt x="132717" y="779919"/>
                        <a:pt x="125362" y="784123"/>
                      </a:cubicBezTo>
                      <a:cubicBezTo>
                        <a:pt x="123112" y="785409"/>
                        <a:pt x="120347" y="785509"/>
                        <a:pt x="117988" y="786581"/>
                      </a:cubicBezTo>
                      <a:lnTo>
                        <a:pt x="68826" y="808703"/>
                      </a:lnTo>
                      <a:close/>
                    </a:path>
                  </a:pathLst>
                </a:cu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077" name="Freeform: Shape 3076">
                <a:extLst>
                  <a:ext uri="{FF2B5EF4-FFF2-40B4-BE49-F238E27FC236}">
                    <a16:creationId xmlns:a16="http://schemas.microsoft.com/office/drawing/2014/main" id="{06CCB0DE-E10E-ECDB-E734-880ECFDF04CD}"/>
                  </a:ext>
                </a:extLst>
              </p:cNvPr>
              <p:cNvSpPr/>
              <p:nvPr/>
            </p:nvSpPr>
            <p:spPr>
              <a:xfrm>
                <a:off x="4562168" y="5337721"/>
                <a:ext cx="1501877" cy="1124603"/>
              </a:xfrm>
              <a:custGeom>
                <a:avLst/>
                <a:gdLst>
                  <a:gd name="connsiteX0" fmla="*/ 592393 w 1501877"/>
                  <a:gd name="connsiteY0" fmla="*/ 1122073 h 1124603"/>
                  <a:gd name="connsiteX1" fmla="*/ 592393 w 1501877"/>
                  <a:gd name="connsiteY1" fmla="*/ 1122073 h 1124603"/>
                  <a:gd name="connsiteX2" fmla="*/ 572729 w 1501877"/>
                  <a:gd name="connsiteY2" fmla="*/ 1082744 h 1124603"/>
                  <a:gd name="connsiteX3" fmla="*/ 560438 w 1501877"/>
                  <a:gd name="connsiteY3" fmla="*/ 1060621 h 1124603"/>
                  <a:gd name="connsiteX4" fmla="*/ 567813 w 1501877"/>
                  <a:gd name="connsiteY4" fmla="*/ 1040956 h 1124603"/>
                  <a:gd name="connsiteX5" fmla="*/ 565355 w 1501877"/>
                  <a:gd name="connsiteY5" fmla="*/ 1026208 h 1124603"/>
                  <a:gd name="connsiteX6" fmla="*/ 555522 w 1501877"/>
                  <a:gd name="connsiteY6" fmla="*/ 1001627 h 1124603"/>
                  <a:gd name="connsiteX7" fmla="*/ 553064 w 1501877"/>
                  <a:gd name="connsiteY7" fmla="*/ 994253 h 1124603"/>
                  <a:gd name="connsiteX8" fmla="*/ 548148 w 1501877"/>
                  <a:gd name="connsiteY8" fmla="*/ 981963 h 1124603"/>
                  <a:gd name="connsiteX9" fmla="*/ 540774 w 1501877"/>
                  <a:gd name="connsiteY9" fmla="*/ 962298 h 1124603"/>
                  <a:gd name="connsiteX10" fmla="*/ 523567 w 1501877"/>
                  <a:gd name="connsiteY10" fmla="*/ 952466 h 1124603"/>
                  <a:gd name="connsiteX11" fmla="*/ 511277 w 1501877"/>
                  <a:gd name="connsiteY11" fmla="*/ 964756 h 1124603"/>
                  <a:gd name="connsiteX12" fmla="*/ 489155 w 1501877"/>
                  <a:gd name="connsiteY12" fmla="*/ 977047 h 1124603"/>
                  <a:gd name="connsiteX13" fmla="*/ 479322 w 1501877"/>
                  <a:gd name="connsiteY13" fmla="*/ 974589 h 1124603"/>
                  <a:gd name="connsiteX14" fmla="*/ 471948 w 1501877"/>
                  <a:gd name="connsiteY14" fmla="*/ 972131 h 1124603"/>
                  <a:gd name="connsiteX15" fmla="*/ 454742 w 1501877"/>
                  <a:gd name="connsiteY15" fmla="*/ 969673 h 1124603"/>
                  <a:gd name="connsiteX16" fmla="*/ 449826 w 1501877"/>
                  <a:gd name="connsiteY16" fmla="*/ 964756 h 1124603"/>
                  <a:gd name="connsiteX17" fmla="*/ 442451 w 1501877"/>
                  <a:gd name="connsiteY17" fmla="*/ 967214 h 1124603"/>
                  <a:gd name="connsiteX18" fmla="*/ 430161 w 1501877"/>
                  <a:gd name="connsiteY18" fmla="*/ 969673 h 1124603"/>
                  <a:gd name="connsiteX19" fmla="*/ 425245 w 1501877"/>
                  <a:gd name="connsiteY19" fmla="*/ 979505 h 1124603"/>
                  <a:gd name="connsiteX20" fmla="*/ 405580 w 1501877"/>
                  <a:gd name="connsiteY20" fmla="*/ 979505 h 1124603"/>
                  <a:gd name="connsiteX21" fmla="*/ 385916 w 1501877"/>
                  <a:gd name="connsiteY21" fmla="*/ 957382 h 1124603"/>
                  <a:gd name="connsiteX22" fmla="*/ 366251 w 1501877"/>
                  <a:gd name="connsiteY22" fmla="*/ 950008 h 1124603"/>
                  <a:gd name="connsiteX23" fmla="*/ 363793 w 1501877"/>
                  <a:gd name="connsiteY23" fmla="*/ 940176 h 1124603"/>
                  <a:gd name="connsiteX24" fmla="*/ 339213 w 1501877"/>
                  <a:gd name="connsiteY24" fmla="*/ 932802 h 1124603"/>
                  <a:gd name="connsiteX25" fmla="*/ 329380 w 1501877"/>
                  <a:gd name="connsiteY25" fmla="*/ 930344 h 1124603"/>
                  <a:gd name="connsiteX26" fmla="*/ 322006 w 1501877"/>
                  <a:gd name="connsiteY26" fmla="*/ 927885 h 1124603"/>
                  <a:gd name="connsiteX27" fmla="*/ 282677 w 1501877"/>
                  <a:gd name="connsiteY27" fmla="*/ 925427 h 1124603"/>
                  <a:gd name="connsiteX28" fmla="*/ 255638 w 1501877"/>
                  <a:gd name="connsiteY28" fmla="*/ 922969 h 1124603"/>
                  <a:gd name="connsiteX29" fmla="*/ 248264 w 1501877"/>
                  <a:gd name="connsiteY29" fmla="*/ 920511 h 1124603"/>
                  <a:gd name="connsiteX30" fmla="*/ 228600 w 1501877"/>
                  <a:gd name="connsiteY30" fmla="*/ 918053 h 1124603"/>
                  <a:gd name="connsiteX31" fmla="*/ 218767 w 1501877"/>
                  <a:gd name="connsiteY31" fmla="*/ 910679 h 1124603"/>
                  <a:gd name="connsiteX32" fmla="*/ 211393 w 1501877"/>
                  <a:gd name="connsiteY32" fmla="*/ 905763 h 1124603"/>
                  <a:gd name="connsiteX33" fmla="*/ 201561 w 1501877"/>
                  <a:gd name="connsiteY33" fmla="*/ 903305 h 1124603"/>
                  <a:gd name="connsiteX34" fmla="*/ 194187 w 1501877"/>
                  <a:gd name="connsiteY34" fmla="*/ 900847 h 1124603"/>
                  <a:gd name="connsiteX35" fmla="*/ 110613 w 1501877"/>
                  <a:gd name="connsiteY35" fmla="*/ 903305 h 1124603"/>
                  <a:gd name="connsiteX36" fmla="*/ 98322 w 1501877"/>
                  <a:gd name="connsiteY36" fmla="*/ 905763 h 1124603"/>
                  <a:gd name="connsiteX37" fmla="*/ 88490 w 1501877"/>
                  <a:gd name="connsiteY37" fmla="*/ 908221 h 1124603"/>
                  <a:gd name="connsiteX38" fmla="*/ 63909 w 1501877"/>
                  <a:gd name="connsiteY38" fmla="*/ 915595 h 1124603"/>
                  <a:gd name="connsiteX39" fmla="*/ 39329 w 1501877"/>
                  <a:gd name="connsiteY39" fmla="*/ 918053 h 1124603"/>
                  <a:gd name="connsiteX40" fmla="*/ 7374 w 1501877"/>
                  <a:gd name="connsiteY40" fmla="*/ 925427 h 1124603"/>
                  <a:gd name="connsiteX41" fmla="*/ 4916 w 1501877"/>
                  <a:gd name="connsiteY41" fmla="*/ 895931 h 1124603"/>
                  <a:gd name="connsiteX42" fmla="*/ 2458 w 1501877"/>
                  <a:gd name="connsiteY42" fmla="*/ 886098 h 1124603"/>
                  <a:gd name="connsiteX43" fmla="*/ 4916 w 1501877"/>
                  <a:gd name="connsiteY43" fmla="*/ 861518 h 1124603"/>
                  <a:gd name="connsiteX44" fmla="*/ 51619 w 1501877"/>
                  <a:gd name="connsiteY44" fmla="*/ 866434 h 1124603"/>
                  <a:gd name="connsiteX45" fmla="*/ 88490 w 1501877"/>
                  <a:gd name="connsiteY45" fmla="*/ 866434 h 1124603"/>
                  <a:gd name="connsiteX46" fmla="*/ 95864 w 1501877"/>
                  <a:gd name="connsiteY46" fmla="*/ 861518 h 1124603"/>
                  <a:gd name="connsiteX47" fmla="*/ 105697 w 1501877"/>
                  <a:gd name="connsiteY47" fmla="*/ 859060 h 1124603"/>
                  <a:gd name="connsiteX48" fmla="*/ 120445 w 1501877"/>
                  <a:gd name="connsiteY48" fmla="*/ 854144 h 1124603"/>
                  <a:gd name="connsiteX49" fmla="*/ 127819 w 1501877"/>
                  <a:gd name="connsiteY49" fmla="*/ 849227 h 1124603"/>
                  <a:gd name="connsiteX50" fmla="*/ 162232 w 1501877"/>
                  <a:gd name="connsiteY50" fmla="*/ 854144 h 1124603"/>
                  <a:gd name="connsiteX51" fmla="*/ 181897 w 1501877"/>
                  <a:gd name="connsiteY51" fmla="*/ 859060 h 1124603"/>
                  <a:gd name="connsiteX52" fmla="*/ 204019 w 1501877"/>
                  <a:gd name="connsiteY52" fmla="*/ 861518 h 1124603"/>
                  <a:gd name="connsiteX53" fmla="*/ 211393 w 1501877"/>
                  <a:gd name="connsiteY53" fmla="*/ 863976 h 1124603"/>
                  <a:gd name="connsiteX54" fmla="*/ 238432 w 1501877"/>
                  <a:gd name="connsiteY54" fmla="*/ 861518 h 1124603"/>
                  <a:gd name="connsiteX55" fmla="*/ 233516 w 1501877"/>
                  <a:gd name="connsiteY55" fmla="*/ 854144 h 1124603"/>
                  <a:gd name="connsiteX56" fmla="*/ 213851 w 1501877"/>
                  <a:gd name="connsiteY56" fmla="*/ 844311 h 1124603"/>
                  <a:gd name="connsiteX57" fmla="*/ 189271 w 1501877"/>
                  <a:gd name="connsiteY57" fmla="*/ 832021 h 1124603"/>
                  <a:gd name="connsiteX58" fmla="*/ 184355 w 1501877"/>
                  <a:gd name="connsiteY58" fmla="*/ 824647 h 1124603"/>
                  <a:gd name="connsiteX59" fmla="*/ 176980 w 1501877"/>
                  <a:gd name="connsiteY59" fmla="*/ 817273 h 1124603"/>
                  <a:gd name="connsiteX60" fmla="*/ 169606 w 1501877"/>
                  <a:gd name="connsiteY60" fmla="*/ 814814 h 1124603"/>
                  <a:gd name="connsiteX61" fmla="*/ 142567 w 1501877"/>
                  <a:gd name="connsiteY61" fmla="*/ 812356 h 1124603"/>
                  <a:gd name="connsiteX62" fmla="*/ 135193 w 1501877"/>
                  <a:gd name="connsiteY62" fmla="*/ 809898 h 1124603"/>
                  <a:gd name="connsiteX63" fmla="*/ 95864 w 1501877"/>
                  <a:gd name="connsiteY63" fmla="*/ 812356 h 1124603"/>
                  <a:gd name="connsiteX64" fmla="*/ 88490 w 1501877"/>
                  <a:gd name="connsiteY64" fmla="*/ 814814 h 1124603"/>
                  <a:gd name="connsiteX65" fmla="*/ 68826 w 1501877"/>
                  <a:gd name="connsiteY65" fmla="*/ 819731 h 1124603"/>
                  <a:gd name="connsiteX66" fmla="*/ 22122 w 1501877"/>
                  <a:gd name="connsiteY66" fmla="*/ 814814 h 1124603"/>
                  <a:gd name="connsiteX67" fmla="*/ 19664 w 1501877"/>
                  <a:gd name="connsiteY67" fmla="*/ 800066 h 1124603"/>
                  <a:gd name="connsiteX68" fmla="*/ 17206 w 1501877"/>
                  <a:gd name="connsiteY68" fmla="*/ 768111 h 1124603"/>
                  <a:gd name="connsiteX69" fmla="*/ 0 w 1501877"/>
                  <a:gd name="connsiteY69" fmla="*/ 741073 h 1124603"/>
                  <a:gd name="connsiteX70" fmla="*/ 12290 w 1501877"/>
                  <a:gd name="connsiteY70" fmla="*/ 714034 h 1124603"/>
                  <a:gd name="connsiteX71" fmla="*/ 19664 w 1501877"/>
                  <a:gd name="connsiteY71" fmla="*/ 711576 h 1124603"/>
                  <a:gd name="connsiteX72" fmla="*/ 41787 w 1501877"/>
                  <a:gd name="connsiteY72" fmla="*/ 689453 h 1124603"/>
                  <a:gd name="connsiteX73" fmla="*/ 46703 w 1501877"/>
                  <a:gd name="connsiteY73" fmla="*/ 677163 h 1124603"/>
                  <a:gd name="connsiteX74" fmla="*/ 58993 w 1501877"/>
                  <a:gd name="connsiteY74" fmla="*/ 664873 h 1124603"/>
                  <a:gd name="connsiteX75" fmla="*/ 56535 w 1501877"/>
                  <a:gd name="connsiteY75" fmla="*/ 635376 h 1124603"/>
                  <a:gd name="connsiteX76" fmla="*/ 58993 w 1501877"/>
                  <a:gd name="connsiteY76" fmla="*/ 610795 h 1124603"/>
                  <a:gd name="connsiteX77" fmla="*/ 73742 w 1501877"/>
                  <a:gd name="connsiteY77" fmla="*/ 605879 h 1124603"/>
                  <a:gd name="connsiteX78" fmla="*/ 103238 w 1501877"/>
                  <a:gd name="connsiteY78" fmla="*/ 603421 h 1124603"/>
                  <a:gd name="connsiteX79" fmla="*/ 142567 w 1501877"/>
                  <a:gd name="connsiteY79" fmla="*/ 596047 h 1124603"/>
                  <a:gd name="connsiteX80" fmla="*/ 154858 w 1501877"/>
                  <a:gd name="connsiteY80" fmla="*/ 588673 h 1124603"/>
                  <a:gd name="connsiteX81" fmla="*/ 169606 w 1501877"/>
                  <a:gd name="connsiteY81" fmla="*/ 583756 h 1124603"/>
                  <a:gd name="connsiteX82" fmla="*/ 186813 w 1501877"/>
                  <a:gd name="connsiteY82" fmla="*/ 576382 h 1124603"/>
                  <a:gd name="connsiteX83" fmla="*/ 191729 w 1501877"/>
                  <a:gd name="connsiteY83" fmla="*/ 583756 h 1124603"/>
                  <a:gd name="connsiteX84" fmla="*/ 189271 w 1501877"/>
                  <a:gd name="connsiteY84" fmla="*/ 603421 h 1124603"/>
                  <a:gd name="connsiteX85" fmla="*/ 208935 w 1501877"/>
                  <a:gd name="connsiteY85" fmla="*/ 615711 h 1124603"/>
                  <a:gd name="connsiteX86" fmla="*/ 218767 w 1501877"/>
                  <a:gd name="connsiteY86" fmla="*/ 623085 h 1124603"/>
                  <a:gd name="connsiteX87" fmla="*/ 238432 w 1501877"/>
                  <a:gd name="connsiteY87" fmla="*/ 635376 h 1124603"/>
                  <a:gd name="connsiteX88" fmla="*/ 245806 w 1501877"/>
                  <a:gd name="connsiteY88" fmla="*/ 640292 h 1124603"/>
                  <a:gd name="connsiteX89" fmla="*/ 265471 w 1501877"/>
                  <a:gd name="connsiteY89" fmla="*/ 645208 h 1124603"/>
                  <a:gd name="connsiteX90" fmla="*/ 272845 w 1501877"/>
                  <a:gd name="connsiteY90" fmla="*/ 647666 h 1124603"/>
                  <a:gd name="connsiteX91" fmla="*/ 282677 w 1501877"/>
                  <a:gd name="connsiteY91" fmla="*/ 672247 h 1124603"/>
                  <a:gd name="connsiteX92" fmla="*/ 287593 w 1501877"/>
                  <a:gd name="connsiteY92" fmla="*/ 696827 h 1124603"/>
                  <a:gd name="connsiteX93" fmla="*/ 297426 w 1501877"/>
                  <a:gd name="connsiteY93" fmla="*/ 716492 h 1124603"/>
                  <a:gd name="connsiteX94" fmla="*/ 299884 w 1501877"/>
                  <a:gd name="connsiteY94" fmla="*/ 723866 h 1124603"/>
                  <a:gd name="connsiteX95" fmla="*/ 309716 w 1501877"/>
                  <a:gd name="connsiteY95" fmla="*/ 733698 h 1124603"/>
                  <a:gd name="connsiteX96" fmla="*/ 322006 w 1501877"/>
                  <a:gd name="connsiteY96" fmla="*/ 750905 h 1124603"/>
                  <a:gd name="connsiteX97" fmla="*/ 331838 w 1501877"/>
                  <a:gd name="connsiteY97" fmla="*/ 753363 h 1124603"/>
                  <a:gd name="connsiteX98" fmla="*/ 344129 w 1501877"/>
                  <a:gd name="connsiteY98" fmla="*/ 741073 h 1124603"/>
                  <a:gd name="connsiteX99" fmla="*/ 346587 w 1501877"/>
                  <a:gd name="connsiteY99" fmla="*/ 733698 h 1124603"/>
                  <a:gd name="connsiteX100" fmla="*/ 349045 w 1501877"/>
                  <a:gd name="connsiteY100" fmla="*/ 711576 h 1124603"/>
                  <a:gd name="connsiteX101" fmla="*/ 361335 w 1501877"/>
                  <a:gd name="connsiteY101" fmla="*/ 701744 h 1124603"/>
                  <a:gd name="connsiteX102" fmla="*/ 388374 w 1501877"/>
                  <a:gd name="connsiteY102" fmla="*/ 694369 h 1124603"/>
                  <a:gd name="connsiteX103" fmla="*/ 408038 w 1501877"/>
                  <a:gd name="connsiteY103" fmla="*/ 696827 h 1124603"/>
                  <a:gd name="connsiteX104" fmla="*/ 410497 w 1501877"/>
                  <a:gd name="connsiteY104" fmla="*/ 718950 h 1124603"/>
                  <a:gd name="connsiteX105" fmla="*/ 422787 w 1501877"/>
                  <a:gd name="connsiteY105" fmla="*/ 714034 h 1124603"/>
                  <a:gd name="connsiteX106" fmla="*/ 432619 w 1501877"/>
                  <a:gd name="connsiteY106" fmla="*/ 711576 h 1124603"/>
                  <a:gd name="connsiteX107" fmla="*/ 467032 w 1501877"/>
                  <a:gd name="connsiteY107" fmla="*/ 714034 h 1124603"/>
                  <a:gd name="connsiteX108" fmla="*/ 476864 w 1501877"/>
                  <a:gd name="connsiteY108" fmla="*/ 716492 h 1124603"/>
                  <a:gd name="connsiteX109" fmla="*/ 511277 w 1501877"/>
                  <a:gd name="connsiteY109" fmla="*/ 714034 h 1124603"/>
                  <a:gd name="connsiteX110" fmla="*/ 530942 w 1501877"/>
                  <a:gd name="connsiteY110" fmla="*/ 709118 h 1124603"/>
                  <a:gd name="connsiteX111" fmla="*/ 538316 w 1501877"/>
                  <a:gd name="connsiteY111" fmla="*/ 704202 h 1124603"/>
                  <a:gd name="connsiteX112" fmla="*/ 570271 w 1501877"/>
                  <a:gd name="connsiteY112" fmla="*/ 706660 h 1124603"/>
                  <a:gd name="connsiteX113" fmla="*/ 594851 w 1501877"/>
                  <a:gd name="connsiteY113" fmla="*/ 709118 h 1124603"/>
                  <a:gd name="connsiteX114" fmla="*/ 646471 w 1501877"/>
                  <a:gd name="connsiteY114" fmla="*/ 714034 h 1124603"/>
                  <a:gd name="connsiteX115" fmla="*/ 661219 w 1501877"/>
                  <a:gd name="connsiteY115" fmla="*/ 721408 h 1124603"/>
                  <a:gd name="connsiteX116" fmla="*/ 690716 w 1501877"/>
                  <a:gd name="connsiteY116" fmla="*/ 733698 h 1124603"/>
                  <a:gd name="connsiteX117" fmla="*/ 700548 w 1501877"/>
                  <a:gd name="connsiteY117" fmla="*/ 731240 h 1124603"/>
                  <a:gd name="connsiteX118" fmla="*/ 725129 w 1501877"/>
                  <a:gd name="connsiteY118" fmla="*/ 726324 h 1124603"/>
                  <a:gd name="connsiteX119" fmla="*/ 737419 w 1501877"/>
                  <a:gd name="connsiteY119" fmla="*/ 721408 h 1124603"/>
                  <a:gd name="connsiteX120" fmla="*/ 784122 w 1501877"/>
                  <a:gd name="connsiteY120" fmla="*/ 718950 h 1124603"/>
                  <a:gd name="connsiteX121" fmla="*/ 813619 w 1501877"/>
                  <a:gd name="connsiteY121" fmla="*/ 684537 h 1124603"/>
                  <a:gd name="connsiteX122" fmla="*/ 820993 w 1501877"/>
                  <a:gd name="connsiteY122" fmla="*/ 679621 h 1124603"/>
                  <a:gd name="connsiteX123" fmla="*/ 811161 w 1501877"/>
                  <a:gd name="connsiteY123" fmla="*/ 662414 h 1124603"/>
                  <a:gd name="connsiteX124" fmla="*/ 808703 w 1501877"/>
                  <a:gd name="connsiteY124" fmla="*/ 655040 h 1124603"/>
                  <a:gd name="connsiteX125" fmla="*/ 786580 w 1501877"/>
                  <a:gd name="connsiteY125" fmla="*/ 642750 h 1124603"/>
                  <a:gd name="connsiteX126" fmla="*/ 781664 w 1501877"/>
                  <a:gd name="connsiteY126" fmla="*/ 635376 h 1124603"/>
                  <a:gd name="connsiteX127" fmla="*/ 789038 w 1501877"/>
                  <a:gd name="connsiteY127" fmla="*/ 613253 h 1124603"/>
                  <a:gd name="connsiteX128" fmla="*/ 786580 w 1501877"/>
                  <a:gd name="connsiteY128" fmla="*/ 559176 h 1124603"/>
                  <a:gd name="connsiteX129" fmla="*/ 781664 w 1501877"/>
                  <a:gd name="connsiteY129" fmla="*/ 524763 h 1124603"/>
                  <a:gd name="connsiteX130" fmla="*/ 781664 w 1501877"/>
                  <a:gd name="connsiteY130" fmla="*/ 431356 h 1124603"/>
                  <a:gd name="connsiteX131" fmla="*/ 786580 w 1501877"/>
                  <a:gd name="connsiteY131" fmla="*/ 409234 h 1124603"/>
                  <a:gd name="connsiteX132" fmla="*/ 789038 w 1501877"/>
                  <a:gd name="connsiteY132" fmla="*/ 396944 h 1124603"/>
                  <a:gd name="connsiteX133" fmla="*/ 791497 w 1501877"/>
                  <a:gd name="connsiteY133" fmla="*/ 360073 h 1124603"/>
                  <a:gd name="connsiteX134" fmla="*/ 793955 w 1501877"/>
                  <a:gd name="connsiteY134" fmla="*/ 350240 h 1124603"/>
                  <a:gd name="connsiteX135" fmla="*/ 796413 w 1501877"/>
                  <a:gd name="connsiteY135" fmla="*/ 303537 h 1124603"/>
                  <a:gd name="connsiteX136" fmla="*/ 791497 w 1501877"/>
                  <a:gd name="connsiteY136" fmla="*/ 70021 h 1124603"/>
                  <a:gd name="connsiteX137" fmla="*/ 786580 w 1501877"/>
                  <a:gd name="connsiteY137" fmla="*/ 45440 h 1124603"/>
                  <a:gd name="connsiteX138" fmla="*/ 784122 w 1501877"/>
                  <a:gd name="connsiteY138" fmla="*/ 30692 h 1124603"/>
                  <a:gd name="connsiteX139" fmla="*/ 894735 w 1501877"/>
                  <a:gd name="connsiteY139" fmla="*/ 8569 h 1124603"/>
                  <a:gd name="connsiteX140" fmla="*/ 921774 w 1501877"/>
                  <a:gd name="connsiteY140" fmla="*/ 6111 h 1124603"/>
                  <a:gd name="connsiteX141" fmla="*/ 1273277 w 1501877"/>
                  <a:gd name="connsiteY141" fmla="*/ 320744 h 1124603"/>
                  <a:gd name="connsiteX142" fmla="*/ 1290484 w 1501877"/>
                  <a:gd name="connsiteY142" fmla="*/ 369905 h 1124603"/>
                  <a:gd name="connsiteX143" fmla="*/ 1305232 w 1501877"/>
                  <a:gd name="connsiteY143" fmla="*/ 364989 h 1124603"/>
                  <a:gd name="connsiteX144" fmla="*/ 1317522 w 1501877"/>
                  <a:gd name="connsiteY144" fmla="*/ 372363 h 1124603"/>
                  <a:gd name="connsiteX145" fmla="*/ 1324897 w 1501877"/>
                  <a:gd name="connsiteY145" fmla="*/ 377279 h 1124603"/>
                  <a:gd name="connsiteX146" fmla="*/ 1329813 w 1501877"/>
                  <a:gd name="connsiteY146" fmla="*/ 387111 h 1124603"/>
                  <a:gd name="connsiteX147" fmla="*/ 1347019 w 1501877"/>
                  <a:gd name="connsiteY147" fmla="*/ 411692 h 1124603"/>
                  <a:gd name="connsiteX148" fmla="*/ 1354393 w 1501877"/>
                  <a:gd name="connsiteY148" fmla="*/ 419066 h 1124603"/>
                  <a:gd name="connsiteX149" fmla="*/ 1361767 w 1501877"/>
                  <a:gd name="connsiteY149" fmla="*/ 421524 h 1124603"/>
                  <a:gd name="connsiteX150" fmla="*/ 1398638 w 1501877"/>
                  <a:gd name="connsiteY150" fmla="*/ 423982 h 1124603"/>
                  <a:gd name="connsiteX151" fmla="*/ 1408471 w 1501877"/>
                  <a:gd name="connsiteY151" fmla="*/ 426440 h 1124603"/>
                  <a:gd name="connsiteX152" fmla="*/ 1415845 w 1501877"/>
                  <a:gd name="connsiteY152" fmla="*/ 428898 h 1124603"/>
                  <a:gd name="connsiteX153" fmla="*/ 1418303 w 1501877"/>
                  <a:gd name="connsiteY153" fmla="*/ 441189 h 1124603"/>
                  <a:gd name="connsiteX154" fmla="*/ 1423219 w 1501877"/>
                  <a:gd name="connsiteY154" fmla="*/ 451021 h 1124603"/>
                  <a:gd name="connsiteX155" fmla="*/ 1435509 w 1501877"/>
                  <a:gd name="connsiteY155" fmla="*/ 487892 h 1124603"/>
                  <a:gd name="connsiteX156" fmla="*/ 1442884 w 1501877"/>
                  <a:gd name="connsiteY156" fmla="*/ 490350 h 1124603"/>
                  <a:gd name="connsiteX157" fmla="*/ 1460090 w 1501877"/>
                  <a:gd name="connsiteY157" fmla="*/ 487892 h 1124603"/>
                  <a:gd name="connsiteX158" fmla="*/ 1467464 w 1501877"/>
                  <a:gd name="connsiteY158" fmla="*/ 485434 h 1124603"/>
                  <a:gd name="connsiteX159" fmla="*/ 1482213 w 1501877"/>
                  <a:gd name="connsiteY159" fmla="*/ 487892 h 1124603"/>
                  <a:gd name="connsiteX160" fmla="*/ 1487129 w 1501877"/>
                  <a:gd name="connsiteY160" fmla="*/ 500182 h 1124603"/>
                  <a:gd name="connsiteX161" fmla="*/ 1489587 w 1501877"/>
                  <a:gd name="connsiteY161" fmla="*/ 510014 h 1124603"/>
                  <a:gd name="connsiteX162" fmla="*/ 1492045 w 1501877"/>
                  <a:gd name="connsiteY162" fmla="*/ 522305 h 1124603"/>
                  <a:gd name="connsiteX163" fmla="*/ 1496961 w 1501877"/>
                  <a:gd name="connsiteY163" fmla="*/ 529679 h 1124603"/>
                  <a:gd name="connsiteX164" fmla="*/ 1496961 w 1501877"/>
                  <a:gd name="connsiteY164" fmla="*/ 600963 h 1124603"/>
                  <a:gd name="connsiteX165" fmla="*/ 1501877 w 1501877"/>
                  <a:gd name="connsiteY165" fmla="*/ 620627 h 1124603"/>
                  <a:gd name="connsiteX166" fmla="*/ 1496961 w 1501877"/>
                  <a:gd name="connsiteY166" fmla="*/ 650124 h 1124603"/>
                  <a:gd name="connsiteX167" fmla="*/ 1482213 w 1501877"/>
                  <a:gd name="connsiteY167" fmla="*/ 655040 h 1124603"/>
                  <a:gd name="connsiteX168" fmla="*/ 1477297 w 1501877"/>
                  <a:gd name="connsiteY168" fmla="*/ 664873 h 1124603"/>
                  <a:gd name="connsiteX169" fmla="*/ 1469922 w 1501877"/>
                  <a:gd name="connsiteY169" fmla="*/ 686995 h 1124603"/>
                  <a:gd name="connsiteX170" fmla="*/ 1460090 w 1501877"/>
                  <a:gd name="connsiteY170" fmla="*/ 714034 h 1124603"/>
                  <a:gd name="connsiteX171" fmla="*/ 1455174 w 1501877"/>
                  <a:gd name="connsiteY171" fmla="*/ 723866 h 1124603"/>
                  <a:gd name="connsiteX172" fmla="*/ 1435509 w 1501877"/>
                  <a:gd name="connsiteY172" fmla="*/ 741073 h 1124603"/>
                  <a:gd name="connsiteX173" fmla="*/ 1423219 w 1501877"/>
                  <a:gd name="connsiteY173" fmla="*/ 753363 h 1124603"/>
                  <a:gd name="connsiteX174" fmla="*/ 1415845 w 1501877"/>
                  <a:gd name="connsiteY174" fmla="*/ 755821 h 1124603"/>
                  <a:gd name="connsiteX175" fmla="*/ 1401097 w 1501877"/>
                  <a:gd name="connsiteY175" fmla="*/ 763195 h 1124603"/>
                  <a:gd name="connsiteX176" fmla="*/ 1388806 w 1501877"/>
                  <a:gd name="connsiteY176" fmla="*/ 770569 h 1124603"/>
                  <a:gd name="connsiteX177" fmla="*/ 1364226 w 1501877"/>
                  <a:gd name="connsiteY177" fmla="*/ 773027 h 1124603"/>
                  <a:gd name="connsiteX178" fmla="*/ 1315064 w 1501877"/>
                  <a:gd name="connsiteY178" fmla="*/ 770569 h 1124603"/>
                  <a:gd name="connsiteX179" fmla="*/ 1275735 w 1501877"/>
                  <a:gd name="connsiteY179" fmla="*/ 768111 h 1124603"/>
                  <a:gd name="connsiteX180" fmla="*/ 1256071 w 1501877"/>
                  <a:gd name="connsiteY180" fmla="*/ 773027 h 1124603"/>
                  <a:gd name="connsiteX181" fmla="*/ 1253613 w 1501877"/>
                  <a:gd name="connsiteY181" fmla="*/ 785318 h 1124603"/>
                  <a:gd name="connsiteX182" fmla="*/ 1219200 w 1501877"/>
                  <a:gd name="connsiteY182" fmla="*/ 787776 h 1124603"/>
                  <a:gd name="connsiteX183" fmla="*/ 1172497 w 1501877"/>
                  <a:gd name="connsiteY183" fmla="*/ 785318 h 1124603"/>
                  <a:gd name="connsiteX184" fmla="*/ 1170038 w 1501877"/>
                  <a:gd name="connsiteY184" fmla="*/ 775485 h 1124603"/>
                  <a:gd name="connsiteX185" fmla="*/ 1120877 w 1501877"/>
                  <a:gd name="connsiteY185" fmla="*/ 780402 h 1124603"/>
                  <a:gd name="connsiteX186" fmla="*/ 1086464 w 1501877"/>
                  <a:gd name="connsiteY186" fmla="*/ 785318 h 1124603"/>
                  <a:gd name="connsiteX187" fmla="*/ 1081548 w 1501877"/>
                  <a:gd name="connsiteY187" fmla="*/ 795150 h 1124603"/>
                  <a:gd name="connsiteX188" fmla="*/ 1047135 w 1501877"/>
                  <a:gd name="connsiteY188" fmla="*/ 807440 h 1124603"/>
                  <a:gd name="connsiteX189" fmla="*/ 1034845 w 1501877"/>
                  <a:gd name="connsiteY189" fmla="*/ 812356 h 1124603"/>
                  <a:gd name="connsiteX190" fmla="*/ 1010264 w 1501877"/>
                  <a:gd name="connsiteY190" fmla="*/ 829563 h 1124603"/>
                  <a:gd name="connsiteX191" fmla="*/ 983226 w 1501877"/>
                  <a:gd name="connsiteY191" fmla="*/ 827105 h 1124603"/>
                  <a:gd name="connsiteX192" fmla="*/ 980767 w 1501877"/>
                  <a:gd name="connsiteY192" fmla="*/ 846769 h 1124603"/>
                  <a:gd name="connsiteX193" fmla="*/ 948813 w 1501877"/>
                  <a:gd name="connsiteY193" fmla="*/ 856602 h 1124603"/>
                  <a:gd name="connsiteX194" fmla="*/ 941438 w 1501877"/>
                  <a:gd name="connsiteY194" fmla="*/ 868892 h 1124603"/>
                  <a:gd name="connsiteX195" fmla="*/ 936522 w 1501877"/>
                  <a:gd name="connsiteY195" fmla="*/ 893473 h 1124603"/>
                  <a:gd name="connsiteX196" fmla="*/ 924232 w 1501877"/>
                  <a:gd name="connsiteY196" fmla="*/ 898389 h 1124603"/>
                  <a:gd name="connsiteX197" fmla="*/ 899651 w 1501877"/>
                  <a:gd name="connsiteY197" fmla="*/ 905763 h 1124603"/>
                  <a:gd name="connsiteX198" fmla="*/ 887361 w 1501877"/>
                  <a:gd name="connsiteY198" fmla="*/ 903305 h 1124603"/>
                  <a:gd name="connsiteX199" fmla="*/ 872613 w 1501877"/>
                  <a:gd name="connsiteY199" fmla="*/ 922969 h 1124603"/>
                  <a:gd name="connsiteX200" fmla="*/ 870155 w 1501877"/>
                  <a:gd name="connsiteY200" fmla="*/ 932802 h 1124603"/>
                  <a:gd name="connsiteX201" fmla="*/ 867697 w 1501877"/>
                  <a:gd name="connsiteY201" fmla="*/ 940176 h 1124603"/>
                  <a:gd name="connsiteX202" fmla="*/ 865238 w 1501877"/>
                  <a:gd name="connsiteY202" fmla="*/ 950008 h 1124603"/>
                  <a:gd name="connsiteX203" fmla="*/ 845574 w 1501877"/>
                  <a:gd name="connsiteY203" fmla="*/ 957382 h 1124603"/>
                  <a:gd name="connsiteX204" fmla="*/ 843116 w 1501877"/>
                  <a:gd name="connsiteY204" fmla="*/ 964756 h 1124603"/>
                  <a:gd name="connsiteX205" fmla="*/ 840658 w 1501877"/>
                  <a:gd name="connsiteY205" fmla="*/ 979505 h 1124603"/>
                  <a:gd name="connsiteX206" fmla="*/ 828367 w 1501877"/>
                  <a:gd name="connsiteY206" fmla="*/ 986879 h 1124603"/>
                  <a:gd name="connsiteX207" fmla="*/ 811161 w 1501877"/>
                  <a:gd name="connsiteY207" fmla="*/ 1001627 h 1124603"/>
                  <a:gd name="connsiteX208" fmla="*/ 798871 w 1501877"/>
                  <a:gd name="connsiteY208" fmla="*/ 996711 h 1124603"/>
                  <a:gd name="connsiteX209" fmla="*/ 791497 w 1501877"/>
                  <a:gd name="connsiteY209" fmla="*/ 1004085 h 1124603"/>
                  <a:gd name="connsiteX210" fmla="*/ 784122 w 1501877"/>
                  <a:gd name="connsiteY210" fmla="*/ 1009002 h 1124603"/>
                  <a:gd name="connsiteX211" fmla="*/ 786580 w 1501877"/>
                  <a:gd name="connsiteY211" fmla="*/ 1040956 h 1124603"/>
                  <a:gd name="connsiteX212" fmla="*/ 784122 w 1501877"/>
                  <a:gd name="connsiteY212" fmla="*/ 1048331 h 1124603"/>
                  <a:gd name="connsiteX213" fmla="*/ 771832 w 1501877"/>
                  <a:gd name="connsiteY213" fmla="*/ 1050789 h 1124603"/>
                  <a:gd name="connsiteX214" fmla="*/ 776748 w 1501877"/>
                  <a:gd name="connsiteY214" fmla="*/ 1087660 h 1124603"/>
                  <a:gd name="connsiteX215" fmla="*/ 781664 w 1501877"/>
                  <a:gd name="connsiteY215" fmla="*/ 1097492 h 1124603"/>
                  <a:gd name="connsiteX216" fmla="*/ 720213 w 1501877"/>
                  <a:gd name="connsiteY216" fmla="*/ 1114698 h 1124603"/>
                  <a:gd name="connsiteX217" fmla="*/ 717755 w 1501877"/>
                  <a:gd name="connsiteY217" fmla="*/ 1104866 h 1124603"/>
                  <a:gd name="connsiteX218" fmla="*/ 705464 w 1501877"/>
                  <a:gd name="connsiteY218" fmla="*/ 1102408 h 1124603"/>
                  <a:gd name="connsiteX219" fmla="*/ 671051 w 1501877"/>
                  <a:gd name="connsiteY219" fmla="*/ 1107324 h 1124603"/>
                  <a:gd name="connsiteX220" fmla="*/ 656303 w 1501877"/>
                  <a:gd name="connsiteY220" fmla="*/ 1122073 h 1124603"/>
                  <a:gd name="connsiteX221" fmla="*/ 644013 w 1501877"/>
                  <a:gd name="connsiteY221" fmla="*/ 1117156 h 1124603"/>
                  <a:gd name="connsiteX222" fmla="*/ 634180 w 1501877"/>
                  <a:gd name="connsiteY222" fmla="*/ 1109782 h 1124603"/>
                  <a:gd name="connsiteX223" fmla="*/ 614516 w 1501877"/>
                  <a:gd name="connsiteY223" fmla="*/ 1112240 h 1124603"/>
                  <a:gd name="connsiteX224" fmla="*/ 607142 w 1501877"/>
                  <a:gd name="connsiteY224" fmla="*/ 1117156 h 1124603"/>
                  <a:gd name="connsiteX225" fmla="*/ 592393 w 1501877"/>
                  <a:gd name="connsiteY225" fmla="*/ 1107324 h 1124603"/>
                  <a:gd name="connsiteX226" fmla="*/ 592393 w 1501877"/>
                  <a:gd name="connsiteY226" fmla="*/ 1122073 h 11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1501877" h="1124603">
                    <a:moveTo>
                      <a:pt x="592393" y="1122073"/>
                    </a:moveTo>
                    <a:lnTo>
                      <a:pt x="592393" y="1122073"/>
                    </a:lnTo>
                    <a:cubicBezTo>
                      <a:pt x="585838" y="1108963"/>
                      <a:pt x="578794" y="1096087"/>
                      <a:pt x="572729" y="1082744"/>
                    </a:cubicBezTo>
                    <a:cubicBezTo>
                      <a:pt x="562704" y="1060687"/>
                      <a:pt x="574168" y="1074349"/>
                      <a:pt x="560438" y="1060621"/>
                    </a:cubicBezTo>
                    <a:cubicBezTo>
                      <a:pt x="554271" y="1042120"/>
                      <a:pt x="560512" y="1067723"/>
                      <a:pt x="567813" y="1040956"/>
                    </a:cubicBezTo>
                    <a:cubicBezTo>
                      <a:pt x="569124" y="1036148"/>
                      <a:pt x="566564" y="1031043"/>
                      <a:pt x="565355" y="1026208"/>
                    </a:cubicBezTo>
                    <a:cubicBezTo>
                      <a:pt x="560880" y="1008311"/>
                      <a:pt x="561623" y="1015864"/>
                      <a:pt x="555522" y="1001627"/>
                    </a:cubicBezTo>
                    <a:cubicBezTo>
                      <a:pt x="554501" y="999246"/>
                      <a:pt x="553974" y="996679"/>
                      <a:pt x="553064" y="994253"/>
                    </a:cubicBezTo>
                    <a:cubicBezTo>
                      <a:pt x="551515" y="990122"/>
                      <a:pt x="549416" y="986189"/>
                      <a:pt x="548148" y="981963"/>
                    </a:cubicBezTo>
                    <a:cubicBezTo>
                      <a:pt x="545133" y="971914"/>
                      <a:pt x="547991" y="969516"/>
                      <a:pt x="540774" y="962298"/>
                    </a:cubicBezTo>
                    <a:cubicBezTo>
                      <a:pt x="533334" y="954857"/>
                      <a:pt x="532004" y="955278"/>
                      <a:pt x="523567" y="952466"/>
                    </a:cubicBezTo>
                    <a:cubicBezTo>
                      <a:pt x="502391" y="957760"/>
                      <a:pt x="522621" y="949630"/>
                      <a:pt x="511277" y="964756"/>
                    </a:cubicBezTo>
                    <a:cubicBezTo>
                      <a:pt x="503698" y="974862"/>
                      <a:pt x="499345" y="974499"/>
                      <a:pt x="489155" y="977047"/>
                    </a:cubicBezTo>
                    <a:cubicBezTo>
                      <a:pt x="485877" y="976228"/>
                      <a:pt x="482571" y="975517"/>
                      <a:pt x="479322" y="974589"/>
                    </a:cubicBezTo>
                    <a:cubicBezTo>
                      <a:pt x="476831" y="973877"/>
                      <a:pt x="474489" y="972639"/>
                      <a:pt x="471948" y="972131"/>
                    </a:cubicBezTo>
                    <a:cubicBezTo>
                      <a:pt x="466267" y="970995"/>
                      <a:pt x="460477" y="970492"/>
                      <a:pt x="454742" y="969673"/>
                    </a:cubicBezTo>
                    <a:cubicBezTo>
                      <a:pt x="453103" y="968034"/>
                      <a:pt x="452099" y="965211"/>
                      <a:pt x="449826" y="964756"/>
                    </a:cubicBezTo>
                    <a:cubicBezTo>
                      <a:pt x="447285" y="964248"/>
                      <a:pt x="444965" y="966585"/>
                      <a:pt x="442451" y="967214"/>
                    </a:cubicBezTo>
                    <a:cubicBezTo>
                      <a:pt x="438398" y="968227"/>
                      <a:pt x="434258" y="968853"/>
                      <a:pt x="430161" y="969673"/>
                    </a:cubicBezTo>
                    <a:cubicBezTo>
                      <a:pt x="428522" y="972950"/>
                      <a:pt x="428060" y="977159"/>
                      <a:pt x="425245" y="979505"/>
                    </a:cubicBezTo>
                    <a:cubicBezTo>
                      <a:pt x="419195" y="984547"/>
                      <a:pt x="411630" y="981017"/>
                      <a:pt x="405580" y="979505"/>
                    </a:cubicBezTo>
                    <a:cubicBezTo>
                      <a:pt x="398725" y="969222"/>
                      <a:pt x="396835" y="962841"/>
                      <a:pt x="385916" y="957382"/>
                    </a:cubicBezTo>
                    <a:cubicBezTo>
                      <a:pt x="379654" y="954251"/>
                      <a:pt x="372806" y="952466"/>
                      <a:pt x="366251" y="950008"/>
                    </a:cubicBezTo>
                    <a:cubicBezTo>
                      <a:pt x="365432" y="946731"/>
                      <a:pt x="365956" y="942771"/>
                      <a:pt x="363793" y="940176"/>
                    </a:cubicBezTo>
                    <a:cubicBezTo>
                      <a:pt x="359056" y="934492"/>
                      <a:pt x="344582" y="933876"/>
                      <a:pt x="339213" y="932802"/>
                    </a:cubicBezTo>
                    <a:cubicBezTo>
                      <a:pt x="335900" y="932139"/>
                      <a:pt x="332628" y="931272"/>
                      <a:pt x="329380" y="930344"/>
                    </a:cubicBezTo>
                    <a:cubicBezTo>
                      <a:pt x="326889" y="929632"/>
                      <a:pt x="324583" y="928156"/>
                      <a:pt x="322006" y="927885"/>
                    </a:cubicBezTo>
                    <a:cubicBezTo>
                      <a:pt x="308943" y="926510"/>
                      <a:pt x="295776" y="926397"/>
                      <a:pt x="282677" y="925427"/>
                    </a:cubicBezTo>
                    <a:cubicBezTo>
                      <a:pt x="273652" y="924758"/>
                      <a:pt x="264651" y="923788"/>
                      <a:pt x="255638" y="922969"/>
                    </a:cubicBezTo>
                    <a:cubicBezTo>
                      <a:pt x="253180" y="922150"/>
                      <a:pt x="250813" y="920974"/>
                      <a:pt x="248264" y="920511"/>
                    </a:cubicBezTo>
                    <a:cubicBezTo>
                      <a:pt x="241765" y="919329"/>
                      <a:pt x="234867" y="920142"/>
                      <a:pt x="228600" y="918053"/>
                    </a:cubicBezTo>
                    <a:cubicBezTo>
                      <a:pt x="224713" y="916757"/>
                      <a:pt x="222101" y="913060"/>
                      <a:pt x="218767" y="910679"/>
                    </a:cubicBezTo>
                    <a:cubicBezTo>
                      <a:pt x="216363" y="908962"/>
                      <a:pt x="214108" y="906927"/>
                      <a:pt x="211393" y="905763"/>
                    </a:cubicBezTo>
                    <a:cubicBezTo>
                      <a:pt x="208288" y="904432"/>
                      <a:pt x="204809" y="904233"/>
                      <a:pt x="201561" y="903305"/>
                    </a:cubicBezTo>
                    <a:cubicBezTo>
                      <a:pt x="199070" y="902593"/>
                      <a:pt x="196645" y="901666"/>
                      <a:pt x="194187" y="900847"/>
                    </a:cubicBezTo>
                    <a:cubicBezTo>
                      <a:pt x="166329" y="901666"/>
                      <a:pt x="138446" y="901878"/>
                      <a:pt x="110613" y="903305"/>
                    </a:cubicBezTo>
                    <a:cubicBezTo>
                      <a:pt x="106440" y="903519"/>
                      <a:pt x="102401" y="904857"/>
                      <a:pt x="98322" y="905763"/>
                    </a:cubicBezTo>
                    <a:cubicBezTo>
                      <a:pt x="95024" y="906496"/>
                      <a:pt x="91738" y="907293"/>
                      <a:pt x="88490" y="908221"/>
                    </a:cubicBezTo>
                    <a:cubicBezTo>
                      <a:pt x="78331" y="911124"/>
                      <a:pt x="76991" y="913286"/>
                      <a:pt x="63909" y="915595"/>
                    </a:cubicBezTo>
                    <a:cubicBezTo>
                      <a:pt x="55800" y="917026"/>
                      <a:pt x="47522" y="917234"/>
                      <a:pt x="39329" y="918053"/>
                    </a:cubicBezTo>
                    <a:cubicBezTo>
                      <a:pt x="34365" y="927982"/>
                      <a:pt x="28185" y="947971"/>
                      <a:pt x="7374" y="925427"/>
                    </a:cubicBezTo>
                    <a:cubicBezTo>
                      <a:pt x="682" y="918177"/>
                      <a:pt x="6140" y="905721"/>
                      <a:pt x="4916" y="895931"/>
                    </a:cubicBezTo>
                    <a:cubicBezTo>
                      <a:pt x="4497" y="892579"/>
                      <a:pt x="3277" y="889376"/>
                      <a:pt x="2458" y="886098"/>
                    </a:cubicBezTo>
                    <a:cubicBezTo>
                      <a:pt x="3277" y="877905"/>
                      <a:pt x="-1854" y="866205"/>
                      <a:pt x="4916" y="861518"/>
                    </a:cubicBezTo>
                    <a:cubicBezTo>
                      <a:pt x="7430" y="859778"/>
                      <a:pt x="43880" y="865328"/>
                      <a:pt x="51619" y="866434"/>
                    </a:cubicBezTo>
                    <a:cubicBezTo>
                      <a:pt x="66510" y="871398"/>
                      <a:pt x="63428" y="871446"/>
                      <a:pt x="88490" y="866434"/>
                    </a:cubicBezTo>
                    <a:cubicBezTo>
                      <a:pt x="91387" y="865855"/>
                      <a:pt x="93149" y="862682"/>
                      <a:pt x="95864" y="861518"/>
                    </a:cubicBezTo>
                    <a:cubicBezTo>
                      <a:pt x="98969" y="860187"/>
                      <a:pt x="102461" y="860031"/>
                      <a:pt x="105697" y="859060"/>
                    </a:cubicBezTo>
                    <a:cubicBezTo>
                      <a:pt x="110660" y="857571"/>
                      <a:pt x="115529" y="855783"/>
                      <a:pt x="120445" y="854144"/>
                    </a:cubicBezTo>
                    <a:cubicBezTo>
                      <a:pt x="122903" y="852505"/>
                      <a:pt x="124873" y="849454"/>
                      <a:pt x="127819" y="849227"/>
                    </a:cubicBezTo>
                    <a:cubicBezTo>
                      <a:pt x="137859" y="848454"/>
                      <a:pt x="151756" y="851150"/>
                      <a:pt x="162232" y="854144"/>
                    </a:cubicBezTo>
                    <a:cubicBezTo>
                      <a:pt x="173666" y="857412"/>
                      <a:pt x="166910" y="856919"/>
                      <a:pt x="181897" y="859060"/>
                    </a:cubicBezTo>
                    <a:cubicBezTo>
                      <a:pt x="189242" y="860109"/>
                      <a:pt x="196645" y="860699"/>
                      <a:pt x="204019" y="861518"/>
                    </a:cubicBezTo>
                    <a:cubicBezTo>
                      <a:pt x="206477" y="862337"/>
                      <a:pt x="208802" y="863976"/>
                      <a:pt x="211393" y="863976"/>
                    </a:cubicBezTo>
                    <a:cubicBezTo>
                      <a:pt x="220443" y="863976"/>
                      <a:pt x="230162" y="865193"/>
                      <a:pt x="238432" y="861518"/>
                    </a:cubicBezTo>
                    <a:cubicBezTo>
                      <a:pt x="241132" y="860318"/>
                      <a:pt x="235605" y="856233"/>
                      <a:pt x="233516" y="854144"/>
                    </a:cubicBezTo>
                    <a:cubicBezTo>
                      <a:pt x="222915" y="843542"/>
                      <a:pt x="226064" y="848752"/>
                      <a:pt x="213851" y="844311"/>
                    </a:cubicBezTo>
                    <a:cubicBezTo>
                      <a:pt x="198199" y="838620"/>
                      <a:pt x="199816" y="839051"/>
                      <a:pt x="189271" y="832021"/>
                    </a:cubicBezTo>
                    <a:cubicBezTo>
                      <a:pt x="187632" y="829563"/>
                      <a:pt x="186246" y="826916"/>
                      <a:pt x="184355" y="824647"/>
                    </a:cubicBezTo>
                    <a:cubicBezTo>
                      <a:pt x="182129" y="821976"/>
                      <a:pt x="179872" y="819201"/>
                      <a:pt x="176980" y="817273"/>
                    </a:cubicBezTo>
                    <a:cubicBezTo>
                      <a:pt x="174824" y="815836"/>
                      <a:pt x="172171" y="815180"/>
                      <a:pt x="169606" y="814814"/>
                    </a:cubicBezTo>
                    <a:cubicBezTo>
                      <a:pt x="160647" y="813534"/>
                      <a:pt x="151580" y="813175"/>
                      <a:pt x="142567" y="812356"/>
                    </a:cubicBezTo>
                    <a:cubicBezTo>
                      <a:pt x="140109" y="811537"/>
                      <a:pt x="137784" y="809898"/>
                      <a:pt x="135193" y="809898"/>
                    </a:cubicBezTo>
                    <a:cubicBezTo>
                      <a:pt x="122058" y="809898"/>
                      <a:pt x="108927" y="810981"/>
                      <a:pt x="95864" y="812356"/>
                    </a:cubicBezTo>
                    <a:cubicBezTo>
                      <a:pt x="93287" y="812627"/>
                      <a:pt x="90990" y="814132"/>
                      <a:pt x="88490" y="814814"/>
                    </a:cubicBezTo>
                    <a:cubicBezTo>
                      <a:pt x="81972" y="816592"/>
                      <a:pt x="75381" y="818092"/>
                      <a:pt x="68826" y="819731"/>
                    </a:cubicBezTo>
                    <a:cubicBezTo>
                      <a:pt x="53258" y="818092"/>
                      <a:pt x="36656" y="820628"/>
                      <a:pt x="22122" y="814814"/>
                    </a:cubicBezTo>
                    <a:cubicBezTo>
                      <a:pt x="17495" y="812963"/>
                      <a:pt x="20186" y="805022"/>
                      <a:pt x="19664" y="800066"/>
                    </a:cubicBezTo>
                    <a:cubicBezTo>
                      <a:pt x="18546" y="789442"/>
                      <a:pt x="19797" y="778475"/>
                      <a:pt x="17206" y="768111"/>
                    </a:cubicBezTo>
                    <a:cubicBezTo>
                      <a:pt x="15352" y="760696"/>
                      <a:pt x="5129" y="747912"/>
                      <a:pt x="0" y="741073"/>
                    </a:cubicBezTo>
                    <a:cubicBezTo>
                      <a:pt x="4097" y="732060"/>
                      <a:pt x="6798" y="722272"/>
                      <a:pt x="12290" y="714034"/>
                    </a:cubicBezTo>
                    <a:cubicBezTo>
                      <a:pt x="13727" y="711878"/>
                      <a:pt x="17674" y="713235"/>
                      <a:pt x="19664" y="711576"/>
                    </a:cubicBezTo>
                    <a:cubicBezTo>
                      <a:pt x="27676" y="704900"/>
                      <a:pt x="41787" y="689453"/>
                      <a:pt x="41787" y="689453"/>
                    </a:cubicBezTo>
                    <a:cubicBezTo>
                      <a:pt x="43426" y="685356"/>
                      <a:pt x="44173" y="680778"/>
                      <a:pt x="46703" y="677163"/>
                    </a:cubicBezTo>
                    <a:cubicBezTo>
                      <a:pt x="50025" y="672417"/>
                      <a:pt x="57666" y="670513"/>
                      <a:pt x="58993" y="664873"/>
                    </a:cubicBezTo>
                    <a:cubicBezTo>
                      <a:pt x="61253" y="655269"/>
                      <a:pt x="57354" y="645208"/>
                      <a:pt x="56535" y="635376"/>
                    </a:cubicBezTo>
                    <a:cubicBezTo>
                      <a:pt x="57354" y="627182"/>
                      <a:pt x="54844" y="617908"/>
                      <a:pt x="58993" y="610795"/>
                    </a:cubicBezTo>
                    <a:cubicBezTo>
                      <a:pt x="61604" y="606319"/>
                      <a:pt x="68630" y="606731"/>
                      <a:pt x="73742" y="605879"/>
                    </a:cubicBezTo>
                    <a:cubicBezTo>
                      <a:pt x="83474" y="604257"/>
                      <a:pt x="93448" y="604645"/>
                      <a:pt x="103238" y="603421"/>
                    </a:cubicBezTo>
                    <a:cubicBezTo>
                      <a:pt x="125125" y="600685"/>
                      <a:pt x="126773" y="599996"/>
                      <a:pt x="142567" y="596047"/>
                    </a:cubicBezTo>
                    <a:cubicBezTo>
                      <a:pt x="146664" y="593589"/>
                      <a:pt x="150509" y="590650"/>
                      <a:pt x="154858" y="588673"/>
                    </a:cubicBezTo>
                    <a:cubicBezTo>
                      <a:pt x="159576" y="586529"/>
                      <a:pt x="164769" y="585616"/>
                      <a:pt x="169606" y="583756"/>
                    </a:cubicBezTo>
                    <a:cubicBezTo>
                      <a:pt x="175430" y="581516"/>
                      <a:pt x="181077" y="578840"/>
                      <a:pt x="186813" y="576382"/>
                    </a:cubicBezTo>
                    <a:cubicBezTo>
                      <a:pt x="188452" y="578840"/>
                      <a:pt x="191729" y="580802"/>
                      <a:pt x="191729" y="583756"/>
                    </a:cubicBezTo>
                    <a:cubicBezTo>
                      <a:pt x="191729" y="601844"/>
                      <a:pt x="168284" y="565644"/>
                      <a:pt x="189271" y="603421"/>
                    </a:cubicBezTo>
                    <a:cubicBezTo>
                      <a:pt x="192234" y="608754"/>
                      <a:pt x="204204" y="612754"/>
                      <a:pt x="208935" y="615711"/>
                    </a:cubicBezTo>
                    <a:cubicBezTo>
                      <a:pt x="212409" y="617882"/>
                      <a:pt x="215433" y="620704"/>
                      <a:pt x="218767" y="623085"/>
                    </a:cubicBezTo>
                    <a:cubicBezTo>
                      <a:pt x="226635" y="628705"/>
                      <a:pt x="229239" y="629630"/>
                      <a:pt x="238432" y="635376"/>
                    </a:cubicBezTo>
                    <a:cubicBezTo>
                      <a:pt x="240937" y="636942"/>
                      <a:pt x="243164" y="638971"/>
                      <a:pt x="245806" y="640292"/>
                    </a:cubicBezTo>
                    <a:cubicBezTo>
                      <a:pt x="251425" y="643102"/>
                      <a:pt x="259861" y="643806"/>
                      <a:pt x="265471" y="645208"/>
                    </a:cubicBezTo>
                    <a:cubicBezTo>
                      <a:pt x="267985" y="645836"/>
                      <a:pt x="270387" y="646847"/>
                      <a:pt x="272845" y="647666"/>
                    </a:cubicBezTo>
                    <a:cubicBezTo>
                      <a:pt x="276857" y="655691"/>
                      <a:pt x="281158" y="663133"/>
                      <a:pt x="282677" y="672247"/>
                    </a:cubicBezTo>
                    <a:cubicBezTo>
                      <a:pt x="283286" y="675901"/>
                      <a:pt x="285556" y="691938"/>
                      <a:pt x="287593" y="696827"/>
                    </a:cubicBezTo>
                    <a:cubicBezTo>
                      <a:pt x="290412" y="703592"/>
                      <a:pt x="295108" y="709539"/>
                      <a:pt x="297426" y="716492"/>
                    </a:cubicBezTo>
                    <a:cubicBezTo>
                      <a:pt x="298245" y="718950"/>
                      <a:pt x="298378" y="721758"/>
                      <a:pt x="299884" y="723866"/>
                    </a:cubicBezTo>
                    <a:cubicBezTo>
                      <a:pt x="302578" y="727638"/>
                      <a:pt x="306700" y="730179"/>
                      <a:pt x="309716" y="733698"/>
                    </a:cubicBezTo>
                    <a:cubicBezTo>
                      <a:pt x="313177" y="737736"/>
                      <a:pt x="318028" y="748063"/>
                      <a:pt x="322006" y="750905"/>
                    </a:cubicBezTo>
                    <a:cubicBezTo>
                      <a:pt x="324755" y="752869"/>
                      <a:pt x="328561" y="752544"/>
                      <a:pt x="331838" y="753363"/>
                    </a:cubicBezTo>
                    <a:cubicBezTo>
                      <a:pt x="337606" y="736067"/>
                      <a:pt x="328940" y="756264"/>
                      <a:pt x="344129" y="741073"/>
                    </a:cubicBezTo>
                    <a:cubicBezTo>
                      <a:pt x="345961" y="739241"/>
                      <a:pt x="345768" y="736156"/>
                      <a:pt x="346587" y="733698"/>
                    </a:cubicBezTo>
                    <a:cubicBezTo>
                      <a:pt x="347406" y="726324"/>
                      <a:pt x="345936" y="718312"/>
                      <a:pt x="349045" y="711576"/>
                    </a:cubicBezTo>
                    <a:cubicBezTo>
                      <a:pt x="351244" y="706813"/>
                      <a:pt x="356836" y="704443"/>
                      <a:pt x="361335" y="701744"/>
                    </a:cubicBezTo>
                    <a:cubicBezTo>
                      <a:pt x="370446" y="696277"/>
                      <a:pt x="378091" y="696083"/>
                      <a:pt x="388374" y="694369"/>
                    </a:cubicBezTo>
                    <a:cubicBezTo>
                      <a:pt x="394929" y="695188"/>
                      <a:pt x="403619" y="691917"/>
                      <a:pt x="408038" y="696827"/>
                    </a:cubicBezTo>
                    <a:cubicBezTo>
                      <a:pt x="413002" y="702342"/>
                      <a:pt x="405668" y="713317"/>
                      <a:pt x="410497" y="718950"/>
                    </a:cubicBezTo>
                    <a:cubicBezTo>
                      <a:pt x="413368" y="722300"/>
                      <a:pt x="418601" y="715429"/>
                      <a:pt x="422787" y="714034"/>
                    </a:cubicBezTo>
                    <a:cubicBezTo>
                      <a:pt x="425992" y="712966"/>
                      <a:pt x="429342" y="712395"/>
                      <a:pt x="432619" y="711576"/>
                    </a:cubicBezTo>
                    <a:cubicBezTo>
                      <a:pt x="444090" y="712395"/>
                      <a:pt x="455602" y="712764"/>
                      <a:pt x="467032" y="714034"/>
                    </a:cubicBezTo>
                    <a:cubicBezTo>
                      <a:pt x="470390" y="714407"/>
                      <a:pt x="473486" y="716492"/>
                      <a:pt x="476864" y="716492"/>
                    </a:cubicBezTo>
                    <a:cubicBezTo>
                      <a:pt x="488364" y="716492"/>
                      <a:pt x="499806" y="714853"/>
                      <a:pt x="511277" y="714034"/>
                    </a:cubicBezTo>
                    <a:cubicBezTo>
                      <a:pt x="515950" y="713099"/>
                      <a:pt x="525904" y="711637"/>
                      <a:pt x="530942" y="709118"/>
                    </a:cubicBezTo>
                    <a:cubicBezTo>
                      <a:pt x="533584" y="707797"/>
                      <a:pt x="535858" y="705841"/>
                      <a:pt x="538316" y="704202"/>
                    </a:cubicBezTo>
                    <a:lnTo>
                      <a:pt x="570271" y="706660"/>
                    </a:lnTo>
                    <a:cubicBezTo>
                      <a:pt x="578474" y="707373"/>
                      <a:pt x="586645" y="708434"/>
                      <a:pt x="594851" y="709118"/>
                    </a:cubicBezTo>
                    <a:cubicBezTo>
                      <a:pt x="643083" y="713137"/>
                      <a:pt x="613829" y="709371"/>
                      <a:pt x="646471" y="714034"/>
                    </a:cubicBezTo>
                    <a:cubicBezTo>
                      <a:pt x="651387" y="716492"/>
                      <a:pt x="656146" y="719294"/>
                      <a:pt x="661219" y="721408"/>
                    </a:cubicBezTo>
                    <a:cubicBezTo>
                      <a:pt x="701152" y="738047"/>
                      <a:pt x="650149" y="713416"/>
                      <a:pt x="690716" y="733698"/>
                    </a:cubicBezTo>
                    <a:cubicBezTo>
                      <a:pt x="693993" y="732879"/>
                      <a:pt x="697235" y="731902"/>
                      <a:pt x="700548" y="731240"/>
                    </a:cubicBezTo>
                    <a:cubicBezTo>
                      <a:pt x="709626" y="729425"/>
                      <a:pt x="716564" y="729179"/>
                      <a:pt x="725129" y="726324"/>
                    </a:cubicBezTo>
                    <a:cubicBezTo>
                      <a:pt x="729315" y="724929"/>
                      <a:pt x="733041" y="721955"/>
                      <a:pt x="737419" y="721408"/>
                    </a:cubicBezTo>
                    <a:cubicBezTo>
                      <a:pt x="752888" y="719474"/>
                      <a:pt x="768554" y="719769"/>
                      <a:pt x="784122" y="718950"/>
                    </a:cubicBezTo>
                    <a:cubicBezTo>
                      <a:pt x="800124" y="694948"/>
                      <a:pt x="793721" y="700014"/>
                      <a:pt x="813619" y="684537"/>
                    </a:cubicBezTo>
                    <a:cubicBezTo>
                      <a:pt x="815951" y="682723"/>
                      <a:pt x="818535" y="681260"/>
                      <a:pt x="820993" y="679621"/>
                    </a:cubicBezTo>
                    <a:cubicBezTo>
                      <a:pt x="815569" y="652501"/>
                      <a:pt x="823699" y="678087"/>
                      <a:pt x="811161" y="662414"/>
                    </a:cubicBezTo>
                    <a:cubicBezTo>
                      <a:pt x="809543" y="660391"/>
                      <a:pt x="810535" y="656872"/>
                      <a:pt x="808703" y="655040"/>
                    </a:cubicBezTo>
                    <a:cubicBezTo>
                      <a:pt x="805615" y="651952"/>
                      <a:pt x="791218" y="645069"/>
                      <a:pt x="786580" y="642750"/>
                    </a:cubicBezTo>
                    <a:cubicBezTo>
                      <a:pt x="784941" y="640292"/>
                      <a:pt x="781990" y="638312"/>
                      <a:pt x="781664" y="635376"/>
                    </a:cubicBezTo>
                    <a:cubicBezTo>
                      <a:pt x="780402" y="624021"/>
                      <a:pt x="783850" y="621035"/>
                      <a:pt x="789038" y="613253"/>
                    </a:cubicBezTo>
                    <a:cubicBezTo>
                      <a:pt x="788219" y="595227"/>
                      <a:pt x="787780" y="577180"/>
                      <a:pt x="786580" y="559176"/>
                    </a:cubicBezTo>
                    <a:cubicBezTo>
                      <a:pt x="785896" y="548920"/>
                      <a:pt x="783403" y="535197"/>
                      <a:pt x="781664" y="524763"/>
                    </a:cubicBezTo>
                    <a:cubicBezTo>
                      <a:pt x="779355" y="473974"/>
                      <a:pt x="777537" y="476749"/>
                      <a:pt x="781664" y="431356"/>
                    </a:cubicBezTo>
                    <a:cubicBezTo>
                      <a:pt x="783596" y="410099"/>
                      <a:pt x="783041" y="423391"/>
                      <a:pt x="786580" y="409234"/>
                    </a:cubicBezTo>
                    <a:cubicBezTo>
                      <a:pt x="787593" y="405181"/>
                      <a:pt x="788219" y="401041"/>
                      <a:pt x="789038" y="396944"/>
                    </a:cubicBezTo>
                    <a:cubicBezTo>
                      <a:pt x="789858" y="384654"/>
                      <a:pt x="790207" y="372323"/>
                      <a:pt x="791497" y="360073"/>
                    </a:cubicBezTo>
                    <a:cubicBezTo>
                      <a:pt x="791851" y="356713"/>
                      <a:pt x="793662" y="353606"/>
                      <a:pt x="793955" y="350240"/>
                    </a:cubicBezTo>
                    <a:cubicBezTo>
                      <a:pt x="795305" y="334709"/>
                      <a:pt x="795594" y="319105"/>
                      <a:pt x="796413" y="303537"/>
                    </a:cubicBezTo>
                    <a:cubicBezTo>
                      <a:pt x="795854" y="266086"/>
                      <a:pt x="794977" y="130914"/>
                      <a:pt x="791497" y="70021"/>
                    </a:cubicBezTo>
                    <a:cubicBezTo>
                      <a:pt x="789847" y="41147"/>
                      <a:pt x="790345" y="62381"/>
                      <a:pt x="786580" y="45440"/>
                    </a:cubicBezTo>
                    <a:cubicBezTo>
                      <a:pt x="785499" y="40575"/>
                      <a:pt x="784941" y="35608"/>
                      <a:pt x="784122" y="30692"/>
                    </a:cubicBezTo>
                    <a:cubicBezTo>
                      <a:pt x="791098" y="-25120"/>
                      <a:pt x="779727" y="13169"/>
                      <a:pt x="894735" y="8569"/>
                    </a:cubicBezTo>
                    <a:cubicBezTo>
                      <a:pt x="973024" y="5438"/>
                      <a:pt x="855595" y="6111"/>
                      <a:pt x="921774" y="6111"/>
                    </a:cubicBezTo>
                    <a:lnTo>
                      <a:pt x="1273277" y="320744"/>
                    </a:lnTo>
                    <a:cubicBezTo>
                      <a:pt x="1274504" y="342838"/>
                      <a:pt x="1262254" y="369905"/>
                      <a:pt x="1290484" y="369905"/>
                    </a:cubicBezTo>
                    <a:cubicBezTo>
                      <a:pt x="1295666" y="369905"/>
                      <a:pt x="1300316" y="366628"/>
                      <a:pt x="1305232" y="364989"/>
                    </a:cubicBezTo>
                    <a:cubicBezTo>
                      <a:pt x="1309329" y="367447"/>
                      <a:pt x="1313471" y="369831"/>
                      <a:pt x="1317522" y="372363"/>
                    </a:cubicBezTo>
                    <a:cubicBezTo>
                      <a:pt x="1320027" y="373929"/>
                      <a:pt x="1323006" y="375009"/>
                      <a:pt x="1324897" y="377279"/>
                    </a:cubicBezTo>
                    <a:cubicBezTo>
                      <a:pt x="1327243" y="380094"/>
                      <a:pt x="1327928" y="383969"/>
                      <a:pt x="1329813" y="387111"/>
                    </a:cubicBezTo>
                    <a:cubicBezTo>
                      <a:pt x="1332635" y="391815"/>
                      <a:pt x="1342536" y="406461"/>
                      <a:pt x="1347019" y="411692"/>
                    </a:cubicBezTo>
                    <a:cubicBezTo>
                      <a:pt x="1349281" y="414331"/>
                      <a:pt x="1351501" y="417138"/>
                      <a:pt x="1354393" y="419066"/>
                    </a:cubicBezTo>
                    <a:cubicBezTo>
                      <a:pt x="1356549" y="420503"/>
                      <a:pt x="1359192" y="421238"/>
                      <a:pt x="1361767" y="421524"/>
                    </a:cubicBezTo>
                    <a:cubicBezTo>
                      <a:pt x="1374009" y="422884"/>
                      <a:pt x="1386348" y="423163"/>
                      <a:pt x="1398638" y="423982"/>
                    </a:cubicBezTo>
                    <a:cubicBezTo>
                      <a:pt x="1401916" y="424801"/>
                      <a:pt x="1405222" y="425512"/>
                      <a:pt x="1408471" y="426440"/>
                    </a:cubicBezTo>
                    <a:cubicBezTo>
                      <a:pt x="1410962" y="427152"/>
                      <a:pt x="1414408" y="426742"/>
                      <a:pt x="1415845" y="428898"/>
                    </a:cubicBezTo>
                    <a:cubicBezTo>
                      <a:pt x="1418162" y="432374"/>
                      <a:pt x="1416982" y="437225"/>
                      <a:pt x="1418303" y="441189"/>
                    </a:cubicBezTo>
                    <a:cubicBezTo>
                      <a:pt x="1419462" y="444665"/>
                      <a:pt x="1421580" y="447744"/>
                      <a:pt x="1423219" y="451021"/>
                    </a:cubicBezTo>
                    <a:cubicBezTo>
                      <a:pt x="1426104" y="491407"/>
                      <a:pt x="1414466" y="481880"/>
                      <a:pt x="1435509" y="487892"/>
                    </a:cubicBezTo>
                    <a:cubicBezTo>
                      <a:pt x="1438001" y="488604"/>
                      <a:pt x="1440426" y="489531"/>
                      <a:pt x="1442884" y="490350"/>
                    </a:cubicBezTo>
                    <a:cubicBezTo>
                      <a:pt x="1448619" y="489531"/>
                      <a:pt x="1454409" y="489028"/>
                      <a:pt x="1460090" y="487892"/>
                    </a:cubicBezTo>
                    <a:cubicBezTo>
                      <a:pt x="1462631" y="487384"/>
                      <a:pt x="1464873" y="485434"/>
                      <a:pt x="1467464" y="485434"/>
                    </a:cubicBezTo>
                    <a:cubicBezTo>
                      <a:pt x="1472448" y="485434"/>
                      <a:pt x="1477297" y="487073"/>
                      <a:pt x="1482213" y="487892"/>
                    </a:cubicBezTo>
                    <a:cubicBezTo>
                      <a:pt x="1483852" y="491989"/>
                      <a:pt x="1485734" y="495996"/>
                      <a:pt x="1487129" y="500182"/>
                    </a:cubicBezTo>
                    <a:cubicBezTo>
                      <a:pt x="1488197" y="503387"/>
                      <a:pt x="1488854" y="506716"/>
                      <a:pt x="1489587" y="510014"/>
                    </a:cubicBezTo>
                    <a:cubicBezTo>
                      <a:pt x="1490493" y="514093"/>
                      <a:pt x="1490578" y="518393"/>
                      <a:pt x="1492045" y="522305"/>
                    </a:cubicBezTo>
                    <a:cubicBezTo>
                      <a:pt x="1493082" y="525071"/>
                      <a:pt x="1495322" y="527221"/>
                      <a:pt x="1496961" y="529679"/>
                    </a:cubicBezTo>
                    <a:cubicBezTo>
                      <a:pt x="1494026" y="561961"/>
                      <a:pt x="1492596" y="563135"/>
                      <a:pt x="1496961" y="600963"/>
                    </a:cubicBezTo>
                    <a:cubicBezTo>
                      <a:pt x="1497735" y="607675"/>
                      <a:pt x="1500238" y="614072"/>
                      <a:pt x="1501877" y="620627"/>
                    </a:cubicBezTo>
                    <a:cubicBezTo>
                      <a:pt x="1500238" y="630459"/>
                      <a:pt x="1501906" y="641469"/>
                      <a:pt x="1496961" y="650124"/>
                    </a:cubicBezTo>
                    <a:cubicBezTo>
                      <a:pt x="1494390" y="654623"/>
                      <a:pt x="1482213" y="655040"/>
                      <a:pt x="1482213" y="655040"/>
                    </a:cubicBezTo>
                    <a:cubicBezTo>
                      <a:pt x="1480574" y="658318"/>
                      <a:pt x="1478350" y="661363"/>
                      <a:pt x="1477297" y="664873"/>
                    </a:cubicBezTo>
                    <a:cubicBezTo>
                      <a:pt x="1470071" y="688956"/>
                      <a:pt x="1480140" y="671668"/>
                      <a:pt x="1469922" y="686995"/>
                    </a:cubicBezTo>
                    <a:cubicBezTo>
                      <a:pt x="1466288" y="697897"/>
                      <a:pt x="1464651" y="703772"/>
                      <a:pt x="1460090" y="714034"/>
                    </a:cubicBezTo>
                    <a:cubicBezTo>
                      <a:pt x="1458602" y="717382"/>
                      <a:pt x="1457373" y="720935"/>
                      <a:pt x="1455174" y="723866"/>
                    </a:cubicBezTo>
                    <a:cubicBezTo>
                      <a:pt x="1443687" y="739182"/>
                      <a:pt x="1447952" y="728630"/>
                      <a:pt x="1435509" y="741073"/>
                    </a:cubicBezTo>
                    <a:cubicBezTo>
                      <a:pt x="1425677" y="750905"/>
                      <a:pt x="1436328" y="746808"/>
                      <a:pt x="1423219" y="753363"/>
                    </a:cubicBezTo>
                    <a:cubicBezTo>
                      <a:pt x="1420902" y="754522"/>
                      <a:pt x="1418213" y="754769"/>
                      <a:pt x="1415845" y="755821"/>
                    </a:cubicBezTo>
                    <a:cubicBezTo>
                      <a:pt x="1410822" y="758053"/>
                      <a:pt x="1405922" y="760563"/>
                      <a:pt x="1401097" y="763195"/>
                    </a:cubicBezTo>
                    <a:cubicBezTo>
                      <a:pt x="1396903" y="765483"/>
                      <a:pt x="1393422" y="769338"/>
                      <a:pt x="1388806" y="770569"/>
                    </a:cubicBezTo>
                    <a:cubicBezTo>
                      <a:pt x="1380850" y="772691"/>
                      <a:pt x="1372419" y="772208"/>
                      <a:pt x="1364226" y="773027"/>
                    </a:cubicBezTo>
                    <a:lnTo>
                      <a:pt x="1315064" y="770569"/>
                    </a:lnTo>
                    <a:cubicBezTo>
                      <a:pt x="1301949" y="769840"/>
                      <a:pt x="1288859" y="767564"/>
                      <a:pt x="1275735" y="768111"/>
                    </a:cubicBezTo>
                    <a:cubicBezTo>
                      <a:pt x="1268984" y="768392"/>
                      <a:pt x="1262626" y="771388"/>
                      <a:pt x="1256071" y="773027"/>
                    </a:cubicBezTo>
                    <a:cubicBezTo>
                      <a:pt x="1255252" y="777124"/>
                      <a:pt x="1256042" y="781918"/>
                      <a:pt x="1253613" y="785318"/>
                    </a:cubicBezTo>
                    <a:cubicBezTo>
                      <a:pt x="1246687" y="795014"/>
                      <a:pt x="1224345" y="788131"/>
                      <a:pt x="1219200" y="787776"/>
                    </a:cubicBezTo>
                    <a:cubicBezTo>
                      <a:pt x="1203648" y="786703"/>
                      <a:pt x="1188065" y="786137"/>
                      <a:pt x="1172497" y="785318"/>
                    </a:cubicBezTo>
                    <a:cubicBezTo>
                      <a:pt x="1171677" y="782040"/>
                      <a:pt x="1173359" y="776108"/>
                      <a:pt x="1170038" y="775485"/>
                    </a:cubicBezTo>
                    <a:cubicBezTo>
                      <a:pt x="1150442" y="771811"/>
                      <a:pt x="1137972" y="777703"/>
                      <a:pt x="1120877" y="780402"/>
                    </a:cubicBezTo>
                    <a:cubicBezTo>
                      <a:pt x="1109431" y="782209"/>
                      <a:pt x="1097935" y="783679"/>
                      <a:pt x="1086464" y="785318"/>
                    </a:cubicBezTo>
                    <a:cubicBezTo>
                      <a:pt x="1084825" y="788595"/>
                      <a:pt x="1084742" y="793354"/>
                      <a:pt x="1081548" y="795150"/>
                    </a:cubicBezTo>
                    <a:cubicBezTo>
                      <a:pt x="1070932" y="801122"/>
                      <a:pt x="1058444" y="802916"/>
                      <a:pt x="1047135" y="807440"/>
                    </a:cubicBezTo>
                    <a:cubicBezTo>
                      <a:pt x="1043038" y="809079"/>
                      <a:pt x="1038628" y="810086"/>
                      <a:pt x="1034845" y="812356"/>
                    </a:cubicBezTo>
                    <a:cubicBezTo>
                      <a:pt x="1026269" y="817502"/>
                      <a:pt x="1018458" y="823827"/>
                      <a:pt x="1010264" y="829563"/>
                    </a:cubicBezTo>
                    <a:cubicBezTo>
                      <a:pt x="988086" y="824019"/>
                      <a:pt x="997010" y="822510"/>
                      <a:pt x="983226" y="827105"/>
                    </a:cubicBezTo>
                    <a:cubicBezTo>
                      <a:pt x="982406" y="833660"/>
                      <a:pt x="983501" y="840755"/>
                      <a:pt x="980767" y="846769"/>
                    </a:cubicBezTo>
                    <a:cubicBezTo>
                      <a:pt x="975944" y="857380"/>
                      <a:pt x="955188" y="855894"/>
                      <a:pt x="948813" y="856602"/>
                    </a:cubicBezTo>
                    <a:cubicBezTo>
                      <a:pt x="946355" y="860699"/>
                      <a:pt x="942949" y="864360"/>
                      <a:pt x="941438" y="868892"/>
                    </a:cubicBezTo>
                    <a:cubicBezTo>
                      <a:pt x="938795" y="876819"/>
                      <a:pt x="940732" y="886255"/>
                      <a:pt x="936522" y="893473"/>
                    </a:cubicBezTo>
                    <a:cubicBezTo>
                      <a:pt x="934299" y="897284"/>
                      <a:pt x="928418" y="896994"/>
                      <a:pt x="924232" y="898389"/>
                    </a:cubicBezTo>
                    <a:cubicBezTo>
                      <a:pt x="916117" y="901094"/>
                      <a:pt x="907845" y="903305"/>
                      <a:pt x="899651" y="905763"/>
                    </a:cubicBezTo>
                    <a:cubicBezTo>
                      <a:pt x="895554" y="904944"/>
                      <a:pt x="891539" y="903305"/>
                      <a:pt x="887361" y="903305"/>
                    </a:cubicBezTo>
                    <a:cubicBezTo>
                      <a:pt x="876207" y="903305"/>
                      <a:pt x="875855" y="914053"/>
                      <a:pt x="872613" y="922969"/>
                    </a:cubicBezTo>
                    <a:cubicBezTo>
                      <a:pt x="871458" y="926144"/>
                      <a:pt x="871083" y="929553"/>
                      <a:pt x="870155" y="932802"/>
                    </a:cubicBezTo>
                    <a:cubicBezTo>
                      <a:pt x="869443" y="935293"/>
                      <a:pt x="868409" y="937685"/>
                      <a:pt x="867697" y="940176"/>
                    </a:cubicBezTo>
                    <a:cubicBezTo>
                      <a:pt x="866769" y="943424"/>
                      <a:pt x="867627" y="947619"/>
                      <a:pt x="865238" y="950008"/>
                    </a:cubicBezTo>
                    <a:cubicBezTo>
                      <a:pt x="863768" y="951478"/>
                      <a:pt x="849367" y="956118"/>
                      <a:pt x="845574" y="957382"/>
                    </a:cubicBezTo>
                    <a:cubicBezTo>
                      <a:pt x="844755" y="959840"/>
                      <a:pt x="843678" y="962227"/>
                      <a:pt x="843116" y="964756"/>
                    </a:cubicBezTo>
                    <a:cubicBezTo>
                      <a:pt x="842035" y="969621"/>
                      <a:pt x="843423" y="975358"/>
                      <a:pt x="840658" y="979505"/>
                    </a:cubicBezTo>
                    <a:cubicBezTo>
                      <a:pt x="838008" y="983480"/>
                      <a:pt x="832189" y="984012"/>
                      <a:pt x="828367" y="986879"/>
                    </a:cubicBezTo>
                    <a:cubicBezTo>
                      <a:pt x="822324" y="991411"/>
                      <a:pt x="816896" y="996711"/>
                      <a:pt x="811161" y="1001627"/>
                    </a:cubicBezTo>
                    <a:cubicBezTo>
                      <a:pt x="807064" y="999988"/>
                      <a:pt x="803249" y="996164"/>
                      <a:pt x="798871" y="996711"/>
                    </a:cubicBezTo>
                    <a:cubicBezTo>
                      <a:pt x="795422" y="997142"/>
                      <a:pt x="794167" y="1001860"/>
                      <a:pt x="791497" y="1004085"/>
                    </a:cubicBezTo>
                    <a:cubicBezTo>
                      <a:pt x="789227" y="1005977"/>
                      <a:pt x="786580" y="1007363"/>
                      <a:pt x="784122" y="1009002"/>
                    </a:cubicBezTo>
                    <a:cubicBezTo>
                      <a:pt x="784941" y="1019653"/>
                      <a:pt x="786580" y="1030273"/>
                      <a:pt x="786580" y="1040956"/>
                    </a:cubicBezTo>
                    <a:cubicBezTo>
                      <a:pt x="786580" y="1043547"/>
                      <a:pt x="786278" y="1046894"/>
                      <a:pt x="784122" y="1048331"/>
                    </a:cubicBezTo>
                    <a:cubicBezTo>
                      <a:pt x="780646" y="1050649"/>
                      <a:pt x="775929" y="1049970"/>
                      <a:pt x="771832" y="1050789"/>
                    </a:cubicBezTo>
                    <a:cubicBezTo>
                      <a:pt x="779416" y="1073540"/>
                      <a:pt x="766437" y="1032669"/>
                      <a:pt x="776748" y="1087660"/>
                    </a:cubicBezTo>
                    <a:cubicBezTo>
                      <a:pt x="777423" y="1091261"/>
                      <a:pt x="780025" y="1094215"/>
                      <a:pt x="781664" y="1097492"/>
                    </a:cubicBezTo>
                    <a:cubicBezTo>
                      <a:pt x="777190" y="1133285"/>
                      <a:pt x="784539" y="1127563"/>
                      <a:pt x="720213" y="1114698"/>
                    </a:cubicBezTo>
                    <a:cubicBezTo>
                      <a:pt x="716900" y="1114035"/>
                      <a:pt x="720350" y="1107029"/>
                      <a:pt x="717755" y="1104866"/>
                    </a:cubicBezTo>
                    <a:cubicBezTo>
                      <a:pt x="714545" y="1102191"/>
                      <a:pt x="709561" y="1103227"/>
                      <a:pt x="705464" y="1102408"/>
                    </a:cubicBezTo>
                    <a:cubicBezTo>
                      <a:pt x="691754" y="1093268"/>
                      <a:pt x="695530" y="1092925"/>
                      <a:pt x="671051" y="1107324"/>
                    </a:cubicBezTo>
                    <a:cubicBezTo>
                      <a:pt x="665058" y="1110849"/>
                      <a:pt x="656303" y="1122073"/>
                      <a:pt x="656303" y="1122073"/>
                    </a:cubicBezTo>
                    <a:cubicBezTo>
                      <a:pt x="652206" y="1120434"/>
                      <a:pt x="647870" y="1119299"/>
                      <a:pt x="644013" y="1117156"/>
                    </a:cubicBezTo>
                    <a:cubicBezTo>
                      <a:pt x="640432" y="1115166"/>
                      <a:pt x="638221" y="1110456"/>
                      <a:pt x="634180" y="1109782"/>
                    </a:cubicBezTo>
                    <a:cubicBezTo>
                      <a:pt x="627664" y="1108696"/>
                      <a:pt x="621071" y="1111421"/>
                      <a:pt x="614516" y="1112240"/>
                    </a:cubicBezTo>
                    <a:cubicBezTo>
                      <a:pt x="612058" y="1113879"/>
                      <a:pt x="610056" y="1116670"/>
                      <a:pt x="607142" y="1117156"/>
                    </a:cubicBezTo>
                    <a:cubicBezTo>
                      <a:pt x="601552" y="1118088"/>
                      <a:pt x="594782" y="1110509"/>
                      <a:pt x="592393" y="1107324"/>
                    </a:cubicBezTo>
                    <a:cubicBezTo>
                      <a:pt x="591901" y="1106669"/>
                      <a:pt x="592393" y="1119615"/>
                      <a:pt x="592393" y="1122073"/>
                    </a:cubicBezTo>
                    <a:close/>
                  </a:path>
                </a:pathLst>
              </a:cu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079" name="Freeform: Shape 3078">
              <a:extLst>
                <a:ext uri="{FF2B5EF4-FFF2-40B4-BE49-F238E27FC236}">
                  <a16:creationId xmlns:a16="http://schemas.microsoft.com/office/drawing/2014/main" id="{962A7BB2-2D1A-CA02-D93A-02DF8958E3DD}"/>
                </a:ext>
              </a:extLst>
            </p:cNvPr>
            <p:cNvSpPr/>
            <p:nvPr/>
          </p:nvSpPr>
          <p:spPr>
            <a:xfrm>
              <a:off x="5774436" y="5198364"/>
              <a:ext cx="686223" cy="1099566"/>
            </a:xfrm>
            <a:custGeom>
              <a:avLst/>
              <a:gdLst>
                <a:gd name="connsiteX0" fmla="*/ 50292 w 686223"/>
                <a:gd name="connsiteY0" fmla="*/ 1099566 h 1099566"/>
                <a:gd name="connsiteX1" fmla="*/ 4572 w 686223"/>
                <a:gd name="connsiteY1" fmla="*/ 1033272 h 1099566"/>
                <a:gd name="connsiteX2" fmla="*/ 0 w 686223"/>
                <a:gd name="connsiteY2" fmla="*/ 752094 h 1099566"/>
                <a:gd name="connsiteX3" fmla="*/ 18288 w 686223"/>
                <a:gd name="connsiteY3" fmla="*/ 745236 h 1099566"/>
                <a:gd name="connsiteX4" fmla="*/ 22860 w 686223"/>
                <a:gd name="connsiteY4" fmla="*/ 736092 h 1099566"/>
                <a:gd name="connsiteX5" fmla="*/ 29718 w 686223"/>
                <a:gd name="connsiteY5" fmla="*/ 731520 h 1099566"/>
                <a:gd name="connsiteX6" fmla="*/ 43434 w 686223"/>
                <a:gd name="connsiteY6" fmla="*/ 708660 h 1099566"/>
                <a:gd name="connsiteX7" fmla="*/ 52578 w 686223"/>
                <a:gd name="connsiteY7" fmla="*/ 674370 h 1099566"/>
                <a:gd name="connsiteX8" fmla="*/ 54864 w 686223"/>
                <a:gd name="connsiteY8" fmla="*/ 667512 h 1099566"/>
                <a:gd name="connsiteX9" fmla="*/ 70866 w 686223"/>
                <a:gd name="connsiteY9" fmla="*/ 656082 h 1099566"/>
                <a:gd name="connsiteX10" fmla="*/ 80010 w 686223"/>
                <a:gd name="connsiteY10" fmla="*/ 653796 h 1099566"/>
                <a:gd name="connsiteX11" fmla="*/ 86868 w 686223"/>
                <a:gd name="connsiteY11" fmla="*/ 651510 h 1099566"/>
                <a:gd name="connsiteX12" fmla="*/ 96012 w 686223"/>
                <a:gd name="connsiteY12" fmla="*/ 649224 h 1099566"/>
                <a:gd name="connsiteX13" fmla="*/ 112014 w 686223"/>
                <a:gd name="connsiteY13" fmla="*/ 640080 h 1099566"/>
                <a:gd name="connsiteX14" fmla="*/ 123444 w 686223"/>
                <a:gd name="connsiteY14" fmla="*/ 635508 h 1099566"/>
                <a:gd name="connsiteX15" fmla="*/ 139446 w 686223"/>
                <a:gd name="connsiteY15" fmla="*/ 624078 h 1099566"/>
                <a:gd name="connsiteX16" fmla="*/ 148590 w 686223"/>
                <a:gd name="connsiteY16" fmla="*/ 621792 h 1099566"/>
                <a:gd name="connsiteX17" fmla="*/ 166878 w 686223"/>
                <a:gd name="connsiteY17" fmla="*/ 612648 h 1099566"/>
                <a:gd name="connsiteX18" fmla="*/ 182880 w 686223"/>
                <a:gd name="connsiteY18" fmla="*/ 605790 h 1099566"/>
                <a:gd name="connsiteX19" fmla="*/ 192024 w 686223"/>
                <a:gd name="connsiteY19" fmla="*/ 589788 h 1099566"/>
                <a:gd name="connsiteX20" fmla="*/ 194310 w 686223"/>
                <a:gd name="connsiteY20" fmla="*/ 580644 h 1099566"/>
                <a:gd name="connsiteX21" fmla="*/ 205740 w 686223"/>
                <a:gd name="connsiteY21" fmla="*/ 578358 h 1099566"/>
                <a:gd name="connsiteX22" fmla="*/ 240030 w 686223"/>
                <a:gd name="connsiteY22" fmla="*/ 576072 h 1099566"/>
                <a:gd name="connsiteX23" fmla="*/ 249174 w 686223"/>
                <a:gd name="connsiteY23" fmla="*/ 573786 h 1099566"/>
                <a:gd name="connsiteX24" fmla="*/ 290322 w 686223"/>
                <a:gd name="connsiteY24" fmla="*/ 566928 h 1099566"/>
                <a:gd name="connsiteX25" fmla="*/ 297180 w 686223"/>
                <a:gd name="connsiteY25" fmla="*/ 557784 h 1099566"/>
                <a:gd name="connsiteX26" fmla="*/ 306324 w 686223"/>
                <a:gd name="connsiteY26" fmla="*/ 553212 h 1099566"/>
                <a:gd name="connsiteX27" fmla="*/ 315468 w 686223"/>
                <a:gd name="connsiteY27" fmla="*/ 537210 h 1099566"/>
                <a:gd name="connsiteX28" fmla="*/ 317754 w 686223"/>
                <a:gd name="connsiteY28" fmla="*/ 530352 h 1099566"/>
                <a:gd name="connsiteX29" fmla="*/ 340614 w 686223"/>
                <a:gd name="connsiteY29" fmla="*/ 505206 h 1099566"/>
                <a:gd name="connsiteX30" fmla="*/ 342900 w 686223"/>
                <a:gd name="connsiteY30" fmla="*/ 480060 h 1099566"/>
                <a:gd name="connsiteX31" fmla="*/ 365760 w 686223"/>
                <a:gd name="connsiteY31" fmla="*/ 475488 h 1099566"/>
                <a:gd name="connsiteX32" fmla="*/ 379476 w 686223"/>
                <a:gd name="connsiteY32" fmla="*/ 470916 h 1099566"/>
                <a:gd name="connsiteX33" fmla="*/ 388620 w 686223"/>
                <a:gd name="connsiteY33" fmla="*/ 432054 h 1099566"/>
                <a:gd name="connsiteX34" fmla="*/ 393192 w 686223"/>
                <a:gd name="connsiteY34" fmla="*/ 422910 h 1099566"/>
                <a:gd name="connsiteX35" fmla="*/ 404622 w 686223"/>
                <a:gd name="connsiteY35" fmla="*/ 416052 h 1099566"/>
                <a:gd name="connsiteX36" fmla="*/ 418338 w 686223"/>
                <a:gd name="connsiteY36" fmla="*/ 402336 h 1099566"/>
                <a:gd name="connsiteX37" fmla="*/ 427482 w 686223"/>
                <a:gd name="connsiteY37" fmla="*/ 384048 h 1099566"/>
                <a:gd name="connsiteX38" fmla="*/ 429768 w 686223"/>
                <a:gd name="connsiteY38" fmla="*/ 374904 h 1099566"/>
                <a:gd name="connsiteX39" fmla="*/ 436626 w 686223"/>
                <a:gd name="connsiteY39" fmla="*/ 370332 h 1099566"/>
                <a:gd name="connsiteX40" fmla="*/ 443484 w 686223"/>
                <a:gd name="connsiteY40" fmla="*/ 358902 h 1099566"/>
                <a:gd name="connsiteX41" fmla="*/ 452628 w 686223"/>
                <a:gd name="connsiteY41" fmla="*/ 347472 h 1099566"/>
                <a:gd name="connsiteX42" fmla="*/ 450342 w 686223"/>
                <a:gd name="connsiteY42" fmla="*/ 340614 h 1099566"/>
                <a:gd name="connsiteX43" fmla="*/ 427482 w 686223"/>
                <a:gd name="connsiteY43" fmla="*/ 340614 h 1099566"/>
                <a:gd name="connsiteX44" fmla="*/ 409194 w 686223"/>
                <a:gd name="connsiteY44" fmla="*/ 333756 h 1099566"/>
                <a:gd name="connsiteX45" fmla="*/ 395478 w 686223"/>
                <a:gd name="connsiteY45" fmla="*/ 322326 h 1099566"/>
                <a:gd name="connsiteX46" fmla="*/ 390906 w 686223"/>
                <a:gd name="connsiteY46" fmla="*/ 315468 h 1099566"/>
                <a:gd name="connsiteX47" fmla="*/ 386334 w 686223"/>
                <a:gd name="connsiteY47" fmla="*/ 304038 h 1099566"/>
                <a:gd name="connsiteX48" fmla="*/ 374904 w 686223"/>
                <a:gd name="connsiteY48" fmla="*/ 299466 h 1099566"/>
                <a:gd name="connsiteX49" fmla="*/ 320040 w 686223"/>
                <a:gd name="connsiteY49" fmla="*/ 297180 h 1099566"/>
                <a:gd name="connsiteX50" fmla="*/ 304038 w 686223"/>
                <a:gd name="connsiteY50" fmla="*/ 290322 h 1099566"/>
                <a:gd name="connsiteX51" fmla="*/ 297180 w 686223"/>
                <a:gd name="connsiteY51" fmla="*/ 285750 h 1099566"/>
                <a:gd name="connsiteX52" fmla="*/ 283464 w 686223"/>
                <a:gd name="connsiteY52" fmla="*/ 281178 h 1099566"/>
                <a:gd name="connsiteX53" fmla="*/ 274320 w 686223"/>
                <a:gd name="connsiteY53" fmla="*/ 276606 h 1099566"/>
                <a:gd name="connsiteX54" fmla="*/ 224028 w 686223"/>
                <a:gd name="connsiteY54" fmla="*/ 276606 h 1099566"/>
                <a:gd name="connsiteX55" fmla="*/ 210312 w 686223"/>
                <a:gd name="connsiteY55" fmla="*/ 267462 h 1099566"/>
                <a:gd name="connsiteX56" fmla="*/ 198882 w 686223"/>
                <a:gd name="connsiteY56" fmla="*/ 260604 h 1099566"/>
                <a:gd name="connsiteX57" fmla="*/ 194310 w 686223"/>
                <a:gd name="connsiteY57" fmla="*/ 253746 h 1099566"/>
                <a:gd name="connsiteX58" fmla="*/ 187452 w 686223"/>
                <a:gd name="connsiteY58" fmla="*/ 249174 h 1099566"/>
                <a:gd name="connsiteX59" fmla="*/ 182880 w 686223"/>
                <a:gd name="connsiteY59" fmla="*/ 235458 h 1099566"/>
                <a:gd name="connsiteX60" fmla="*/ 176022 w 686223"/>
                <a:gd name="connsiteY60" fmla="*/ 230886 h 1099566"/>
                <a:gd name="connsiteX61" fmla="*/ 162306 w 686223"/>
                <a:gd name="connsiteY61" fmla="*/ 214884 h 1099566"/>
                <a:gd name="connsiteX62" fmla="*/ 148590 w 686223"/>
                <a:gd name="connsiteY62" fmla="*/ 208026 h 1099566"/>
                <a:gd name="connsiteX63" fmla="*/ 134874 w 686223"/>
                <a:gd name="connsiteY63" fmla="*/ 196596 h 1099566"/>
                <a:gd name="connsiteX64" fmla="*/ 130302 w 686223"/>
                <a:gd name="connsiteY64" fmla="*/ 189738 h 1099566"/>
                <a:gd name="connsiteX65" fmla="*/ 114300 w 686223"/>
                <a:gd name="connsiteY65" fmla="*/ 180594 h 1099566"/>
                <a:gd name="connsiteX66" fmla="*/ 100584 w 686223"/>
                <a:gd name="connsiteY66" fmla="*/ 166878 h 1099566"/>
                <a:gd name="connsiteX67" fmla="*/ 96012 w 686223"/>
                <a:gd name="connsiteY67" fmla="*/ 153162 h 1099566"/>
                <a:gd name="connsiteX68" fmla="*/ 102870 w 686223"/>
                <a:gd name="connsiteY68" fmla="*/ 116586 h 1099566"/>
                <a:gd name="connsiteX69" fmla="*/ 112014 w 686223"/>
                <a:gd name="connsiteY69" fmla="*/ 112014 h 1099566"/>
                <a:gd name="connsiteX70" fmla="*/ 118872 w 686223"/>
                <a:gd name="connsiteY70" fmla="*/ 109728 h 1099566"/>
                <a:gd name="connsiteX71" fmla="*/ 125730 w 686223"/>
                <a:gd name="connsiteY71" fmla="*/ 100584 h 1099566"/>
                <a:gd name="connsiteX72" fmla="*/ 128016 w 686223"/>
                <a:gd name="connsiteY72" fmla="*/ 89154 h 1099566"/>
                <a:gd name="connsiteX73" fmla="*/ 139446 w 686223"/>
                <a:gd name="connsiteY73" fmla="*/ 91440 h 1099566"/>
                <a:gd name="connsiteX74" fmla="*/ 148590 w 686223"/>
                <a:gd name="connsiteY74" fmla="*/ 98298 h 1099566"/>
                <a:gd name="connsiteX75" fmla="*/ 153162 w 686223"/>
                <a:gd name="connsiteY75" fmla="*/ 116586 h 1099566"/>
                <a:gd name="connsiteX76" fmla="*/ 155448 w 686223"/>
                <a:gd name="connsiteY76" fmla="*/ 123444 h 1099566"/>
                <a:gd name="connsiteX77" fmla="*/ 164592 w 686223"/>
                <a:gd name="connsiteY77" fmla="*/ 132588 h 1099566"/>
                <a:gd name="connsiteX78" fmla="*/ 176022 w 686223"/>
                <a:gd name="connsiteY78" fmla="*/ 141732 h 1099566"/>
                <a:gd name="connsiteX79" fmla="*/ 203454 w 686223"/>
                <a:gd name="connsiteY79" fmla="*/ 150876 h 1099566"/>
                <a:gd name="connsiteX80" fmla="*/ 246888 w 686223"/>
                <a:gd name="connsiteY80" fmla="*/ 146304 h 1099566"/>
                <a:gd name="connsiteX81" fmla="*/ 256032 w 686223"/>
                <a:gd name="connsiteY81" fmla="*/ 139446 h 1099566"/>
                <a:gd name="connsiteX82" fmla="*/ 278892 w 686223"/>
                <a:gd name="connsiteY82" fmla="*/ 125730 h 1099566"/>
                <a:gd name="connsiteX83" fmla="*/ 292608 w 686223"/>
                <a:gd name="connsiteY83" fmla="*/ 123444 h 1099566"/>
                <a:gd name="connsiteX84" fmla="*/ 365760 w 686223"/>
                <a:gd name="connsiteY84" fmla="*/ 118872 h 1099566"/>
                <a:gd name="connsiteX85" fmla="*/ 388620 w 686223"/>
                <a:gd name="connsiteY85" fmla="*/ 102870 h 1099566"/>
                <a:gd name="connsiteX86" fmla="*/ 395478 w 686223"/>
                <a:gd name="connsiteY86" fmla="*/ 96012 h 1099566"/>
                <a:gd name="connsiteX87" fmla="*/ 411480 w 686223"/>
                <a:gd name="connsiteY87" fmla="*/ 84582 h 1099566"/>
                <a:gd name="connsiteX88" fmla="*/ 418338 w 686223"/>
                <a:gd name="connsiteY88" fmla="*/ 82296 h 1099566"/>
                <a:gd name="connsiteX89" fmla="*/ 461772 w 686223"/>
                <a:gd name="connsiteY89" fmla="*/ 77724 h 1099566"/>
                <a:gd name="connsiteX90" fmla="*/ 498348 w 686223"/>
                <a:gd name="connsiteY90" fmla="*/ 68580 h 1099566"/>
                <a:gd name="connsiteX91" fmla="*/ 509778 w 686223"/>
                <a:gd name="connsiteY91" fmla="*/ 64008 h 1099566"/>
                <a:gd name="connsiteX92" fmla="*/ 528066 w 686223"/>
                <a:gd name="connsiteY92" fmla="*/ 61722 h 1099566"/>
                <a:gd name="connsiteX93" fmla="*/ 562356 w 686223"/>
                <a:gd name="connsiteY93" fmla="*/ 52578 h 1099566"/>
                <a:gd name="connsiteX94" fmla="*/ 585216 w 686223"/>
                <a:gd name="connsiteY94" fmla="*/ 48006 h 1099566"/>
                <a:gd name="connsiteX95" fmla="*/ 601218 w 686223"/>
                <a:gd name="connsiteY95" fmla="*/ 29718 h 1099566"/>
                <a:gd name="connsiteX96" fmla="*/ 610362 w 686223"/>
                <a:gd name="connsiteY96" fmla="*/ 22860 h 1099566"/>
                <a:gd name="connsiteX97" fmla="*/ 640080 w 686223"/>
                <a:gd name="connsiteY97" fmla="*/ 11430 h 1099566"/>
                <a:gd name="connsiteX98" fmla="*/ 651510 w 686223"/>
                <a:gd name="connsiteY98" fmla="*/ 6858 h 1099566"/>
                <a:gd name="connsiteX99" fmla="*/ 658368 w 686223"/>
                <a:gd name="connsiteY99" fmla="*/ 2286 h 1099566"/>
                <a:gd name="connsiteX100" fmla="*/ 667512 w 686223"/>
                <a:gd name="connsiteY100" fmla="*/ 0 h 1099566"/>
                <a:gd name="connsiteX101" fmla="*/ 685800 w 686223"/>
                <a:gd name="connsiteY101" fmla="*/ 2286 h 1099566"/>
                <a:gd name="connsiteX102" fmla="*/ 678942 w 686223"/>
                <a:gd name="connsiteY102" fmla="*/ 4572 h 1099566"/>
                <a:gd name="connsiteX103" fmla="*/ 662940 w 686223"/>
                <a:gd name="connsiteY103" fmla="*/ 20574 h 1099566"/>
                <a:gd name="connsiteX104" fmla="*/ 660654 w 686223"/>
                <a:gd name="connsiteY104" fmla="*/ 27432 h 1099566"/>
                <a:gd name="connsiteX105" fmla="*/ 662940 w 686223"/>
                <a:gd name="connsiteY105" fmla="*/ 48006 h 1099566"/>
                <a:gd name="connsiteX106" fmla="*/ 676656 w 686223"/>
                <a:gd name="connsiteY106" fmla="*/ 84582 h 1099566"/>
                <a:gd name="connsiteX107" fmla="*/ 683514 w 686223"/>
                <a:gd name="connsiteY107" fmla="*/ 107442 h 1099566"/>
                <a:gd name="connsiteX108" fmla="*/ 681228 w 686223"/>
                <a:gd name="connsiteY108" fmla="*/ 121158 h 1099566"/>
                <a:gd name="connsiteX109" fmla="*/ 660654 w 686223"/>
                <a:gd name="connsiteY109" fmla="*/ 130302 h 1099566"/>
                <a:gd name="connsiteX110" fmla="*/ 665226 w 686223"/>
                <a:gd name="connsiteY110" fmla="*/ 150876 h 1099566"/>
                <a:gd name="connsiteX111" fmla="*/ 662940 w 686223"/>
                <a:gd name="connsiteY111" fmla="*/ 196596 h 1099566"/>
                <a:gd name="connsiteX112" fmla="*/ 653796 w 686223"/>
                <a:gd name="connsiteY112" fmla="*/ 210312 h 1099566"/>
                <a:gd name="connsiteX113" fmla="*/ 651510 w 686223"/>
                <a:gd name="connsiteY113" fmla="*/ 221742 h 1099566"/>
                <a:gd name="connsiteX114" fmla="*/ 649224 w 686223"/>
                <a:gd name="connsiteY114" fmla="*/ 235458 h 1099566"/>
                <a:gd name="connsiteX115" fmla="*/ 644652 w 686223"/>
                <a:gd name="connsiteY115" fmla="*/ 244602 h 1099566"/>
                <a:gd name="connsiteX116" fmla="*/ 642366 w 686223"/>
                <a:gd name="connsiteY116" fmla="*/ 253746 h 1099566"/>
                <a:gd name="connsiteX117" fmla="*/ 619506 w 686223"/>
                <a:gd name="connsiteY117" fmla="*/ 288036 h 1099566"/>
                <a:gd name="connsiteX118" fmla="*/ 614934 w 686223"/>
                <a:gd name="connsiteY118" fmla="*/ 294894 h 1099566"/>
                <a:gd name="connsiteX119" fmla="*/ 608076 w 686223"/>
                <a:gd name="connsiteY119" fmla="*/ 301752 h 1099566"/>
                <a:gd name="connsiteX120" fmla="*/ 603504 w 686223"/>
                <a:gd name="connsiteY120" fmla="*/ 310896 h 1099566"/>
                <a:gd name="connsiteX121" fmla="*/ 598932 w 686223"/>
                <a:gd name="connsiteY121" fmla="*/ 317754 h 1099566"/>
                <a:gd name="connsiteX122" fmla="*/ 596646 w 686223"/>
                <a:gd name="connsiteY122" fmla="*/ 326898 h 1099566"/>
                <a:gd name="connsiteX123" fmla="*/ 582930 w 686223"/>
                <a:gd name="connsiteY123" fmla="*/ 349758 h 1099566"/>
                <a:gd name="connsiteX124" fmla="*/ 580644 w 686223"/>
                <a:gd name="connsiteY124" fmla="*/ 358902 h 1099566"/>
                <a:gd name="connsiteX125" fmla="*/ 576072 w 686223"/>
                <a:gd name="connsiteY125" fmla="*/ 370332 h 1099566"/>
                <a:gd name="connsiteX126" fmla="*/ 573786 w 686223"/>
                <a:gd name="connsiteY126" fmla="*/ 377190 h 1099566"/>
                <a:gd name="connsiteX127" fmla="*/ 571500 w 686223"/>
                <a:gd name="connsiteY127" fmla="*/ 402336 h 1099566"/>
                <a:gd name="connsiteX128" fmla="*/ 560070 w 686223"/>
                <a:gd name="connsiteY128" fmla="*/ 422910 h 1099566"/>
                <a:gd name="connsiteX129" fmla="*/ 553212 w 686223"/>
                <a:gd name="connsiteY129" fmla="*/ 441198 h 1099566"/>
                <a:gd name="connsiteX130" fmla="*/ 550926 w 686223"/>
                <a:gd name="connsiteY130" fmla="*/ 452628 h 1099566"/>
                <a:gd name="connsiteX131" fmla="*/ 546354 w 686223"/>
                <a:gd name="connsiteY131" fmla="*/ 461772 h 1099566"/>
                <a:gd name="connsiteX132" fmla="*/ 534924 w 686223"/>
                <a:gd name="connsiteY132" fmla="*/ 489204 h 1099566"/>
                <a:gd name="connsiteX133" fmla="*/ 532638 w 686223"/>
                <a:gd name="connsiteY133" fmla="*/ 496062 h 1099566"/>
                <a:gd name="connsiteX134" fmla="*/ 530352 w 686223"/>
                <a:gd name="connsiteY134" fmla="*/ 505206 h 1099566"/>
                <a:gd name="connsiteX135" fmla="*/ 525780 w 686223"/>
                <a:gd name="connsiteY135" fmla="*/ 512064 h 1099566"/>
                <a:gd name="connsiteX136" fmla="*/ 523494 w 686223"/>
                <a:gd name="connsiteY136" fmla="*/ 518922 h 1099566"/>
                <a:gd name="connsiteX137" fmla="*/ 518922 w 686223"/>
                <a:gd name="connsiteY137" fmla="*/ 528066 h 1099566"/>
                <a:gd name="connsiteX138" fmla="*/ 516636 w 686223"/>
                <a:gd name="connsiteY138" fmla="*/ 546354 h 1099566"/>
                <a:gd name="connsiteX139" fmla="*/ 512064 w 686223"/>
                <a:gd name="connsiteY139" fmla="*/ 557784 h 1099566"/>
                <a:gd name="connsiteX140" fmla="*/ 507492 w 686223"/>
                <a:gd name="connsiteY140" fmla="*/ 576072 h 1099566"/>
                <a:gd name="connsiteX141" fmla="*/ 500634 w 686223"/>
                <a:gd name="connsiteY141" fmla="*/ 601218 h 1099566"/>
                <a:gd name="connsiteX142" fmla="*/ 493776 w 686223"/>
                <a:gd name="connsiteY142" fmla="*/ 610362 h 1099566"/>
                <a:gd name="connsiteX143" fmla="*/ 489204 w 686223"/>
                <a:gd name="connsiteY143" fmla="*/ 617220 h 1099566"/>
                <a:gd name="connsiteX144" fmla="*/ 480060 w 686223"/>
                <a:gd name="connsiteY144" fmla="*/ 626364 h 1099566"/>
                <a:gd name="connsiteX145" fmla="*/ 475488 w 686223"/>
                <a:gd name="connsiteY145" fmla="*/ 633222 h 1099566"/>
                <a:gd name="connsiteX146" fmla="*/ 466344 w 686223"/>
                <a:gd name="connsiteY146" fmla="*/ 640080 h 1099566"/>
                <a:gd name="connsiteX147" fmla="*/ 448056 w 686223"/>
                <a:gd name="connsiteY147" fmla="*/ 660654 h 1099566"/>
                <a:gd name="connsiteX148" fmla="*/ 441198 w 686223"/>
                <a:gd name="connsiteY148" fmla="*/ 667512 h 1099566"/>
                <a:gd name="connsiteX149" fmla="*/ 429768 w 686223"/>
                <a:gd name="connsiteY149" fmla="*/ 681228 h 1099566"/>
                <a:gd name="connsiteX150" fmla="*/ 411480 w 686223"/>
                <a:gd name="connsiteY150" fmla="*/ 699516 h 1099566"/>
                <a:gd name="connsiteX151" fmla="*/ 406908 w 686223"/>
                <a:gd name="connsiteY151" fmla="*/ 706374 h 1099566"/>
                <a:gd name="connsiteX152" fmla="*/ 388620 w 686223"/>
                <a:gd name="connsiteY152" fmla="*/ 715518 h 1099566"/>
                <a:gd name="connsiteX153" fmla="*/ 379476 w 686223"/>
                <a:gd name="connsiteY153" fmla="*/ 731520 h 1099566"/>
                <a:gd name="connsiteX154" fmla="*/ 374904 w 686223"/>
                <a:gd name="connsiteY154" fmla="*/ 738378 h 1099566"/>
                <a:gd name="connsiteX155" fmla="*/ 356616 w 686223"/>
                <a:gd name="connsiteY155" fmla="*/ 770382 h 1099566"/>
                <a:gd name="connsiteX156" fmla="*/ 340614 w 686223"/>
                <a:gd name="connsiteY156" fmla="*/ 786384 h 1099566"/>
                <a:gd name="connsiteX157" fmla="*/ 320040 w 686223"/>
                <a:gd name="connsiteY157" fmla="*/ 809244 h 1099566"/>
                <a:gd name="connsiteX158" fmla="*/ 313182 w 686223"/>
                <a:gd name="connsiteY158" fmla="*/ 811530 h 1099566"/>
                <a:gd name="connsiteX159" fmla="*/ 308610 w 686223"/>
                <a:gd name="connsiteY159" fmla="*/ 818388 h 1099566"/>
                <a:gd name="connsiteX160" fmla="*/ 292608 w 686223"/>
                <a:gd name="connsiteY160" fmla="*/ 829818 h 1099566"/>
                <a:gd name="connsiteX161" fmla="*/ 281178 w 686223"/>
                <a:gd name="connsiteY161" fmla="*/ 841248 h 1099566"/>
                <a:gd name="connsiteX162" fmla="*/ 274320 w 686223"/>
                <a:gd name="connsiteY162" fmla="*/ 848106 h 1099566"/>
                <a:gd name="connsiteX163" fmla="*/ 262890 w 686223"/>
                <a:gd name="connsiteY163" fmla="*/ 852678 h 1099566"/>
                <a:gd name="connsiteX164" fmla="*/ 251460 w 686223"/>
                <a:gd name="connsiteY164" fmla="*/ 864108 h 1099566"/>
                <a:gd name="connsiteX165" fmla="*/ 244602 w 686223"/>
                <a:gd name="connsiteY165" fmla="*/ 868680 h 1099566"/>
                <a:gd name="connsiteX166" fmla="*/ 240030 w 686223"/>
                <a:gd name="connsiteY166" fmla="*/ 875538 h 1099566"/>
                <a:gd name="connsiteX167" fmla="*/ 226314 w 686223"/>
                <a:gd name="connsiteY167" fmla="*/ 884682 h 1099566"/>
                <a:gd name="connsiteX168" fmla="*/ 219456 w 686223"/>
                <a:gd name="connsiteY168" fmla="*/ 891540 h 1099566"/>
                <a:gd name="connsiteX169" fmla="*/ 212598 w 686223"/>
                <a:gd name="connsiteY169" fmla="*/ 896112 h 1099566"/>
                <a:gd name="connsiteX170" fmla="*/ 194310 w 686223"/>
                <a:gd name="connsiteY170" fmla="*/ 907542 h 1099566"/>
                <a:gd name="connsiteX171" fmla="*/ 185166 w 686223"/>
                <a:gd name="connsiteY171" fmla="*/ 918972 h 1099566"/>
                <a:gd name="connsiteX172" fmla="*/ 178308 w 686223"/>
                <a:gd name="connsiteY172" fmla="*/ 930402 h 1099566"/>
                <a:gd name="connsiteX173" fmla="*/ 176022 w 686223"/>
                <a:gd name="connsiteY173" fmla="*/ 937260 h 1099566"/>
                <a:gd name="connsiteX174" fmla="*/ 160020 w 686223"/>
                <a:gd name="connsiteY174" fmla="*/ 953262 h 1099566"/>
                <a:gd name="connsiteX175" fmla="*/ 153162 w 686223"/>
                <a:gd name="connsiteY175" fmla="*/ 962406 h 1099566"/>
                <a:gd name="connsiteX176" fmla="*/ 148590 w 686223"/>
                <a:gd name="connsiteY176" fmla="*/ 971550 h 1099566"/>
                <a:gd name="connsiteX177" fmla="*/ 141732 w 686223"/>
                <a:gd name="connsiteY177" fmla="*/ 976122 h 1099566"/>
                <a:gd name="connsiteX178" fmla="*/ 125730 w 686223"/>
                <a:gd name="connsiteY178" fmla="*/ 987552 h 1099566"/>
                <a:gd name="connsiteX179" fmla="*/ 116586 w 686223"/>
                <a:gd name="connsiteY179" fmla="*/ 996696 h 1099566"/>
                <a:gd name="connsiteX180" fmla="*/ 107442 w 686223"/>
                <a:gd name="connsiteY180" fmla="*/ 1005840 h 1099566"/>
                <a:gd name="connsiteX181" fmla="*/ 105156 w 686223"/>
                <a:gd name="connsiteY181" fmla="*/ 1012698 h 1099566"/>
                <a:gd name="connsiteX182" fmla="*/ 91440 w 686223"/>
                <a:gd name="connsiteY182" fmla="*/ 1028700 h 1099566"/>
                <a:gd name="connsiteX183" fmla="*/ 89154 w 686223"/>
                <a:gd name="connsiteY183" fmla="*/ 1035558 h 1099566"/>
                <a:gd name="connsiteX184" fmla="*/ 77724 w 686223"/>
                <a:gd name="connsiteY184" fmla="*/ 1051560 h 1099566"/>
                <a:gd name="connsiteX185" fmla="*/ 73152 w 686223"/>
                <a:gd name="connsiteY185" fmla="*/ 1065276 h 1099566"/>
                <a:gd name="connsiteX186" fmla="*/ 70866 w 686223"/>
                <a:gd name="connsiteY186" fmla="*/ 1072134 h 1099566"/>
                <a:gd name="connsiteX187" fmla="*/ 64008 w 686223"/>
                <a:gd name="connsiteY187" fmla="*/ 1074420 h 1099566"/>
                <a:gd name="connsiteX188" fmla="*/ 59436 w 686223"/>
                <a:gd name="connsiteY188" fmla="*/ 1067562 h 1099566"/>
                <a:gd name="connsiteX189" fmla="*/ 50292 w 686223"/>
                <a:gd name="connsiteY189" fmla="*/ 1099566 h 109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86223" h="1099566">
                  <a:moveTo>
                    <a:pt x="50292" y="1099566"/>
                  </a:moveTo>
                  <a:lnTo>
                    <a:pt x="4572" y="1033272"/>
                  </a:lnTo>
                  <a:lnTo>
                    <a:pt x="0" y="752094"/>
                  </a:lnTo>
                  <a:cubicBezTo>
                    <a:pt x="6096" y="749808"/>
                    <a:pt x="12954" y="748970"/>
                    <a:pt x="18288" y="745236"/>
                  </a:cubicBezTo>
                  <a:cubicBezTo>
                    <a:pt x="21080" y="743282"/>
                    <a:pt x="20678" y="738710"/>
                    <a:pt x="22860" y="736092"/>
                  </a:cubicBezTo>
                  <a:cubicBezTo>
                    <a:pt x="24619" y="733981"/>
                    <a:pt x="27432" y="733044"/>
                    <a:pt x="29718" y="731520"/>
                  </a:cubicBezTo>
                  <a:cubicBezTo>
                    <a:pt x="34290" y="723900"/>
                    <a:pt x="41973" y="717425"/>
                    <a:pt x="43434" y="708660"/>
                  </a:cubicBezTo>
                  <a:cubicBezTo>
                    <a:pt x="46908" y="687813"/>
                    <a:pt x="44254" y="699341"/>
                    <a:pt x="52578" y="674370"/>
                  </a:cubicBezTo>
                  <a:cubicBezTo>
                    <a:pt x="53340" y="672084"/>
                    <a:pt x="52936" y="668958"/>
                    <a:pt x="54864" y="667512"/>
                  </a:cubicBezTo>
                  <a:cubicBezTo>
                    <a:pt x="55905" y="666731"/>
                    <a:pt x="68266" y="657196"/>
                    <a:pt x="70866" y="656082"/>
                  </a:cubicBezTo>
                  <a:cubicBezTo>
                    <a:pt x="73754" y="654844"/>
                    <a:pt x="76989" y="654659"/>
                    <a:pt x="80010" y="653796"/>
                  </a:cubicBezTo>
                  <a:cubicBezTo>
                    <a:pt x="82327" y="653134"/>
                    <a:pt x="84551" y="652172"/>
                    <a:pt x="86868" y="651510"/>
                  </a:cubicBezTo>
                  <a:cubicBezTo>
                    <a:pt x="89889" y="650647"/>
                    <a:pt x="93070" y="650327"/>
                    <a:pt x="96012" y="649224"/>
                  </a:cubicBezTo>
                  <a:cubicBezTo>
                    <a:pt x="112043" y="643212"/>
                    <a:pt x="98749" y="646712"/>
                    <a:pt x="112014" y="640080"/>
                  </a:cubicBezTo>
                  <a:cubicBezTo>
                    <a:pt x="115684" y="638245"/>
                    <a:pt x="119857" y="637501"/>
                    <a:pt x="123444" y="635508"/>
                  </a:cubicBezTo>
                  <a:cubicBezTo>
                    <a:pt x="126079" y="634044"/>
                    <a:pt x="135697" y="625685"/>
                    <a:pt x="139446" y="624078"/>
                  </a:cubicBezTo>
                  <a:cubicBezTo>
                    <a:pt x="142334" y="622840"/>
                    <a:pt x="145690" y="623000"/>
                    <a:pt x="148590" y="621792"/>
                  </a:cubicBezTo>
                  <a:cubicBezTo>
                    <a:pt x="154881" y="619171"/>
                    <a:pt x="160702" y="615530"/>
                    <a:pt x="166878" y="612648"/>
                  </a:cubicBezTo>
                  <a:cubicBezTo>
                    <a:pt x="172137" y="610194"/>
                    <a:pt x="177546" y="608076"/>
                    <a:pt x="182880" y="605790"/>
                  </a:cubicBezTo>
                  <a:cubicBezTo>
                    <a:pt x="186670" y="600105"/>
                    <a:pt x="189538" y="596417"/>
                    <a:pt x="192024" y="589788"/>
                  </a:cubicBezTo>
                  <a:cubicBezTo>
                    <a:pt x="193127" y="586846"/>
                    <a:pt x="191896" y="582655"/>
                    <a:pt x="194310" y="580644"/>
                  </a:cubicBezTo>
                  <a:cubicBezTo>
                    <a:pt x="197295" y="578157"/>
                    <a:pt x="201874" y="578745"/>
                    <a:pt x="205740" y="578358"/>
                  </a:cubicBezTo>
                  <a:cubicBezTo>
                    <a:pt x="217139" y="577218"/>
                    <a:pt x="228600" y="576834"/>
                    <a:pt x="240030" y="576072"/>
                  </a:cubicBezTo>
                  <a:cubicBezTo>
                    <a:pt x="243078" y="575310"/>
                    <a:pt x="246083" y="574348"/>
                    <a:pt x="249174" y="573786"/>
                  </a:cubicBezTo>
                  <a:cubicBezTo>
                    <a:pt x="262855" y="571299"/>
                    <a:pt x="277130" y="571325"/>
                    <a:pt x="290322" y="566928"/>
                  </a:cubicBezTo>
                  <a:cubicBezTo>
                    <a:pt x="293936" y="565723"/>
                    <a:pt x="294287" y="560264"/>
                    <a:pt x="297180" y="557784"/>
                  </a:cubicBezTo>
                  <a:cubicBezTo>
                    <a:pt x="299767" y="555566"/>
                    <a:pt x="303276" y="554736"/>
                    <a:pt x="306324" y="553212"/>
                  </a:cubicBezTo>
                  <a:cubicBezTo>
                    <a:pt x="311565" y="537488"/>
                    <a:pt x="304396" y="556586"/>
                    <a:pt x="315468" y="537210"/>
                  </a:cubicBezTo>
                  <a:cubicBezTo>
                    <a:pt x="316664" y="535118"/>
                    <a:pt x="316676" y="532507"/>
                    <a:pt x="317754" y="530352"/>
                  </a:cubicBezTo>
                  <a:cubicBezTo>
                    <a:pt x="322431" y="520998"/>
                    <a:pt x="335059" y="510761"/>
                    <a:pt x="340614" y="505206"/>
                  </a:cubicBezTo>
                  <a:cubicBezTo>
                    <a:pt x="341376" y="496824"/>
                    <a:pt x="337463" y="486485"/>
                    <a:pt x="342900" y="480060"/>
                  </a:cubicBezTo>
                  <a:cubicBezTo>
                    <a:pt x="347920" y="474128"/>
                    <a:pt x="358221" y="477373"/>
                    <a:pt x="365760" y="475488"/>
                  </a:cubicBezTo>
                  <a:cubicBezTo>
                    <a:pt x="370435" y="474319"/>
                    <a:pt x="374904" y="472440"/>
                    <a:pt x="379476" y="470916"/>
                  </a:cubicBezTo>
                  <a:cubicBezTo>
                    <a:pt x="382181" y="457389"/>
                    <a:pt x="384286" y="445921"/>
                    <a:pt x="388620" y="432054"/>
                  </a:cubicBezTo>
                  <a:cubicBezTo>
                    <a:pt x="389636" y="428801"/>
                    <a:pt x="390782" y="425320"/>
                    <a:pt x="393192" y="422910"/>
                  </a:cubicBezTo>
                  <a:cubicBezTo>
                    <a:pt x="396334" y="419768"/>
                    <a:pt x="401183" y="418866"/>
                    <a:pt x="404622" y="416052"/>
                  </a:cubicBezTo>
                  <a:cubicBezTo>
                    <a:pt x="409626" y="411958"/>
                    <a:pt x="414042" y="407169"/>
                    <a:pt x="418338" y="402336"/>
                  </a:cubicBezTo>
                  <a:cubicBezTo>
                    <a:pt x="422818" y="397296"/>
                    <a:pt x="425427" y="390214"/>
                    <a:pt x="427482" y="384048"/>
                  </a:cubicBezTo>
                  <a:cubicBezTo>
                    <a:pt x="428476" y="381067"/>
                    <a:pt x="428025" y="377518"/>
                    <a:pt x="429768" y="374904"/>
                  </a:cubicBezTo>
                  <a:cubicBezTo>
                    <a:pt x="431292" y="372618"/>
                    <a:pt x="434340" y="371856"/>
                    <a:pt x="436626" y="370332"/>
                  </a:cubicBezTo>
                  <a:cubicBezTo>
                    <a:pt x="438912" y="366522"/>
                    <a:pt x="440592" y="362276"/>
                    <a:pt x="443484" y="358902"/>
                  </a:cubicBezTo>
                  <a:cubicBezTo>
                    <a:pt x="454764" y="345742"/>
                    <a:pt x="447353" y="363296"/>
                    <a:pt x="452628" y="347472"/>
                  </a:cubicBezTo>
                  <a:cubicBezTo>
                    <a:pt x="451866" y="345186"/>
                    <a:pt x="452046" y="342318"/>
                    <a:pt x="450342" y="340614"/>
                  </a:cubicBezTo>
                  <a:cubicBezTo>
                    <a:pt x="445355" y="335627"/>
                    <a:pt x="430257" y="340218"/>
                    <a:pt x="427482" y="340614"/>
                  </a:cubicBezTo>
                  <a:cubicBezTo>
                    <a:pt x="421386" y="338328"/>
                    <a:pt x="415121" y="336450"/>
                    <a:pt x="409194" y="333756"/>
                  </a:cubicBezTo>
                  <a:cubicBezTo>
                    <a:pt x="404370" y="331563"/>
                    <a:pt x="398721" y="326217"/>
                    <a:pt x="395478" y="322326"/>
                  </a:cubicBezTo>
                  <a:cubicBezTo>
                    <a:pt x="393719" y="320215"/>
                    <a:pt x="392135" y="317925"/>
                    <a:pt x="390906" y="315468"/>
                  </a:cubicBezTo>
                  <a:cubicBezTo>
                    <a:pt x="389071" y="311798"/>
                    <a:pt x="389236" y="306940"/>
                    <a:pt x="386334" y="304038"/>
                  </a:cubicBezTo>
                  <a:cubicBezTo>
                    <a:pt x="383432" y="301136"/>
                    <a:pt x="378714" y="300990"/>
                    <a:pt x="374904" y="299466"/>
                  </a:cubicBezTo>
                  <a:cubicBezTo>
                    <a:pt x="346905" y="302966"/>
                    <a:pt x="357750" y="303134"/>
                    <a:pt x="320040" y="297180"/>
                  </a:cubicBezTo>
                  <a:cubicBezTo>
                    <a:pt x="315610" y="296481"/>
                    <a:pt x="307331" y="292204"/>
                    <a:pt x="304038" y="290322"/>
                  </a:cubicBezTo>
                  <a:cubicBezTo>
                    <a:pt x="301653" y="288959"/>
                    <a:pt x="299691" y="286866"/>
                    <a:pt x="297180" y="285750"/>
                  </a:cubicBezTo>
                  <a:cubicBezTo>
                    <a:pt x="292776" y="283793"/>
                    <a:pt x="287939" y="282968"/>
                    <a:pt x="283464" y="281178"/>
                  </a:cubicBezTo>
                  <a:cubicBezTo>
                    <a:pt x="280300" y="279912"/>
                    <a:pt x="277368" y="278130"/>
                    <a:pt x="274320" y="276606"/>
                  </a:cubicBezTo>
                  <a:cubicBezTo>
                    <a:pt x="265795" y="277174"/>
                    <a:pt x="236723" y="281489"/>
                    <a:pt x="224028" y="276606"/>
                  </a:cubicBezTo>
                  <a:cubicBezTo>
                    <a:pt x="218899" y="274633"/>
                    <a:pt x="214948" y="270412"/>
                    <a:pt x="210312" y="267462"/>
                  </a:cubicBezTo>
                  <a:cubicBezTo>
                    <a:pt x="206563" y="265077"/>
                    <a:pt x="198882" y="260604"/>
                    <a:pt x="198882" y="260604"/>
                  </a:cubicBezTo>
                  <a:cubicBezTo>
                    <a:pt x="197358" y="258318"/>
                    <a:pt x="196253" y="255689"/>
                    <a:pt x="194310" y="253746"/>
                  </a:cubicBezTo>
                  <a:cubicBezTo>
                    <a:pt x="192367" y="251803"/>
                    <a:pt x="188908" y="251504"/>
                    <a:pt x="187452" y="249174"/>
                  </a:cubicBezTo>
                  <a:cubicBezTo>
                    <a:pt x="184898" y="245087"/>
                    <a:pt x="186890" y="238131"/>
                    <a:pt x="182880" y="235458"/>
                  </a:cubicBezTo>
                  <a:cubicBezTo>
                    <a:pt x="180594" y="233934"/>
                    <a:pt x="177965" y="232829"/>
                    <a:pt x="176022" y="230886"/>
                  </a:cubicBezTo>
                  <a:cubicBezTo>
                    <a:pt x="160886" y="215750"/>
                    <a:pt x="177236" y="227326"/>
                    <a:pt x="162306" y="214884"/>
                  </a:cubicBezTo>
                  <a:cubicBezTo>
                    <a:pt x="156397" y="209960"/>
                    <a:pt x="155463" y="210317"/>
                    <a:pt x="148590" y="208026"/>
                  </a:cubicBezTo>
                  <a:cubicBezTo>
                    <a:pt x="138393" y="187632"/>
                    <a:pt x="151215" y="207490"/>
                    <a:pt x="134874" y="196596"/>
                  </a:cubicBezTo>
                  <a:cubicBezTo>
                    <a:pt x="132588" y="195072"/>
                    <a:pt x="132245" y="191681"/>
                    <a:pt x="130302" y="189738"/>
                  </a:cubicBezTo>
                  <a:cubicBezTo>
                    <a:pt x="123382" y="182818"/>
                    <a:pt x="122147" y="183210"/>
                    <a:pt x="114300" y="180594"/>
                  </a:cubicBezTo>
                  <a:cubicBezTo>
                    <a:pt x="107594" y="175564"/>
                    <a:pt x="103927" y="174399"/>
                    <a:pt x="100584" y="166878"/>
                  </a:cubicBezTo>
                  <a:cubicBezTo>
                    <a:pt x="98627" y="162474"/>
                    <a:pt x="96012" y="153162"/>
                    <a:pt x="96012" y="153162"/>
                  </a:cubicBezTo>
                  <a:cubicBezTo>
                    <a:pt x="96511" y="146678"/>
                    <a:pt x="93339" y="124528"/>
                    <a:pt x="102870" y="116586"/>
                  </a:cubicBezTo>
                  <a:cubicBezTo>
                    <a:pt x="105488" y="114404"/>
                    <a:pt x="108882" y="113356"/>
                    <a:pt x="112014" y="112014"/>
                  </a:cubicBezTo>
                  <a:cubicBezTo>
                    <a:pt x="114229" y="111065"/>
                    <a:pt x="116586" y="110490"/>
                    <a:pt x="118872" y="109728"/>
                  </a:cubicBezTo>
                  <a:cubicBezTo>
                    <a:pt x="121158" y="106680"/>
                    <a:pt x="124183" y="104066"/>
                    <a:pt x="125730" y="100584"/>
                  </a:cubicBezTo>
                  <a:cubicBezTo>
                    <a:pt x="127308" y="97033"/>
                    <a:pt x="124783" y="91309"/>
                    <a:pt x="128016" y="89154"/>
                  </a:cubicBezTo>
                  <a:cubicBezTo>
                    <a:pt x="131249" y="86999"/>
                    <a:pt x="135636" y="90678"/>
                    <a:pt x="139446" y="91440"/>
                  </a:cubicBezTo>
                  <a:cubicBezTo>
                    <a:pt x="142494" y="93726"/>
                    <a:pt x="146766" y="94953"/>
                    <a:pt x="148590" y="98298"/>
                  </a:cubicBezTo>
                  <a:cubicBezTo>
                    <a:pt x="151599" y="103814"/>
                    <a:pt x="151175" y="110625"/>
                    <a:pt x="153162" y="116586"/>
                  </a:cubicBezTo>
                  <a:cubicBezTo>
                    <a:pt x="153924" y="118872"/>
                    <a:pt x="154047" y="121483"/>
                    <a:pt x="155448" y="123444"/>
                  </a:cubicBezTo>
                  <a:cubicBezTo>
                    <a:pt x="157953" y="126952"/>
                    <a:pt x="161544" y="129540"/>
                    <a:pt x="164592" y="132588"/>
                  </a:cubicBezTo>
                  <a:cubicBezTo>
                    <a:pt x="168542" y="144437"/>
                    <a:pt x="163667" y="136241"/>
                    <a:pt x="176022" y="141732"/>
                  </a:cubicBezTo>
                  <a:cubicBezTo>
                    <a:pt x="200351" y="152545"/>
                    <a:pt x="173014" y="146527"/>
                    <a:pt x="203454" y="150876"/>
                  </a:cubicBezTo>
                  <a:cubicBezTo>
                    <a:pt x="217932" y="149352"/>
                    <a:pt x="232662" y="149397"/>
                    <a:pt x="246888" y="146304"/>
                  </a:cubicBezTo>
                  <a:cubicBezTo>
                    <a:pt x="250611" y="145495"/>
                    <a:pt x="252911" y="141631"/>
                    <a:pt x="256032" y="139446"/>
                  </a:cubicBezTo>
                  <a:cubicBezTo>
                    <a:pt x="259870" y="136760"/>
                    <a:pt x="272718" y="127582"/>
                    <a:pt x="278892" y="125730"/>
                  </a:cubicBezTo>
                  <a:cubicBezTo>
                    <a:pt x="283332" y="124398"/>
                    <a:pt x="287987" y="123809"/>
                    <a:pt x="292608" y="123444"/>
                  </a:cubicBezTo>
                  <a:cubicBezTo>
                    <a:pt x="316964" y="121521"/>
                    <a:pt x="341376" y="120396"/>
                    <a:pt x="365760" y="118872"/>
                  </a:cubicBezTo>
                  <a:cubicBezTo>
                    <a:pt x="371662" y="114937"/>
                    <a:pt x="382696" y="107947"/>
                    <a:pt x="388620" y="102870"/>
                  </a:cubicBezTo>
                  <a:cubicBezTo>
                    <a:pt x="391075" y="100766"/>
                    <a:pt x="393023" y="98116"/>
                    <a:pt x="395478" y="96012"/>
                  </a:cubicBezTo>
                  <a:cubicBezTo>
                    <a:pt x="396928" y="94769"/>
                    <a:pt x="408585" y="86029"/>
                    <a:pt x="411480" y="84582"/>
                  </a:cubicBezTo>
                  <a:cubicBezTo>
                    <a:pt x="413635" y="83504"/>
                    <a:pt x="416000" y="82880"/>
                    <a:pt x="418338" y="82296"/>
                  </a:cubicBezTo>
                  <a:cubicBezTo>
                    <a:pt x="434119" y="78351"/>
                    <a:pt x="442785" y="79080"/>
                    <a:pt x="461772" y="77724"/>
                  </a:cubicBezTo>
                  <a:cubicBezTo>
                    <a:pt x="477153" y="74648"/>
                    <a:pt x="479669" y="74417"/>
                    <a:pt x="498348" y="68580"/>
                  </a:cubicBezTo>
                  <a:cubicBezTo>
                    <a:pt x="502265" y="67356"/>
                    <a:pt x="505780" y="64931"/>
                    <a:pt x="509778" y="64008"/>
                  </a:cubicBezTo>
                  <a:cubicBezTo>
                    <a:pt x="515764" y="62627"/>
                    <a:pt x="521970" y="62484"/>
                    <a:pt x="528066" y="61722"/>
                  </a:cubicBezTo>
                  <a:cubicBezTo>
                    <a:pt x="541012" y="57407"/>
                    <a:pt x="543750" y="56299"/>
                    <a:pt x="562356" y="52578"/>
                  </a:cubicBezTo>
                  <a:lnTo>
                    <a:pt x="585216" y="48006"/>
                  </a:lnTo>
                  <a:cubicBezTo>
                    <a:pt x="591537" y="38524"/>
                    <a:pt x="590277" y="39444"/>
                    <a:pt x="601218" y="29718"/>
                  </a:cubicBezTo>
                  <a:cubicBezTo>
                    <a:pt x="604066" y="27187"/>
                    <a:pt x="607017" y="24684"/>
                    <a:pt x="610362" y="22860"/>
                  </a:cubicBezTo>
                  <a:cubicBezTo>
                    <a:pt x="624984" y="14884"/>
                    <a:pt x="625683" y="17189"/>
                    <a:pt x="640080" y="11430"/>
                  </a:cubicBezTo>
                  <a:cubicBezTo>
                    <a:pt x="643890" y="9906"/>
                    <a:pt x="647840" y="8693"/>
                    <a:pt x="651510" y="6858"/>
                  </a:cubicBezTo>
                  <a:cubicBezTo>
                    <a:pt x="653967" y="5629"/>
                    <a:pt x="655843" y="3368"/>
                    <a:pt x="658368" y="2286"/>
                  </a:cubicBezTo>
                  <a:cubicBezTo>
                    <a:pt x="661256" y="1048"/>
                    <a:pt x="664464" y="762"/>
                    <a:pt x="667512" y="0"/>
                  </a:cubicBezTo>
                  <a:cubicBezTo>
                    <a:pt x="673608" y="762"/>
                    <a:pt x="680096" y="4"/>
                    <a:pt x="685800" y="2286"/>
                  </a:cubicBezTo>
                  <a:cubicBezTo>
                    <a:pt x="688037" y="3181"/>
                    <a:pt x="680772" y="3004"/>
                    <a:pt x="678942" y="4572"/>
                  </a:cubicBezTo>
                  <a:cubicBezTo>
                    <a:pt x="645682" y="33080"/>
                    <a:pt x="686471" y="4887"/>
                    <a:pt x="662940" y="20574"/>
                  </a:cubicBezTo>
                  <a:cubicBezTo>
                    <a:pt x="662178" y="22860"/>
                    <a:pt x="660654" y="25022"/>
                    <a:pt x="660654" y="27432"/>
                  </a:cubicBezTo>
                  <a:cubicBezTo>
                    <a:pt x="660654" y="34332"/>
                    <a:pt x="661587" y="41240"/>
                    <a:pt x="662940" y="48006"/>
                  </a:cubicBezTo>
                  <a:cubicBezTo>
                    <a:pt x="664831" y="57462"/>
                    <a:pt x="674707" y="77760"/>
                    <a:pt x="676656" y="84582"/>
                  </a:cubicBezTo>
                  <a:cubicBezTo>
                    <a:pt x="681890" y="102901"/>
                    <a:pt x="679474" y="95321"/>
                    <a:pt x="683514" y="107442"/>
                  </a:cubicBezTo>
                  <a:cubicBezTo>
                    <a:pt x="682752" y="112014"/>
                    <a:pt x="683479" y="117106"/>
                    <a:pt x="681228" y="121158"/>
                  </a:cubicBezTo>
                  <a:cubicBezTo>
                    <a:pt x="677016" y="128739"/>
                    <a:pt x="667620" y="128909"/>
                    <a:pt x="660654" y="130302"/>
                  </a:cubicBezTo>
                  <a:cubicBezTo>
                    <a:pt x="653356" y="159494"/>
                    <a:pt x="662316" y="114496"/>
                    <a:pt x="665226" y="150876"/>
                  </a:cubicBezTo>
                  <a:cubicBezTo>
                    <a:pt x="666443" y="166086"/>
                    <a:pt x="665822" y="181612"/>
                    <a:pt x="662940" y="196596"/>
                  </a:cubicBezTo>
                  <a:cubicBezTo>
                    <a:pt x="661902" y="201992"/>
                    <a:pt x="653796" y="210312"/>
                    <a:pt x="653796" y="210312"/>
                  </a:cubicBezTo>
                  <a:cubicBezTo>
                    <a:pt x="653034" y="214122"/>
                    <a:pt x="652205" y="217919"/>
                    <a:pt x="651510" y="221742"/>
                  </a:cubicBezTo>
                  <a:cubicBezTo>
                    <a:pt x="650681" y="226302"/>
                    <a:pt x="650556" y="231018"/>
                    <a:pt x="649224" y="235458"/>
                  </a:cubicBezTo>
                  <a:cubicBezTo>
                    <a:pt x="648245" y="238722"/>
                    <a:pt x="645849" y="241411"/>
                    <a:pt x="644652" y="244602"/>
                  </a:cubicBezTo>
                  <a:cubicBezTo>
                    <a:pt x="643549" y="247544"/>
                    <a:pt x="643469" y="250804"/>
                    <a:pt x="642366" y="253746"/>
                  </a:cubicBezTo>
                  <a:cubicBezTo>
                    <a:pt x="637516" y="266678"/>
                    <a:pt x="626957" y="276860"/>
                    <a:pt x="619506" y="288036"/>
                  </a:cubicBezTo>
                  <a:cubicBezTo>
                    <a:pt x="617982" y="290322"/>
                    <a:pt x="616693" y="292783"/>
                    <a:pt x="614934" y="294894"/>
                  </a:cubicBezTo>
                  <a:cubicBezTo>
                    <a:pt x="612864" y="297378"/>
                    <a:pt x="609955" y="299121"/>
                    <a:pt x="608076" y="301752"/>
                  </a:cubicBezTo>
                  <a:cubicBezTo>
                    <a:pt x="606095" y="304525"/>
                    <a:pt x="605195" y="307937"/>
                    <a:pt x="603504" y="310896"/>
                  </a:cubicBezTo>
                  <a:cubicBezTo>
                    <a:pt x="602141" y="313281"/>
                    <a:pt x="600456" y="315468"/>
                    <a:pt x="598932" y="317754"/>
                  </a:cubicBezTo>
                  <a:cubicBezTo>
                    <a:pt x="598170" y="320802"/>
                    <a:pt x="598051" y="324088"/>
                    <a:pt x="596646" y="326898"/>
                  </a:cubicBezTo>
                  <a:cubicBezTo>
                    <a:pt x="588671" y="342849"/>
                    <a:pt x="588062" y="336072"/>
                    <a:pt x="582930" y="349758"/>
                  </a:cubicBezTo>
                  <a:cubicBezTo>
                    <a:pt x="581827" y="352700"/>
                    <a:pt x="581638" y="355921"/>
                    <a:pt x="580644" y="358902"/>
                  </a:cubicBezTo>
                  <a:cubicBezTo>
                    <a:pt x="579346" y="362795"/>
                    <a:pt x="577513" y="366490"/>
                    <a:pt x="576072" y="370332"/>
                  </a:cubicBezTo>
                  <a:cubicBezTo>
                    <a:pt x="575226" y="372588"/>
                    <a:pt x="574548" y="374904"/>
                    <a:pt x="573786" y="377190"/>
                  </a:cubicBezTo>
                  <a:cubicBezTo>
                    <a:pt x="573024" y="385572"/>
                    <a:pt x="573151" y="394083"/>
                    <a:pt x="571500" y="402336"/>
                  </a:cubicBezTo>
                  <a:cubicBezTo>
                    <a:pt x="570844" y="405616"/>
                    <a:pt x="560985" y="421386"/>
                    <a:pt x="560070" y="422910"/>
                  </a:cubicBezTo>
                  <a:cubicBezTo>
                    <a:pt x="551447" y="457402"/>
                    <a:pt x="565166" y="405336"/>
                    <a:pt x="553212" y="441198"/>
                  </a:cubicBezTo>
                  <a:cubicBezTo>
                    <a:pt x="551983" y="444884"/>
                    <a:pt x="552155" y="448942"/>
                    <a:pt x="550926" y="452628"/>
                  </a:cubicBezTo>
                  <a:cubicBezTo>
                    <a:pt x="549848" y="455861"/>
                    <a:pt x="547432" y="458539"/>
                    <a:pt x="546354" y="461772"/>
                  </a:cubicBezTo>
                  <a:cubicBezTo>
                    <a:pt x="537560" y="488153"/>
                    <a:pt x="547552" y="472367"/>
                    <a:pt x="534924" y="489204"/>
                  </a:cubicBezTo>
                  <a:cubicBezTo>
                    <a:pt x="534162" y="491490"/>
                    <a:pt x="533300" y="493745"/>
                    <a:pt x="532638" y="496062"/>
                  </a:cubicBezTo>
                  <a:cubicBezTo>
                    <a:pt x="531775" y="499083"/>
                    <a:pt x="531590" y="502318"/>
                    <a:pt x="530352" y="505206"/>
                  </a:cubicBezTo>
                  <a:cubicBezTo>
                    <a:pt x="529270" y="507731"/>
                    <a:pt x="527009" y="509607"/>
                    <a:pt x="525780" y="512064"/>
                  </a:cubicBezTo>
                  <a:cubicBezTo>
                    <a:pt x="524702" y="514219"/>
                    <a:pt x="524443" y="516707"/>
                    <a:pt x="523494" y="518922"/>
                  </a:cubicBezTo>
                  <a:cubicBezTo>
                    <a:pt x="522152" y="522054"/>
                    <a:pt x="520446" y="525018"/>
                    <a:pt x="518922" y="528066"/>
                  </a:cubicBezTo>
                  <a:cubicBezTo>
                    <a:pt x="518160" y="534162"/>
                    <a:pt x="518017" y="540368"/>
                    <a:pt x="516636" y="546354"/>
                  </a:cubicBezTo>
                  <a:cubicBezTo>
                    <a:pt x="515713" y="550352"/>
                    <a:pt x="513271" y="553862"/>
                    <a:pt x="512064" y="557784"/>
                  </a:cubicBezTo>
                  <a:cubicBezTo>
                    <a:pt x="510216" y="563790"/>
                    <a:pt x="508724" y="569910"/>
                    <a:pt x="507492" y="576072"/>
                  </a:cubicBezTo>
                  <a:cubicBezTo>
                    <a:pt x="506387" y="581599"/>
                    <a:pt x="503798" y="596999"/>
                    <a:pt x="500634" y="601218"/>
                  </a:cubicBezTo>
                  <a:cubicBezTo>
                    <a:pt x="498348" y="604266"/>
                    <a:pt x="495991" y="607262"/>
                    <a:pt x="493776" y="610362"/>
                  </a:cubicBezTo>
                  <a:cubicBezTo>
                    <a:pt x="492179" y="612598"/>
                    <a:pt x="490992" y="615134"/>
                    <a:pt x="489204" y="617220"/>
                  </a:cubicBezTo>
                  <a:cubicBezTo>
                    <a:pt x="486399" y="620493"/>
                    <a:pt x="482865" y="623091"/>
                    <a:pt x="480060" y="626364"/>
                  </a:cubicBezTo>
                  <a:cubicBezTo>
                    <a:pt x="478272" y="628450"/>
                    <a:pt x="477431" y="631279"/>
                    <a:pt x="475488" y="633222"/>
                  </a:cubicBezTo>
                  <a:cubicBezTo>
                    <a:pt x="472794" y="635916"/>
                    <a:pt x="469192" y="637549"/>
                    <a:pt x="466344" y="640080"/>
                  </a:cubicBezTo>
                  <a:cubicBezTo>
                    <a:pt x="449307" y="655224"/>
                    <a:pt x="460207" y="646478"/>
                    <a:pt x="448056" y="660654"/>
                  </a:cubicBezTo>
                  <a:cubicBezTo>
                    <a:pt x="445952" y="663109"/>
                    <a:pt x="443346" y="665096"/>
                    <a:pt x="441198" y="667512"/>
                  </a:cubicBezTo>
                  <a:cubicBezTo>
                    <a:pt x="437244" y="671960"/>
                    <a:pt x="433818" y="676867"/>
                    <a:pt x="429768" y="681228"/>
                  </a:cubicBezTo>
                  <a:cubicBezTo>
                    <a:pt x="423902" y="687545"/>
                    <a:pt x="416262" y="692343"/>
                    <a:pt x="411480" y="699516"/>
                  </a:cubicBezTo>
                  <a:cubicBezTo>
                    <a:pt x="409956" y="701802"/>
                    <a:pt x="409159" y="704798"/>
                    <a:pt x="406908" y="706374"/>
                  </a:cubicBezTo>
                  <a:cubicBezTo>
                    <a:pt x="401324" y="710282"/>
                    <a:pt x="388620" y="715518"/>
                    <a:pt x="388620" y="715518"/>
                  </a:cubicBezTo>
                  <a:cubicBezTo>
                    <a:pt x="377481" y="732226"/>
                    <a:pt x="391077" y="711218"/>
                    <a:pt x="379476" y="731520"/>
                  </a:cubicBezTo>
                  <a:cubicBezTo>
                    <a:pt x="378113" y="733905"/>
                    <a:pt x="376297" y="736010"/>
                    <a:pt x="374904" y="738378"/>
                  </a:cubicBezTo>
                  <a:cubicBezTo>
                    <a:pt x="368674" y="748968"/>
                    <a:pt x="362772" y="759749"/>
                    <a:pt x="356616" y="770382"/>
                  </a:cubicBezTo>
                  <a:cubicBezTo>
                    <a:pt x="348430" y="784522"/>
                    <a:pt x="353406" y="779988"/>
                    <a:pt x="340614" y="786384"/>
                  </a:cubicBezTo>
                  <a:cubicBezTo>
                    <a:pt x="336323" y="792105"/>
                    <a:pt x="325510" y="807421"/>
                    <a:pt x="320040" y="809244"/>
                  </a:cubicBezTo>
                  <a:lnTo>
                    <a:pt x="313182" y="811530"/>
                  </a:lnTo>
                  <a:cubicBezTo>
                    <a:pt x="311658" y="813816"/>
                    <a:pt x="310553" y="816445"/>
                    <a:pt x="308610" y="818388"/>
                  </a:cubicBezTo>
                  <a:cubicBezTo>
                    <a:pt x="305775" y="821223"/>
                    <a:pt x="296502" y="827222"/>
                    <a:pt x="292608" y="829818"/>
                  </a:cubicBezTo>
                  <a:cubicBezTo>
                    <a:pt x="284226" y="842391"/>
                    <a:pt x="292608" y="831723"/>
                    <a:pt x="281178" y="841248"/>
                  </a:cubicBezTo>
                  <a:cubicBezTo>
                    <a:pt x="278694" y="843318"/>
                    <a:pt x="277061" y="846393"/>
                    <a:pt x="274320" y="848106"/>
                  </a:cubicBezTo>
                  <a:cubicBezTo>
                    <a:pt x="270840" y="850281"/>
                    <a:pt x="266700" y="851154"/>
                    <a:pt x="262890" y="852678"/>
                  </a:cubicBezTo>
                  <a:cubicBezTo>
                    <a:pt x="259080" y="856488"/>
                    <a:pt x="255515" y="860560"/>
                    <a:pt x="251460" y="864108"/>
                  </a:cubicBezTo>
                  <a:cubicBezTo>
                    <a:pt x="249392" y="865917"/>
                    <a:pt x="246545" y="866737"/>
                    <a:pt x="244602" y="868680"/>
                  </a:cubicBezTo>
                  <a:cubicBezTo>
                    <a:pt x="242659" y="870623"/>
                    <a:pt x="242098" y="873729"/>
                    <a:pt x="240030" y="875538"/>
                  </a:cubicBezTo>
                  <a:cubicBezTo>
                    <a:pt x="235895" y="879156"/>
                    <a:pt x="230199" y="880797"/>
                    <a:pt x="226314" y="884682"/>
                  </a:cubicBezTo>
                  <a:cubicBezTo>
                    <a:pt x="224028" y="886968"/>
                    <a:pt x="221940" y="889470"/>
                    <a:pt x="219456" y="891540"/>
                  </a:cubicBezTo>
                  <a:cubicBezTo>
                    <a:pt x="217345" y="893299"/>
                    <a:pt x="214834" y="894515"/>
                    <a:pt x="212598" y="896112"/>
                  </a:cubicBezTo>
                  <a:cubicBezTo>
                    <a:pt x="198749" y="906004"/>
                    <a:pt x="208631" y="900381"/>
                    <a:pt x="194310" y="907542"/>
                  </a:cubicBezTo>
                  <a:cubicBezTo>
                    <a:pt x="189035" y="923366"/>
                    <a:pt x="196446" y="905812"/>
                    <a:pt x="185166" y="918972"/>
                  </a:cubicBezTo>
                  <a:cubicBezTo>
                    <a:pt x="182274" y="922346"/>
                    <a:pt x="180295" y="926428"/>
                    <a:pt x="178308" y="930402"/>
                  </a:cubicBezTo>
                  <a:cubicBezTo>
                    <a:pt x="177230" y="932557"/>
                    <a:pt x="177527" y="935378"/>
                    <a:pt x="176022" y="937260"/>
                  </a:cubicBezTo>
                  <a:cubicBezTo>
                    <a:pt x="171310" y="943150"/>
                    <a:pt x="164546" y="947227"/>
                    <a:pt x="160020" y="953262"/>
                  </a:cubicBezTo>
                  <a:cubicBezTo>
                    <a:pt x="157734" y="956310"/>
                    <a:pt x="155181" y="959175"/>
                    <a:pt x="153162" y="962406"/>
                  </a:cubicBezTo>
                  <a:cubicBezTo>
                    <a:pt x="151356" y="965296"/>
                    <a:pt x="150772" y="968932"/>
                    <a:pt x="148590" y="971550"/>
                  </a:cubicBezTo>
                  <a:cubicBezTo>
                    <a:pt x="146831" y="973661"/>
                    <a:pt x="143968" y="974525"/>
                    <a:pt x="141732" y="976122"/>
                  </a:cubicBezTo>
                  <a:cubicBezTo>
                    <a:pt x="121884" y="990299"/>
                    <a:pt x="141892" y="976777"/>
                    <a:pt x="125730" y="987552"/>
                  </a:cubicBezTo>
                  <a:cubicBezTo>
                    <a:pt x="121158" y="1001268"/>
                    <a:pt x="127254" y="989076"/>
                    <a:pt x="116586" y="996696"/>
                  </a:cubicBezTo>
                  <a:cubicBezTo>
                    <a:pt x="113078" y="999201"/>
                    <a:pt x="110490" y="1002792"/>
                    <a:pt x="107442" y="1005840"/>
                  </a:cubicBezTo>
                  <a:cubicBezTo>
                    <a:pt x="106680" y="1008126"/>
                    <a:pt x="106234" y="1010543"/>
                    <a:pt x="105156" y="1012698"/>
                  </a:cubicBezTo>
                  <a:cubicBezTo>
                    <a:pt x="101674" y="1019661"/>
                    <a:pt x="97064" y="1023076"/>
                    <a:pt x="91440" y="1028700"/>
                  </a:cubicBezTo>
                  <a:cubicBezTo>
                    <a:pt x="90678" y="1030986"/>
                    <a:pt x="90350" y="1033466"/>
                    <a:pt x="89154" y="1035558"/>
                  </a:cubicBezTo>
                  <a:cubicBezTo>
                    <a:pt x="87465" y="1038513"/>
                    <a:pt x="79493" y="1047580"/>
                    <a:pt x="77724" y="1051560"/>
                  </a:cubicBezTo>
                  <a:cubicBezTo>
                    <a:pt x="75767" y="1055964"/>
                    <a:pt x="74676" y="1060704"/>
                    <a:pt x="73152" y="1065276"/>
                  </a:cubicBezTo>
                  <a:cubicBezTo>
                    <a:pt x="72390" y="1067562"/>
                    <a:pt x="73152" y="1071372"/>
                    <a:pt x="70866" y="1072134"/>
                  </a:cubicBezTo>
                  <a:lnTo>
                    <a:pt x="64008" y="1074420"/>
                  </a:lnTo>
                  <a:cubicBezTo>
                    <a:pt x="62484" y="1072134"/>
                    <a:pt x="61581" y="1069278"/>
                    <a:pt x="59436" y="1067562"/>
                  </a:cubicBezTo>
                  <a:cubicBezTo>
                    <a:pt x="47666" y="1058146"/>
                    <a:pt x="55986" y="1072092"/>
                    <a:pt x="50292" y="1099566"/>
                  </a:cubicBezTo>
                  <a:close/>
                </a:path>
              </a:pathLst>
            </a:custGeom>
            <a:solidFill>
              <a:srgbClr val="FFC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081" name="TextBox 3080">
            <a:extLst>
              <a:ext uri="{FF2B5EF4-FFF2-40B4-BE49-F238E27FC236}">
                <a16:creationId xmlns:a16="http://schemas.microsoft.com/office/drawing/2014/main" id="{D4726F86-B24E-18F3-EABC-C60620FA5AC8}"/>
              </a:ext>
            </a:extLst>
          </p:cNvPr>
          <p:cNvSpPr txBox="1"/>
          <p:nvPr/>
        </p:nvSpPr>
        <p:spPr>
          <a:xfrm>
            <a:off x="945151" y="764704"/>
            <a:ext cx="2887472" cy="830997"/>
          </a:xfrm>
          <a:prstGeom prst="rect">
            <a:avLst/>
          </a:prstGeom>
          <a:noFill/>
        </p:spPr>
        <p:txBody>
          <a:bodyPr wrap="square" rtlCol="0">
            <a:spAutoFit/>
          </a:bodyPr>
          <a:lstStyle/>
          <a:p>
            <a:r>
              <a:rPr lang="en-ZA" sz="2400" dirty="0">
                <a:latin typeface="Arial" panose="020B0604020202020204" pitchFamily="34" charset="0"/>
                <a:cs typeface="Arial" panose="020B0604020202020204" pitchFamily="34" charset="0"/>
              </a:rPr>
              <a:t>Responding countries</a:t>
            </a:r>
          </a:p>
        </p:txBody>
      </p:sp>
    </p:spTree>
    <p:extLst>
      <p:ext uri="{BB962C8B-B14F-4D97-AF65-F5344CB8AC3E}">
        <p14:creationId xmlns:p14="http://schemas.microsoft.com/office/powerpoint/2010/main" val="57345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3622DA-0E43-E14B-8145-052C23A31866}"/>
              </a:ext>
            </a:extLst>
          </p:cNvPr>
          <p:cNvSpPr txBox="1"/>
          <p:nvPr/>
        </p:nvSpPr>
        <p:spPr>
          <a:xfrm>
            <a:off x="611560" y="692696"/>
            <a:ext cx="8280920" cy="4031873"/>
          </a:xfrm>
          <a:prstGeom prst="rect">
            <a:avLst/>
          </a:prstGeom>
          <a:noFill/>
        </p:spPr>
        <p:txBody>
          <a:bodyPr wrap="square" rtlCol="0">
            <a:spAutoFit/>
          </a:bodyPr>
          <a:lstStyle/>
          <a:p>
            <a:pPr>
              <a:spcBef>
                <a:spcPts val="600"/>
              </a:spcBef>
              <a:spcAft>
                <a:spcPts val="600"/>
              </a:spcAft>
            </a:pPr>
            <a:r>
              <a:rPr lang="en-GB" sz="2400" b="1" dirty="0">
                <a:effectLst/>
                <a:latin typeface="Arial" panose="020B0604020202020204" pitchFamily="34" charset="0"/>
                <a:ea typeface="Calibri" panose="020F0502020204030204" pitchFamily="34" charset="0"/>
              </a:rPr>
              <a:t>Analysis of Inventory of Geospatial Information</a:t>
            </a:r>
          </a:p>
          <a:p>
            <a:pPr marL="342900" indent="-342900">
              <a:spcBef>
                <a:spcPts val="600"/>
              </a:spcBef>
              <a:spcAft>
                <a:spcPts val="600"/>
              </a:spcAft>
              <a:buFont typeface="Arial" panose="020B0604020202020204" pitchFamily="34" charset="0"/>
              <a:buChar char="•"/>
            </a:pPr>
            <a:r>
              <a:rPr lang="en-GB" sz="2400" dirty="0">
                <a:latin typeface="Arial" panose="020B0604020202020204" pitchFamily="34" charset="0"/>
                <a:ea typeface="Calibri" panose="020F0502020204030204" pitchFamily="34" charset="0"/>
              </a:rPr>
              <a:t>Responses entered into spreadsheet</a:t>
            </a:r>
            <a:r>
              <a:rPr lang="en-GB" sz="2400" dirty="0">
                <a:effectLst/>
                <a:latin typeface="Arial" panose="020B0604020202020204" pitchFamily="34" charset="0"/>
                <a:ea typeface="Calibri" panose="020F0502020204030204" pitchFamily="34" charset="0"/>
              </a:rPr>
              <a:t> for each country showing the percentage of available geospatial information for each feature class (55 or 48 for land-locked countries).</a:t>
            </a:r>
          </a:p>
          <a:p>
            <a:pPr marL="342900" indent="-34290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Some feature classes ‘not applicable’ for some countries.</a:t>
            </a:r>
          </a:p>
          <a:p>
            <a:pPr marL="342900" indent="-34290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Where no response (blank) given – marked as ‘no data (response) given’.</a:t>
            </a:r>
          </a:p>
          <a:p>
            <a:pPr marL="342900" indent="-342900">
              <a:spcBef>
                <a:spcPts val="600"/>
              </a:spcBef>
              <a:spcAft>
                <a:spcPts val="600"/>
              </a:spcAft>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83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0114B5-BFE4-362B-2607-1732D8F4B18C}"/>
              </a:ext>
            </a:extLst>
          </p:cNvPr>
          <p:cNvGraphicFramePr>
            <a:graphicFrameLocks noGrp="1"/>
          </p:cNvGraphicFramePr>
          <p:nvPr>
            <p:extLst>
              <p:ext uri="{D42A27DB-BD31-4B8C-83A1-F6EECF244321}">
                <p14:modId xmlns:p14="http://schemas.microsoft.com/office/powerpoint/2010/main" val="16553456"/>
              </p:ext>
            </p:extLst>
          </p:nvPr>
        </p:nvGraphicFramePr>
        <p:xfrm>
          <a:off x="1547664" y="1555914"/>
          <a:ext cx="5400600" cy="4543295"/>
        </p:xfrm>
        <a:graphic>
          <a:graphicData uri="http://schemas.openxmlformats.org/drawingml/2006/table">
            <a:tbl>
              <a:tblPr bandRow="1">
                <a:tableStyleId>{5C22544A-7EE6-4342-B048-85BDC9FD1C3A}</a:tableStyleId>
              </a:tblPr>
              <a:tblGrid>
                <a:gridCol w="3828273">
                  <a:extLst>
                    <a:ext uri="{9D8B030D-6E8A-4147-A177-3AD203B41FA5}">
                      <a16:colId xmlns:a16="http://schemas.microsoft.com/office/drawing/2014/main" val="1914410822"/>
                    </a:ext>
                  </a:extLst>
                </a:gridCol>
                <a:gridCol w="1572327">
                  <a:extLst>
                    <a:ext uri="{9D8B030D-6E8A-4147-A177-3AD203B41FA5}">
                      <a16:colId xmlns:a16="http://schemas.microsoft.com/office/drawing/2014/main" val="2248484552"/>
                    </a:ext>
                  </a:extLst>
                </a:gridCol>
              </a:tblGrid>
              <a:tr h="504934">
                <a:tc>
                  <a:txBody>
                    <a:bodyPr/>
                    <a:lstStyle/>
                    <a:p>
                      <a:pPr marL="457200" algn="ctr">
                        <a:lnSpc>
                          <a:spcPct val="107000"/>
                        </a:lnSpc>
                        <a:spcAft>
                          <a:spcPts val="800"/>
                        </a:spcAft>
                      </a:pPr>
                      <a:r>
                        <a:rPr lang="en-GB" sz="2000" b="1" dirty="0">
                          <a:effectLst/>
                          <a:latin typeface="Arial" panose="020B0604020202020204" pitchFamily="34" charset="0"/>
                          <a:cs typeface="Arial" panose="020B0604020202020204" pitchFamily="34" charset="0"/>
                        </a:rPr>
                        <a:t>Data Value</a:t>
                      </a:r>
                      <a:endParaRPr lang="en-ZA" sz="2000" b="1"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b="1" dirty="0">
                          <a:effectLst/>
                          <a:latin typeface="Arial" panose="020B0604020202020204" pitchFamily="34" charset="0"/>
                          <a:cs typeface="Arial" panose="020B0604020202020204" pitchFamily="34" charset="0"/>
                        </a:rPr>
                        <a:t>Code</a:t>
                      </a:r>
                      <a:endParaRPr lang="en-ZA" sz="2000" b="1"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extLst>
                  <a:ext uri="{0D108BD9-81ED-4DB2-BD59-A6C34878D82A}">
                    <a16:rowId xmlns:a16="http://schemas.microsoft.com/office/drawing/2014/main" val="561945892"/>
                  </a:ext>
                </a:extLst>
              </a:tr>
              <a:tr h="432048">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Not applicable to country</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a:effectLst/>
                          <a:latin typeface="Arial" panose="020B0604020202020204" pitchFamily="34" charset="0"/>
                          <a:cs typeface="Arial" panose="020B0604020202020204" pitchFamily="34" charset="0"/>
                        </a:rPr>
                        <a:t>0</a:t>
                      </a:r>
                      <a:endParaRPr lang="en-ZA" sz="200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65281695"/>
                  </a:ext>
                </a:extLst>
              </a:tr>
              <a:tr h="504056">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0%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a:effectLst/>
                          <a:latin typeface="Arial" panose="020B0604020202020204" pitchFamily="34" charset="0"/>
                          <a:cs typeface="Arial" panose="020B0604020202020204" pitchFamily="34" charset="0"/>
                        </a:rPr>
                        <a:t>1</a:t>
                      </a:r>
                      <a:endParaRPr lang="en-ZA" sz="200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616665672"/>
                  </a:ext>
                </a:extLst>
              </a:tr>
              <a:tr h="416799">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1% to 25%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2</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2839878349"/>
                  </a:ext>
                </a:extLst>
              </a:tr>
              <a:tr h="501402">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26% to 50%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3</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1289909617"/>
                  </a:ext>
                </a:extLst>
              </a:tr>
              <a:tr h="416799">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51% to 75%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4</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3341101719"/>
                  </a:ext>
                </a:extLst>
              </a:tr>
              <a:tr h="465200">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76% to 99%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5</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1273669796"/>
                  </a:ext>
                </a:extLst>
              </a:tr>
              <a:tr h="416799">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100% available</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6</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1754738814"/>
                  </a:ext>
                </a:extLst>
              </a:tr>
              <a:tr h="468459">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No data (response) provided</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7</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4191764265"/>
                  </a:ext>
                </a:extLst>
              </a:tr>
              <a:tr h="416799">
                <a:tc>
                  <a:txBody>
                    <a:bodyPr/>
                    <a:lstStyle/>
                    <a:p>
                      <a:pPr marL="457200" algn="just">
                        <a:lnSpc>
                          <a:spcPct val="107000"/>
                        </a:lnSpc>
                        <a:spcAft>
                          <a:spcPts val="800"/>
                        </a:spcAft>
                      </a:pPr>
                      <a:r>
                        <a:rPr lang="en-GB" sz="2000" dirty="0">
                          <a:effectLst/>
                          <a:latin typeface="Arial" panose="020B0604020202020204" pitchFamily="34" charset="0"/>
                          <a:cs typeface="Arial" panose="020B0604020202020204" pitchFamily="34" charset="0"/>
                        </a:rPr>
                        <a:t>Item not included</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nchor="ctr"/>
                </a:tc>
                <a:tc>
                  <a:txBody>
                    <a:bodyPr/>
                    <a:lstStyle/>
                    <a:p>
                      <a:pPr marL="457200" algn="ctr">
                        <a:lnSpc>
                          <a:spcPct val="107000"/>
                        </a:lnSpc>
                        <a:spcAft>
                          <a:spcPts val="800"/>
                        </a:spcAft>
                      </a:pPr>
                      <a:r>
                        <a:rPr lang="en-GB" sz="2000" dirty="0">
                          <a:effectLst/>
                          <a:latin typeface="Arial" panose="020B0604020202020204" pitchFamily="34" charset="0"/>
                          <a:cs typeface="Arial" panose="020B0604020202020204" pitchFamily="34" charset="0"/>
                        </a:rPr>
                        <a:t>-1</a:t>
                      </a:r>
                      <a:endParaRPr lang="en-ZA" sz="2000" dirty="0">
                        <a:effectLst/>
                        <a:latin typeface="Arial" panose="020B0604020202020204" pitchFamily="34" charset="0"/>
                        <a:ea typeface="Calibri" panose="020F0502020204030204" pitchFamily="34" charset="0"/>
                        <a:cs typeface="Arial" panose="020B0604020202020204" pitchFamily="34" charset="0"/>
                      </a:endParaRPr>
                    </a:p>
                  </a:txBody>
                  <a:tcPr marL="42307" marR="42307" marT="0" marB="0"/>
                </a:tc>
                <a:extLst>
                  <a:ext uri="{0D108BD9-81ED-4DB2-BD59-A6C34878D82A}">
                    <a16:rowId xmlns:a16="http://schemas.microsoft.com/office/drawing/2014/main" val="1685105780"/>
                  </a:ext>
                </a:extLst>
              </a:tr>
            </a:tbl>
          </a:graphicData>
        </a:graphic>
      </p:graphicFrame>
      <p:sp>
        <p:nvSpPr>
          <p:cNvPr id="4" name="TextBox 3">
            <a:extLst>
              <a:ext uri="{FF2B5EF4-FFF2-40B4-BE49-F238E27FC236}">
                <a16:creationId xmlns:a16="http://schemas.microsoft.com/office/drawing/2014/main" id="{676CF185-6121-49F6-7C5F-B1D354BF6AA7}"/>
              </a:ext>
            </a:extLst>
          </p:cNvPr>
          <p:cNvSpPr txBox="1"/>
          <p:nvPr/>
        </p:nvSpPr>
        <p:spPr>
          <a:xfrm>
            <a:off x="611560" y="735326"/>
            <a:ext cx="4572000" cy="461665"/>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Responses coded:</a:t>
            </a:r>
          </a:p>
        </p:txBody>
      </p:sp>
    </p:spTree>
    <p:extLst>
      <p:ext uri="{BB962C8B-B14F-4D97-AF65-F5344CB8AC3E}">
        <p14:creationId xmlns:p14="http://schemas.microsoft.com/office/powerpoint/2010/main" val="1533555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32BC37-C4D4-97DE-B0BA-7BD0A8FC693D}"/>
              </a:ext>
            </a:extLst>
          </p:cNvPr>
          <p:cNvSpPr txBox="1"/>
          <p:nvPr/>
        </p:nvSpPr>
        <p:spPr>
          <a:xfrm>
            <a:off x="611560" y="692696"/>
            <a:ext cx="8208912" cy="2308324"/>
          </a:xfrm>
          <a:prstGeom prst="rect">
            <a:avLst/>
          </a:prstGeom>
          <a:noFill/>
        </p:spPr>
        <p:txBody>
          <a:bodyPr wrap="square" rtlCol="0">
            <a:spAutoFit/>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Based on coding system two different data representations are given:</a:t>
            </a:r>
          </a:p>
          <a:p>
            <a:pPr lvl="1"/>
            <a:r>
              <a:rPr lang="en-ZA" sz="2400" dirty="0">
                <a:latin typeface="Arial" panose="020B0604020202020204" pitchFamily="34" charset="0"/>
                <a:cs typeface="Arial" panose="020B0604020202020204" pitchFamily="34" charset="0"/>
              </a:rPr>
              <a:t>1. For each country – availability of feature class (55 feature classes): </a:t>
            </a:r>
            <a:r>
              <a:rPr lang="en-US" sz="2400" dirty="0">
                <a:latin typeface="Arial" panose="020B0604020202020204" pitchFamily="34" charset="0"/>
                <a:cs typeface="Arial" panose="020B0604020202020204" pitchFamily="34" charset="0"/>
              </a:rPr>
              <a:t>number of feature classes / availability categories</a:t>
            </a:r>
          </a:p>
          <a:p>
            <a:pPr marL="342900" indent="-342900">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369221E2-9E80-A43E-84E4-F47FAD84294D}"/>
              </a:ext>
            </a:extLst>
          </p:cNvPr>
          <p:cNvGraphicFramePr/>
          <p:nvPr>
            <p:extLst>
              <p:ext uri="{D42A27DB-BD31-4B8C-83A1-F6EECF244321}">
                <p14:modId xmlns:p14="http://schemas.microsoft.com/office/powerpoint/2010/main" val="2982914894"/>
              </p:ext>
            </p:extLst>
          </p:nvPr>
        </p:nvGraphicFramePr>
        <p:xfrm>
          <a:off x="2051720" y="2636912"/>
          <a:ext cx="4680520" cy="38884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271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7C4BB-9C10-5C8D-64F3-319462FB8CD3}"/>
              </a:ext>
            </a:extLst>
          </p:cNvPr>
          <p:cNvSpPr txBox="1"/>
          <p:nvPr/>
        </p:nvSpPr>
        <p:spPr>
          <a:xfrm>
            <a:off x="683568" y="548680"/>
            <a:ext cx="7920880" cy="1200329"/>
          </a:xfrm>
          <a:prstGeom prst="rect">
            <a:avLst/>
          </a:prstGeom>
          <a:noFill/>
        </p:spPr>
        <p:txBody>
          <a:bodyPr wrap="square" rtlCol="0">
            <a:spAutoFit/>
          </a:bodyPr>
          <a:lstStyle/>
          <a:p>
            <a:r>
              <a:rPr lang="en-GB" sz="2400" dirty="0">
                <a:effectLst/>
                <a:latin typeface="Arial" panose="020B0604020202020204" pitchFamily="34" charset="0"/>
                <a:ea typeface="Calibri" panose="020F0502020204030204" pitchFamily="34" charset="0"/>
              </a:rPr>
              <a:t>2. For each feature class (55) - number of countries (out of 54) with available geospatial information – number of countries / availability categories </a:t>
            </a:r>
            <a:endParaRPr lang="en-ZA" sz="2400" dirty="0">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7F4CA172-98E3-D582-85A7-BA09607D64A4}"/>
              </a:ext>
            </a:extLst>
          </p:cNvPr>
          <p:cNvGraphicFramePr/>
          <p:nvPr>
            <p:extLst>
              <p:ext uri="{D42A27DB-BD31-4B8C-83A1-F6EECF244321}">
                <p14:modId xmlns:p14="http://schemas.microsoft.com/office/powerpoint/2010/main" val="4077941933"/>
              </p:ext>
            </p:extLst>
          </p:nvPr>
        </p:nvGraphicFramePr>
        <p:xfrm>
          <a:off x="1583668" y="1844824"/>
          <a:ext cx="5976664"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811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ACF7C2-A536-E140-3752-4B453A362861}"/>
              </a:ext>
            </a:extLst>
          </p:cNvPr>
          <p:cNvGraphicFramePr>
            <a:graphicFrameLocks/>
          </p:cNvGraphicFramePr>
          <p:nvPr>
            <p:extLst>
              <p:ext uri="{D42A27DB-BD31-4B8C-83A1-F6EECF244321}">
                <p14:modId xmlns:p14="http://schemas.microsoft.com/office/powerpoint/2010/main" val="2321000391"/>
              </p:ext>
            </p:extLst>
          </p:nvPr>
        </p:nvGraphicFramePr>
        <p:xfrm>
          <a:off x="1691680" y="980728"/>
          <a:ext cx="6192688" cy="37538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194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165AB4-3336-671A-D2B2-C01B2E6965EF}"/>
              </a:ext>
            </a:extLst>
          </p:cNvPr>
          <p:cNvSpPr txBox="1"/>
          <p:nvPr/>
        </p:nvSpPr>
        <p:spPr>
          <a:xfrm>
            <a:off x="395536" y="428178"/>
            <a:ext cx="8064896" cy="5632311"/>
          </a:xfrm>
          <a:prstGeom prst="rect">
            <a:avLst/>
          </a:prstGeom>
          <a:noFill/>
        </p:spPr>
        <p:txBody>
          <a:bodyPr wrap="square">
            <a:spAutoFit/>
          </a:bodyPr>
          <a:lstStyle/>
          <a:p>
            <a:pPr marL="342900" indent="-342900">
              <a:buFont typeface="Arial" panose="020B0604020202020204" pitchFamily="34" charset="0"/>
              <a:buChar char="•"/>
            </a:pPr>
            <a:r>
              <a:rPr lang="en-GB" sz="2400" dirty="0">
                <a:effectLst/>
                <a:latin typeface="Arial" panose="020B0604020202020204" pitchFamily="34" charset="0"/>
                <a:ea typeface="Calibri" panose="020F0502020204030204" pitchFamily="34" charset="0"/>
              </a:rPr>
              <a:t>Based on the inventory of available geospatial information and the geospatial information required for each of the Indicators of the SDGs </a:t>
            </a:r>
            <a:r>
              <a:rPr lang="en-US" sz="2400" dirty="0">
                <a:latin typeface="Arial" panose="020B0604020202020204" pitchFamily="34" charset="0"/>
                <a:cs typeface="Arial" panose="020B0604020202020204" pitchFamily="34" charset="0"/>
              </a:rPr>
              <a:t>(123, or 115 for land-locked country)</a:t>
            </a:r>
            <a:r>
              <a:rPr lang="en-GB" sz="2400" dirty="0">
                <a:latin typeface="Arial" panose="020B0604020202020204" pitchFamily="34" charset="0"/>
                <a:ea typeface="Calibri" panose="020F0502020204030204" pitchFamily="34" charset="0"/>
              </a:rPr>
              <a:t>, an a</a:t>
            </a:r>
            <a:r>
              <a:rPr lang="en-US" sz="2400" dirty="0" err="1">
                <a:latin typeface="Arial" panose="020B0604020202020204" pitchFamily="34" charset="0"/>
                <a:cs typeface="Arial" panose="020B0604020202020204" pitchFamily="34" charset="0"/>
              </a:rPr>
              <a:t>nalysis</a:t>
            </a:r>
            <a:r>
              <a:rPr lang="en-US" sz="2400" dirty="0">
                <a:latin typeface="Arial" panose="020B0604020202020204" pitchFamily="34" charset="0"/>
                <a:cs typeface="Arial" panose="020B0604020202020204" pitchFamily="34" charset="0"/>
              </a:rPr>
              <a:t> was done, for each country, and categorized as follows:</a:t>
            </a:r>
          </a:p>
          <a:p>
            <a:pPr lvl="1"/>
            <a:r>
              <a:rPr lang="en-US" sz="2400" dirty="0">
                <a:latin typeface="Arial" panose="020B0604020202020204" pitchFamily="34" charset="0"/>
                <a:cs typeface="Arial" panose="020B0604020202020204" pitchFamily="34" charset="0"/>
              </a:rPr>
              <a:t>- Level of availability of geospatial feature class:</a:t>
            </a:r>
          </a:p>
          <a:p>
            <a:r>
              <a:rPr lang="en-US" sz="2400" dirty="0">
                <a:latin typeface="Arial" panose="020B0604020202020204" pitchFamily="34" charset="0"/>
                <a:cs typeface="Arial" panose="020B0604020202020204" pitchFamily="34" charset="0"/>
              </a:rPr>
              <a:t>	&lt; 75% available: </a:t>
            </a:r>
            <a:r>
              <a:rPr lang="en-US" sz="2400" b="1" dirty="0">
                <a:latin typeface="Arial" panose="020B0604020202020204" pitchFamily="34" charset="0"/>
                <a:cs typeface="Arial" panose="020B0604020202020204" pitchFamily="34" charset="0"/>
              </a:rPr>
              <a:t>Inadequate</a:t>
            </a:r>
          </a:p>
          <a:p>
            <a:r>
              <a:rPr lang="en-US" sz="2400" dirty="0">
                <a:latin typeface="Arial" panose="020B0604020202020204" pitchFamily="34" charset="0"/>
                <a:cs typeface="Arial" panose="020B0604020202020204" pitchFamily="34" charset="0"/>
              </a:rPr>
              <a:t>	75% - 94% available: </a:t>
            </a:r>
            <a:r>
              <a:rPr lang="en-US" sz="2400" b="1" dirty="0">
                <a:latin typeface="Arial" panose="020B0604020202020204" pitchFamily="34" charset="0"/>
                <a:cs typeface="Arial" panose="020B0604020202020204" pitchFamily="34" charset="0"/>
              </a:rPr>
              <a:t>Marginally adequate</a:t>
            </a:r>
          </a:p>
          <a:p>
            <a:r>
              <a:rPr lang="en-US" sz="2400" dirty="0">
                <a:latin typeface="Arial" panose="020B0604020202020204" pitchFamily="34" charset="0"/>
                <a:cs typeface="Arial" panose="020B0604020202020204" pitchFamily="34" charset="0"/>
              </a:rPr>
              <a:t>	95% - 100% available: </a:t>
            </a:r>
            <a:r>
              <a:rPr lang="en-US" sz="2400" b="1" dirty="0">
                <a:latin typeface="Arial" panose="020B0604020202020204" pitchFamily="34" charset="0"/>
                <a:cs typeface="Arial" panose="020B0604020202020204" pitchFamily="34" charset="0"/>
              </a:rPr>
              <a:t>Adequate</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 number of feature classes, required for each Indicator, deemed to be adequate was calculated as a percentage of the total number of feature classes required for that Indicator.</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For an Indicator to be deemed to have the required geospatial information, it must score </a:t>
            </a:r>
            <a:r>
              <a:rPr lang="en-ZA" sz="2400" b="1" dirty="0">
                <a:latin typeface="Arial" panose="020B0604020202020204" pitchFamily="34" charset="0"/>
                <a:cs typeface="Arial" panose="020B0604020202020204" pitchFamily="34" charset="0"/>
              </a:rPr>
              <a:t>90% or more</a:t>
            </a:r>
            <a:r>
              <a:rPr lang="en-ZA"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6307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F574DB1-1A26-FD3C-E15A-6F993382496C}"/>
              </a:ext>
            </a:extLst>
          </p:cNvPr>
          <p:cNvGraphicFramePr>
            <a:graphicFrameLocks noGrp="1"/>
          </p:cNvGraphicFramePr>
          <p:nvPr>
            <p:extLst>
              <p:ext uri="{D42A27DB-BD31-4B8C-83A1-F6EECF244321}">
                <p14:modId xmlns:p14="http://schemas.microsoft.com/office/powerpoint/2010/main" val="580486638"/>
              </p:ext>
            </p:extLst>
          </p:nvPr>
        </p:nvGraphicFramePr>
        <p:xfrm>
          <a:off x="179512" y="204438"/>
          <a:ext cx="8784976" cy="6634480"/>
        </p:xfrm>
        <a:graphic>
          <a:graphicData uri="http://schemas.openxmlformats.org/drawingml/2006/table">
            <a:tbl>
              <a:tblPr>
                <a:tableStyleId>{5C22544A-7EE6-4342-B048-85BDC9FD1C3A}</a:tableStyleId>
              </a:tblPr>
              <a:tblGrid>
                <a:gridCol w="4471124">
                  <a:extLst>
                    <a:ext uri="{9D8B030D-6E8A-4147-A177-3AD203B41FA5}">
                      <a16:colId xmlns:a16="http://schemas.microsoft.com/office/drawing/2014/main" val="4003574754"/>
                    </a:ext>
                  </a:extLst>
                </a:gridCol>
                <a:gridCol w="1078463">
                  <a:extLst>
                    <a:ext uri="{9D8B030D-6E8A-4147-A177-3AD203B41FA5}">
                      <a16:colId xmlns:a16="http://schemas.microsoft.com/office/drawing/2014/main" val="1261389146"/>
                    </a:ext>
                  </a:extLst>
                </a:gridCol>
                <a:gridCol w="1078463">
                  <a:extLst>
                    <a:ext uri="{9D8B030D-6E8A-4147-A177-3AD203B41FA5}">
                      <a16:colId xmlns:a16="http://schemas.microsoft.com/office/drawing/2014/main" val="423357033"/>
                    </a:ext>
                  </a:extLst>
                </a:gridCol>
                <a:gridCol w="1078463">
                  <a:extLst>
                    <a:ext uri="{9D8B030D-6E8A-4147-A177-3AD203B41FA5}">
                      <a16:colId xmlns:a16="http://schemas.microsoft.com/office/drawing/2014/main" val="2022541544"/>
                    </a:ext>
                  </a:extLst>
                </a:gridCol>
                <a:gridCol w="1078463">
                  <a:extLst>
                    <a:ext uri="{9D8B030D-6E8A-4147-A177-3AD203B41FA5}">
                      <a16:colId xmlns:a16="http://schemas.microsoft.com/office/drawing/2014/main" val="2704086096"/>
                    </a:ext>
                  </a:extLst>
                </a:gridCol>
              </a:tblGrid>
              <a:tr h="279578">
                <a:tc>
                  <a:txBody>
                    <a:bodyPr/>
                    <a:lstStyle/>
                    <a:p>
                      <a:pPr algn="ctr" fontAlgn="t"/>
                      <a:r>
                        <a:rPr lang="en-ZA" sz="1800" b="1" i="0" u="none" strike="noStrike" dirty="0">
                          <a:solidFill>
                            <a:srgbClr val="000000"/>
                          </a:solidFill>
                          <a:effectLst/>
                          <a:latin typeface="Arial" panose="020B0604020202020204" pitchFamily="34" charset="0"/>
                          <a:cs typeface="Arial" panose="020B0604020202020204" pitchFamily="34" charset="0"/>
                        </a:rPr>
                        <a:t>Indicator</a:t>
                      </a:r>
                    </a:p>
                  </a:txBody>
                  <a:tcPr marL="6350" marR="6350" marT="6350" marB="0" anchor="ct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No. of Features</a:t>
                      </a:r>
                    </a:p>
                  </a:txBody>
                  <a:tcPr marL="6350" marR="6350" marT="6350" marB="0" anchor="ct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75% - 94%</a:t>
                      </a:r>
                    </a:p>
                  </a:txBody>
                  <a:tcPr marL="6350" marR="6350" marT="6350" marB="0" anchor="ct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95% - 100%</a:t>
                      </a:r>
                    </a:p>
                  </a:txBody>
                  <a:tcPr marL="6350" marR="6350" marT="6350" marB="0" anchor="ctr"/>
                </a:tc>
                <a:tc>
                  <a:txBody>
                    <a:bodyPr/>
                    <a:lstStyle/>
                    <a:p>
                      <a:pPr algn="ctr" fontAlgn="ctr"/>
                      <a:r>
                        <a:rPr lang="en-ZA" sz="1800" b="0" i="0" u="none" strike="noStrike" dirty="0">
                          <a:solidFill>
                            <a:srgbClr val="000000"/>
                          </a:solidFill>
                          <a:effectLst/>
                          <a:latin typeface="Arial" panose="020B0604020202020204" pitchFamily="34" charset="0"/>
                          <a:cs typeface="Arial" panose="020B0604020202020204" pitchFamily="34" charset="0"/>
                        </a:rPr>
                        <a:t>Adequate</a:t>
                      </a:r>
                    </a:p>
                  </a:txBody>
                  <a:tcPr marL="6350" marR="6350" marT="6350" marB="0" anchor="ctr"/>
                </a:tc>
                <a:extLst>
                  <a:ext uri="{0D108BD9-81ED-4DB2-BD59-A6C34878D82A}">
                    <a16:rowId xmlns:a16="http://schemas.microsoft.com/office/drawing/2014/main" val="3615521190"/>
                  </a:ext>
                </a:extLst>
              </a:tr>
              <a:tr h="279578">
                <a:tc>
                  <a:txBody>
                    <a:bodyPr/>
                    <a:lstStyle/>
                    <a:p>
                      <a:pPr algn="l" fontAlgn="t"/>
                      <a:r>
                        <a:rPr lang="en-ZA" sz="1800" b="1" u="none" strike="noStrike" dirty="0">
                          <a:effectLst/>
                          <a:latin typeface="Arial" panose="020B0604020202020204" pitchFamily="34" charset="0"/>
                          <a:cs typeface="Arial" panose="020B0604020202020204" pitchFamily="34" charset="0"/>
                        </a:rPr>
                        <a:t>Goal 5</a:t>
                      </a:r>
                      <a:endParaRPr lang="en-ZA" sz="18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 </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 </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 </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 </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72547664"/>
                  </a:ext>
                </a:extLst>
              </a:tr>
              <a:tr h="1372588">
                <a:tc>
                  <a:txBody>
                    <a:bodyPr/>
                    <a:lstStyle/>
                    <a:p>
                      <a:pPr algn="l" fontAlgn="t"/>
                      <a:r>
                        <a:rPr lang="en-US" sz="1800" u="none" strike="noStrike">
                          <a:effectLst/>
                          <a:latin typeface="Arial" panose="020B0604020202020204" pitchFamily="34" charset="0"/>
                          <a:cs typeface="Arial" panose="020B0604020202020204" pitchFamily="34" charset="0"/>
                        </a:rPr>
                        <a:t>5.2.2 Proportion of women and girls aged 15 years and older subjected to sexual violence by persons other than an intimate partner in the previous 12 months, by age and place of occurrence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6</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100%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104952477"/>
                  </a:ext>
                </a:extLst>
              </a:tr>
              <a:tr h="826083">
                <a:tc>
                  <a:txBody>
                    <a:bodyPr/>
                    <a:lstStyle/>
                    <a:p>
                      <a:pPr algn="l" fontAlgn="t"/>
                      <a:r>
                        <a:rPr lang="en-US" sz="1800" u="none" strike="noStrike">
                          <a:effectLst/>
                          <a:latin typeface="Arial" panose="020B0604020202020204" pitchFamily="34" charset="0"/>
                          <a:cs typeface="Arial" panose="020B0604020202020204" pitchFamily="34" charset="0"/>
                        </a:rPr>
                        <a:t>5.3.1 Proportion of women aged 20–24 years who were married or in a union before age 15 and before age 18</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6</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17%</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83%</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515441451"/>
                  </a:ext>
                </a:extLst>
              </a:tr>
              <a:tr h="826083">
                <a:tc>
                  <a:txBody>
                    <a:bodyPr/>
                    <a:lstStyle/>
                    <a:p>
                      <a:pPr algn="l" fontAlgn="t"/>
                      <a:r>
                        <a:rPr lang="en-US" sz="1800" u="none" strike="noStrike">
                          <a:effectLst/>
                          <a:latin typeface="Arial" panose="020B0604020202020204" pitchFamily="34" charset="0"/>
                          <a:cs typeface="Arial" panose="020B0604020202020204" pitchFamily="34" charset="0"/>
                        </a:rPr>
                        <a:t>5.3.2 Proportion of girls and women aged 15–49 years who have undergone female genital mutilation/cutting, by age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6</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100%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715790113"/>
                  </a:ext>
                </a:extLst>
              </a:tr>
              <a:tr h="826083">
                <a:tc>
                  <a:txBody>
                    <a:bodyPr/>
                    <a:lstStyle/>
                    <a:p>
                      <a:pPr algn="l" fontAlgn="t"/>
                      <a:r>
                        <a:rPr lang="en-US" sz="1800" u="none" strike="noStrike">
                          <a:effectLst/>
                          <a:latin typeface="Arial" panose="020B0604020202020204" pitchFamily="34" charset="0"/>
                          <a:cs typeface="Arial" panose="020B0604020202020204" pitchFamily="34" charset="0"/>
                        </a:rPr>
                        <a:t>5.4.1 Proportion of time spent on unpaid domestic and care work, by sex, age and location</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8</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13%</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88%</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58039740"/>
                  </a:ext>
                </a:extLst>
              </a:tr>
              <a:tr h="1372588">
                <a:tc>
                  <a:txBody>
                    <a:bodyPr/>
                    <a:lstStyle/>
                    <a:p>
                      <a:pPr algn="l" fontAlgn="t"/>
                      <a:r>
                        <a:rPr lang="en-US" sz="1800" u="none" strike="noStrike">
                          <a:effectLst/>
                          <a:latin typeface="Arial" panose="020B0604020202020204" pitchFamily="34" charset="0"/>
                          <a:cs typeface="Arial" panose="020B0604020202020204" pitchFamily="34" charset="0"/>
                        </a:rPr>
                        <a:t>5.6.1 Proportion of women aged 15–49 years who make their own informed decisions regarding sexual relations, contraceptive use and reproductive health care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5</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100%</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731572119"/>
                  </a:ext>
                </a:extLst>
              </a:tr>
              <a:tr h="552830">
                <a:tc>
                  <a:txBody>
                    <a:bodyPr/>
                    <a:lstStyle/>
                    <a:p>
                      <a:pPr algn="l" fontAlgn="t"/>
                      <a:r>
                        <a:rPr lang="en-US" sz="1800" u="none" strike="noStrike">
                          <a:effectLst/>
                          <a:latin typeface="Arial" panose="020B0604020202020204" pitchFamily="34" charset="0"/>
                          <a:cs typeface="Arial" panose="020B0604020202020204" pitchFamily="34" charset="0"/>
                        </a:rPr>
                        <a:t>5.b.1 Proportion of individuals who own a mobile telephone, by sex</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tc>
                <a:tc>
                  <a:txBody>
                    <a:bodyPr/>
                    <a:lstStyle/>
                    <a:p>
                      <a:pPr algn="ctr" fontAlgn="ctr"/>
                      <a:r>
                        <a:rPr lang="en-ZA" sz="1800" u="none" strike="noStrike">
                          <a:effectLst/>
                          <a:latin typeface="Arial" panose="020B0604020202020204" pitchFamily="34" charset="0"/>
                          <a:cs typeface="Arial" panose="020B0604020202020204" pitchFamily="34" charset="0"/>
                        </a:rPr>
                        <a:t>6</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17%</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a:effectLst/>
                          <a:latin typeface="Arial" panose="020B0604020202020204" pitchFamily="34" charset="0"/>
                          <a:cs typeface="Arial" panose="020B0604020202020204" pitchFamily="34" charset="0"/>
                        </a:rPr>
                        <a:t>83%</a:t>
                      </a:r>
                      <a:endParaRPr lang="en-ZA" sz="18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ZA" sz="1800" u="none" strike="noStrike" dirty="0">
                          <a:effectLst/>
                          <a:latin typeface="Arial" panose="020B0604020202020204" pitchFamily="34" charset="0"/>
                          <a:cs typeface="Arial" panose="020B0604020202020204" pitchFamily="34" charset="0"/>
                        </a:rPr>
                        <a:t>0</a:t>
                      </a:r>
                      <a:endParaRPr lang="en-ZA" sz="18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516688447"/>
                  </a:ext>
                </a:extLst>
              </a:tr>
            </a:tbl>
          </a:graphicData>
        </a:graphic>
      </p:graphicFrame>
    </p:spTree>
    <p:extLst>
      <p:ext uri="{BB962C8B-B14F-4D97-AF65-F5344CB8AC3E}">
        <p14:creationId xmlns:p14="http://schemas.microsoft.com/office/powerpoint/2010/main" val="864622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7ACC5-A6E4-AFC1-EF0E-E1B02D431EBD}"/>
              </a:ext>
            </a:extLst>
          </p:cNvPr>
          <p:cNvSpPr txBox="1"/>
          <p:nvPr/>
        </p:nvSpPr>
        <p:spPr>
          <a:xfrm>
            <a:off x="611560" y="692696"/>
            <a:ext cx="7920880" cy="4952702"/>
          </a:xfrm>
          <a:prstGeom prst="rect">
            <a:avLst/>
          </a:prstGeom>
          <a:noFill/>
        </p:spPr>
        <p:txBody>
          <a:bodyPr wrap="square" rtlCol="0">
            <a:spAutoFit/>
          </a:bodyPr>
          <a:lstStyle/>
          <a:p>
            <a:r>
              <a:rPr lang="en-GB" sz="2400" b="1" dirty="0">
                <a:effectLst/>
                <a:latin typeface="Arial" panose="020B0604020202020204" pitchFamily="34" charset="0"/>
                <a:ea typeface="DengXian Light" panose="02010600030101010101" pitchFamily="2" charset="-122"/>
                <a:cs typeface="Arial" panose="020B0604020202020204" pitchFamily="34" charset="0"/>
              </a:rPr>
              <a:t>Findings of the Inventory of Availability of Geospatial Information for the SDGs</a:t>
            </a:r>
            <a:endParaRPr lang="en-GB" sz="2400" dirty="0">
              <a:effectLst/>
              <a:latin typeface="Arial" panose="020B0604020202020204" pitchFamily="34" charset="0"/>
              <a:ea typeface="DengXian Light" panose="02010600030101010101" pitchFamily="2" charset="-122"/>
              <a:cs typeface="Arial" panose="020B0604020202020204" pitchFamily="34" charset="0"/>
            </a:endParaRPr>
          </a:p>
          <a:p>
            <a:endParaRPr lang="en-ZA" sz="2400" b="1" dirty="0">
              <a:effectLst/>
              <a:latin typeface="Arial" panose="020B0604020202020204" pitchFamily="34" charset="0"/>
              <a:ea typeface="DengXian Light" panose="02010600030101010101" pitchFamily="2" charset="-122"/>
              <a:cs typeface="Arial" panose="020B0604020202020204" pitchFamily="34" charset="0"/>
            </a:endParaRPr>
          </a:p>
          <a:p>
            <a:pPr marL="342900" lvl="0" indent="-342900" algn="just">
              <a:lnSpc>
                <a:spcPct val="107000"/>
              </a:lnSpc>
              <a:spcAft>
                <a:spcPts val="800"/>
              </a:spcAft>
              <a:buFont typeface="+mj-lt"/>
              <a:buAutoNum type="arabicPeriod"/>
            </a:pPr>
            <a:r>
              <a:rPr lang="en-GB" sz="2400" dirty="0">
                <a:latin typeface="Arial" panose="020B0604020202020204" pitchFamily="34" charset="0"/>
                <a:ea typeface="Calibri" panose="020F0502020204030204" pitchFamily="34" charset="0"/>
                <a:cs typeface="Arial" panose="020B0604020202020204" pitchFamily="34" charset="0"/>
              </a:rPr>
              <a:t>O</a:t>
            </a:r>
            <a:r>
              <a:rPr lang="en-GB" sz="2400" dirty="0">
                <a:effectLst/>
                <a:latin typeface="Arial" panose="020B0604020202020204" pitchFamily="34" charset="0"/>
                <a:ea typeface="Calibri" panose="020F0502020204030204" pitchFamily="34" charset="0"/>
                <a:cs typeface="Arial" panose="020B0604020202020204" pitchFamily="34" charset="0"/>
              </a:rPr>
              <a:t>nly 5 of the countries that responded (19), completed the information required for all of the geospatial feature classes – ‘missing’ information for analysis. </a:t>
            </a:r>
          </a:p>
          <a:p>
            <a:pPr marL="342900" lvl="0" indent="-342900" algn="just">
              <a:lnSpc>
                <a:spcPct val="107000"/>
              </a:lnSpc>
              <a:spcAft>
                <a:spcPts val="800"/>
              </a:spcAft>
              <a:buFont typeface="+mj-lt"/>
              <a:buAutoNum type="arabicPeriod"/>
            </a:pPr>
            <a:r>
              <a:rPr lang="en-GB" sz="2400" dirty="0">
                <a:effectLst/>
                <a:latin typeface="Arial" panose="020B0604020202020204" pitchFamily="34" charset="0"/>
                <a:ea typeface="Calibri" panose="020F0502020204030204" pitchFamily="34" charset="0"/>
                <a:cs typeface="Arial" panose="020B0604020202020204" pitchFamily="34" charset="0"/>
              </a:rPr>
              <a:t>No country indicated that they have all of the feature classes fully available (100%).</a:t>
            </a:r>
          </a:p>
          <a:p>
            <a:pPr marL="342900" lvl="0" indent="-342900" algn="just">
              <a:lnSpc>
                <a:spcPct val="107000"/>
              </a:lnSpc>
              <a:spcAft>
                <a:spcPts val="800"/>
              </a:spcAft>
              <a:buFont typeface="+mj-lt"/>
              <a:buAutoNum type="arabicPeriod"/>
            </a:pPr>
            <a:r>
              <a:rPr lang="en-GB" sz="2400" dirty="0">
                <a:effectLst/>
                <a:latin typeface="Arial" panose="020B0604020202020204" pitchFamily="34" charset="0"/>
                <a:ea typeface="Calibri" panose="020F0502020204030204" pitchFamily="34" charset="0"/>
              </a:rPr>
              <a:t>Possibility </a:t>
            </a:r>
            <a:r>
              <a:rPr lang="en-GB" sz="2400" dirty="0">
                <a:latin typeface="Arial" panose="020B0604020202020204" pitchFamily="34" charset="0"/>
                <a:ea typeface="Calibri" panose="020F0502020204030204" pitchFamily="34" charset="0"/>
              </a:rPr>
              <a:t>of lack of understanding of definition of feature class by some, resulting in complete information</a:t>
            </a:r>
            <a:r>
              <a:rPr lang="en-GB" sz="1800" dirty="0">
                <a:effectLst/>
                <a:latin typeface="Arial" panose="020B0604020202020204" pitchFamily="34" charset="0"/>
                <a:ea typeface="Calibri" panose="020F0502020204030204" pitchFamily="34" charset="0"/>
              </a:rPr>
              <a:t>.</a:t>
            </a:r>
          </a:p>
          <a:p>
            <a:pPr lvl="0" algn="just">
              <a:lnSpc>
                <a:spcPct val="107000"/>
              </a:lnSpc>
              <a:spcAft>
                <a:spcPts val="800"/>
              </a:spcAft>
            </a:pPr>
            <a:endParaRPr lang="en-ZA" dirty="0"/>
          </a:p>
        </p:txBody>
      </p:sp>
    </p:spTree>
    <p:extLst>
      <p:ext uri="{BB962C8B-B14F-4D97-AF65-F5344CB8AC3E}">
        <p14:creationId xmlns:p14="http://schemas.microsoft.com/office/powerpoint/2010/main" val="11792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2" name="image20.png">
            <a:extLst>
              <a:ext uri="{FF2B5EF4-FFF2-40B4-BE49-F238E27FC236}">
                <a16:creationId xmlns:a16="http://schemas.microsoft.com/office/drawing/2014/main" id="{0C0C763D-C555-EC83-7712-19B277457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753" y="762843"/>
            <a:ext cx="4191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2171" name="image21.png">
            <a:extLst>
              <a:ext uri="{FF2B5EF4-FFF2-40B4-BE49-F238E27FC236}">
                <a16:creationId xmlns:a16="http://schemas.microsoft.com/office/drawing/2014/main" id="{49808BF1-3F87-2A75-0DE7-E0089BFC7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12" y="1280358"/>
            <a:ext cx="2686050" cy="298450"/>
          </a:xfrm>
          <a:prstGeom prst="rect">
            <a:avLst/>
          </a:prstGeom>
          <a:noFill/>
          <a:extLst>
            <a:ext uri="{909E8E84-426E-40DD-AFC4-6F175D3DCCD1}">
              <a14:hiddenFill xmlns:a14="http://schemas.microsoft.com/office/drawing/2010/main">
                <a:solidFill>
                  <a:srgbClr val="FFFFFF"/>
                </a:solidFill>
              </a14:hiddenFill>
            </a:ext>
          </a:extLst>
        </p:spPr>
      </p:pic>
      <p:grpSp>
        <p:nvGrpSpPr>
          <p:cNvPr id="2128" name="docshapegroup1">
            <a:extLst>
              <a:ext uri="{FF2B5EF4-FFF2-40B4-BE49-F238E27FC236}">
                <a16:creationId xmlns:a16="http://schemas.microsoft.com/office/drawing/2014/main" id="{A2A4A9FF-5D06-2C4A-E8E2-5876D994EB8D}"/>
              </a:ext>
            </a:extLst>
          </p:cNvPr>
          <p:cNvGrpSpPr>
            <a:grpSpLocks/>
          </p:cNvGrpSpPr>
          <p:nvPr/>
        </p:nvGrpSpPr>
        <p:grpSpPr bwMode="auto">
          <a:xfrm>
            <a:off x="0" y="2022475"/>
            <a:ext cx="788988" cy="993775"/>
            <a:chOff x="0" y="2466"/>
            <a:chExt cx="1242" cy="1565"/>
          </a:xfrm>
        </p:grpSpPr>
        <p:sp>
          <p:nvSpPr>
            <p:cNvPr id="2129" name="docshape2">
              <a:extLst>
                <a:ext uri="{FF2B5EF4-FFF2-40B4-BE49-F238E27FC236}">
                  <a16:creationId xmlns:a16="http://schemas.microsoft.com/office/drawing/2014/main" id="{300C987D-32E4-FD26-0AD0-3C0162410046}"/>
                </a:ext>
              </a:extLst>
            </p:cNvPr>
            <p:cNvSpPr>
              <a:spLocks/>
            </p:cNvSpPr>
            <p:nvPr/>
          </p:nvSpPr>
          <p:spPr bwMode="auto">
            <a:xfrm>
              <a:off x="0" y="2466"/>
              <a:ext cx="1186" cy="249"/>
            </a:xfrm>
            <a:custGeom>
              <a:avLst/>
              <a:gdLst>
                <a:gd name="T0" fmla="*/ 0 w 1186"/>
                <a:gd name="T1" fmla="+- 0 2466 2466"/>
                <a:gd name="T2" fmla="*/ 2466 h 249"/>
                <a:gd name="T3" fmla="*/ 0 w 1186"/>
                <a:gd name="T4" fmla="+- 0 2685 2466"/>
                <a:gd name="T5" fmla="*/ 2685 h 249"/>
                <a:gd name="T6" fmla="*/ 1186 w 1186"/>
                <a:gd name="T7" fmla="+- 0 2715 2466"/>
                <a:gd name="T8" fmla="*/ 2715 h 249"/>
                <a:gd name="T9" fmla="*/ 1177 w 1186"/>
                <a:gd name="T10" fmla="+- 0 2496 2466"/>
                <a:gd name="T11" fmla="*/ 2496 h 249"/>
                <a:gd name="T12" fmla="*/ 0 w 1186"/>
                <a:gd name="T13" fmla="+- 0 2466 2466"/>
                <a:gd name="T14" fmla="*/ 2466 h 249"/>
              </a:gdLst>
              <a:ahLst/>
              <a:cxnLst>
                <a:cxn ang="0">
                  <a:pos x="T0" y="T2"/>
                </a:cxn>
                <a:cxn ang="0">
                  <a:pos x="T3" y="T5"/>
                </a:cxn>
                <a:cxn ang="0">
                  <a:pos x="T6" y="T8"/>
                </a:cxn>
                <a:cxn ang="0">
                  <a:pos x="T9" y="T11"/>
                </a:cxn>
                <a:cxn ang="0">
                  <a:pos x="T12" y="T14"/>
                </a:cxn>
              </a:cxnLst>
              <a:rect l="0" t="0" r="r" b="b"/>
              <a:pathLst>
                <a:path w="1186" h="249">
                  <a:moveTo>
                    <a:pt x="0" y="0"/>
                  </a:moveTo>
                  <a:lnTo>
                    <a:pt x="0" y="219"/>
                  </a:lnTo>
                  <a:lnTo>
                    <a:pt x="1186" y="249"/>
                  </a:lnTo>
                  <a:lnTo>
                    <a:pt x="1177" y="30"/>
                  </a:lnTo>
                  <a:lnTo>
                    <a:pt x="0" y="0"/>
                  </a:lnTo>
                  <a:close/>
                </a:path>
              </a:pathLst>
            </a:custGeom>
            <a:solidFill>
              <a:srgbClr val="7A9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0" name="docshape3">
              <a:extLst>
                <a:ext uri="{FF2B5EF4-FFF2-40B4-BE49-F238E27FC236}">
                  <a16:creationId xmlns:a16="http://schemas.microsoft.com/office/drawing/2014/main" id="{BF66A963-3DB9-09C7-00E5-93A46321A797}"/>
                </a:ext>
              </a:extLst>
            </p:cNvPr>
            <p:cNvSpPr>
              <a:spLocks/>
            </p:cNvSpPr>
            <p:nvPr/>
          </p:nvSpPr>
          <p:spPr bwMode="auto">
            <a:xfrm>
              <a:off x="0" y="2685"/>
              <a:ext cx="1196" cy="249"/>
            </a:xfrm>
            <a:custGeom>
              <a:avLst/>
              <a:gdLst>
                <a:gd name="T0" fmla="*/ 0 w 1196"/>
                <a:gd name="T1" fmla="+- 0 2685 2685"/>
                <a:gd name="T2" fmla="*/ 2685 h 249"/>
                <a:gd name="T3" fmla="*/ 0 w 1196"/>
                <a:gd name="T4" fmla="+- 0 2904 2685"/>
                <a:gd name="T5" fmla="*/ 2904 h 249"/>
                <a:gd name="T6" fmla="*/ 1195 w 1196"/>
                <a:gd name="T7" fmla="+- 0 2934 2685"/>
                <a:gd name="T8" fmla="*/ 2934 h 249"/>
                <a:gd name="T9" fmla="*/ 1186 w 1196"/>
                <a:gd name="T10" fmla="+- 0 2715 2685"/>
                <a:gd name="T11" fmla="*/ 2715 h 249"/>
                <a:gd name="T12" fmla="*/ 0 w 1196"/>
                <a:gd name="T13" fmla="+- 0 2685 2685"/>
                <a:gd name="T14" fmla="*/ 2685 h 249"/>
              </a:gdLst>
              <a:ahLst/>
              <a:cxnLst>
                <a:cxn ang="0">
                  <a:pos x="T0" y="T2"/>
                </a:cxn>
                <a:cxn ang="0">
                  <a:pos x="T3" y="T5"/>
                </a:cxn>
                <a:cxn ang="0">
                  <a:pos x="T6" y="T8"/>
                </a:cxn>
                <a:cxn ang="0">
                  <a:pos x="T9" y="T11"/>
                </a:cxn>
                <a:cxn ang="0">
                  <a:pos x="T12" y="T14"/>
                </a:cxn>
              </a:cxnLst>
              <a:rect l="0" t="0" r="r" b="b"/>
              <a:pathLst>
                <a:path w="1196" h="249">
                  <a:moveTo>
                    <a:pt x="0" y="0"/>
                  </a:moveTo>
                  <a:lnTo>
                    <a:pt x="0" y="219"/>
                  </a:lnTo>
                  <a:lnTo>
                    <a:pt x="1195" y="249"/>
                  </a:lnTo>
                  <a:lnTo>
                    <a:pt x="1186" y="30"/>
                  </a:lnTo>
                  <a:lnTo>
                    <a:pt x="0" y="0"/>
                  </a:lnTo>
                  <a:close/>
                </a:path>
              </a:pathLst>
            </a:custGeom>
            <a:solidFill>
              <a:srgbClr val="D5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1" name="docshape4">
              <a:extLst>
                <a:ext uri="{FF2B5EF4-FFF2-40B4-BE49-F238E27FC236}">
                  <a16:creationId xmlns:a16="http://schemas.microsoft.com/office/drawing/2014/main" id="{95BA4275-8B70-B46D-4D74-327E5FE04164}"/>
                </a:ext>
              </a:extLst>
            </p:cNvPr>
            <p:cNvSpPr>
              <a:spLocks/>
            </p:cNvSpPr>
            <p:nvPr/>
          </p:nvSpPr>
          <p:spPr bwMode="auto">
            <a:xfrm>
              <a:off x="0" y="2904"/>
              <a:ext cx="1205" cy="250"/>
            </a:xfrm>
            <a:custGeom>
              <a:avLst/>
              <a:gdLst>
                <a:gd name="T0" fmla="*/ 0 w 1205"/>
                <a:gd name="T1" fmla="+- 0 2904 2904"/>
                <a:gd name="T2" fmla="*/ 2904 h 250"/>
                <a:gd name="T3" fmla="*/ 0 w 1205"/>
                <a:gd name="T4" fmla="+- 0 3124 2904"/>
                <a:gd name="T5" fmla="*/ 3124 h 250"/>
                <a:gd name="T6" fmla="*/ 1204 w 1205"/>
                <a:gd name="T7" fmla="+- 0 3154 2904"/>
                <a:gd name="T8" fmla="*/ 3154 h 250"/>
                <a:gd name="T9" fmla="*/ 1195 w 1205"/>
                <a:gd name="T10" fmla="+- 0 2934 2904"/>
                <a:gd name="T11" fmla="*/ 2934 h 250"/>
                <a:gd name="T12" fmla="*/ 0 w 1205"/>
                <a:gd name="T13" fmla="+- 0 2904 2904"/>
                <a:gd name="T14" fmla="*/ 2904 h 250"/>
              </a:gdLst>
              <a:ahLst/>
              <a:cxnLst>
                <a:cxn ang="0">
                  <a:pos x="T0" y="T2"/>
                </a:cxn>
                <a:cxn ang="0">
                  <a:pos x="T3" y="T5"/>
                </a:cxn>
                <a:cxn ang="0">
                  <a:pos x="T6" y="T8"/>
                </a:cxn>
                <a:cxn ang="0">
                  <a:pos x="T9" y="T11"/>
                </a:cxn>
                <a:cxn ang="0">
                  <a:pos x="T12" y="T14"/>
                </a:cxn>
              </a:cxnLst>
              <a:rect l="0" t="0" r="r" b="b"/>
              <a:pathLst>
                <a:path w="1205" h="250">
                  <a:moveTo>
                    <a:pt x="0" y="0"/>
                  </a:moveTo>
                  <a:lnTo>
                    <a:pt x="0" y="220"/>
                  </a:lnTo>
                  <a:lnTo>
                    <a:pt x="1204" y="250"/>
                  </a:lnTo>
                  <a:lnTo>
                    <a:pt x="1195" y="30"/>
                  </a:lnTo>
                  <a:lnTo>
                    <a:pt x="0" y="0"/>
                  </a:lnTo>
                  <a:close/>
                </a:path>
              </a:pathLst>
            </a:custGeom>
            <a:solidFill>
              <a:srgbClr val="7A9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2" name="docshape5">
              <a:extLst>
                <a:ext uri="{FF2B5EF4-FFF2-40B4-BE49-F238E27FC236}">
                  <a16:creationId xmlns:a16="http://schemas.microsoft.com/office/drawing/2014/main" id="{D45DB49E-B8F1-A60B-F7E2-284671BBE6F4}"/>
                </a:ext>
              </a:extLst>
            </p:cNvPr>
            <p:cNvSpPr>
              <a:spLocks/>
            </p:cNvSpPr>
            <p:nvPr/>
          </p:nvSpPr>
          <p:spPr bwMode="auto">
            <a:xfrm>
              <a:off x="0" y="3123"/>
              <a:ext cx="1214" cy="250"/>
            </a:xfrm>
            <a:custGeom>
              <a:avLst/>
              <a:gdLst>
                <a:gd name="T0" fmla="*/ 0 w 1214"/>
                <a:gd name="T1" fmla="+- 0 3124 3124"/>
                <a:gd name="T2" fmla="*/ 3124 h 250"/>
                <a:gd name="T3" fmla="*/ 0 w 1214"/>
                <a:gd name="T4" fmla="+- 0 3343 3124"/>
                <a:gd name="T5" fmla="*/ 3343 h 250"/>
                <a:gd name="T6" fmla="*/ 1213 w 1214"/>
                <a:gd name="T7" fmla="+- 0 3373 3124"/>
                <a:gd name="T8" fmla="*/ 3373 h 250"/>
                <a:gd name="T9" fmla="*/ 1204 w 1214"/>
                <a:gd name="T10" fmla="+- 0 3154 3124"/>
                <a:gd name="T11" fmla="*/ 3154 h 250"/>
                <a:gd name="T12" fmla="*/ 0 w 1214"/>
                <a:gd name="T13" fmla="+- 0 3124 3124"/>
                <a:gd name="T14" fmla="*/ 3124 h 250"/>
              </a:gdLst>
              <a:ahLst/>
              <a:cxnLst>
                <a:cxn ang="0">
                  <a:pos x="T0" y="T2"/>
                </a:cxn>
                <a:cxn ang="0">
                  <a:pos x="T3" y="T5"/>
                </a:cxn>
                <a:cxn ang="0">
                  <a:pos x="T6" y="T8"/>
                </a:cxn>
                <a:cxn ang="0">
                  <a:pos x="T9" y="T11"/>
                </a:cxn>
                <a:cxn ang="0">
                  <a:pos x="T12" y="T14"/>
                </a:cxn>
              </a:cxnLst>
              <a:rect l="0" t="0" r="r" b="b"/>
              <a:pathLst>
                <a:path w="1214" h="250">
                  <a:moveTo>
                    <a:pt x="0" y="0"/>
                  </a:moveTo>
                  <a:lnTo>
                    <a:pt x="0" y="219"/>
                  </a:lnTo>
                  <a:lnTo>
                    <a:pt x="1213" y="249"/>
                  </a:lnTo>
                  <a:lnTo>
                    <a:pt x="1204" y="30"/>
                  </a:lnTo>
                  <a:lnTo>
                    <a:pt x="0" y="0"/>
                  </a:lnTo>
                  <a:close/>
                </a:path>
              </a:pathLst>
            </a:custGeom>
            <a:solidFill>
              <a:srgbClr val="D5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3" name="docshape6">
              <a:extLst>
                <a:ext uri="{FF2B5EF4-FFF2-40B4-BE49-F238E27FC236}">
                  <a16:creationId xmlns:a16="http://schemas.microsoft.com/office/drawing/2014/main" id="{5F4EDD90-7392-3B8F-67E7-7CDAA3BB713D}"/>
                </a:ext>
              </a:extLst>
            </p:cNvPr>
            <p:cNvSpPr>
              <a:spLocks/>
            </p:cNvSpPr>
            <p:nvPr/>
          </p:nvSpPr>
          <p:spPr bwMode="auto">
            <a:xfrm>
              <a:off x="0" y="3342"/>
              <a:ext cx="1223" cy="250"/>
            </a:xfrm>
            <a:custGeom>
              <a:avLst/>
              <a:gdLst>
                <a:gd name="T0" fmla="*/ 0 w 1223"/>
                <a:gd name="T1" fmla="+- 0 3343 3343"/>
                <a:gd name="T2" fmla="*/ 3343 h 250"/>
                <a:gd name="T3" fmla="*/ 0 w 1223"/>
                <a:gd name="T4" fmla="+- 0 3562 3343"/>
                <a:gd name="T5" fmla="*/ 3562 h 250"/>
                <a:gd name="T6" fmla="*/ 1223 w 1223"/>
                <a:gd name="T7" fmla="+- 0 3592 3343"/>
                <a:gd name="T8" fmla="*/ 3592 h 250"/>
                <a:gd name="T9" fmla="*/ 1213 w 1223"/>
                <a:gd name="T10" fmla="+- 0 3373 3343"/>
                <a:gd name="T11" fmla="*/ 3373 h 250"/>
                <a:gd name="T12" fmla="*/ 0 w 1223"/>
                <a:gd name="T13" fmla="+- 0 3343 3343"/>
                <a:gd name="T14" fmla="*/ 3343 h 250"/>
              </a:gdLst>
              <a:ahLst/>
              <a:cxnLst>
                <a:cxn ang="0">
                  <a:pos x="T0" y="T2"/>
                </a:cxn>
                <a:cxn ang="0">
                  <a:pos x="T3" y="T5"/>
                </a:cxn>
                <a:cxn ang="0">
                  <a:pos x="T6" y="T8"/>
                </a:cxn>
                <a:cxn ang="0">
                  <a:pos x="T9" y="T11"/>
                </a:cxn>
                <a:cxn ang="0">
                  <a:pos x="T12" y="T14"/>
                </a:cxn>
              </a:cxnLst>
              <a:rect l="0" t="0" r="r" b="b"/>
              <a:pathLst>
                <a:path w="1223" h="250">
                  <a:moveTo>
                    <a:pt x="0" y="0"/>
                  </a:moveTo>
                  <a:lnTo>
                    <a:pt x="0" y="219"/>
                  </a:lnTo>
                  <a:lnTo>
                    <a:pt x="1223" y="249"/>
                  </a:lnTo>
                  <a:lnTo>
                    <a:pt x="1213" y="30"/>
                  </a:lnTo>
                  <a:lnTo>
                    <a:pt x="0" y="0"/>
                  </a:lnTo>
                  <a:close/>
                </a:path>
              </a:pathLst>
            </a:custGeom>
            <a:solidFill>
              <a:srgbClr val="7A9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4" name="docshape7">
              <a:extLst>
                <a:ext uri="{FF2B5EF4-FFF2-40B4-BE49-F238E27FC236}">
                  <a16:creationId xmlns:a16="http://schemas.microsoft.com/office/drawing/2014/main" id="{B8070B13-9383-2386-8FC0-9D06640898C0}"/>
                </a:ext>
              </a:extLst>
            </p:cNvPr>
            <p:cNvSpPr>
              <a:spLocks/>
            </p:cNvSpPr>
            <p:nvPr/>
          </p:nvSpPr>
          <p:spPr bwMode="auto">
            <a:xfrm>
              <a:off x="0" y="3561"/>
              <a:ext cx="1232" cy="250"/>
            </a:xfrm>
            <a:custGeom>
              <a:avLst/>
              <a:gdLst>
                <a:gd name="T0" fmla="*/ 0 w 1232"/>
                <a:gd name="T1" fmla="+- 0 3562 3562"/>
                <a:gd name="T2" fmla="*/ 3562 h 250"/>
                <a:gd name="T3" fmla="*/ 0 w 1232"/>
                <a:gd name="T4" fmla="+- 0 3781 3562"/>
                <a:gd name="T5" fmla="*/ 3781 h 250"/>
                <a:gd name="T6" fmla="*/ 1232 w 1232"/>
                <a:gd name="T7" fmla="+- 0 3812 3562"/>
                <a:gd name="T8" fmla="*/ 3812 h 250"/>
                <a:gd name="T9" fmla="*/ 1223 w 1232"/>
                <a:gd name="T10" fmla="+- 0 3592 3562"/>
                <a:gd name="T11" fmla="*/ 3592 h 250"/>
                <a:gd name="T12" fmla="*/ 0 w 1232"/>
                <a:gd name="T13" fmla="+- 0 3562 3562"/>
                <a:gd name="T14" fmla="*/ 3562 h 250"/>
              </a:gdLst>
              <a:ahLst/>
              <a:cxnLst>
                <a:cxn ang="0">
                  <a:pos x="T0" y="T2"/>
                </a:cxn>
                <a:cxn ang="0">
                  <a:pos x="T3" y="T5"/>
                </a:cxn>
                <a:cxn ang="0">
                  <a:pos x="T6" y="T8"/>
                </a:cxn>
                <a:cxn ang="0">
                  <a:pos x="T9" y="T11"/>
                </a:cxn>
                <a:cxn ang="0">
                  <a:pos x="T12" y="T14"/>
                </a:cxn>
              </a:cxnLst>
              <a:rect l="0" t="0" r="r" b="b"/>
              <a:pathLst>
                <a:path w="1232" h="250">
                  <a:moveTo>
                    <a:pt x="0" y="0"/>
                  </a:moveTo>
                  <a:lnTo>
                    <a:pt x="0" y="219"/>
                  </a:lnTo>
                  <a:lnTo>
                    <a:pt x="1232" y="250"/>
                  </a:lnTo>
                  <a:lnTo>
                    <a:pt x="1223" y="30"/>
                  </a:lnTo>
                  <a:lnTo>
                    <a:pt x="0" y="0"/>
                  </a:lnTo>
                  <a:close/>
                </a:path>
              </a:pathLst>
            </a:custGeom>
            <a:solidFill>
              <a:srgbClr val="D5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5" name="docshape8">
              <a:extLst>
                <a:ext uri="{FF2B5EF4-FFF2-40B4-BE49-F238E27FC236}">
                  <a16:creationId xmlns:a16="http://schemas.microsoft.com/office/drawing/2014/main" id="{8BE6B40D-F6FC-3FA0-F152-79148E0A55CA}"/>
                </a:ext>
              </a:extLst>
            </p:cNvPr>
            <p:cNvSpPr>
              <a:spLocks/>
            </p:cNvSpPr>
            <p:nvPr/>
          </p:nvSpPr>
          <p:spPr bwMode="auto">
            <a:xfrm>
              <a:off x="0" y="3780"/>
              <a:ext cx="1242" cy="251"/>
            </a:xfrm>
            <a:custGeom>
              <a:avLst/>
              <a:gdLst>
                <a:gd name="T0" fmla="*/ 0 w 1242"/>
                <a:gd name="T1" fmla="+- 0 3781 3781"/>
                <a:gd name="T2" fmla="*/ 3781 h 251"/>
                <a:gd name="T3" fmla="*/ 0 w 1242"/>
                <a:gd name="T4" fmla="+- 0 4000 3781"/>
                <a:gd name="T5" fmla="*/ 4000 h 251"/>
                <a:gd name="T6" fmla="*/ 1241 w 1242"/>
                <a:gd name="T7" fmla="+- 0 4031 3781"/>
                <a:gd name="T8" fmla="*/ 4031 h 251"/>
                <a:gd name="T9" fmla="*/ 1232 w 1242"/>
                <a:gd name="T10" fmla="+- 0 3812 3781"/>
                <a:gd name="T11" fmla="*/ 3812 h 251"/>
                <a:gd name="T12" fmla="*/ 0 w 1242"/>
                <a:gd name="T13" fmla="+- 0 3781 3781"/>
                <a:gd name="T14" fmla="*/ 3781 h 251"/>
              </a:gdLst>
              <a:ahLst/>
              <a:cxnLst>
                <a:cxn ang="0">
                  <a:pos x="T0" y="T2"/>
                </a:cxn>
                <a:cxn ang="0">
                  <a:pos x="T3" y="T5"/>
                </a:cxn>
                <a:cxn ang="0">
                  <a:pos x="T6" y="T8"/>
                </a:cxn>
                <a:cxn ang="0">
                  <a:pos x="T9" y="T11"/>
                </a:cxn>
                <a:cxn ang="0">
                  <a:pos x="T12" y="T14"/>
                </a:cxn>
              </a:cxnLst>
              <a:rect l="0" t="0" r="r" b="b"/>
              <a:pathLst>
                <a:path w="1242" h="251">
                  <a:moveTo>
                    <a:pt x="0" y="0"/>
                  </a:moveTo>
                  <a:lnTo>
                    <a:pt x="0" y="219"/>
                  </a:lnTo>
                  <a:lnTo>
                    <a:pt x="1241" y="250"/>
                  </a:lnTo>
                  <a:lnTo>
                    <a:pt x="1232" y="31"/>
                  </a:lnTo>
                  <a:lnTo>
                    <a:pt x="0" y="0"/>
                  </a:lnTo>
                  <a:close/>
                </a:path>
              </a:pathLst>
            </a:custGeom>
            <a:solidFill>
              <a:srgbClr val="7A9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grpSp>
      <p:grpSp>
        <p:nvGrpSpPr>
          <p:cNvPr id="2136" name="docshapegroup9">
            <a:extLst>
              <a:ext uri="{FF2B5EF4-FFF2-40B4-BE49-F238E27FC236}">
                <a16:creationId xmlns:a16="http://schemas.microsoft.com/office/drawing/2014/main" id="{03D775E6-A415-A9DF-9DB5-5A775F0CC318}"/>
              </a:ext>
            </a:extLst>
          </p:cNvPr>
          <p:cNvGrpSpPr>
            <a:grpSpLocks/>
          </p:cNvGrpSpPr>
          <p:nvPr/>
        </p:nvGrpSpPr>
        <p:grpSpPr bwMode="auto">
          <a:xfrm>
            <a:off x="19595" y="3023442"/>
            <a:ext cx="7850316" cy="6297289"/>
            <a:chOff x="-20" y="8126"/>
            <a:chExt cx="11946" cy="8668"/>
          </a:xfrm>
        </p:grpSpPr>
        <p:sp>
          <p:nvSpPr>
            <p:cNvPr id="2137" name="docshape10">
              <a:extLst>
                <a:ext uri="{FF2B5EF4-FFF2-40B4-BE49-F238E27FC236}">
                  <a16:creationId xmlns:a16="http://schemas.microsoft.com/office/drawing/2014/main" id="{608142C9-76A5-3AC5-5169-4804E7693249}"/>
                </a:ext>
              </a:extLst>
            </p:cNvPr>
            <p:cNvSpPr>
              <a:spLocks noChangeArrowheads="1"/>
            </p:cNvSpPr>
            <p:nvPr/>
          </p:nvSpPr>
          <p:spPr bwMode="auto">
            <a:xfrm>
              <a:off x="0" y="8141"/>
              <a:ext cx="11906" cy="696"/>
            </a:xfrm>
            <a:prstGeom prst="rect">
              <a:avLst/>
            </a:prstGeom>
            <a:solidFill>
              <a:srgbClr val="939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8" name="docshape11">
              <a:extLst>
                <a:ext uri="{FF2B5EF4-FFF2-40B4-BE49-F238E27FC236}">
                  <a16:creationId xmlns:a16="http://schemas.microsoft.com/office/drawing/2014/main" id="{7CF57B74-6243-3C84-7326-298F4BB203C9}"/>
                </a:ext>
              </a:extLst>
            </p:cNvPr>
            <p:cNvSpPr>
              <a:spLocks noChangeArrowheads="1"/>
            </p:cNvSpPr>
            <p:nvPr/>
          </p:nvSpPr>
          <p:spPr bwMode="auto">
            <a:xfrm>
              <a:off x="0" y="8837"/>
              <a:ext cx="11906" cy="7937"/>
            </a:xfrm>
            <a:prstGeom prst="rect">
              <a:avLst/>
            </a:prstGeom>
            <a:solidFill>
              <a:srgbClr val="283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2139" name="docshape12">
              <a:extLst>
                <a:ext uri="{FF2B5EF4-FFF2-40B4-BE49-F238E27FC236}">
                  <a16:creationId xmlns:a16="http://schemas.microsoft.com/office/drawing/2014/main" id="{D7AD6794-3F5D-AFD1-D403-558038AE1CBD}"/>
                </a:ext>
              </a:extLst>
            </p:cNvPr>
            <p:cNvSpPr>
              <a:spLocks/>
            </p:cNvSpPr>
            <p:nvPr/>
          </p:nvSpPr>
          <p:spPr bwMode="auto">
            <a:xfrm>
              <a:off x="434" y="16554"/>
              <a:ext cx="278" cy="219"/>
            </a:xfrm>
            <a:custGeom>
              <a:avLst/>
              <a:gdLst>
                <a:gd name="T0" fmla="+- 0 701 435"/>
                <a:gd name="T1" fmla="*/ T0 w 278"/>
                <a:gd name="T2" fmla="+- 0 16774 16555"/>
                <a:gd name="T3" fmla="*/ 16774 h 219"/>
                <a:gd name="T4" fmla="+- 0 712 435"/>
                <a:gd name="T5" fmla="*/ T4 w 278"/>
                <a:gd name="T6" fmla="+- 0 16605 16555"/>
                <a:gd name="T7" fmla="*/ 16605 h 219"/>
                <a:gd name="T8" fmla="+- 0 624 435"/>
                <a:gd name="T9" fmla="*/ T8 w 278"/>
                <a:gd name="T10" fmla="+- 0 16588 16555"/>
                <a:gd name="T11" fmla="*/ 16588 h 219"/>
                <a:gd name="T12" fmla="+- 0 435 435"/>
                <a:gd name="T13" fmla="*/ T12 w 278"/>
                <a:gd name="T14" fmla="+- 0 16555 16555"/>
                <a:gd name="T15" fmla="*/ 16555 h 219"/>
              </a:gdLst>
              <a:ahLst/>
              <a:cxnLst>
                <a:cxn ang="0">
                  <a:pos x="T1" y="T3"/>
                </a:cxn>
                <a:cxn ang="0">
                  <a:pos x="T5" y="T7"/>
                </a:cxn>
                <a:cxn ang="0">
                  <a:pos x="T9" y="T11"/>
                </a:cxn>
                <a:cxn ang="0">
                  <a:pos x="T13" y="T15"/>
                </a:cxn>
              </a:cxnLst>
              <a:rect l="0" t="0" r="r" b="b"/>
              <a:pathLst>
                <a:path w="278" h="219">
                  <a:moveTo>
                    <a:pt x="266" y="219"/>
                  </a:moveTo>
                  <a:lnTo>
                    <a:pt x="277" y="50"/>
                  </a:lnTo>
                  <a:lnTo>
                    <a:pt x="189" y="33"/>
                  </a:lnTo>
                  <a:lnTo>
                    <a:pt x="0" y="0"/>
                  </a:lnTo>
                </a:path>
              </a:pathLst>
            </a:custGeom>
            <a:noFill/>
            <a:ln w="25400">
              <a:solidFill>
                <a:srgbClr val="585B5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140" name="docshape13">
              <a:extLst>
                <a:ext uri="{FF2B5EF4-FFF2-40B4-BE49-F238E27FC236}">
                  <a16:creationId xmlns:a16="http://schemas.microsoft.com/office/drawing/2014/main" id="{1018AFCB-EC88-61AF-031D-F37CDF251D85}"/>
                </a:ext>
              </a:extLst>
            </p:cNvPr>
            <p:cNvSpPr>
              <a:spLocks/>
            </p:cNvSpPr>
            <p:nvPr/>
          </p:nvSpPr>
          <p:spPr bwMode="auto">
            <a:xfrm>
              <a:off x="469" y="14866"/>
              <a:ext cx="312" cy="685"/>
            </a:xfrm>
            <a:custGeom>
              <a:avLst/>
              <a:gdLst>
                <a:gd name="T0" fmla="+- 0 493 469"/>
                <a:gd name="T1" fmla="*/ T0 w 312"/>
                <a:gd name="T2" fmla="+- 0 14866 14866"/>
                <a:gd name="T3" fmla="*/ 14866 h 685"/>
                <a:gd name="T4" fmla="+- 0 498 469"/>
                <a:gd name="T5" fmla="*/ T4 w 312"/>
                <a:gd name="T6" fmla="+- 0 14876 14866"/>
                <a:gd name="T7" fmla="*/ 14876 h 685"/>
                <a:gd name="T8" fmla="+- 0 509 469"/>
                <a:gd name="T9" fmla="*/ T8 w 312"/>
                <a:gd name="T10" fmla="+- 0 14899 14866"/>
                <a:gd name="T11" fmla="*/ 14899 h 685"/>
                <a:gd name="T12" fmla="+- 0 520 469"/>
                <a:gd name="T13" fmla="*/ T12 w 312"/>
                <a:gd name="T14" fmla="+- 0 14918 14866"/>
                <a:gd name="T15" fmla="*/ 14918 h 685"/>
                <a:gd name="T16" fmla="+- 0 538 469"/>
                <a:gd name="T17" fmla="*/ T16 w 312"/>
                <a:gd name="T18" fmla="+- 0 14947 14866"/>
                <a:gd name="T19" fmla="*/ 14947 h 685"/>
                <a:gd name="T20" fmla="+- 0 556 469"/>
                <a:gd name="T21" fmla="*/ T20 w 312"/>
                <a:gd name="T22" fmla="+- 0 14976 14866"/>
                <a:gd name="T23" fmla="*/ 14976 h 685"/>
                <a:gd name="T24" fmla="+- 0 620 469"/>
                <a:gd name="T25" fmla="*/ T24 w 312"/>
                <a:gd name="T26" fmla="+- 0 15134 14866"/>
                <a:gd name="T27" fmla="*/ 15134 h 685"/>
                <a:gd name="T28" fmla="+- 0 654 469"/>
                <a:gd name="T29" fmla="*/ T28 w 312"/>
                <a:gd name="T30" fmla="+- 0 15214 14866"/>
                <a:gd name="T31" fmla="*/ 15214 h 685"/>
                <a:gd name="T32" fmla="+- 0 716 469"/>
                <a:gd name="T33" fmla="*/ T32 w 312"/>
                <a:gd name="T34" fmla="+- 0 15363 14866"/>
                <a:gd name="T35" fmla="*/ 15363 h 685"/>
                <a:gd name="T36" fmla="+- 0 781 469"/>
                <a:gd name="T37" fmla="*/ T36 w 312"/>
                <a:gd name="T38" fmla="+- 0 15518 14866"/>
                <a:gd name="T39" fmla="*/ 15518 h 685"/>
                <a:gd name="T40" fmla="+- 0 686 469"/>
                <a:gd name="T41" fmla="*/ T40 w 312"/>
                <a:gd name="T42" fmla="+- 0 15530 14866"/>
                <a:gd name="T43" fmla="*/ 15530 h 685"/>
                <a:gd name="T44" fmla="+- 0 469 469"/>
                <a:gd name="T45" fmla="*/ T44 w 312"/>
                <a:gd name="T46" fmla="+- 0 15551 14866"/>
                <a:gd name="T47" fmla="*/ 15551 h 6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12" h="685">
                  <a:moveTo>
                    <a:pt x="24" y="0"/>
                  </a:moveTo>
                  <a:lnTo>
                    <a:pt x="29" y="10"/>
                  </a:lnTo>
                  <a:lnTo>
                    <a:pt x="40" y="33"/>
                  </a:lnTo>
                  <a:lnTo>
                    <a:pt x="51" y="52"/>
                  </a:lnTo>
                  <a:lnTo>
                    <a:pt x="69" y="81"/>
                  </a:lnTo>
                  <a:lnTo>
                    <a:pt x="87" y="110"/>
                  </a:lnTo>
                  <a:lnTo>
                    <a:pt x="151" y="268"/>
                  </a:lnTo>
                  <a:lnTo>
                    <a:pt x="185" y="348"/>
                  </a:lnTo>
                  <a:lnTo>
                    <a:pt x="247" y="497"/>
                  </a:lnTo>
                  <a:lnTo>
                    <a:pt x="312" y="652"/>
                  </a:lnTo>
                  <a:lnTo>
                    <a:pt x="217" y="664"/>
                  </a:lnTo>
                  <a:lnTo>
                    <a:pt x="0" y="685"/>
                  </a:lnTo>
                </a:path>
              </a:pathLst>
            </a:custGeom>
            <a:noFill/>
            <a:ln w="25400">
              <a:solidFill>
                <a:srgbClr val="585B5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141" name="Line 118">
              <a:extLst>
                <a:ext uri="{FF2B5EF4-FFF2-40B4-BE49-F238E27FC236}">
                  <a16:creationId xmlns:a16="http://schemas.microsoft.com/office/drawing/2014/main" id="{9C20ACEC-4BE4-B716-8076-4D93769551DA}"/>
                </a:ext>
              </a:extLst>
            </p:cNvPr>
            <p:cNvSpPr>
              <a:spLocks noChangeShapeType="1"/>
            </p:cNvSpPr>
            <p:nvPr/>
          </p:nvSpPr>
          <p:spPr bwMode="auto">
            <a:xfrm>
              <a:off x="654" y="15214"/>
              <a:ext cx="0" cy="0"/>
            </a:xfrm>
            <a:prstGeom prst="line">
              <a:avLst/>
            </a:prstGeom>
            <a:noFill/>
            <a:ln w="25400">
              <a:solidFill>
                <a:srgbClr val="585B5C"/>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142" name="docshape14">
              <a:extLst>
                <a:ext uri="{FF2B5EF4-FFF2-40B4-BE49-F238E27FC236}">
                  <a16:creationId xmlns:a16="http://schemas.microsoft.com/office/drawing/2014/main" id="{A8216593-1006-BC40-8A74-A06254FE055A}"/>
                </a:ext>
              </a:extLst>
            </p:cNvPr>
            <p:cNvSpPr>
              <a:spLocks/>
            </p:cNvSpPr>
            <p:nvPr/>
          </p:nvSpPr>
          <p:spPr bwMode="auto">
            <a:xfrm>
              <a:off x="569" y="12631"/>
              <a:ext cx="369" cy="357"/>
            </a:xfrm>
            <a:custGeom>
              <a:avLst/>
              <a:gdLst>
                <a:gd name="T0" fmla="+- 0 570 570"/>
                <a:gd name="T1" fmla="*/ T0 w 369"/>
                <a:gd name="T2" fmla="+- 0 12631 12631"/>
                <a:gd name="T3" fmla="*/ 12631 h 357"/>
                <a:gd name="T4" fmla="+- 0 687 570"/>
                <a:gd name="T5" fmla="*/ T4 w 369"/>
                <a:gd name="T6" fmla="+- 0 12750 12631"/>
                <a:gd name="T7" fmla="*/ 12750 h 357"/>
                <a:gd name="T8" fmla="+- 0 783 570"/>
                <a:gd name="T9" fmla="*/ T8 w 369"/>
                <a:gd name="T10" fmla="+- 0 12841 12631"/>
                <a:gd name="T11" fmla="*/ 12841 h 357"/>
                <a:gd name="T12" fmla="+- 0 815 570"/>
                <a:gd name="T13" fmla="*/ T12 w 369"/>
                <a:gd name="T14" fmla="+- 0 12871 12631"/>
                <a:gd name="T15" fmla="*/ 12871 h 357"/>
                <a:gd name="T16" fmla="+- 0 938 570"/>
                <a:gd name="T17" fmla="*/ T16 w 369"/>
                <a:gd name="T18" fmla="+- 0 12988 12631"/>
                <a:gd name="T19" fmla="*/ 12988 h 357"/>
              </a:gdLst>
              <a:ahLst/>
              <a:cxnLst>
                <a:cxn ang="0">
                  <a:pos x="T1" y="T3"/>
                </a:cxn>
                <a:cxn ang="0">
                  <a:pos x="T5" y="T7"/>
                </a:cxn>
                <a:cxn ang="0">
                  <a:pos x="T9" y="T11"/>
                </a:cxn>
                <a:cxn ang="0">
                  <a:pos x="T13" y="T15"/>
                </a:cxn>
                <a:cxn ang="0">
                  <a:pos x="T17" y="T19"/>
                </a:cxn>
              </a:cxnLst>
              <a:rect l="0" t="0" r="r" b="b"/>
              <a:pathLst>
                <a:path w="369" h="357">
                  <a:moveTo>
                    <a:pt x="0" y="0"/>
                  </a:moveTo>
                  <a:lnTo>
                    <a:pt x="117" y="119"/>
                  </a:lnTo>
                  <a:lnTo>
                    <a:pt x="213" y="210"/>
                  </a:lnTo>
                  <a:lnTo>
                    <a:pt x="245" y="240"/>
                  </a:lnTo>
                  <a:lnTo>
                    <a:pt x="368" y="357"/>
                  </a:lnTo>
                </a:path>
              </a:pathLst>
            </a:custGeom>
            <a:noFill/>
            <a:ln w="25400">
              <a:solidFill>
                <a:srgbClr val="585B5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143" name="docshape15">
              <a:extLst>
                <a:ext uri="{FF2B5EF4-FFF2-40B4-BE49-F238E27FC236}">
                  <a16:creationId xmlns:a16="http://schemas.microsoft.com/office/drawing/2014/main" id="{AD2ED2AF-B78A-26FD-1850-81FFF11FD5A2}"/>
                </a:ext>
              </a:extLst>
            </p:cNvPr>
            <p:cNvSpPr>
              <a:spLocks/>
            </p:cNvSpPr>
            <p:nvPr/>
          </p:nvSpPr>
          <p:spPr bwMode="auto">
            <a:xfrm>
              <a:off x="716" y="15348"/>
              <a:ext cx="41" cy="15"/>
            </a:xfrm>
            <a:custGeom>
              <a:avLst/>
              <a:gdLst>
                <a:gd name="T0" fmla="+- 0 757 716"/>
                <a:gd name="T1" fmla="*/ T0 w 41"/>
                <a:gd name="T2" fmla="+- 0 15349 15349"/>
                <a:gd name="T3" fmla="*/ 15349 h 15"/>
                <a:gd name="T4" fmla="+- 0 740 716"/>
                <a:gd name="T5" fmla="*/ T4 w 41"/>
                <a:gd name="T6" fmla="+- 0 15355 15349"/>
                <a:gd name="T7" fmla="*/ 15355 h 15"/>
                <a:gd name="T8" fmla="+- 0 716 716"/>
                <a:gd name="T9" fmla="*/ T8 w 41"/>
                <a:gd name="T10" fmla="+- 0 15363 15349"/>
                <a:gd name="T11" fmla="*/ 15363 h 15"/>
              </a:gdLst>
              <a:ahLst/>
              <a:cxnLst>
                <a:cxn ang="0">
                  <a:pos x="T1" y="T3"/>
                </a:cxn>
                <a:cxn ang="0">
                  <a:pos x="T5" y="T7"/>
                </a:cxn>
                <a:cxn ang="0">
                  <a:pos x="T9" y="T11"/>
                </a:cxn>
              </a:cxnLst>
              <a:rect l="0" t="0" r="r" b="b"/>
              <a:pathLst>
                <a:path w="41" h="15">
                  <a:moveTo>
                    <a:pt x="41" y="0"/>
                  </a:moveTo>
                  <a:lnTo>
                    <a:pt x="24" y="6"/>
                  </a:lnTo>
                  <a:lnTo>
                    <a:pt x="0" y="14"/>
                  </a:lnTo>
                </a:path>
              </a:pathLst>
            </a:custGeom>
            <a:noFill/>
            <a:ln w="25400">
              <a:solidFill>
                <a:srgbClr val="585B5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080" name="docshape16">
              <a:extLst>
                <a:ext uri="{FF2B5EF4-FFF2-40B4-BE49-F238E27FC236}">
                  <a16:creationId xmlns:a16="http://schemas.microsoft.com/office/drawing/2014/main" id="{EB8F76FE-5499-DE42-CABC-50ECFEA965E5}"/>
                </a:ext>
              </a:extLst>
            </p:cNvPr>
            <p:cNvSpPr>
              <a:spLocks/>
            </p:cNvSpPr>
            <p:nvPr/>
          </p:nvSpPr>
          <p:spPr bwMode="auto">
            <a:xfrm>
              <a:off x="687" y="12416"/>
              <a:ext cx="139" cy="333"/>
            </a:xfrm>
            <a:custGeom>
              <a:avLst/>
              <a:gdLst>
                <a:gd name="T0" fmla="+- 0 687 687"/>
                <a:gd name="T1" fmla="*/ T0 w 139"/>
                <a:gd name="T2" fmla="+- 0 12750 12417"/>
                <a:gd name="T3" fmla="*/ 12750 h 333"/>
                <a:gd name="T4" fmla="+- 0 783 687"/>
                <a:gd name="T5" fmla="*/ T4 w 139"/>
                <a:gd name="T6" fmla="+- 0 12632 12417"/>
                <a:gd name="T7" fmla="*/ 12632 h 333"/>
                <a:gd name="T8" fmla="+- 0 819 687"/>
                <a:gd name="T9" fmla="*/ T8 w 139"/>
                <a:gd name="T10" fmla="+- 0 12588 12417"/>
                <a:gd name="T11" fmla="*/ 12588 h 333"/>
                <a:gd name="T12" fmla="+- 0 826 687"/>
                <a:gd name="T13" fmla="*/ T12 w 139"/>
                <a:gd name="T14" fmla="+- 0 12567 12417"/>
                <a:gd name="T15" fmla="*/ 12567 h 333"/>
                <a:gd name="T16" fmla="+- 0 783 687"/>
                <a:gd name="T17" fmla="*/ T16 w 139"/>
                <a:gd name="T18" fmla="+- 0 12421 12417"/>
                <a:gd name="T19" fmla="*/ 12421 h 333"/>
                <a:gd name="T20" fmla="+- 0 782 687"/>
                <a:gd name="T21" fmla="*/ T20 w 139"/>
                <a:gd name="T22" fmla="+- 0 12417 12417"/>
                <a:gd name="T23" fmla="*/ 12417 h 333"/>
              </a:gdLst>
              <a:ahLst/>
              <a:cxnLst>
                <a:cxn ang="0">
                  <a:pos x="T1" y="T3"/>
                </a:cxn>
                <a:cxn ang="0">
                  <a:pos x="T5" y="T7"/>
                </a:cxn>
                <a:cxn ang="0">
                  <a:pos x="T9" y="T11"/>
                </a:cxn>
                <a:cxn ang="0">
                  <a:pos x="T13" y="T15"/>
                </a:cxn>
                <a:cxn ang="0">
                  <a:pos x="T17" y="T19"/>
                </a:cxn>
                <a:cxn ang="0">
                  <a:pos x="T21" y="T23"/>
                </a:cxn>
              </a:cxnLst>
              <a:rect l="0" t="0" r="r" b="b"/>
              <a:pathLst>
                <a:path w="139" h="333">
                  <a:moveTo>
                    <a:pt x="0" y="333"/>
                  </a:moveTo>
                  <a:lnTo>
                    <a:pt x="96" y="215"/>
                  </a:lnTo>
                  <a:lnTo>
                    <a:pt x="132" y="171"/>
                  </a:lnTo>
                  <a:lnTo>
                    <a:pt x="139" y="150"/>
                  </a:lnTo>
                  <a:lnTo>
                    <a:pt x="96" y="4"/>
                  </a:lnTo>
                  <a:lnTo>
                    <a:pt x="95" y="0"/>
                  </a:lnTo>
                </a:path>
              </a:pathLst>
            </a:custGeom>
            <a:noFill/>
            <a:ln w="25400">
              <a:solidFill>
                <a:srgbClr val="585B5C"/>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2081" name="docshape17">
              <a:extLst>
                <a:ext uri="{FF2B5EF4-FFF2-40B4-BE49-F238E27FC236}">
                  <a16:creationId xmlns:a16="http://schemas.microsoft.com/office/drawing/2014/main" id="{A6BDB7F8-2C0D-82C3-74D9-77538932E430}"/>
                </a:ext>
              </a:extLst>
            </p:cNvPr>
            <p:cNvSpPr>
              <a:spLocks/>
            </p:cNvSpPr>
            <p:nvPr/>
          </p:nvSpPr>
          <p:spPr bwMode="auto">
            <a:xfrm>
              <a:off x="9408" y="8744"/>
              <a:ext cx="78" cy="47"/>
            </a:xfrm>
            <a:custGeom>
              <a:avLst/>
              <a:gdLst>
                <a:gd name="T0" fmla="+- 0 9424 9409"/>
                <a:gd name="T1" fmla="*/ T0 w 78"/>
                <a:gd name="T2" fmla="+- 0 8744 8744"/>
                <a:gd name="T3" fmla="*/ 8744 h 47"/>
                <a:gd name="T4" fmla="+- 0 9421 9409"/>
                <a:gd name="T5" fmla="*/ T4 w 78"/>
                <a:gd name="T6" fmla="+- 0 8747 8744"/>
                <a:gd name="T7" fmla="*/ 8747 h 47"/>
                <a:gd name="T8" fmla="+- 0 9419 9409"/>
                <a:gd name="T9" fmla="*/ T8 w 78"/>
                <a:gd name="T10" fmla="+- 0 8748 8744"/>
                <a:gd name="T11" fmla="*/ 8748 h 47"/>
                <a:gd name="T12" fmla="+- 0 9416 9409"/>
                <a:gd name="T13" fmla="*/ T12 w 78"/>
                <a:gd name="T14" fmla="+- 0 8747 8744"/>
                <a:gd name="T15" fmla="*/ 8747 h 47"/>
                <a:gd name="T16" fmla="+- 0 9409 9409"/>
                <a:gd name="T17" fmla="*/ T16 w 78"/>
                <a:gd name="T18" fmla="+- 0 8767 8744"/>
                <a:gd name="T19" fmla="*/ 8767 h 47"/>
                <a:gd name="T20" fmla="+- 0 9482 9409"/>
                <a:gd name="T21" fmla="*/ T20 w 78"/>
                <a:gd name="T22" fmla="+- 0 8791 8744"/>
                <a:gd name="T23" fmla="*/ 8791 h 47"/>
                <a:gd name="T24" fmla="+- 0 9484 9409"/>
                <a:gd name="T25" fmla="*/ T24 w 78"/>
                <a:gd name="T26" fmla="+- 0 8784 8744"/>
                <a:gd name="T27" fmla="*/ 8784 h 47"/>
                <a:gd name="T28" fmla="+- 0 9482 9409"/>
                <a:gd name="T29" fmla="*/ T28 w 78"/>
                <a:gd name="T30" fmla="+- 0 8781 8744"/>
                <a:gd name="T31" fmla="*/ 8781 h 47"/>
                <a:gd name="T32" fmla="+- 0 9481 9409"/>
                <a:gd name="T33" fmla="*/ T32 w 78"/>
                <a:gd name="T34" fmla="+- 0 8778 8744"/>
                <a:gd name="T35" fmla="*/ 8778 h 47"/>
                <a:gd name="T36" fmla="+- 0 9481 9409"/>
                <a:gd name="T37" fmla="*/ T36 w 78"/>
                <a:gd name="T38" fmla="+- 0 8774 8744"/>
                <a:gd name="T39" fmla="*/ 8774 h 47"/>
                <a:gd name="T40" fmla="+- 0 9485 9409"/>
                <a:gd name="T41" fmla="*/ T40 w 78"/>
                <a:gd name="T42" fmla="+- 0 8771 8744"/>
                <a:gd name="T43" fmla="*/ 8771 h 47"/>
                <a:gd name="T44" fmla="+- 0 9486 9409"/>
                <a:gd name="T45" fmla="*/ T44 w 78"/>
                <a:gd name="T46" fmla="+- 0 8765 8744"/>
                <a:gd name="T47" fmla="*/ 8765 h 47"/>
                <a:gd name="T48" fmla="+- 0 9474 9409"/>
                <a:gd name="T49" fmla="*/ T48 w 78"/>
                <a:gd name="T50" fmla="+- 0 8761 8744"/>
                <a:gd name="T51" fmla="*/ 8761 h 47"/>
                <a:gd name="T52" fmla="+- 0 9472 9409"/>
                <a:gd name="T53" fmla="*/ T52 w 78"/>
                <a:gd name="T54" fmla="+- 0 8766 8744"/>
                <a:gd name="T55" fmla="*/ 8766 h 47"/>
                <a:gd name="T56" fmla="+- 0 9474 9409"/>
                <a:gd name="T57" fmla="*/ T56 w 78"/>
                <a:gd name="T58" fmla="+- 0 8770 8744"/>
                <a:gd name="T59" fmla="*/ 8770 h 47"/>
                <a:gd name="T60" fmla="+- 0 9473 9409"/>
                <a:gd name="T61" fmla="*/ T60 w 78"/>
                <a:gd name="T62" fmla="+- 0 8775 8744"/>
                <a:gd name="T63" fmla="*/ 8775 h 47"/>
                <a:gd name="T64" fmla="+- 0 9469 9409"/>
                <a:gd name="T65" fmla="*/ T64 w 78"/>
                <a:gd name="T66" fmla="+- 0 8778 8744"/>
                <a:gd name="T67" fmla="*/ 8778 h 47"/>
                <a:gd name="T68" fmla="+- 0 9463 9409"/>
                <a:gd name="T69" fmla="*/ T68 w 78"/>
                <a:gd name="T70" fmla="+- 0 8779 8744"/>
                <a:gd name="T71" fmla="*/ 8779 h 47"/>
                <a:gd name="T72" fmla="+- 0 9460 9409"/>
                <a:gd name="T73" fmla="*/ T72 w 78"/>
                <a:gd name="T74" fmla="+- 0 8776 8744"/>
                <a:gd name="T75" fmla="*/ 8776 h 47"/>
                <a:gd name="T76" fmla="+- 0 9458 9409"/>
                <a:gd name="T77" fmla="*/ T76 w 78"/>
                <a:gd name="T78" fmla="+- 0 8771 8744"/>
                <a:gd name="T79" fmla="*/ 8771 h 47"/>
                <a:gd name="T80" fmla="+- 0 9458 9409"/>
                <a:gd name="T81" fmla="*/ T80 w 78"/>
                <a:gd name="T82" fmla="+- 0 8766 8744"/>
                <a:gd name="T83" fmla="*/ 8766 h 47"/>
                <a:gd name="T84" fmla="+- 0 9460 9409"/>
                <a:gd name="T85" fmla="*/ T84 w 78"/>
                <a:gd name="T86" fmla="+- 0 8764 8744"/>
                <a:gd name="T87" fmla="*/ 8764 h 47"/>
                <a:gd name="T88" fmla="+- 0 9465 9409"/>
                <a:gd name="T89" fmla="*/ T88 w 78"/>
                <a:gd name="T90" fmla="+- 0 8763 8744"/>
                <a:gd name="T91" fmla="*/ 8763 h 47"/>
                <a:gd name="T92" fmla="+- 0 9467 9409"/>
                <a:gd name="T93" fmla="*/ T92 w 78"/>
                <a:gd name="T94" fmla="+- 0 8758 8744"/>
                <a:gd name="T95" fmla="*/ 8758 h 47"/>
                <a:gd name="T96" fmla="+- 0 9448 9409"/>
                <a:gd name="T97" fmla="*/ T96 w 78"/>
                <a:gd name="T98" fmla="+- 0 8752 8744"/>
                <a:gd name="T99" fmla="*/ 8752 h 47"/>
                <a:gd name="T100" fmla="+- 0 9447 9409"/>
                <a:gd name="T101" fmla="*/ T100 w 78"/>
                <a:gd name="T102" fmla="+- 0 8756 8744"/>
                <a:gd name="T103" fmla="*/ 8756 h 47"/>
                <a:gd name="T104" fmla="+- 0 9450 9409"/>
                <a:gd name="T105" fmla="*/ T104 w 78"/>
                <a:gd name="T106" fmla="+- 0 8759 8744"/>
                <a:gd name="T107" fmla="*/ 8759 h 47"/>
                <a:gd name="T108" fmla="+- 0 9450 9409"/>
                <a:gd name="T109" fmla="*/ T108 w 78"/>
                <a:gd name="T110" fmla="+- 0 8765 8744"/>
                <a:gd name="T111" fmla="*/ 8765 h 47"/>
                <a:gd name="T112" fmla="+- 0 9448 9409"/>
                <a:gd name="T113" fmla="*/ T112 w 78"/>
                <a:gd name="T114" fmla="+- 0 8769 8744"/>
                <a:gd name="T115" fmla="*/ 8769 h 47"/>
                <a:gd name="T116" fmla="+- 0 9444 9409"/>
                <a:gd name="T117" fmla="*/ T116 w 78"/>
                <a:gd name="T118" fmla="+- 0 8771 8744"/>
                <a:gd name="T119" fmla="*/ 8771 h 47"/>
                <a:gd name="T120" fmla="+- 0 9438 9409"/>
                <a:gd name="T121" fmla="*/ T120 w 78"/>
                <a:gd name="T122" fmla="+- 0 8770 8744"/>
                <a:gd name="T123" fmla="*/ 8770 h 47"/>
                <a:gd name="T124" fmla="+- 0 9434 9409"/>
                <a:gd name="T125" fmla="*/ T124 w 78"/>
                <a:gd name="T126" fmla="+- 0 8767 8744"/>
                <a:gd name="T127" fmla="*/ 8767 h 47"/>
                <a:gd name="T128" fmla="+- 0 9434 9409"/>
                <a:gd name="T129" fmla="*/ T128 w 78"/>
                <a:gd name="T130" fmla="+- 0 8763 8744"/>
                <a:gd name="T131" fmla="*/ 8763 h 47"/>
                <a:gd name="T132" fmla="+- 0 9434 9409"/>
                <a:gd name="T133" fmla="*/ T132 w 78"/>
                <a:gd name="T134" fmla="+- 0 8758 8744"/>
                <a:gd name="T135" fmla="*/ 8758 h 47"/>
                <a:gd name="T136" fmla="+- 0 9437 9409"/>
                <a:gd name="T137" fmla="*/ T136 w 78"/>
                <a:gd name="T138" fmla="+- 0 8755 8744"/>
                <a:gd name="T139" fmla="*/ 8755 h 47"/>
                <a:gd name="T140" fmla="+- 0 9440 9409"/>
                <a:gd name="T141" fmla="*/ T140 w 78"/>
                <a:gd name="T142" fmla="+- 0 8754 8744"/>
                <a:gd name="T143" fmla="*/ 8754 h 47"/>
                <a:gd name="T144" fmla="+- 0 9442 9409"/>
                <a:gd name="T145" fmla="*/ T144 w 78"/>
                <a:gd name="T146" fmla="+- 0 8754 8744"/>
                <a:gd name="T147" fmla="*/ 8754 h 47"/>
                <a:gd name="T148" fmla="+- 0 9444 9409"/>
                <a:gd name="T149" fmla="*/ T148 w 78"/>
                <a:gd name="T150" fmla="+- 0 8751 8744"/>
                <a:gd name="T151" fmla="*/ 8751 h 47"/>
                <a:gd name="T152" fmla="+- 0 9424 9409"/>
                <a:gd name="T153" fmla="*/ T152 w 78"/>
                <a:gd name="T154" fmla="+- 0 8744 8744"/>
                <a:gd name="T155" fmla="*/ 8744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8" h="47">
                  <a:moveTo>
                    <a:pt x="15" y="0"/>
                  </a:moveTo>
                  <a:lnTo>
                    <a:pt x="12" y="3"/>
                  </a:lnTo>
                  <a:lnTo>
                    <a:pt x="10" y="4"/>
                  </a:lnTo>
                  <a:lnTo>
                    <a:pt x="7" y="3"/>
                  </a:lnTo>
                  <a:lnTo>
                    <a:pt x="0" y="23"/>
                  </a:lnTo>
                  <a:lnTo>
                    <a:pt x="73" y="47"/>
                  </a:lnTo>
                  <a:lnTo>
                    <a:pt x="75" y="40"/>
                  </a:lnTo>
                  <a:lnTo>
                    <a:pt x="73" y="37"/>
                  </a:lnTo>
                  <a:lnTo>
                    <a:pt x="72" y="34"/>
                  </a:lnTo>
                  <a:lnTo>
                    <a:pt x="72" y="30"/>
                  </a:lnTo>
                  <a:lnTo>
                    <a:pt x="76" y="27"/>
                  </a:lnTo>
                  <a:lnTo>
                    <a:pt x="77" y="21"/>
                  </a:lnTo>
                  <a:lnTo>
                    <a:pt x="65" y="17"/>
                  </a:lnTo>
                  <a:lnTo>
                    <a:pt x="63" y="22"/>
                  </a:lnTo>
                  <a:lnTo>
                    <a:pt x="65" y="26"/>
                  </a:lnTo>
                  <a:lnTo>
                    <a:pt x="64" y="31"/>
                  </a:lnTo>
                  <a:lnTo>
                    <a:pt x="60" y="34"/>
                  </a:lnTo>
                  <a:lnTo>
                    <a:pt x="54" y="35"/>
                  </a:lnTo>
                  <a:lnTo>
                    <a:pt x="51" y="32"/>
                  </a:lnTo>
                  <a:lnTo>
                    <a:pt x="49" y="27"/>
                  </a:lnTo>
                  <a:lnTo>
                    <a:pt x="49" y="22"/>
                  </a:lnTo>
                  <a:lnTo>
                    <a:pt x="51" y="20"/>
                  </a:lnTo>
                  <a:lnTo>
                    <a:pt x="56" y="19"/>
                  </a:lnTo>
                  <a:lnTo>
                    <a:pt x="58" y="14"/>
                  </a:lnTo>
                  <a:lnTo>
                    <a:pt x="39" y="8"/>
                  </a:lnTo>
                  <a:lnTo>
                    <a:pt x="38" y="12"/>
                  </a:lnTo>
                  <a:lnTo>
                    <a:pt x="41" y="15"/>
                  </a:lnTo>
                  <a:lnTo>
                    <a:pt x="41" y="21"/>
                  </a:lnTo>
                  <a:lnTo>
                    <a:pt x="39" y="25"/>
                  </a:lnTo>
                  <a:lnTo>
                    <a:pt x="35" y="27"/>
                  </a:lnTo>
                  <a:lnTo>
                    <a:pt x="29" y="26"/>
                  </a:lnTo>
                  <a:lnTo>
                    <a:pt x="25" y="23"/>
                  </a:lnTo>
                  <a:lnTo>
                    <a:pt x="25" y="19"/>
                  </a:lnTo>
                  <a:lnTo>
                    <a:pt x="25" y="14"/>
                  </a:lnTo>
                  <a:lnTo>
                    <a:pt x="28" y="11"/>
                  </a:lnTo>
                  <a:lnTo>
                    <a:pt x="31" y="10"/>
                  </a:lnTo>
                  <a:lnTo>
                    <a:pt x="33" y="10"/>
                  </a:lnTo>
                  <a:lnTo>
                    <a:pt x="35" y="7"/>
                  </a:lnTo>
                  <a:lnTo>
                    <a:pt x="15" y="0"/>
                  </a:lnTo>
                  <a:close/>
                </a:path>
              </a:pathLst>
            </a:custGeom>
            <a:solidFill>
              <a:srgbClr val="161A1D">
                <a:alpha val="23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pic>
          <p:nvPicPr>
            <p:cNvPr id="2161" name="docshape18">
              <a:extLst>
                <a:ext uri="{FF2B5EF4-FFF2-40B4-BE49-F238E27FC236}">
                  <a16:creationId xmlns:a16="http://schemas.microsoft.com/office/drawing/2014/main" id="{5E00192A-EB7C-3FF6-796E-1149D5214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 y="8711"/>
              <a:ext cx="364" cy="266"/>
            </a:xfrm>
            <a:prstGeom prst="rect">
              <a:avLst/>
            </a:prstGeom>
            <a:noFill/>
            <a:extLst>
              <a:ext uri="{909E8E84-426E-40DD-AFC4-6F175D3DCCD1}">
                <a14:hiddenFill xmlns:a14="http://schemas.microsoft.com/office/drawing/2010/main">
                  <a:solidFill>
                    <a:srgbClr val="FFFFFF"/>
                  </a:solidFill>
                </a14:hiddenFill>
              </a:ext>
            </a:extLst>
          </p:spPr>
        </p:pic>
        <p:sp>
          <p:nvSpPr>
            <p:cNvPr id="2082" name="docshape19">
              <a:extLst>
                <a:ext uri="{FF2B5EF4-FFF2-40B4-BE49-F238E27FC236}">
                  <a16:creationId xmlns:a16="http://schemas.microsoft.com/office/drawing/2014/main" id="{BC6BF3BF-B113-622B-02B7-A05BDCC91F04}"/>
                </a:ext>
              </a:extLst>
            </p:cNvPr>
            <p:cNvSpPr>
              <a:spLocks/>
            </p:cNvSpPr>
            <p:nvPr/>
          </p:nvSpPr>
          <p:spPr bwMode="auto">
            <a:xfrm>
              <a:off x="2124" y="8145"/>
              <a:ext cx="9781" cy="8628"/>
            </a:xfrm>
            <a:custGeom>
              <a:avLst/>
              <a:gdLst>
                <a:gd name="T0" fmla="+- 0 2227 2125"/>
                <a:gd name="T1" fmla="*/ T0 w 9781"/>
                <a:gd name="T2" fmla="+- 0 12651 8146"/>
                <a:gd name="T3" fmla="*/ 12651 h 8628"/>
                <a:gd name="T4" fmla="+- 0 2176 2125"/>
                <a:gd name="T5" fmla="*/ T4 w 9781"/>
                <a:gd name="T6" fmla="+- 0 12678 8146"/>
                <a:gd name="T7" fmla="*/ 12678 h 8628"/>
                <a:gd name="T8" fmla="+- 0 2200 2125"/>
                <a:gd name="T9" fmla="*/ T8 w 9781"/>
                <a:gd name="T10" fmla="+- 0 12714 8146"/>
                <a:gd name="T11" fmla="*/ 12714 h 8628"/>
                <a:gd name="T12" fmla="+- 0 2238 2125"/>
                <a:gd name="T13" fmla="*/ T12 w 9781"/>
                <a:gd name="T14" fmla="+- 0 12692 8146"/>
                <a:gd name="T15" fmla="*/ 12692 h 8628"/>
                <a:gd name="T16" fmla="+- 0 2361 2125"/>
                <a:gd name="T17" fmla="*/ T16 w 9781"/>
                <a:gd name="T18" fmla="+- 0 12611 8146"/>
                <a:gd name="T19" fmla="*/ 12611 h 8628"/>
                <a:gd name="T20" fmla="+- 0 2318 2125"/>
                <a:gd name="T21" fmla="*/ T20 w 9781"/>
                <a:gd name="T22" fmla="+- 0 12637 8146"/>
                <a:gd name="T23" fmla="*/ 12637 h 8628"/>
                <a:gd name="T24" fmla="+- 0 2346 2125"/>
                <a:gd name="T25" fmla="*/ T24 w 9781"/>
                <a:gd name="T26" fmla="+- 0 12675 8146"/>
                <a:gd name="T27" fmla="*/ 12675 h 8628"/>
                <a:gd name="T28" fmla="+- 0 2388 2125"/>
                <a:gd name="T29" fmla="*/ T28 w 9781"/>
                <a:gd name="T30" fmla="+- 0 12646 8146"/>
                <a:gd name="T31" fmla="*/ 12646 h 8628"/>
                <a:gd name="T32" fmla="+- 0 4129 2125"/>
                <a:gd name="T33" fmla="*/ T32 w 9781"/>
                <a:gd name="T34" fmla="+- 0 15128 8146"/>
                <a:gd name="T35" fmla="*/ 15128 h 8628"/>
                <a:gd name="T36" fmla="+- 0 4187 2125"/>
                <a:gd name="T37" fmla="*/ T36 w 9781"/>
                <a:gd name="T38" fmla="+- 0 15146 8146"/>
                <a:gd name="T39" fmla="*/ 15146 h 8628"/>
                <a:gd name="T40" fmla="+- 0 4502 2125"/>
                <a:gd name="T41" fmla="*/ T40 w 9781"/>
                <a:gd name="T42" fmla="+- 0 16027 8146"/>
                <a:gd name="T43" fmla="*/ 16027 h 8628"/>
                <a:gd name="T44" fmla="+- 0 4491 2125"/>
                <a:gd name="T45" fmla="*/ T44 w 9781"/>
                <a:gd name="T46" fmla="+- 0 16022 8146"/>
                <a:gd name="T47" fmla="*/ 16022 h 8628"/>
                <a:gd name="T48" fmla="+- 0 4462 2125"/>
                <a:gd name="T49" fmla="*/ T48 w 9781"/>
                <a:gd name="T50" fmla="+- 0 16035 8146"/>
                <a:gd name="T51" fmla="*/ 16035 h 8628"/>
                <a:gd name="T52" fmla="+- 0 4462 2125"/>
                <a:gd name="T53" fmla="*/ T52 w 9781"/>
                <a:gd name="T54" fmla="+- 0 16045 8146"/>
                <a:gd name="T55" fmla="*/ 16045 h 8628"/>
                <a:gd name="T56" fmla="+- 0 4470 2125"/>
                <a:gd name="T57" fmla="*/ T56 w 9781"/>
                <a:gd name="T58" fmla="+- 0 16054 8146"/>
                <a:gd name="T59" fmla="*/ 16054 h 8628"/>
                <a:gd name="T60" fmla="+- 0 4477 2125"/>
                <a:gd name="T61" fmla="*/ T60 w 9781"/>
                <a:gd name="T62" fmla="+- 0 16053 8146"/>
                <a:gd name="T63" fmla="*/ 16053 h 8628"/>
                <a:gd name="T64" fmla="+- 0 4484 2125"/>
                <a:gd name="T65" fmla="*/ T64 w 9781"/>
                <a:gd name="T66" fmla="+- 0 16049 8146"/>
                <a:gd name="T67" fmla="*/ 16049 h 8628"/>
                <a:gd name="T68" fmla="+- 0 4489 2125"/>
                <a:gd name="T69" fmla="*/ T68 w 9781"/>
                <a:gd name="T70" fmla="+- 0 16051 8146"/>
                <a:gd name="T71" fmla="*/ 16051 h 8628"/>
                <a:gd name="T72" fmla="+- 0 4496 2125"/>
                <a:gd name="T73" fmla="*/ T72 w 9781"/>
                <a:gd name="T74" fmla="+- 0 16057 8146"/>
                <a:gd name="T75" fmla="*/ 16057 h 8628"/>
                <a:gd name="T76" fmla="+- 0 4506 2125"/>
                <a:gd name="T77" fmla="*/ T76 w 9781"/>
                <a:gd name="T78" fmla="+- 0 16053 8146"/>
                <a:gd name="T79" fmla="*/ 16053 h 8628"/>
                <a:gd name="T80" fmla="+- 0 4509 2125"/>
                <a:gd name="T81" fmla="*/ T80 w 9781"/>
                <a:gd name="T82" fmla="+- 0 16045 8146"/>
                <a:gd name="T83" fmla="*/ 16045 h 8628"/>
                <a:gd name="T84" fmla="+- 0 8724 2125"/>
                <a:gd name="T85" fmla="*/ T84 w 9781"/>
                <a:gd name="T86" fmla="+- 0 8153 8146"/>
                <a:gd name="T87" fmla="*/ 8153 h 8628"/>
                <a:gd name="T88" fmla="+- 0 9105 2125"/>
                <a:gd name="T89" fmla="*/ T88 w 9781"/>
                <a:gd name="T90" fmla="+- 0 8558 8146"/>
                <a:gd name="T91" fmla="*/ 8558 h 8628"/>
                <a:gd name="T92" fmla="+- 0 9103 2125"/>
                <a:gd name="T93" fmla="*/ T92 w 9781"/>
                <a:gd name="T94" fmla="+- 0 8567 8146"/>
                <a:gd name="T95" fmla="*/ 8567 h 8628"/>
                <a:gd name="T96" fmla="+- 0 9143 2125"/>
                <a:gd name="T97" fmla="*/ T96 w 9781"/>
                <a:gd name="T98" fmla="+- 0 8559 8146"/>
                <a:gd name="T99" fmla="*/ 8559 h 8628"/>
                <a:gd name="T100" fmla="+- 0 9141 2125"/>
                <a:gd name="T101" fmla="*/ T100 w 9781"/>
                <a:gd name="T102" fmla="+- 0 8558 8146"/>
                <a:gd name="T103" fmla="*/ 8558 h 8628"/>
                <a:gd name="T104" fmla="+- 0 9144 2125"/>
                <a:gd name="T105" fmla="*/ T104 w 9781"/>
                <a:gd name="T106" fmla="+- 0 8576 8146"/>
                <a:gd name="T107" fmla="*/ 8576 h 8628"/>
                <a:gd name="T108" fmla="+- 0 9170 2125"/>
                <a:gd name="T109" fmla="*/ T108 w 9781"/>
                <a:gd name="T110" fmla="+- 0 8581 8146"/>
                <a:gd name="T111" fmla="*/ 8581 h 8628"/>
                <a:gd name="T112" fmla="+- 0 9160 2125"/>
                <a:gd name="T113" fmla="*/ T112 w 9781"/>
                <a:gd name="T114" fmla="+- 0 8578 8146"/>
                <a:gd name="T115" fmla="*/ 8578 h 8628"/>
                <a:gd name="T116" fmla="+- 0 9209 2125"/>
                <a:gd name="T117" fmla="*/ T116 w 9781"/>
                <a:gd name="T118" fmla="+- 0 8582 8146"/>
                <a:gd name="T119" fmla="*/ 8582 h 8628"/>
                <a:gd name="T120" fmla="+- 0 9199 2125"/>
                <a:gd name="T121" fmla="*/ T120 w 9781"/>
                <a:gd name="T122" fmla="+- 0 8583 8146"/>
                <a:gd name="T123" fmla="*/ 8583 h 8628"/>
                <a:gd name="T124" fmla="+- 0 9200 2125"/>
                <a:gd name="T125" fmla="*/ T124 w 9781"/>
                <a:gd name="T126" fmla="+- 0 8598 8146"/>
                <a:gd name="T127" fmla="*/ 8598 h 8628"/>
                <a:gd name="T128" fmla="+- 0 9227 2125"/>
                <a:gd name="T129" fmla="*/ T128 w 9781"/>
                <a:gd name="T130" fmla="+- 0 8599 8146"/>
                <a:gd name="T131" fmla="*/ 8599 h 8628"/>
                <a:gd name="T132" fmla="+- 0 9222 2125"/>
                <a:gd name="T133" fmla="*/ T132 w 9781"/>
                <a:gd name="T134" fmla="+- 0 8611 8146"/>
                <a:gd name="T135" fmla="*/ 8611 h 8628"/>
                <a:gd name="T136" fmla="+- 0 9341 2125"/>
                <a:gd name="T137" fmla="*/ T136 w 9781"/>
                <a:gd name="T138" fmla="+- 0 11834 8146"/>
                <a:gd name="T139" fmla="*/ 11834 h 8628"/>
                <a:gd name="T140" fmla="+- 0 8885 2125"/>
                <a:gd name="T141" fmla="*/ T140 w 9781"/>
                <a:gd name="T142" fmla="+- 0 11674 8146"/>
                <a:gd name="T143" fmla="*/ 11674 h 8628"/>
                <a:gd name="T144" fmla="+- 0 8105 2125"/>
                <a:gd name="T145" fmla="*/ T144 w 9781"/>
                <a:gd name="T146" fmla="+- 0 11514 8146"/>
                <a:gd name="T147" fmla="*/ 11514 h 8628"/>
                <a:gd name="T148" fmla="+- 0 5759 2125"/>
                <a:gd name="T149" fmla="*/ T148 w 9781"/>
                <a:gd name="T150" fmla="+- 0 11614 8146"/>
                <a:gd name="T151" fmla="*/ 11614 h 8628"/>
                <a:gd name="T152" fmla="+- 0 5030 2125"/>
                <a:gd name="T153" fmla="*/ T152 w 9781"/>
                <a:gd name="T154" fmla="+- 0 11734 8146"/>
                <a:gd name="T155" fmla="*/ 11734 h 8628"/>
                <a:gd name="T156" fmla="+- 0 4415 2125"/>
                <a:gd name="T157" fmla="*/ T156 w 9781"/>
                <a:gd name="T158" fmla="+- 0 12014 8146"/>
                <a:gd name="T159" fmla="*/ 12014 h 8628"/>
                <a:gd name="T160" fmla="+- 0 10578 2125"/>
                <a:gd name="T161" fmla="*/ T160 w 9781"/>
                <a:gd name="T162" fmla="+- 0 12014 8146"/>
                <a:gd name="T163" fmla="*/ 12014 h 8628"/>
                <a:gd name="T164" fmla="+- 0 10787 2125"/>
                <a:gd name="T165" fmla="*/ T164 w 9781"/>
                <a:gd name="T166" fmla="+- 0 12094 8146"/>
                <a:gd name="T167" fmla="*/ 12094 h 8628"/>
                <a:gd name="T168" fmla="+- 0 3930 2125"/>
                <a:gd name="T169" fmla="*/ T168 w 9781"/>
                <a:gd name="T170" fmla="+- 0 12394 8146"/>
                <a:gd name="T171" fmla="*/ 12394 h 8628"/>
                <a:gd name="T172" fmla="+- 0 3829 2125"/>
                <a:gd name="T173" fmla="*/ T172 w 9781"/>
                <a:gd name="T174" fmla="+- 0 12534 8146"/>
                <a:gd name="T175" fmla="*/ 12534 h 8628"/>
                <a:gd name="T176" fmla="+- 0 3651 2125"/>
                <a:gd name="T177" fmla="*/ T176 w 9781"/>
                <a:gd name="T178" fmla="+- 0 12914 8146"/>
                <a:gd name="T179" fmla="*/ 12914 h 8628"/>
                <a:gd name="T180" fmla="+- 0 3374 2125"/>
                <a:gd name="T181" fmla="*/ T180 w 9781"/>
                <a:gd name="T182" fmla="+- 0 13814 8146"/>
                <a:gd name="T183" fmla="*/ 13814 h 8628"/>
                <a:gd name="T184" fmla="+- 0 3324 2125"/>
                <a:gd name="T185" fmla="*/ T184 w 9781"/>
                <a:gd name="T186" fmla="+- 0 14314 8146"/>
                <a:gd name="T187" fmla="*/ 14314 h 8628"/>
                <a:gd name="T188" fmla="+- 0 3282 2125"/>
                <a:gd name="T189" fmla="*/ T188 w 9781"/>
                <a:gd name="T190" fmla="+- 0 14914 8146"/>
                <a:gd name="T191" fmla="*/ 14914 h 8628"/>
                <a:gd name="T192" fmla="+- 0 3222 2125"/>
                <a:gd name="T193" fmla="*/ T192 w 9781"/>
                <a:gd name="T194" fmla="+- 0 15994 8146"/>
                <a:gd name="T195" fmla="*/ 15994 h 8628"/>
                <a:gd name="T196" fmla="+- 0 4105 2125"/>
                <a:gd name="T197" fmla="*/ T196 w 9781"/>
                <a:gd name="T198" fmla="+- 0 14294 8146"/>
                <a:gd name="T199" fmla="*/ 14294 h 8628"/>
                <a:gd name="T200" fmla="+- 0 4497 2125"/>
                <a:gd name="T201" fmla="*/ T200 w 9781"/>
                <a:gd name="T202" fmla="+- 0 13094 8146"/>
                <a:gd name="T203" fmla="*/ 13094 h 8628"/>
                <a:gd name="T204" fmla="+- 0 4583 2125"/>
                <a:gd name="T205" fmla="*/ T204 w 9781"/>
                <a:gd name="T206" fmla="+- 0 12994 8146"/>
                <a:gd name="T207" fmla="*/ 12994 h 8628"/>
                <a:gd name="T208" fmla="+- 0 5213 2125"/>
                <a:gd name="T209" fmla="*/ T208 w 9781"/>
                <a:gd name="T210" fmla="+- 0 12594 8146"/>
                <a:gd name="T211" fmla="*/ 12594 h 8628"/>
                <a:gd name="T212" fmla="+- 0 5863 2125"/>
                <a:gd name="T213" fmla="*/ T212 w 9781"/>
                <a:gd name="T214" fmla="+- 0 12394 8146"/>
                <a:gd name="T215" fmla="*/ 12394 h 8628"/>
                <a:gd name="T216" fmla="+- 0 6366 2125"/>
                <a:gd name="T217" fmla="*/ T216 w 9781"/>
                <a:gd name="T218" fmla="+- 0 12354 8146"/>
                <a:gd name="T219" fmla="*/ 12354 h 8628"/>
                <a:gd name="T220" fmla="+- 0 7981 2125"/>
                <a:gd name="T221" fmla="*/ T220 w 9781"/>
                <a:gd name="T222" fmla="+- 0 12254 8146"/>
                <a:gd name="T223" fmla="*/ 12254 h 8628"/>
                <a:gd name="T224" fmla="+- 0 8871 2125"/>
                <a:gd name="T225" fmla="*/ T224 w 9781"/>
                <a:gd name="T226" fmla="+- 0 12254 8146"/>
                <a:gd name="T227" fmla="*/ 12254 h 8628"/>
                <a:gd name="T228" fmla="+- 0 9256 2125"/>
                <a:gd name="T229" fmla="*/ T228 w 9781"/>
                <a:gd name="T230" fmla="+- 0 12434 8146"/>
                <a:gd name="T231" fmla="*/ 12434 h 8628"/>
                <a:gd name="T232" fmla="+- 0 10119 2125"/>
                <a:gd name="T233" fmla="*/ T232 w 9781"/>
                <a:gd name="T234" fmla="+- 0 12674 8146"/>
                <a:gd name="T235" fmla="*/ 12674 h 8628"/>
                <a:gd name="T236" fmla="+- 0 10840 2125"/>
                <a:gd name="T237" fmla="*/ T236 w 9781"/>
                <a:gd name="T238" fmla="+- 0 12794 8146"/>
                <a:gd name="T239" fmla="*/ 12794 h 8628"/>
                <a:gd name="T240" fmla="+- 0 11364 2125"/>
                <a:gd name="T241" fmla="*/ T240 w 9781"/>
                <a:gd name="T242" fmla="+- 0 12814 8146"/>
                <a:gd name="T243" fmla="*/ 12814 h 8628"/>
                <a:gd name="T244" fmla="+- 0 11743 2125"/>
                <a:gd name="T245" fmla="*/ T244 w 9781"/>
                <a:gd name="T246" fmla="+- 0 12934 8146"/>
                <a:gd name="T247" fmla="*/ 12934 h 86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9781" h="8628">
                  <a:moveTo>
                    <a:pt x="26" y="8628"/>
                  </a:moveTo>
                  <a:lnTo>
                    <a:pt x="0" y="8452"/>
                  </a:lnTo>
                  <a:lnTo>
                    <a:pt x="10" y="8628"/>
                  </a:lnTo>
                  <a:lnTo>
                    <a:pt x="26" y="8628"/>
                  </a:lnTo>
                  <a:close/>
                  <a:moveTo>
                    <a:pt x="124" y="4532"/>
                  </a:moveTo>
                  <a:lnTo>
                    <a:pt x="124" y="4528"/>
                  </a:lnTo>
                  <a:lnTo>
                    <a:pt x="121" y="4523"/>
                  </a:lnTo>
                  <a:lnTo>
                    <a:pt x="117" y="4519"/>
                  </a:lnTo>
                  <a:lnTo>
                    <a:pt x="111" y="4517"/>
                  </a:lnTo>
                  <a:lnTo>
                    <a:pt x="105" y="4517"/>
                  </a:lnTo>
                  <a:lnTo>
                    <a:pt x="102" y="4505"/>
                  </a:lnTo>
                  <a:lnTo>
                    <a:pt x="92" y="4508"/>
                  </a:lnTo>
                  <a:lnTo>
                    <a:pt x="88" y="4502"/>
                  </a:lnTo>
                  <a:lnTo>
                    <a:pt x="83" y="4499"/>
                  </a:lnTo>
                  <a:lnTo>
                    <a:pt x="75" y="4497"/>
                  </a:lnTo>
                  <a:lnTo>
                    <a:pt x="69" y="4498"/>
                  </a:lnTo>
                  <a:lnTo>
                    <a:pt x="64" y="4502"/>
                  </a:lnTo>
                  <a:lnTo>
                    <a:pt x="60" y="4507"/>
                  </a:lnTo>
                  <a:lnTo>
                    <a:pt x="59" y="4512"/>
                  </a:lnTo>
                  <a:lnTo>
                    <a:pt x="59" y="4517"/>
                  </a:lnTo>
                  <a:lnTo>
                    <a:pt x="48" y="4521"/>
                  </a:lnTo>
                  <a:lnTo>
                    <a:pt x="51" y="4532"/>
                  </a:lnTo>
                  <a:lnTo>
                    <a:pt x="48" y="4533"/>
                  </a:lnTo>
                  <a:lnTo>
                    <a:pt x="45" y="4537"/>
                  </a:lnTo>
                  <a:lnTo>
                    <a:pt x="43" y="4542"/>
                  </a:lnTo>
                  <a:lnTo>
                    <a:pt x="41" y="4548"/>
                  </a:lnTo>
                  <a:lnTo>
                    <a:pt x="43" y="4553"/>
                  </a:lnTo>
                  <a:lnTo>
                    <a:pt x="46" y="4557"/>
                  </a:lnTo>
                  <a:lnTo>
                    <a:pt x="50" y="4561"/>
                  </a:lnTo>
                  <a:lnTo>
                    <a:pt x="56" y="4563"/>
                  </a:lnTo>
                  <a:lnTo>
                    <a:pt x="61" y="4563"/>
                  </a:lnTo>
                  <a:lnTo>
                    <a:pt x="63" y="4572"/>
                  </a:lnTo>
                  <a:lnTo>
                    <a:pt x="75" y="4568"/>
                  </a:lnTo>
                  <a:lnTo>
                    <a:pt x="77" y="4572"/>
                  </a:lnTo>
                  <a:lnTo>
                    <a:pt x="79" y="4576"/>
                  </a:lnTo>
                  <a:lnTo>
                    <a:pt x="83" y="4579"/>
                  </a:lnTo>
                  <a:lnTo>
                    <a:pt x="90" y="4580"/>
                  </a:lnTo>
                  <a:lnTo>
                    <a:pt x="97" y="4579"/>
                  </a:lnTo>
                  <a:lnTo>
                    <a:pt x="102" y="4575"/>
                  </a:lnTo>
                  <a:lnTo>
                    <a:pt x="105" y="4570"/>
                  </a:lnTo>
                  <a:lnTo>
                    <a:pt x="107" y="4565"/>
                  </a:lnTo>
                  <a:lnTo>
                    <a:pt x="106" y="4559"/>
                  </a:lnTo>
                  <a:lnTo>
                    <a:pt x="117" y="4556"/>
                  </a:lnTo>
                  <a:lnTo>
                    <a:pt x="113" y="4546"/>
                  </a:lnTo>
                  <a:lnTo>
                    <a:pt x="118" y="4543"/>
                  </a:lnTo>
                  <a:lnTo>
                    <a:pt x="122" y="4538"/>
                  </a:lnTo>
                  <a:lnTo>
                    <a:pt x="124" y="4532"/>
                  </a:lnTo>
                  <a:close/>
                  <a:moveTo>
                    <a:pt x="269" y="4489"/>
                  </a:moveTo>
                  <a:lnTo>
                    <a:pt x="268" y="4485"/>
                  </a:lnTo>
                  <a:lnTo>
                    <a:pt x="266" y="4480"/>
                  </a:lnTo>
                  <a:lnTo>
                    <a:pt x="262" y="4476"/>
                  </a:lnTo>
                  <a:lnTo>
                    <a:pt x="256" y="4474"/>
                  </a:lnTo>
                  <a:lnTo>
                    <a:pt x="250" y="4474"/>
                  </a:lnTo>
                  <a:lnTo>
                    <a:pt x="246" y="4462"/>
                  </a:lnTo>
                  <a:lnTo>
                    <a:pt x="236" y="4465"/>
                  </a:lnTo>
                  <a:lnTo>
                    <a:pt x="233" y="4459"/>
                  </a:lnTo>
                  <a:lnTo>
                    <a:pt x="227" y="4456"/>
                  </a:lnTo>
                  <a:lnTo>
                    <a:pt x="220" y="4454"/>
                  </a:lnTo>
                  <a:lnTo>
                    <a:pt x="214" y="4455"/>
                  </a:lnTo>
                  <a:lnTo>
                    <a:pt x="209" y="4459"/>
                  </a:lnTo>
                  <a:lnTo>
                    <a:pt x="205" y="4464"/>
                  </a:lnTo>
                  <a:lnTo>
                    <a:pt x="203" y="4469"/>
                  </a:lnTo>
                  <a:lnTo>
                    <a:pt x="204" y="4474"/>
                  </a:lnTo>
                  <a:lnTo>
                    <a:pt x="193" y="4478"/>
                  </a:lnTo>
                  <a:lnTo>
                    <a:pt x="196" y="4489"/>
                  </a:lnTo>
                  <a:lnTo>
                    <a:pt x="193" y="4491"/>
                  </a:lnTo>
                  <a:lnTo>
                    <a:pt x="189" y="4494"/>
                  </a:lnTo>
                  <a:lnTo>
                    <a:pt x="187" y="4499"/>
                  </a:lnTo>
                  <a:lnTo>
                    <a:pt x="186" y="4505"/>
                  </a:lnTo>
                  <a:lnTo>
                    <a:pt x="188" y="4510"/>
                  </a:lnTo>
                  <a:lnTo>
                    <a:pt x="191" y="4514"/>
                  </a:lnTo>
                  <a:lnTo>
                    <a:pt x="195" y="4518"/>
                  </a:lnTo>
                  <a:lnTo>
                    <a:pt x="200" y="4520"/>
                  </a:lnTo>
                  <a:lnTo>
                    <a:pt x="205" y="4520"/>
                  </a:lnTo>
                  <a:lnTo>
                    <a:pt x="208" y="4529"/>
                  </a:lnTo>
                  <a:lnTo>
                    <a:pt x="220" y="4525"/>
                  </a:lnTo>
                  <a:lnTo>
                    <a:pt x="221" y="4529"/>
                  </a:lnTo>
                  <a:lnTo>
                    <a:pt x="224" y="4533"/>
                  </a:lnTo>
                  <a:lnTo>
                    <a:pt x="228" y="4536"/>
                  </a:lnTo>
                  <a:lnTo>
                    <a:pt x="235" y="4537"/>
                  </a:lnTo>
                  <a:lnTo>
                    <a:pt x="242" y="4536"/>
                  </a:lnTo>
                  <a:lnTo>
                    <a:pt x="247" y="4532"/>
                  </a:lnTo>
                  <a:lnTo>
                    <a:pt x="250" y="4528"/>
                  </a:lnTo>
                  <a:lnTo>
                    <a:pt x="252" y="4523"/>
                  </a:lnTo>
                  <a:lnTo>
                    <a:pt x="251" y="4517"/>
                  </a:lnTo>
                  <a:lnTo>
                    <a:pt x="261" y="4513"/>
                  </a:lnTo>
                  <a:lnTo>
                    <a:pt x="258" y="4503"/>
                  </a:lnTo>
                  <a:lnTo>
                    <a:pt x="263" y="4500"/>
                  </a:lnTo>
                  <a:lnTo>
                    <a:pt x="267" y="4495"/>
                  </a:lnTo>
                  <a:lnTo>
                    <a:pt x="269" y="4489"/>
                  </a:lnTo>
                  <a:close/>
                  <a:moveTo>
                    <a:pt x="2062" y="7000"/>
                  </a:moveTo>
                  <a:lnTo>
                    <a:pt x="2061" y="6991"/>
                  </a:lnTo>
                  <a:lnTo>
                    <a:pt x="2057" y="6981"/>
                  </a:lnTo>
                  <a:lnTo>
                    <a:pt x="2052" y="6975"/>
                  </a:lnTo>
                  <a:lnTo>
                    <a:pt x="2043" y="6969"/>
                  </a:lnTo>
                  <a:lnTo>
                    <a:pt x="2032" y="6967"/>
                  </a:lnTo>
                  <a:lnTo>
                    <a:pt x="2022" y="6968"/>
                  </a:lnTo>
                  <a:lnTo>
                    <a:pt x="2010" y="6974"/>
                  </a:lnTo>
                  <a:lnTo>
                    <a:pt x="2004" y="6982"/>
                  </a:lnTo>
                  <a:lnTo>
                    <a:pt x="2000" y="6991"/>
                  </a:lnTo>
                  <a:lnTo>
                    <a:pt x="2000" y="6998"/>
                  </a:lnTo>
                  <a:lnTo>
                    <a:pt x="2001" y="7007"/>
                  </a:lnTo>
                  <a:lnTo>
                    <a:pt x="2006" y="7015"/>
                  </a:lnTo>
                  <a:lnTo>
                    <a:pt x="2013" y="7023"/>
                  </a:lnTo>
                  <a:lnTo>
                    <a:pt x="2024" y="7028"/>
                  </a:lnTo>
                  <a:lnTo>
                    <a:pt x="2033" y="7028"/>
                  </a:lnTo>
                  <a:lnTo>
                    <a:pt x="2046" y="7024"/>
                  </a:lnTo>
                  <a:lnTo>
                    <a:pt x="2053" y="7018"/>
                  </a:lnTo>
                  <a:lnTo>
                    <a:pt x="2059" y="7011"/>
                  </a:lnTo>
                  <a:lnTo>
                    <a:pt x="2062" y="7000"/>
                  </a:lnTo>
                  <a:close/>
                  <a:moveTo>
                    <a:pt x="2385" y="7893"/>
                  </a:moveTo>
                  <a:lnTo>
                    <a:pt x="2385" y="7892"/>
                  </a:lnTo>
                  <a:lnTo>
                    <a:pt x="2384" y="7889"/>
                  </a:lnTo>
                  <a:lnTo>
                    <a:pt x="2382" y="7886"/>
                  </a:lnTo>
                  <a:lnTo>
                    <a:pt x="2381" y="7885"/>
                  </a:lnTo>
                  <a:lnTo>
                    <a:pt x="2381" y="7884"/>
                  </a:lnTo>
                  <a:lnTo>
                    <a:pt x="2380" y="7884"/>
                  </a:lnTo>
                  <a:lnTo>
                    <a:pt x="2380" y="7883"/>
                  </a:lnTo>
                  <a:lnTo>
                    <a:pt x="2379" y="7882"/>
                  </a:lnTo>
                  <a:lnTo>
                    <a:pt x="2377" y="7881"/>
                  </a:lnTo>
                  <a:lnTo>
                    <a:pt x="2376" y="7880"/>
                  </a:lnTo>
                  <a:lnTo>
                    <a:pt x="2375" y="7879"/>
                  </a:lnTo>
                  <a:lnTo>
                    <a:pt x="2375" y="7878"/>
                  </a:lnTo>
                  <a:lnTo>
                    <a:pt x="2374" y="7878"/>
                  </a:lnTo>
                  <a:lnTo>
                    <a:pt x="2373" y="7878"/>
                  </a:lnTo>
                  <a:lnTo>
                    <a:pt x="2372" y="7877"/>
                  </a:lnTo>
                  <a:lnTo>
                    <a:pt x="2371" y="7877"/>
                  </a:lnTo>
                  <a:lnTo>
                    <a:pt x="2369" y="7877"/>
                  </a:lnTo>
                  <a:lnTo>
                    <a:pt x="2369" y="7876"/>
                  </a:lnTo>
                  <a:lnTo>
                    <a:pt x="2367" y="7876"/>
                  </a:lnTo>
                  <a:lnTo>
                    <a:pt x="2366" y="7876"/>
                  </a:lnTo>
                  <a:lnTo>
                    <a:pt x="2365" y="7876"/>
                  </a:lnTo>
                  <a:lnTo>
                    <a:pt x="2363" y="7876"/>
                  </a:lnTo>
                  <a:lnTo>
                    <a:pt x="2360" y="7876"/>
                  </a:lnTo>
                  <a:lnTo>
                    <a:pt x="2358" y="7876"/>
                  </a:lnTo>
                  <a:lnTo>
                    <a:pt x="2339" y="7884"/>
                  </a:lnTo>
                  <a:lnTo>
                    <a:pt x="2339" y="7885"/>
                  </a:lnTo>
                  <a:lnTo>
                    <a:pt x="2339" y="7886"/>
                  </a:lnTo>
                  <a:lnTo>
                    <a:pt x="2338" y="7886"/>
                  </a:lnTo>
                  <a:lnTo>
                    <a:pt x="2337" y="7887"/>
                  </a:lnTo>
                  <a:lnTo>
                    <a:pt x="2337" y="7888"/>
                  </a:lnTo>
                  <a:lnTo>
                    <a:pt x="2337" y="7889"/>
                  </a:lnTo>
                  <a:lnTo>
                    <a:pt x="2336" y="7889"/>
                  </a:lnTo>
                  <a:lnTo>
                    <a:pt x="2336" y="7890"/>
                  </a:lnTo>
                  <a:lnTo>
                    <a:pt x="2336" y="7891"/>
                  </a:lnTo>
                  <a:lnTo>
                    <a:pt x="2335" y="7893"/>
                  </a:lnTo>
                  <a:lnTo>
                    <a:pt x="2335" y="7896"/>
                  </a:lnTo>
                  <a:lnTo>
                    <a:pt x="2336" y="7896"/>
                  </a:lnTo>
                  <a:lnTo>
                    <a:pt x="2336" y="7897"/>
                  </a:lnTo>
                  <a:lnTo>
                    <a:pt x="2336" y="7898"/>
                  </a:lnTo>
                  <a:lnTo>
                    <a:pt x="2337" y="7899"/>
                  </a:lnTo>
                  <a:lnTo>
                    <a:pt x="2337" y="7900"/>
                  </a:lnTo>
                  <a:lnTo>
                    <a:pt x="2338" y="7901"/>
                  </a:lnTo>
                  <a:lnTo>
                    <a:pt x="2339" y="7902"/>
                  </a:lnTo>
                  <a:lnTo>
                    <a:pt x="2339" y="7903"/>
                  </a:lnTo>
                  <a:lnTo>
                    <a:pt x="2340" y="7904"/>
                  </a:lnTo>
                  <a:lnTo>
                    <a:pt x="2341" y="7905"/>
                  </a:lnTo>
                  <a:lnTo>
                    <a:pt x="2342" y="7906"/>
                  </a:lnTo>
                  <a:lnTo>
                    <a:pt x="2343" y="7907"/>
                  </a:lnTo>
                  <a:lnTo>
                    <a:pt x="2344" y="7908"/>
                  </a:lnTo>
                  <a:lnTo>
                    <a:pt x="2345" y="7908"/>
                  </a:lnTo>
                  <a:lnTo>
                    <a:pt x="2346" y="7909"/>
                  </a:lnTo>
                  <a:lnTo>
                    <a:pt x="2347" y="7908"/>
                  </a:lnTo>
                  <a:lnTo>
                    <a:pt x="2347" y="7909"/>
                  </a:lnTo>
                  <a:lnTo>
                    <a:pt x="2348" y="7909"/>
                  </a:lnTo>
                  <a:lnTo>
                    <a:pt x="2349" y="7908"/>
                  </a:lnTo>
                  <a:lnTo>
                    <a:pt x="2350" y="7908"/>
                  </a:lnTo>
                  <a:lnTo>
                    <a:pt x="2351" y="7908"/>
                  </a:lnTo>
                  <a:lnTo>
                    <a:pt x="2352" y="7907"/>
                  </a:lnTo>
                  <a:lnTo>
                    <a:pt x="2353" y="7907"/>
                  </a:lnTo>
                  <a:lnTo>
                    <a:pt x="2354" y="7907"/>
                  </a:lnTo>
                  <a:lnTo>
                    <a:pt x="2355" y="7906"/>
                  </a:lnTo>
                  <a:lnTo>
                    <a:pt x="2356" y="7905"/>
                  </a:lnTo>
                  <a:lnTo>
                    <a:pt x="2357" y="7904"/>
                  </a:lnTo>
                  <a:lnTo>
                    <a:pt x="2358" y="7903"/>
                  </a:lnTo>
                  <a:lnTo>
                    <a:pt x="2359" y="7903"/>
                  </a:lnTo>
                  <a:lnTo>
                    <a:pt x="2361" y="7903"/>
                  </a:lnTo>
                  <a:lnTo>
                    <a:pt x="2362" y="7903"/>
                  </a:lnTo>
                  <a:lnTo>
                    <a:pt x="2362" y="7904"/>
                  </a:lnTo>
                  <a:lnTo>
                    <a:pt x="2363" y="7904"/>
                  </a:lnTo>
                  <a:lnTo>
                    <a:pt x="2363" y="7905"/>
                  </a:lnTo>
                  <a:lnTo>
                    <a:pt x="2364" y="7905"/>
                  </a:lnTo>
                  <a:lnTo>
                    <a:pt x="2365" y="7906"/>
                  </a:lnTo>
                  <a:lnTo>
                    <a:pt x="2369" y="7910"/>
                  </a:lnTo>
                  <a:lnTo>
                    <a:pt x="2370" y="7911"/>
                  </a:lnTo>
                  <a:lnTo>
                    <a:pt x="2371" y="7911"/>
                  </a:lnTo>
                  <a:lnTo>
                    <a:pt x="2374" y="7911"/>
                  </a:lnTo>
                  <a:lnTo>
                    <a:pt x="2375" y="7911"/>
                  </a:lnTo>
                  <a:lnTo>
                    <a:pt x="2376" y="7910"/>
                  </a:lnTo>
                  <a:lnTo>
                    <a:pt x="2377" y="7910"/>
                  </a:lnTo>
                  <a:lnTo>
                    <a:pt x="2379" y="7908"/>
                  </a:lnTo>
                  <a:lnTo>
                    <a:pt x="2380" y="7908"/>
                  </a:lnTo>
                  <a:lnTo>
                    <a:pt x="2380" y="7907"/>
                  </a:lnTo>
                  <a:lnTo>
                    <a:pt x="2381" y="7907"/>
                  </a:lnTo>
                  <a:lnTo>
                    <a:pt x="2381" y="7906"/>
                  </a:lnTo>
                  <a:lnTo>
                    <a:pt x="2382" y="7906"/>
                  </a:lnTo>
                  <a:lnTo>
                    <a:pt x="2382" y="7905"/>
                  </a:lnTo>
                  <a:lnTo>
                    <a:pt x="2382" y="7904"/>
                  </a:lnTo>
                  <a:lnTo>
                    <a:pt x="2383" y="7903"/>
                  </a:lnTo>
                  <a:lnTo>
                    <a:pt x="2383" y="7902"/>
                  </a:lnTo>
                  <a:lnTo>
                    <a:pt x="2383" y="7901"/>
                  </a:lnTo>
                  <a:lnTo>
                    <a:pt x="2383" y="7900"/>
                  </a:lnTo>
                  <a:lnTo>
                    <a:pt x="2384" y="7899"/>
                  </a:lnTo>
                  <a:lnTo>
                    <a:pt x="2385" y="7896"/>
                  </a:lnTo>
                  <a:lnTo>
                    <a:pt x="2385" y="7893"/>
                  </a:lnTo>
                  <a:close/>
                  <a:moveTo>
                    <a:pt x="6322" y="8333"/>
                  </a:moveTo>
                  <a:lnTo>
                    <a:pt x="6321" y="8307"/>
                  </a:lnTo>
                  <a:lnTo>
                    <a:pt x="6257" y="8310"/>
                  </a:lnTo>
                  <a:lnTo>
                    <a:pt x="6258" y="8337"/>
                  </a:lnTo>
                  <a:lnTo>
                    <a:pt x="6322" y="8333"/>
                  </a:lnTo>
                  <a:close/>
                  <a:moveTo>
                    <a:pt x="6667" y="119"/>
                  </a:moveTo>
                  <a:lnTo>
                    <a:pt x="6626" y="0"/>
                  </a:lnTo>
                  <a:lnTo>
                    <a:pt x="6599" y="7"/>
                  </a:lnTo>
                  <a:lnTo>
                    <a:pt x="6638" y="128"/>
                  </a:lnTo>
                  <a:lnTo>
                    <a:pt x="6667" y="119"/>
                  </a:lnTo>
                  <a:close/>
                  <a:moveTo>
                    <a:pt x="6994" y="411"/>
                  </a:moveTo>
                  <a:lnTo>
                    <a:pt x="6992" y="406"/>
                  </a:lnTo>
                  <a:lnTo>
                    <a:pt x="6989" y="403"/>
                  </a:lnTo>
                  <a:lnTo>
                    <a:pt x="6986" y="410"/>
                  </a:lnTo>
                  <a:lnTo>
                    <a:pt x="6987" y="412"/>
                  </a:lnTo>
                  <a:lnTo>
                    <a:pt x="6986" y="414"/>
                  </a:lnTo>
                  <a:lnTo>
                    <a:pt x="6984" y="415"/>
                  </a:lnTo>
                  <a:lnTo>
                    <a:pt x="6982" y="414"/>
                  </a:lnTo>
                  <a:lnTo>
                    <a:pt x="6980" y="412"/>
                  </a:lnTo>
                  <a:lnTo>
                    <a:pt x="6981" y="410"/>
                  </a:lnTo>
                  <a:lnTo>
                    <a:pt x="6982" y="409"/>
                  </a:lnTo>
                  <a:lnTo>
                    <a:pt x="6983" y="408"/>
                  </a:lnTo>
                  <a:lnTo>
                    <a:pt x="6985" y="402"/>
                  </a:lnTo>
                  <a:lnTo>
                    <a:pt x="6984" y="401"/>
                  </a:lnTo>
                  <a:lnTo>
                    <a:pt x="6978" y="403"/>
                  </a:lnTo>
                  <a:lnTo>
                    <a:pt x="6975" y="405"/>
                  </a:lnTo>
                  <a:lnTo>
                    <a:pt x="6973" y="410"/>
                  </a:lnTo>
                  <a:lnTo>
                    <a:pt x="6974" y="414"/>
                  </a:lnTo>
                  <a:lnTo>
                    <a:pt x="6975" y="417"/>
                  </a:lnTo>
                  <a:lnTo>
                    <a:pt x="6978" y="421"/>
                  </a:lnTo>
                  <a:lnTo>
                    <a:pt x="6977" y="426"/>
                  </a:lnTo>
                  <a:lnTo>
                    <a:pt x="6984" y="428"/>
                  </a:lnTo>
                  <a:lnTo>
                    <a:pt x="6985" y="423"/>
                  </a:lnTo>
                  <a:lnTo>
                    <a:pt x="6989" y="420"/>
                  </a:lnTo>
                  <a:lnTo>
                    <a:pt x="6993" y="417"/>
                  </a:lnTo>
                  <a:lnTo>
                    <a:pt x="6994" y="411"/>
                  </a:lnTo>
                  <a:close/>
                  <a:moveTo>
                    <a:pt x="7024" y="422"/>
                  </a:moveTo>
                  <a:lnTo>
                    <a:pt x="7023" y="418"/>
                  </a:lnTo>
                  <a:lnTo>
                    <a:pt x="7020" y="414"/>
                  </a:lnTo>
                  <a:lnTo>
                    <a:pt x="7018" y="413"/>
                  </a:lnTo>
                  <a:lnTo>
                    <a:pt x="7016" y="420"/>
                  </a:lnTo>
                  <a:lnTo>
                    <a:pt x="7017" y="422"/>
                  </a:lnTo>
                  <a:lnTo>
                    <a:pt x="7016" y="424"/>
                  </a:lnTo>
                  <a:lnTo>
                    <a:pt x="7015" y="425"/>
                  </a:lnTo>
                  <a:lnTo>
                    <a:pt x="7013" y="426"/>
                  </a:lnTo>
                  <a:lnTo>
                    <a:pt x="7011" y="425"/>
                  </a:lnTo>
                  <a:lnTo>
                    <a:pt x="7010" y="422"/>
                  </a:lnTo>
                  <a:lnTo>
                    <a:pt x="7011" y="420"/>
                  </a:lnTo>
                  <a:lnTo>
                    <a:pt x="7012" y="419"/>
                  </a:lnTo>
                  <a:lnTo>
                    <a:pt x="7014" y="418"/>
                  </a:lnTo>
                  <a:lnTo>
                    <a:pt x="7016" y="412"/>
                  </a:lnTo>
                  <a:lnTo>
                    <a:pt x="7011" y="412"/>
                  </a:lnTo>
                  <a:lnTo>
                    <a:pt x="7006" y="414"/>
                  </a:lnTo>
                  <a:lnTo>
                    <a:pt x="7004" y="418"/>
                  </a:lnTo>
                  <a:lnTo>
                    <a:pt x="7004" y="422"/>
                  </a:lnTo>
                  <a:lnTo>
                    <a:pt x="7005" y="426"/>
                  </a:lnTo>
                  <a:lnTo>
                    <a:pt x="7006" y="428"/>
                  </a:lnTo>
                  <a:lnTo>
                    <a:pt x="7009" y="430"/>
                  </a:lnTo>
                  <a:lnTo>
                    <a:pt x="7006" y="435"/>
                  </a:lnTo>
                  <a:lnTo>
                    <a:pt x="7012" y="437"/>
                  </a:lnTo>
                  <a:lnTo>
                    <a:pt x="7014" y="432"/>
                  </a:lnTo>
                  <a:lnTo>
                    <a:pt x="7019" y="430"/>
                  </a:lnTo>
                  <a:lnTo>
                    <a:pt x="7023" y="427"/>
                  </a:lnTo>
                  <a:lnTo>
                    <a:pt x="7024" y="422"/>
                  </a:lnTo>
                  <a:close/>
                  <a:moveTo>
                    <a:pt x="7054" y="433"/>
                  </a:moveTo>
                  <a:lnTo>
                    <a:pt x="7054" y="428"/>
                  </a:lnTo>
                  <a:lnTo>
                    <a:pt x="7052" y="425"/>
                  </a:lnTo>
                  <a:lnTo>
                    <a:pt x="7050" y="422"/>
                  </a:lnTo>
                  <a:lnTo>
                    <a:pt x="7048" y="422"/>
                  </a:lnTo>
                  <a:lnTo>
                    <a:pt x="7046" y="429"/>
                  </a:lnTo>
                  <a:lnTo>
                    <a:pt x="7047" y="431"/>
                  </a:lnTo>
                  <a:lnTo>
                    <a:pt x="7047" y="434"/>
                  </a:lnTo>
                  <a:lnTo>
                    <a:pt x="7045" y="435"/>
                  </a:lnTo>
                  <a:lnTo>
                    <a:pt x="7043" y="435"/>
                  </a:lnTo>
                  <a:lnTo>
                    <a:pt x="7041" y="434"/>
                  </a:lnTo>
                  <a:lnTo>
                    <a:pt x="7040" y="431"/>
                  </a:lnTo>
                  <a:lnTo>
                    <a:pt x="7041" y="429"/>
                  </a:lnTo>
                  <a:lnTo>
                    <a:pt x="7043" y="428"/>
                  </a:lnTo>
                  <a:lnTo>
                    <a:pt x="7044" y="428"/>
                  </a:lnTo>
                  <a:lnTo>
                    <a:pt x="7046" y="421"/>
                  </a:lnTo>
                  <a:lnTo>
                    <a:pt x="7042" y="422"/>
                  </a:lnTo>
                  <a:lnTo>
                    <a:pt x="7038" y="424"/>
                  </a:lnTo>
                  <a:lnTo>
                    <a:pt x="7035" y="428"/>
                  </a:lnTo>
                  <a:lnTo>
                    <a:pt x="7035" y="432"/>
                  </a:lnTo>
                  <a:lnTo>
                    <a:pt x="7035" y="435"/>
                  </a:lnTo>
                  <a:lnTo>
                    <a:pt x="7037" y="439"/>
                  </a:lnTo>
                  <a:lnTo>
                    <a:pt x="7039" y="440"/>
                  </a:lnTo>
                  <a:lnTo>
                    <a:pt x="7037" y="446"/>
                  </a:lnTo>
                  <a:lnTo>
                    <a:pt x="7042" y="448"/>
                  </a:lnTo>
                  <a:lnTo>
                    <a:pt x="7045" y="442"/>
                  </a:lnTo>
                  <a:lnTo>
                    <a:pt x="7049" y="441"/>
                  </a:lnTo>
                  <a:lnTo>
                    <a:pt x="7053" y="437"/>
                  </a:lnTo>
                  <a:lnTo>
                    <a:pt x="7054" y="433"/>
                  </a:lnTo>
                  <a:close/>
                  <a:moveTo>
                    <a:pt x="7084" y="440"/>
                  </a:moveTo>
                  <a:lnTo>
                    <a:pt x="7084" y="436"/>
                  </a:lnTo>
                  <a:lnTo>
                    <a:pt x="7081" y="432"/>
                  </a:lnTo>
                  <a:lnTo>
                    <a:pt x="7079" y="432"/>
                  </a:lnTo>
                  <a:lnTo>
                    <a:pt x="7077" y="439"/>
                  </a:lnTo>
                  <a:lnTo>
                    <a:pt x="7078" y="441"/>
                  </a:lnTo>
                  <a:lnTo>
                    <a:pt x="7077" y="443"/>
                  </a:lnTo>
                  <a:lnTo>
                    <a:pt x="7075" y="444"/>
                  </a:lnTo>
                  <a:lnTo>
                    <a:pt x="7073" y="444"/>
                  </a:lnTo>
                  <a:lnTo>
                    <a:pt x="7071" y="444"/>
                  </a:lnTo>
                  <a:lnTo>
                    <a:pt x="7071" y="441"/>
                  </a:lnTo>
                  <a:lnTo>
                    <a:pt x="7072" y="438"/>
                  </a:lnTo>
                  <a:lnTo>
                    <a:pt x="7074" y="437"/>
                  </a:lnTo>
                  <a:lnTo>
                    <a:pt x="7077" y="431"/>
                  </a:lnTo>
                  <a:lnTo>
                    <a:pt x="7075" y="430"/>
                  </a:lnTo>
                  <a:lnTo>
                    <a:pt x="7070" y="433"/>
                  </a:lnTo>
                  <a:lnTo>
                    <a:pt x="7067" y="435"/>
                  </a:lnTo>
                  <a:lnTo>
                    <a:pt x="7065" y="439"/>
                  </a:lnTo>
                  <a:lnTo>
                    <a:pt x="7065" y="443"/>
                  </a:lnTo>
                  <a:lnTo>
                    <a:pt x="7066" y="446"/>
                  </a:lnTo>
                  <a:lnTo>
                    <a:pt x="7068" y="450"/>
                  </a:lnTo>
                  <a:lnTo>
                    <a:pt x="7067" y="455"/>
                  </a:lnTo>
                  <a:lnTo>
                    <a:pt x="7073" y="457"/>
                  </a:lnTo>
                  <a:lnTo>
                    <a:pt x="7075" y="452"/>
                  </a:lnTo>
                  <a:lnTo>
                    <a:pt x="7080" y="450"/>
                  </a:lnTo>
                  <a:lnTo>
                    <a:pt x="7084" y="446"/>
                  </a:lnTo>
                  <a:lnTo>
                    <a:pt x="7084" y="440"/>
                  </a:lnTo>
                  <a:close/>
                  <a:moveTo>
                    <a:pt x="7114" y="451"/>
                  </a:moveTo>
                  <a:lnTo>
                    <a:pt x="7113" y="446"/>
                  </a:lnTo>
                  <a:lnTo>
                    <a:pt x="7110" y="443"/>
                  </a:lnTo>
                  <a:lnTo>
                    <a:pt x="7107" y="449"/>
                  </a:lnTo>
                  <a:lnTo>
                    <a:pt x="7108" y="451"/>
                  </a:lnTo>
                  <a:lnTo>
                    <a:pt x="7106" y="454"/>
                  </a:lnTo>
                  <a:lnTo>
                    <a:pt x="7104" y="455"/>
                  </a:lnTo>
                  <a:lnTo>
                    <a:pt x="7102" y="453"/>
                  </a:lnTo>
                  <a:lnTo>
                    <a:pt x="7101" y="451"/>
                  </a:lnTo>
                  <a:lnTo>
                    <a:pt x="7102" y="448"/>
                  </a:lnTo>
                  <a:lnTo>
                    <a:pt x="7104" y="447"/>
                  </a:lnTo>
                  <a:lnTo>
                    <a:pt x="7106" y="441"/>
                  </a:lnTo>
                  <a:lnTo>
                    <a:pt x="7105" y="441"/>
                  </a:lnTo>
                  <a:lnTo>
                    <a:pt x="7099" y="443"/>
                  </a:lnTo>
                  <a:lnTo>
                    <a:pt x="7095" y="448"/>
                  </a:lnTo>
                  <a:lnTo>
                    <a:pt x="7095" y="452"/>
                  </a:lnTo>
                  <a:lnTo>
                    <a:pt x="7096" y="456"/>
                  </a:lnTo>
                  <a:lnTo>
                    <a:pt x="7098" y="459"/>
                  </a:lnTo>
                  <a:lnTo>
                    <a:pt x="7097" y="465"/>
                  </a:lnTo>
                  <a:lnTo>
                    <a:pt x="7103" y="467"/>
                  </a:lnTo>
                  <a:lnTo>
                    <a:pt x="7105" y="461"/>
                  </a:lnTo>
                  <a:lnTo>
                    <a:pt x="7109" y="460"/>
                  </a:lnTo>
                  <a:lnTo>
                    <a:pt x="7113" y="456"/>
                  </a:lnTo>
                  <a:lnTo>
                    <a:pt x="7114" y="451"/>
                  </a:lnTo>
                  <a:close/>
                  <a:moveTo>
                    <a:pt x="8066" y="3908"/>
                  </a:moveTo>
                  <a:lnTo>
                    <a:pt x="7656" y="3788"/>
                  </a:lnTo>
                  <a:lnTo>
                    <a:pt x="7632" y="3788"/>
                  </a:lnTo>
                  <a:lnTo>
                    <a:pt x="7322" y="3688"/>
                  </a:lnTo>
                  <a:lnTo>
                    <a:pt x="7262" y="3668"/>
                  </a:lnTo>
                  <a:lnTo>
                    <a:pt x="7216" y="3688"/>
                  </a:lnTo>
                  <a:lnTo>
                    <a:pt x="7093" y="3648"/>
                  </a:lnTo>
                  <a:lnTo>
                    <a:pt x="7072" y="3628"/>
                  </a:lnTo>
                  <a:lnTo>
                    <a:pt x="6921" y="3568"/>
                  </a:lnTo>
                  <a:lnTo>
                    <a:pt x="6928" y="3548"/>
                  </a:lnTo>
                  <a:lnTo>
                    <a:pt x="6962" y="3448"/>
                  </a:lnTo>
                  <a:lnTo>
                    <a:pt x="6969" y="3428"/>
                  </a:lnTo>
                  <a:lnTo>
                    <a:pt x="6937" y="3428"/>
                  </a:lnTo>
                  <a:lnTo>
                    <a:pt x="6925" y="3448"/>
                  </a:lnTo>
                  <a:lnTo>
                    <a:pt x="6842" y="3428"/>
                  </a:lnTo>
                  <a:lnTo>
                    <a:pt x="6827" y="3548"/>
                  </a:lnTo>
                  <a:lnTo>
                    <a:pt x="6760" y="3528"/>
                  </a:lnTo>
                  <a:lnTo>
                    <a:pt x="6737" y="3548"/>
                  </a:lnTo>
                  <a:lnTo>
                    <a:pt x="6661" y="3528"/>
                  </a:lnTo>
                  <a:lnTo>
                    <a:pt x="6590" y="3508"/>
                  </a:lnTo>
                  <a:lnTo>
                    <a:pt x="6594" y="3488"/>
                  </a:lnTo>
                  <a:lnTo>
                    <a:pt x="6541" y="3488"/>
                  </a:lnTo>
                  <a:lnTo>
                    <a:pt x="6546" y="3448"/>
                  </a:lnTo>
                  <a:lnTo>
                    <a:pt x="6391" y="3408"/>
                  </a:lnTo>
                  <a:lnTo>
                    <a:pt x="6389" y="3428"/>
                  </a:lnTo>
                  <a:lnTo>
                    <a:pt x="6228" y="3388"/>
                  </a:lnTo>
                  <a:lnTo>
                    <a:pt x="6105" y="3388"/>
                  </a:lnTo>
                  <a:lnTo>
                    <a:pt x="5980" y="3368"/>
                  </a:lnTo>
                  <a:lnTo>
                    <a:pt x="5886" y="3368"/>
                  </a:lnTo>
                  <a:lnTo>
                    <a:pt x="5823" y="3388"/>
                  </a:lnTo>
                  <a:lnTo>
                    <a:pt x="5182" y="3388"/>
                  </a:lnTo>
                  <a:lnTo>
                    <a:pt x="5076" y="3408"/>
                  </a:lnTo>
                  <a:lnTo>
                    <a:pt x="4753" y="3408"/>
                  </a:lnTo>
                  <a:lnTo>
                    <a:pt x="4474" y="3428"/>
                  </a:lnTo>
                  <a:lnTo>
                    <a:pt x="4176" y="3428"/>
                  </a:lnTo>
                  <a:lnTo>
                    <a:pt x="3735" y="3448"/>
                  </a:lnTo>
                  <a:lnTo>
                    <a:pt x="3649" y="3448"/>
                  </a:lnTo>
                  <a:lnTo>
                    <a:pt x="3650" y="3468"/>
                  </a:lnTo>
                  <a:lnTo>
                    <a:pt x="3634" y="3468"/>
                  </a:lnTo>
                  <a:lnTo>
                    <a:pt x="3635" y="3488"/>
                  </a:lnTo>
                  <a:lnTo>
                    <a:pt x="3612" y="3488"/>
                  </a:lnTo>
                  <a:lnTo>
                    <a:pt x="3609" y="3468"/>
                  </a:lnTo>
                  <a:lnTo>
                    <a:pt x="3558" y="3468"/>
                  </a:lnTo>
                  <a:lnTo>
                    <a:pt x="3389" y="3488"/>
                  </a:lnTo>
                  <a:lnTo>
                    <a:pt x="3378" y="3488"/>
                  </a:lnTo>
                  <a:lnTo>
                    <a:pt x="3382" y="3508"/>
                  </a:lnTo>
                  <a:lnTo>
                    <a:pt x="3358" y="3508"/>
                  </a:lnTo>
                  <a:lnTo>
                    <a:pt x="3354" y="3488"/>
                  </a:lnTo>
                  <a:lnTo>
                    <a:pt x="3114" y="3528"/>
                  </a:lnTo>
                  <a:lnTo>
                    <a:pt x="2905" y="3588"/>
                  </a:lnTo>
                  <a:lnTo>
                    <a:pt x="2850" y="3588"/>
                  </a:lnTo>
                  <a:lnTo>
                    <a:pt x="2736" y="3628"/>
                  </a:lnTo>
                  <a:lnTo>
                    <a:pt x="2656" y="3668"/>
                  </a:lnTo>
                  <a:lnTo>
                    <a:pt x="2586" y="3688"/>
                  </a:lnTo>
                  <a:lnTo>
                    <a:pt x="2517" y="3728"/>
                  </a:lnTo>
                  <a:lnTo>
                    <a:pt x="2444" y="3768"/>
                  </a:lnTo>
                  <a:lnTo>
                    <a:pt x="2441" y="3768"/>
                  </a:lnTo>
                  <a:lnTo>
                    <a:pt x="2445" y="3788"/>
                  </a:lnTo>
                  <a:lnTo>
                    <a:pt x="2438" y="3788"/>
                  </a:lnTo>
                  <a:lnTo>
                    <a:pt x="2293" y="3868"/>
                  </a:lnTo>
                  <a:lnTo>
                    <a:pt x="2290" y="3868"/>
                  </a:lnTo>
                  <a:lnTo>
                    <a:pt x="2234" y="3908"/>
                  </a:lnTo>
                  <a:lnTo>
                    <a:pt x="8066" y="3908"/>
                  </a:lnTo>
                  <a:close/>
                  <a:moveTo>
                    <a:pt x="8233" y="3908"/>
                  </a:moveTo>
                  <a:lnTo>
                    <a:pt x="8132" y="3888"/>
                  </a:lnTo>
                  <a:lnTo>
                    <a:pt x="8066" y="3908"/>
                  </a:lnTo>
                  <a:lnTo>
                    <a:pt x="8233" y="3908"/>
                  </a:lnTo>
                  <a:close/>
                  <a:moveTo>
                    <a:pt x="8640" y="3888"/>
                  </a:moveTo>
                  <a:lnTo>
                    <a:pt x="8545" y="3868"/>
                  </a:lnTo>
                  <a:lnTo>
                    <a:pt x="8540" y="3888"/>
                  </a:lnTo>
                  <a:lnTo>
                    <a:pt x="8535" y="3888"/>
                  </a:lnTo>
                  <a:lnTo>
                    <a:pt x="8453" y="3868"/>
                  </a:lnTo>
                  <a:lnTo>
                    <a:pt x="8449" y="3888"/>
                  </a:lnTo>
                  <a:lnTo>
                    <a:pt x="8390" y="3888"/>
                  </a:lnTo>
                  <a:lnTo>
                    <a:pt x="8389" y="3908"/>
                  </a:lnTo>
                  <a:lnTo>
                    <a:pt x="8637" y="3908"/>
                  </a:lnTo>
                  <a:lnTo>
                    <a:pt x="8640" y="3888"/>
                  </a:lnTo>
                  <a:close/>
                  <a:moveTo>
                    <a:pt x="9780" y="4048"/>
                  </a:moveTo>
                  <a:lnTo>
                    <a:pt x="9364" y="3988"/>
                  </a:lnTo>
                  <a:lnTo>
                    <a:pt x="9355" y="4048"/>
                  </a:lnTo>
                  <a:lnTo>
                    <a:pt x="9135" y="4028"/>
                  </a:lnTo>
                  <a:lnTo>
                    <a:pt x="8887" y="3988"/>
                  </a:lnTo>
                  <a:lnTo>
                    <a:pt x="8662" y="3948"/>
                  </a:lnTo>
                  <a:lnTo>
                    <a:pt x="8653" y="3928"/>
                  </a:lnTo>
                  <a:lnTo>
                    <a:pt x="2206" y="3928"/>
                  </a:lnTo>
                  <a:lnTo>
                    <a:pt x="2146" y="3928"/>
                  </a:lnTo>
                  <a:lnTo>
                    <a:pt x="2109" y="3948"/>
                  </a:lnTo>
                  <a:lnTo>
                    <a:pt x="2048" y="4008"/>
                  </a:lnTo>
                  <a:lnTo>
                    <a:pt x="2040" y="4008"/>
                  </a:lnTo>
                  <a:lnTo>
                    <a:pt x="1991" y="4048"/>
                  </a:lnTo>
                  <a:lnTo>
                    <a:pt x="1897" y="4128"/>
                  </a:lnTo>
                  <a:lnTo>
                    <a:pt x="1869" y="4168"/>
                  </a:lnTo>
                  <a:lnTo>
                    <a:pt x="1802" y="4248"/>
                  </a:lnTo>
                  <a:lnTo>
                    <a:pt x="1805" y="4248"/>
                  </a:lnTo>
                  <a:lnTo>
                    <a:pt x="1782" y="4268"/>
                  </a:lnTo>
                  <a:lnTo>
                    <a:pt x="1787" y="4268"/>
                  </a:lnTo>
                  <a:lnTo>
                    <a:pt x="1775" y="4288"/>
                  </a:lnTo>
                  <a:lnTo>
                    <a:pt x="1787" y="4308"/>
                  </a:lnTo>
                  <a:lnTo>
                    <a:pt x="1800" y="4288"/>
                  </a:lnTo>
                  <a:lnTo>
                    <a:pt x="1804" y="4288"/>
                  </a:lnTo>
                  <a:lnTo>
                    <a:pt x="1748" y="4368"/>
                  </a:lnTo>
                  <a:lnTo>
                    <a:pt x="1742" y="4368"/>
                  </a:lnTo>
                  <a:lnTo>
                    <a:pt x="1749" y="4348"/>
                  </a:lnTo>
                  <a:lnTo>
                    <a:pt x="1723" y="4348"/>
                  </a:lnTo>
                  <a:lnTo>
                    <a:pt x="1704" y="4388"/>
                  </a:lnTo>
                  <a:lnTo>
                    <a:pt x="1701" y="4388"/>
                  </a:lnTo>
                  <a:lnTo>
                    <a:pt x="1684" y="4408"/>
                  </a:lnTo>
                  <a:lnTo>
                    <a:pt x="1633" y="4508"/>
                  </a:lnTo>
                  <a:lnTo>
                    <a:pt x="1600" y="4568"/>
                  </a:lnTo>
                  <a:lnTo>
                    <a:pt x="1569" y="4648"/>
                  </a:lnTo>
                  <a:lnTo>
                    <a:pt x="1550" y="4688"/>
                  </a:lnTo>
                  <a:lnTo>
                    <a:pt x="1555" y="4688"/>
                  </a:lnTo>
                  <a:lnTo>
                    <a:pt x="1567" y="4708"/>
                  </a:lnTo>
                  <a:lnTo>
                    <a:pt x="1550" y="4708"/>
                  </a:lnTo>
                  <a:lnTo>
                    <a:pt x="1523" y="4768"/>
                  </a:lnTo>
                  <a:lnTo>
                    <a:pt x="1526" y="4768"/>
                  </a:lnTo>
                  <a:lnTo>
                    <a:pt x="1515" y="4788"/>
                  </a:lnTo>
                  <a:lnTo>
                    <a:pt x="1509" y="4808"/>
                  </a:lnTo>
                  <a:lnTo>
                    <a:pt x="1506" y="4788"/>
                  </a:lnTo>
                  <a:lnTo>
                    <a:pt x="1469" y="4888"/>
                  </a:lnTo>
                  <a:lnTo>
                    <a:pt x="1407" y="5028"/>
                  </a:lnTo>
                  <a:lnTo>
                    <a:pt x="1375" y="5108"/>
                  </a:lnTo>
                  <a:lnTo>
                    <a:pt x="1360" y="5148"/>
                  </a:lnTo>
                  <a:lnTo>
                    <a:pt x="1350" y="5148"/>
                  </a:lnTo>
                  <a:lnTo>
                    <a:pt x="1333" y="5228"/>
                  </a:lnTo>
                  <a:lnTo>
                    <a:pt x="1300" y="5368"/>
                  </a:lnTo>
                  <a:lnTo>
                    <a:pt x="1249" y="5668"/>
                  </a:lnTo>
                  <a:lnTo>
                    <a:pt x="1233" y="5808"/>
                  </a:lnTo>
                  <a:lnTo>
                    <a:pt x="1256" y="5808"/>
                  </a:lnTo>
                  <a:lnTo>
                    <a:pt x="1253" y="5868"/>
                  </a:lnTo>
                  <a:lnTo>
                    <a:pt x="1244" y="5868"/>
                  </a:lnTo>
                  <a:lnTo>
                    <a:pt x="1244" y="5848"/>
                  </a:lnTo>
                  <a:lnTo>
                    <a:pt x="1232" y="5848"/>
                  </a:lnTo>
                  <a:lnTo>
                    <a:pt x="1228" y="5888"/>
                  </a:lnTo>
                  <a:lnTo>
                    <a:pt x="1224" y="5888"/>
                  </a:lnTo>
                  <a:lnTo>
                    <a:pt x="1217" y="5948"/>
                  </a:lnTo>
                  <a:lnTo>
                    <a:pt x="1210" y="6028"/>
                  </a:lnTo>
                  <a:lnTo>
                    <a:pt x="1199" y="6168"/>
                  </a:lnTo>
                  <a:lnTo>
                    <a:pt x="1191" y="6268"/>
                  </a:lnTo>
                  <a:lnTo>
                    <a:pt x="1183" y="6408"/>
                  </a:lnTo>
                  <a:lnTo>
                    <a:pt x="1177" y="6528"/>
                  </a:lnTo>
                  <a:lnTo>
                    <a:pt x="1164" y="6528"/>
                  </a:lnTo>
                  <a:lnTo>
                    <a:pt x="1163" y="6548"/>
                  </a:lnTo>
                  <a:lnTo>
                    <a:pt x="1154" y="6548"/>
                  </a:lnTo>
                  <a:lnTo>
                    <a:pt x="1150" y="6608"/>
                  </a:lnTo>
                  <a:lnTo>
                    <a:pt x="1148" y="6688"/>
                  </a:lnTo>
                  <a:lnTo>
                    <a:pt x="1147" y="6748"/>
                  </a:lnTo>
                  <a:lnTo>
                    <a:pt x="1157" y="6748"/>
                  </a:lnTo>
                  <a:lnTo>
                    <a:pt x="1157" y="6768"/>
                  </a:lnTo>
                  <a:lnTo>
                    <a:pt x="1176" y="6768"/>
                  </a:lnTo>
                  <a:lnTo>
                    <a:pt x="1175" y="6788"/>
                  </a:lnTo>
                  <a:lnTo>
                    <a:pt x="1176" y="6828"/>
                  </a:lnTo>
                  <a:lnTo>
                    <a:pt x="1175" y="6828"/>
                  </a:lnTo>
                  <a:lnTo>
                    <a:pt x="1174" y="6908"/>
                  </a:lnTo>
                  <a:lnTo>
                    <a:pt x="1171" y="6908"/>
                  </a:lnTo>
                  <a:lnTo>
                    <a:pt x="1169" y="6928"/>
                  </a:lnTo>
                  <a:lnTo>
                    <a:pt x="1154" y="6928"/>
                  </a:lnTo>
                  <a:lnTo>
                    <a:pt x="1150" y="6988"/>
                  </a:lnTo>
                  <a:lnTo>
                    <a:pt x="1168" y="6988"/>
                  </a:lnTo>
                  <a:lnTo>
                    <a:pt x="1097" y="7848"/>
                  </a:lnTo>
                  <a:lnTo>
                    <a:pt x="1040" y="8628"/>
                  </a:lnTo>
                  <a:lnTo>
                    <a:pt x="1766" y="8628"/>
                  </a:lnTo>
                  <a:lnTo>
                    <a:pt x="1827" y="7908"/>
                  </a:lnTo>
                  <a:lnTo>
                    <a:pt x="1915" y="6928"/>
                  </a:lnTo>
                  <a:lnTo>
                    <a:pt x="1918" y="6908"/>
                  </a:lnTo>
                  <a:lnTo>
                    <a:pt x="1919" y="6868"/>
                  </a:lnTo>
                  <a:lnTo>
                    <a:pt x="1921" y="6828"/>
                  </a:lnTo>
                  <a:lnTo>
                    <a:pt x="1922" y="6828"/>
                  </a:lnTo>
                  <a:lnTo>
                    <a:pt x="1933" y="6668"/>
                  </a:lnTo>
                  <a:lnTo>
                    <a:pt x="1941" y="6608"/>
                  </a:lnTo>
                  <a:lnTo>
                    <a:pt x="1980" y="6148"/>
                  </a:lnTo>
                  <a:lnTo>
                    <a:pt x="1983" y="6128"/>
                  </a:lnTo>
                  <a:lnTo>
                    <a:pt x="2003" y="5928"/>
                  </a:lnTo>
                  <a:lnTo>
                    <a:pt x="2011" y="5868"/>
                  </a:lnTo>
                  <a:lnTo>
                    <a:pt x="2023" y="5788"/>
                  </a:lnTo>
                  <a:lnTo>
                    <a:pt x="2048" y="5648"/>
                  </a:lnTo>
                  <a:lnTo>
                    <a:pt x="2116" y="5428"/>
                  </a:lnTo>
                  <a:lnTo>
                    <a:pt x="2217" y="5188"/>
                  </a:lnTo>
                  <a:lnTo>
                    <a:pt x="2249" y="5128"/>
                  </a:lnTo>
                  <a:lnTo>
                    <a:pt x="2293" y="5068"/>
                  </a:lnTo>
                  <a:lnTo>
                    <a:pt x="2343" y="4988"/>
                  </a:lnTo>
                  <a:lnTo>
                    <a:pt x="2372" y="4948"/>
                  </a:lnTo>
                  <a:lnTo>
                    <a:pt x="2380" y="4948"/>
                  </a:lnTo>
                  <a:lnTo>
                    <a:pt x="2395" y="4928"/>
                  </a:lnTo>
                  <a:lnTo>
                    <a:pt x="2385" y="4928"/>
                  </a:lnTo>
                  <a:lnTo>
                    <a:pt x="2401" y="4908"/>
                  </a:lnTo>
                  <a:lnTo>
                    <a:pt x="2408" y="4908"/>
                  </a:lnTo>
                  <a:lnTo>
                    <a:pt x="2420" y="4888"/>
                  </a:lnTo>
                  <a:lnTo>
                    <a:pt x="2427" y="4868"/>
                  </a:lnTo>
                  <a:lnTo>
                    <a:pt x="2440" y="4848"/>
                  </a:lnTo>
                  <a:lnTo>
                    <a:pt x="2450" y="4868"/>
                  </a:lnTo>
                  <a:lnTo>
                    <a:pt x="2468" y="4848"/>
                  </a:lnTo>
                  <a:lnTo>
                    <a:pt x="2458" y="4848"/>
                  </a:lnTo>
                  <a:lnTo>
                    <a:pt x="2499" y="4808"/>
                  </a:lnTo>
                  <a:lnTo>
                    <a:pt x="2519" y="4788"/>
                  </a:lnTo>
                  <a:lnTo>
                    <a:pt x="2560" y="4748"/>
                  </a:lnTo>
                  <a:lnTo>
                    <a:pt x="2605" y="4708"/>
                  </a:lnTo>
                  <a:lnTo>
                    <a:pt x="2660" y="4668"/>
                  </a:lnTo>
                  <a:lnTo>
                    <a:pt x="2730" y="4628"/>
                  </a:lnTo>
                  <a:lnTo>
                    <a:pt x="2800" y="4568"/>
                  </a:lnTo>
                  <a:lnTo>
                    <a:pt x="2892" y="4528"/>
                  </a:lnTo>
                  <a:lnTo>
                    <a:pt x="2965" y="4488"/>
                  </a:lnTo>
                  <a:lnTo>
                    <a:pt x="3040" y="4468"/>
                  </a:lnTo>
                  <a:lnTo>
                    <a:pt x="3088" y="4448"/>
                  </a:lnTo>
                  <a:lnTo>
                    <a:pt x="3125" y="4428"/>
                  </a:lnTo>
                  <a:lnTo>
                    <a:pt x="3153" y="4408"/>
                  </a:lnTo>
                  <a:lnTo>
                    <a:pt x="3178" y="4408"/>
                  </a:lnTo>
                  <a:lnTo>
                    <a:pt x="3214" y="4388"/>
                  </a:lnTo>
                  <a:lnTo>
                    <a:pt x="3290" y="4368"/>
                  </a:lnTo>
                  <a:lnTo>
                    <a:pt x="3365" y="4348"/>
                  </a:lnTo>
                  <a:lnTo>
                    <a:pt x="3549" y="4288"/>
                  </a:lnTo>
                  <a:lnTo>
                    <a:pt x="3672" y="4248"/>
                  </a:lnTo>
                  <a:lnTo>
                    <a:pt x="3679" y="4248"/>
                  </a:lnTo>
                  <a:lnTo>
                    <a:pt x="3707" y="4228"/>
                  </a:lnTo>
                  <a:lnTo>
                    <a:pt x="3738" y="4248"/>
                  </a:lnTo>
                  <a:lnTo>
                    <a:pt x="3745" y="4288"/>
                  </a:lnTo>
                  <a:lnTo>
                    <a:pt x="3739" y="4288"/>
                  </a:lnTo>
                  <a:lnTo>
                    <a:pt x="3742" y="4308"/>
                  </a:lnTo>
                  <a:lnTo>
                    <a:pt x="3754" y="4328"/>
                  </a:lnTo>
                  <a:lnTo>
                    <a:pt x="3829" y="4308"/>
                  </a:lnTo>
                  <a:lnTo>
                    <a:pt x="3975" y="4288"/>
                  </a:lnTo>
                  <a:lnTo>
                    <a:pt x="3986" y="4268"/>
                  </a:lnTo>
                  <a:lnTo>
                    <a:pt x="4056" y="4268"/>
                  </a:lnTo>
                  <a:lnTo>
                    <a:pt x="4120" y="4248"/>
                  </a:lnTo>
                  <a:lnTo>
                    <a:pt x="4119" y="4228"/>
                  </a:lnTo>
                  <a:lnTo>
                    <a:pt x="4241" y="4208"/>
                  </a:lnTo>
                  <a:lnTo>
                    <a:pt x="4362" y="4208"/>
                  </a:lnTo>
                  <a:lnTo>
                    <a:pt x="4369" y="4188"/>
                  </a:lnTo>
                  <a:lnTo>
                    <a:pt x="4369" y="4168"/>
                  </a:lnTo>
                  <a:lnTo>
                    <a:pt x="4548" y="4148"/>
                  </a:lnTo>
                  <a:lnTo>
                    <a:pt x="5098" y="4148"/>
                  </a:lnTo>
                  <a:lnTo>
                    <a:pt x="5098" y="4168"/>
                  </a:lnTo>
                  <a:lnTo>
                    <a:pt x="5181" y="4168"/>
                  </a:lnTo>
                  <a:lnTo>
                    <a:pt x="5181" y="4148"/>
                  </a:lnTo>
                  <a:lnTo>
                    <a:pt x="5181" y="4128"/>
                  </a:lnTo>
                  <a:lnTo>
                    <a:pt x="5835" y="4128"/>
                  </a:lnTo>
                  <a:lnTo>
                    <a:pt x="5856" y="4108"/>
                  </a:lnTo>
                  <a:lnTo>
                    <a:pt x="5976" y="4128"/>
                  </a:lnTo>
                  <a:lnTo>
                    <a:pt x="5995" y="4148"/>
                  </a:lnTo>
                  <a:lnTo>
                    <a:pt x="6037" y="4148"/>
                  </a:lnTo>
                  <a:lnTo>
                    <a:pt x="6037" y="4128"/>
                  </a:lnTo>
                  <a:lnTo>
                    <a:pt x="6096" y="4128"/>
                  </a:lnTo>
                  <a:lnTo>
                    <a:pt x="6100" y="4148"/>
                  </a:lnTo>
                  <a:lnTo>
                    <a:pt x="6701" y="4148"/>
                  </a:lnTo>
                  <a:lnTo>
                    <a:pt x="6708" y="4128"/>
                  </a:lnTo>
                  <a:lnTo>
                    <a:pt x="6731" y="4128"/>
                  </a:lnTo>
                  <a:lnTo>
                    <a:pt x="6731" y="4108"/>
                  </a:lnTo>
                  <a:lnTo>
                    <a:pt x="6746" y="4108"/>
                  </a:lnTo>
                  <a:lnTo>
                    <a:pt x="6745" y="4128"/>
                  </a:lnTo>
                  <a:lnTo>
                    <a:pt x="6760" y="4128"/>
                  </a:lnTo>
                  <a:lnTo>
                    <a:pt x="6767" y="4148"/>
                  </a:lnTo>
                  <a:lnTo>
                    <a:pt x="6771" y="4148"/>
                  </a:lnTo>
                  <a:lnTo>
                    <a:pt x="6784" y="4168"/>
                  </a:lnTo>
                  <a:lnTo>
                    <a:pt x="6863" y="4168"/>
                  </a:lnTo>
                  <a:lnTo>
                    <a:pt x="6891" y="4188"/>
                  </a:lnTo>
                  <a:lnTo>
                    <a:pt x="7046" y="4248"/>
                  </a:lnTo>
                  <a:lnTo>
                    <a:pt x="7060" y="4268"/>
                  </a:lnTo>
                  <a:lnTo>
                    <a:pt x="7131" y="4288"/>
                  </a:lnTo>
                  <a:lnTo>
                    <a:pt x="7133" y="4268"/>
                  </a:lnTo>
                  <a:lnTo>
                    <a:pt x="7506" y="4408"/>
                  </a:lnTo>
                  <a:lnTo>
                    <a:pt x="7709" y="4468"/>
                  </a:lnTo>
                  <a:lnTo>
                    <a:pt x="7730" y="4488"/>
                  </a:lnTo>
                  <a:lnTo>
                    <a:pt x="7726" y="4508"/>
                  </a:lnTo>
                  <a:lnTo>
                    <a:pt x="7837" y="4528"/>
                  </a:lnTo>
                  <a:lnTo>
                    <a:pt x="7843" y="4508"/>
                  </a:lnTo>
                  <a:lnTo>
                    <a:pt x="7854" y="4508"/>
                  </a:lnTo>
                  <a:lnTo>
                    <a:pt x="7942" y="4528"/>
                  </a:lnTo>
                  <a:lnTo>
                    <a:pt x="7960" y="4508"/>
                  </a:lnTo>
                  <a:lnTo>
                    <a:pt x="7994" y="4528"/>
                  </a:lnTo>
                  <a:lnTo>
                    <a:pt x="8035" y="4528"/>
                  </a:lnTo>
                  <a:lnTo>
                    <a:pt x="8042" y="4548"/>
                  </a:lnTo>
                  <a:lnTo>
                    <a:pt x="8040" y="4548"/>
                  </a:lnTo>
                  <a:lnTo>
                    <a:pt x="8175" y="4568"/>
                  </a:lnTo>
                  <a:lnTo>
                    <a:pt x="8178" y="4568"/>
                  </a:lnTo>
                  <a:lnTo>
                    <a:pt x="8261" y="4588"/>
                  </a:lnTo>
                  <a:lnTo>
                    <a:pt x="8335" y="4588"/>
                  </a:lnTo>
                  <a:lnTo>
                    <a:pt x="8410" y="4608"/>
                  </a:lnTo>
                  <a:lnTo>
                    <a:pt x="8508" y="4608"/>
                  </a:lnTo>
                  <a:lnTo>
                    <a:pt x="8625" y="4628"/>
                  </a:lnTo>
                  <a:lnTo>
                    <a:pt x="8715" y="4648"/>
                  </a:lnTo>
                  <a:lnTo>
                    <a:pt x="8780" y="4668"/>
                  </a:lnTo>
                  <a:lnTo>
                    <a:pt x="8869" y="4688"/>
                  </a:lnTo>
                  <a:lnTo>
                    <a:pt x="9095" y="4688"/>
                  </a:lnTo>
                  <a:lnTo>
                    <a:pt x="9095" y="4668"/>
                  </a:lnTo>
                  <a:lnTo>
                    <a:pt x="9085" y="4668"/>
                  </a:lnTo>
                  <a:lnTo>
                    <a:pt x="9086" y="4648"/>
                  </a:lnTo>
                  <a:lnTo>
                    <a:pt x="9180" y="4648"/>
                  </a:lnTo>
                  <a:lnTo>
                    <a:pt x="9209" y="4668"/>
                  </a:lnTo>
                  <a:lnTo>
                    <a:pt x="9221" y="4648"/>
                  </a:lnTo>
                  <a:lnTo>
                    <a:pt x="9229" y="4648"/>
                  </a:lnTo>
                  <a:lnTo>
                    <a:pt x="9239" y="4668"/>
                  </a:lnTo>
                  <a:lnTo>
                    <a:pt x="9238" y="4668"/>
                  </a:lnTo>
                  <a:lnTo>
                    <a:pt x="9224" y="4688"/>
                  </a:lnTo>
                  <a:lnTo>
                    <a:pt x="9221" y="4688"/>
                  </a:lnTo>
                  <a:lnTo>
                    <a:pt x="9269" y="4708"/>
                  </a:lnTo>
                  <a:lnTo>
                    <a:pt x="9319" y="4708"/>
                  </a:lnTo>
                  <a:lnTo>
                    <a:pt x="9367" y="4728"/>
                  </a:lnTo>
                  <a:lnTo>
                    <a:pt x="9371" y="4708"/>
                  </a:lnTo>
                  <a:lnTo>
                    <a:pt x="9439" y="4728"/>
                  </a:lnTo>
                  <a:lnTo>
                    <a:pt x="9494" y="4748"/>
                  </a:lnTo>
                  <a:lnTo>
                    <a:pt x="9621" y="4768"/>
                  </a:lnTo>
                  <a:lnTo>
                    <a:pt x="9618" y="4788"/>
                  </a:lnTo>
                  <a:lnTo>
                    <a:pt x="9730" y="4808"/>
                  </a:lnTo>
                  <a:lnTo>
                    <a:pt x="9780" y="4828"/>
                  </a:lnTo>
                  <a:lnTo>
                    <a:pt x="9780" y="4648"/>
                  </a:lnTo>
                  <a:lnTo>
                    <a:pt x="9780" y="4508"/>
                  </a:lnTo>
                  <a:lnTo>
                    <a:pt x="9780" y="4268"/>
                  </a:lnTo>
                  <a:lnTo>
                    <a:pt x="9780" y="4108"/>
                  </a:lnTo>
                  <a:lnTo>
                    <a:pt x="9780" y="4048"/>
                  </a:lnTo>
                  <a:close/>
                </a:path>
              </a:pathLst>
            </a:custGeom>
            <a:solidFill>
              <a:srgbClr val="161A1D">
                <a:alpha val="23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ZA"/>
            </a:p>
          </p:txBody>
        </p:sp>
        <p:pic>
          <p:nvPicPr>
            <p:cNvPr id="2159" name="docshape20">
              <a:extLst>
                <a:ext uri="{FF2B5EF4-FFF2-40B4-BE49-F238E27FC236}">
                  <a16:creationId xmlns:a16="http://schemas.microsoft.com/office/drawing/2014/main" id="{FBED84E4-D95B-70D7-C0BE-69EBDAF9AD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145"/>
              <a:ext cx="3806" cy="1923"/>
            </a:xfrm>
            <a:prstGeom prst="rect">
              <a:avLst/>
            </a:prstGeom>
            <a:noFill/>
            <a:extLst>
              <a:ext uri="{909E8E84-426E-40DD-AFC4-6F175D3DCCD1}">
                <a14:hiddenFill xmlns:a14="http://schemas.microsoft.com/office/drawing/2010/main">
                  <a:solidFill>
                    <a:srgbClr val="FFFFFF"/>
                  </a:solidFill>
                </a14:hiddenFill>
              </a:ext>
            </a:extLst>
          </p:spPr>
        </p:pic>
        <p:pic>
          <p:nvPicPr>
            <p:cNvPr id="2158" name="docshape21">
              <a:extLst>
                <a:ext uri="{FF2B5EF4-FFF2-40B4-BE49-F238E27FC236}">
                  <a16:creationId xmlns:a16="http://schemas.microsoft.com/office/drawing/2014/main" id="{1D7AA0D1-BF92-B60A-5FDA-73C838E82F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 y="8145"/>
              <a:ext cx="5443" cy="4904"/>
            </a:xfrm>
            <a:prstGeom prst="rect">
              <a:avLst/>
            </a:prstGeom>
            <a:noFill/>
            <a:extLst>
              <a:ext uri="{909E8E84-426E-40DD-AFC4-6F175D3DCCD1}">
                <a14:hiddenFill xmlns:a14="http://schemas.microsoft.com/office/drawing/2010/main">
                  <a:solidFill>
                    <a:srgbClr val="FFFFFF"/>
                  </a:solidFill>
                </a14:hiddenFill>
              </a:ext>
            </a:extLst>
          </p:spPr>
        </p:pic>
        <p:pic>
          <p:nvPicPr>
            <p:cNvPr id="2157" name="docshape22">
              <a:extLst>
                <a:ext uri="{FF2B5EF4-FFF2-40B4-BE49-F238E27FC236}">
                  <a16:creationId xmlns:a16="http://schemas.microsoft.com/office/drawing/2014/main" id="{22967030-CA37-5DB6-B037-F0C7595D6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 y="11189"/>
              <a:ext cx="2475" cy="2795"/>
            </a:xfrm>
            <a:prstGeom prst="rect">
              <a:avLst/>
            </a:prstGeom>
            <a:noFill/>
            <a:extLst>
              <a:ext uri="{909E8E84-426E-40DD-AFC4-6F175D3DCCD1}">
                <a14:hiddenFill xmlns:a14="http://schemas.microsoft.com/office/drawing/2010/main">
                  <a:solidFill>
                    <a:srgbClr val="FFFFFF"/>
                  </a:solidFill>
                </a14:hiddenFill>
              </a:ext>
            </a:extLst>
          </p:spPr>
        </p:pic>
        <p:pic>
          <p:nvPicPr>
            <p:cNvPr id="2156" name="docshape23">
              <a:extLst>
                <a:ext uri="{FF2B5EF4-FFF2-40B4-BE49-F238E27FC236}">
                  <a16:creationId xmlns:a16="http://schemas.microsoft.com/office/drawing/2014/main" id="{16BD36AF-1136-71DC-E22B-C32FAE0BFC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145"/>
              <a:ext cx="11906" cy="8628"/>
            </a:xfrm>
            <a:prstGeom prst="rect">
              <a:avLst/>
            </a:prstGeom>
            <a:noFill/>
            <a:extLst>
              <a:ext uri="{909E8E84-426E-40DD-AFC4-6F175D3DCCD1}">
                <a14:hiddenFill xmlns:a14="http://schemas.microsoft.com/office/drawing/2010/main">
                  <a:solidFill>
                    <a:srgbClr val="FFFFFF"/>
                  </a:solidFill>
                </a14:hiddenFill>
              </a:ext>
            </a:extLst>
          </p:spPr>
        </p:pic>
        <p:pic>
          <p:nvPicPr>
            <p:cNvPr id="2155" name="docshape24">
              <a:extLst>
                <a:ext uri="{FF2B5EF4-FFF2-40B4-BE49-F238E27FC236}">
                  <a16:creationId xmlns:a16="http://schemas.microsoft.com/office/drawing/2014/main" id="{41B27816-879E-E8EF-2BB4-4E2643335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4" y="8145"/>
              <a:ext cx="2961" cy="5538"/>
            </a:xfrm>
            <a:prstGeom prst="rect">
              <a:avLst/>
            </a:prstGeom>
            <a:noFill/>
            <a:extLst>
              <a:ext uri="{909E8E84-426E-40DD-AFC4-6F175D3DCCD1}">
                <a14:hiddenFill xmlns:a14="http://schemas.microsoft.com/office/drawing/2010/main">
                  <a:solidFill>
                    <a:srgbClr val="FFFFFF"/>
                  </a:solidFill>
                </a14:hiddenFill>
              </a:ext>
            </a:extLst>
          </p:spPr>
        </p:pic>
        <p:pic>
          <p:nvPicPr>
            <p:cNvPr id="2154" name="docshape25">
              <a:extLst>
                <a:ext uri="{FF2B5EF4-FFF2-40B4-BE49-F238E27FC236}">
                  <a16:creationId xmlns:a16="http://schemas.microsoft.com/office/drawing/2014/main" id="{EEB2406D-A854-7AC8-4B8C-DADF27B522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4" y="9828"/>
              <a:ext cx="1991" cy="2132"/>
            </a:xfrm>
            <a:prstGeom prst="rect">
              <a:avLst/>
            </a:prstGeom>
            <a:noFill/>
            <a:extLst>
              <a:ext uri="{909E8E84-426E-40DD-AFC4-6F175D3DCCD1}">
                <a14:hiddenFill xmlns:a14="http://schemas.microsoft.com/office/drawing/2010/main">
                  <a:solidFill>
                    <a:srgbClr val="FFFFFF"/>
                  </a:solidFill>
                </a14:hiddenFill>
              </a:ext>
            </a:extLst>
          </p:spPr>
        </p:pic>
        <p:pic>
          <p:nvPicPr>
            <p:cNvPr id="2153" name="docshape26">
              <a:extLst>
                <a:ext uri="{FF2B5EF4-FFF2-40B4-BE49-F238E27FC236}">
                  <a16:creationId xmlns:a16="http://schemas.microsoft.com/office/drawing/2014/main" id="{D950A5D2-594A-547E-9DF7-39F31AEAA7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8145"/>
              <a:ext cx="7880" cy="8443"/>
            </a:xfrm>
            <a:prstGeom prst="rect">
              <a:avLst/>
            </a:prstGeom>
            <a:noFill/>
            <a:extLst>
              <a:ext uri="{909E8E84-426E-40DD-AFC4-6F175D3DCCD1}">
                <a14:hiddenFill xmlns:a14="http://schemas.microsoft.com/office/drawing/2010/main">
                  <a:solidFill>
                    <a:srgbClr val="FFFFFF"/>
                  </a:solidFill>
                </a14:hiddenFill>
              </a:ext>
            </a:extLst>
          </p:spPr>
        </p:pic>
        <p:pic>
          <p:nvPicPr>
            <p:cNvPr id="2152" name="docshape27">
              <a:extLst>
                <a:ext uri="{FF2B5EF4-FFF2-40B4-BE49-F238E27FC236}">
                  <a16:creationId xmlns:a16="http://schemas.microsoft.com/office/drawing/2014/main" id="{686BEBFC-3CE2-00A7-F1F4-CA9FE662CD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4" y="14096"/>
              <a:ext cx="3482" cy="2678"/>
            </a:xfrm>
            <a:prstGeom prst="rect">
              <a:avLst/>
            </a:prstGeom>
            <a:noFill/>
            <a:extLst>
              <a:ext uri="{909E8E84-426E-40DD-AFC4-6F175D3DCCD1}">
                <a14:hiddenFill xmlns:a14="http://schemas.microsoft.com/office/drawing/2010/main">
                  <a:solidFill>
                    <a:srgbClr val="FFFFFF"/>
                  </a:solidFill>
                </a14:hiddenFill>
              </a:ext>
            </a:extLst>
          </p:spPr>
        </p:pic>
        <p:pic>
          <p:nvPicPr>
            <p:cNvPr id="2151" name="docshape28">
              <a:extLst>
                <a:ext uri="{FF2B5EF4-FFF2-40B4-BE49-F238E27FC236}">
                  <a16:creationId xmlns:a16="http://schemas.microsoft.com/office/drawing/2014/main" id="{172C93A9-3555-D514-DCD7-CD97E0832D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76" y="12003"/>
              <a:ext cx="129" cy="1173"/>
            </a:xfrm>
            <a:prstGeom prst="rect">
              <a:avLst/>
            </a:prstGeom>
            <a:noFill/>
            <a:extLst>
              <a:ext uri="{909E8E84-426E-40DD-AFC4-6F175D3DCCD1}">
                <a14:hiddenFill xmlns:a14="http://schemas.microsoft.com/office/drawing/2010/main">
                  <a:solidFill>
                    <a:srgbClr val="FFFFFF"/>
                  </a:solidFill>
                </a14:hiddenFill>
              </a:ext>
            </a:extLst>
          </p:spPr>
        </p:pic>
        <p:pic>
          <p:nvPicPr>
            <p:cNvPr id="2150" name="docshape29">
              <a:extLst>
                <a:ext uri="{FF2B5EF4-FFF2-40B4-BE49-F238E27FC236}">
                  <a16:creationId xmlns:a16="http://schemas.microsoft.com/office/drawing/2014/main" id="{900F8E43-D806-81A6-E086-BBA792D33F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6" y="14753"/>
              <a:ext cx="3375" cy="2020"/>
            </a:xfrm>
            <a:prstGeom prst="rect">
              <a:avLst/>
            </a:prstGeom>
            <a:noFill/>
            <a:extLst>
              <a:ext uri="{909E8E84-426E-40DD-AFC4-6F175D3DCCD1}">
                <a14:hiddenFill xmlns:a14="http://schemas.microsoft.com/office/drawing/2010/main">
                  <a:solidFill>
                    <a:srgbClr val="FFFFFF"/>
                  </a:solidFill>
                </a14:hiddenFill>
              </a:ext>
            </a:extLst>
          </p:spPr>
        </p:pic>
        <p:pic>
          <p:nvPicPr>
            <p:cNvPr id="2149" name="docshape30">
              <a:extLst>
                <a:ext uri="{FF2B5EF4-FFF2-40B4-BE49-F238E27FC236}">
                  <a16:creationId xmlns:a16="http://schemas.microsoft.com/office/drawing/2014/main" id="{920CDEFE-639C-5172-5DD4-BF17E374DC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145"/>
              <a:ext cx="10675" cy="5971"/>
            </a:xfrm>
            <a:prstGeom prst="rect">
              <a:avLst/>
            </a:prstGeom>
            <a:noFill/>
            <a:extLst>
              <a:ext uri="{909E8E84-426E-40DD-AFC4-6F175D3DCCD1}">
                <a14:hiddenFill xmlns:a14="http://schemas.microsoft.com/office/drawing/2010/main">
                  <a:solidFill>
                    <a:srgbClr val="FFFFFF"/>
                  </a:solidFill>
                </a14:hiddenFill>
              </a:ext>
            </a:extLst>
          </p:spPr>
        </p:pic>
        <p:pic>
          <p:nvPicPr>
            <p:cNvPr id="2148" name="docshape31">
              <a:extLst>
                <a:ext uri="{FF2B5EF4-FFF2-40B4-BE49-F238E27FC236}">
                  <a16:creationId xmlns:a16="http://schemas.microsoft.com/office/drawing/2014/main" id="{563F239A-F867-3CF0-65C3-6F04B80AD6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7" y="13784"/>
              <a:ext cx="4710" cy="2989"/>
            </a:xfrm>
            <a:prstGeom prst="rect">
              <a:avLst/>
            </a:prstGeom>
            <a:noFill/>
            <a:extLst>
              <a:ext uri="{909E8E84-426E-40DD-AFC4-6F175D3DCCD1}">
                <a14:hiddenFill xmlns:a14="http://schemas.microsoft.com/office/drawing/2010/main">
                  <a:solidFill>
                    <a:srgbClr val="FFFFFF"/>
                  </a:solidFill>
                </a14:hiddenFill>
              </a:ext>
            </a:extLst>
          </p:spPr>
        </p:pic>
        <p:pic>
          <p:nvPicPr>
            <p:cNvPr id="2147" name="docshape32">
              <a:extLst>
                <a:ext uri="{FF2B5EF4-FFF2-40B4-BE49-F238E27FC236}">
                  <a16:creationId xmlns:a16="http://schemas.microsoft.com/office/drawing/2014/main" id="{186ACF64-4C4C-687B-08CD-CDFA6EF96F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10" y="8145"/>
              <a:ext cx="4996" cy="5073"/>
            </a:xfrm>
            <a:prstGeom prst="rect">
              <a:avLst/>
            </a:prstGeom>
            <a:noFill/>
            <a:extLst>
              <a:ext uri="{909E8E84-426E-40DD-AFC4-6F175D3DCCD1}">
                <a14:hiddenFill xmlns:a14="http://schemas.microsoft.com/office/drawing/2010/main">
                  <a:solidFill>
                    <a:srgbClr val="FFFFFF"/>
                  </a:solidFill>
                </a14:hiddenFill>
              </a:ext>
            </a:extLst>
          </p:spPr>
        </p:pic>
        <p:pic>
          <p:nvPicPr>
            <p:cNvPr id="2146" name="docshape33">
              <a:extLst>
                <a:ext uri="{FF2B5EF4-FFF2-40B4-BE49-F238E27FC236}">
                  <a16:creationId xmlns:a16="http://schemas.microsoft.com/office/drawing/2014/main" id="{03ACAF5C-26CA-A098-14B2-32EE358CBC1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56" y="15961"/>
              <a:ext cx="150" cy="813"/>
            </a:xfrm>
            <a:prstGeom prst="rect">
              <a:avLst/>
            </a:prstGeom>
            <a:noFill/>
            <a:extLst>
              <a:ext uri="{909E8E84-426E-40DD-AFC4-6F175D3DCCD1}">
                <a14:hiddenFill xmlns:a14="http://schemas.microsoft.com/office/drawing/2010/main">
                  <a:solidFill>
                    <a:srgbClr val="FFFFFF"/>
                  </a:solidFill>
                </a14:hiddenFill>
              </a:ext>
            </a:extLst>
          </p:spPr>
        </p:pic>
        <p:pic>
          <p:nvPicPr>
            <p:cNvPr id="2145" name="docshape34">
              <a:extLst>
                <a:ext uri="{FF2B5EF4-FFF2-40B4-BE49-F238E27FC236}">
                  <a16:creationId xmlns:a16="http://schemas.microsoft.com/office/drawing/2014/main" id="{6F9AF938-F8EB-C64B-0D78-69FF936E802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8196"/>
              <a:ext cx="10561" cy="8578"/>
            </a:xfrm>
            <a:prstGeom prst="rect">
              <a:avLst/>
            </a:prstGeom>
            <a:noFill/>
            <a:extLst>
              <a:ext uri="{909E8E84-426E-40DD-AFC4-6F175D3DCCD1}">
                <a14:hiddenFill xmlns:a14="http://schemas.microsoft.com/office/drawing/2010/main">
                  <a:solidFill>
                    <a:srgbClr val="FFFFFF"/>
                  </a:solidFill>
                </a14:hiddenFill>
              </a:ext>
            </a:extLst>
          </p:spPr>
        </p:pic>
        <p:pic>
          <p:nvPicPr>
            <p:cNvPr id="2144" name="docshape35">
              <a:extLst>
                <a:ext uri="{FF2B5EF4-FFF2-40B4-BE49-F238E27FC236}">
                  <a16:creationId xmlns:a16="http://schemas.microsoft.com/office/drawing/2014/main" id="{A6036DE1-D144-A963-3EF1-258980B174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77" y="8145"/>
              <a:ext cx="7628" cy="6240"/>
            </a:xfrm>
            <a:prstGeom prst="rect">
              <a:avLst/>
            </a:prstGeom>
            <a:noFill/>
            <a:extLst>
              <a:ext uri="{909E8E84-426E-40DD-AFC4-6F175D3DCCD1}">
                <a14:hiddenFill xmlns:a14="http://schemas.microsoft.com/office/drawing/2010/main">
                  <a:solidFill>
                    <a:srgbClr val="FFFFFF"/>
                  </a:solidFill>
                </a14:hiddenFill>
              </a:ext>
            </a:extLst>
          </p:spPr>
        </p:pic>
        <p:pic>
          <p:nvPicPr>
            <p:cNvPr id="2083" name="docshape36">
              <a:extLst>
                <a:ext uri="{FF2B5EF4-FFF2-40B4-BE49-F238E27FC236}">
                  <a16:creationId xmlns:a16="http://schemas.microsoft.com/office/drawing/2014/main" id="{5FCD0375-7CD4-4B16-918C-E9BCF1B8940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8849"/>
              <a:ext cx="5177" cy="7925"/>
            </a:xfrm>
            <a:prstGeom prst="rect">
              <a:avLst/>
            </a:prstGeom>
            <a:noFill/>
            <a:extLst>
              <a:ext uri="{909E8E84-426E-40DD-AFC4-6F175D3DCCD1}">
                <a14:hiddenFill xmlns:a14="http://schemas.microsoft.com/office/drawing/2010/main">
                  <a:solidFill>
                    <a:srgbClr val="FFFFFF"/>
                  </a:solidFill>
                </a14:hiddenFill>
              </a:ext>
            </a:extLst>
          </p:spPr>
        </p:pic>
        <p:sp>
          <p:nvSpPr>
            <p:cNvPr id="2084" name="Line 94">
              <a:extLst>
                <a:ext uri="{FF2B5EF4-FFF2-40B4-BE49-F238E27FC236}">
                  <a16:creationId xmlns:a16="http://schemas.microsoft.com/office/drawing/2014/main" id="{581EAC14-EC7D-4B89-3C94-FB07D06175B9}"/>
                </a:ext>
              </a:extLst>
            </p:cNvPr>
            <p:cNvSpPr>
              <a:spLocks noChangeShapeType="1"/>
            </p:cNvSpPr>
            <p:nvPr/>
          </p:nvSpPr>
          <p:spPr bwMode="auto">
            <a:xfrm>
              <a:off x="4313" y="16774"/>
              <a:ext cx="17" cy="0"/>
            </a:xfrm>
            <a:prstGeom prst="line">
              <a:avLst/>
            </a:prstGeom>
            <a:noFill/>
            <a:ln w="9525">
              <a:solidFill>
                <a:srgbClr val="686B6C"/>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085" name="docshape37">
              <a:extLst>
                <a:ext uri="{FF2B5EF4-FFF2-40B4-BE49-F238E27FC236}">
                  <a16:creationId xmlns:a16="http://schemas.microsoft.com/office/drawing/2014/main" id="{B14D293B-222C-A591-63FB-176A4EA1A54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 y="8125"/>
              <a:ext cx="11946" cy="8668"/>
            </a:xfrm>
            <a:prstGeom prst="rect">
              <a:avLst/>
            </a:prstGeom>
            <a:noFill/>
            <a:extLst>
              <a:ext uri="{909E8E84-426E-40DD-AFC4-6F175D3DCCD1}">
                <a14:hiddenFill xmlns:a14="http://schemas.microsoft.com/office/drawing/2010/main">
                  <a:solidFill>
                    <a:srgbClr val="FFFFFF"/>
                  </a:solidFill>
                </a14:hiddenFill>
              </a:ext>
            </a:extLst>
          </p:spPr>
        </p:pic>
      </p:grpSp>
      <p:sp>
        <p:nvSpPr>
          <p:cNvPr id="2086" name="Rectangle 133">
            <a:extLst>
              <a:ext uri="{FF2B5EF4-FFF2-40B4-BE49-F238E27FC236}">
                <a16:creationId xmlns:a16="http://schemas.microsoft.com/office/drawing/2014/main" id="{64035FF3-6426-DA2E-695C-F60DFA36B8E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087" name="Rectangle 134">
            <a:extLst>
              <a:ext uri="{FF2B5EF4-FFF2-40B4-BE49-F238E27FC236}">
                <a16:creationId xmlns:a16="http://schemas.microsoft.com/office/drawing/2014/main" id="{ABF9C3A8-1AE7-4A71-E61C-FF09964CF715}"/>
              </a:ext>
            </a:extLst>
          </p:cNvPr>
          <p:cNvSpPr>
            <a:spLocks noChangeArrowheads="1"/>
          </p:cNvSpPr>
          <p:nvPr/>
        </p:nvSpPr>
        <p:spPr bwMode="auto">
          <a:xfrm>
            <a:off x="333375"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2088" name="Rectangle 135">
            <a:extLst>
              <a:ext uri="{FF2B5EF4-FFF2-40B4-BE49-F238E27FC236}">
                <a16:creationId xmlns:a16="http://schemas.microsoft.com/office/drawing/2014/main" id="{31DBB358-E551-801A-50AE-48F54ECA2605}"/>
              </a:ext>
            </a:extLst>
          </p:cNvPr>
          <p:cNvSpPr>
            <a:spLocks noChangeArrowheads="1"/>
          </p:cNvSpPr>
          <p:nvPr/>
        </p:nvSpPr>
        <p:spPr bwMode="auto">
          <a:xfrm>
            <a:off x="333375" y="81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Times New Roman" panose="02020603050405020304" pitchFamily="18" charset="0"/>
                <a:ea typeface="Myriad Pro Light"/>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9" name="Rectangle 136">
            <a:extLst>
              <a:ext uri="{FF2B5EF4-FFF2-40B4-BE49-F238E27FC236}">
                <a16:creationId xmlns:a16="http://schemas.microsoft.com/office/drawing/2014/main" id="{B921D267-6E54-3940-AB78-27C2B3561CD3}"/>
              </a:ext>
            </a:extLst>
          </p:cNvPr>
          <p:cNvSpPr>
            <a:spLocks noChangeArrowheads="1"/>
          </p:cNvSpPr>
          <p:nvPr/>
        </p:nvSpPr>
        <p:spPr bwMode="auto">
          <a:xfrm>
            <a:off x="912243" y="1973486"/>
            <a:ext cx="430782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F3768"/>
                </a:solidFill>
                <a:effectLst/>
                <a:latin typeface="Palatino Linotype" panose="02040502050505030304" pitchFamily="18" charset="0"/>
                <a:ea typeface="Myriad Pro Light"/>
                <a:cs typeface="Myriad Pro Light"/>
              </a:rPr>
              <a:t>Geospatial Data Taxonomy</a:t>
            </a:r>
            <a:endParaRPr kumimoji="0" lang="en-ZA"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F3768"/>
                </a:solidFill>
                <a:effectLst/>
                <a:latin typeface="Palatino Linotype" panose="02040502050505030304" pitchFamily="18" charset="0"/>
                <a:ea typeface="Myriad Pro Light"/>
                <a:cs typeface="Myriad Pro Light"/>
              </a:rPr>
              <a:t>for the Sustainable Development </a:t>
            </a:r>
            <a:r>
              <a:rPr kumimoji="0" lang="en-US" altLang="en-US" sz="2000" b="0" i="0" u="sng" strike="noStrike" cap="none" normalizeH="0" baseline="0" dirty="0">
                <a:ln>
                  <a:noFill/>
                </a:ln>
                <a:solidFill>
                  <a:srgbClr val="1F3768"/>
                </a:solidFill>
                <a:effectLst/>
                <a:latin typeface="Palatino Linotype" panose="02040502050505030304" pitchFamily="18" charset="0"/>
                <a:ea typeface="Myriad Pro Light"/>
                <a:cs typeface="Myriad Pro Light"/>
              </a:rPr>
              <a:t>Goals in Africa</a:t>
            </a: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sp>
        <p:nvSpPr>
          <p:cNvPr id="2091" name="Rectangle 2090">
            <a:extLst>
              <a:ext uri="{FF2B5EF4-FFF2-40B4-BE49-F238E27FC236}">
                <a16:creationId xmlns:a16="http://schemas.microsoft.com/office/drawing/2014/main" id="{3D341F19-5BAD-32B1-ADC5-25CCB80AC165}"/>
              </a:ext>
            </a:extLst>
          </p:cNvPr>
          <p:cNvSpPr/>
          <p:nvPr/>
        </p:nvSpPr>
        <p:spPr>
          <a:xfrm>
            <a:off x="-12549" y="2995615"/>
            <a:ext cx="7062273" cy="1913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90" name="Rectangle 137">
            <a:extLst>
              <a:ext uri="{FF2B5EF4-FFF2-40B4-BE49-F238E27FC236}">
                <a16:creationId xmlns:a16="http://schemas.microsoft.com/office/drawing/2014/main" id="{BBF624D2-643C-96EF-F8F6-8AEB08E31ADE}"/>
              </a:ext>
            </a:extLst>
          </p:cNvPr>
          <p:cNvSpPr>
            <a:spLocks noChangeArrowheads="1"/>
          </p:cNvSpPr>
          <p:nvPr/>
        </p:nvSpPr>
        <p:spPr bwMode="auto">
          <a:xfrm>
            <a:off x="912243" y="3092756"/>
            <a:ext cx="38374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b="0" i="0" u="none" strike="noStrike" cap="none" normalizeH="0" baseline="0" dirty="0">
                <a:ln>
                  <a:noFill/>
                </a:ln>
                <a:solidFill>
                  <a:srgbClr val="1F3768"/>
                </a:solidFill>
                <a:effectLst/>
                <a:latin typeface="Arno Pro Subhead"/>
                <a:ea typeface="Myriad Pro Light"/>
                <a:cs typeface="Myriad Pro Light"/>
              </a:rPr>
              <a:t>Strengthening the capacities</a:t>
            </a:r>
            <a:endParaRPr kumimoji="0" lang="en-ZA"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1F3768"/>
                </a:solidFill>
                <a:effectLst/>
                <a:latin typeface="Arno Pro Subhead"/>
                <a:ea typeface="Myriad Pro Light"/>
                <a:cs typeface="Myriad Pro Light"/>
              </a:rPr>
              <a:t>of selected African countries to develop geospatial information resources and services in support of the implementation and monitoring of the Sustainable Development Goals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092" name="Rectangle 2091">
            <a:extLst>
              <a:ext uri="{FF2B5EF4-FFF2-40B4-BE49-F238E27FC236}">
                <a16:creationId xmlns:a16="http://schemas.microsoft.com/office/drawing/2014/main" id="{377E30E4-9602-B5CB-90C5-EC8F76C32A1A}"/>
              </a:ext>
            </a:extLst>
          </p:cNvPr>
          <p:cNvSpPr/>
          <p:nvPr/>
        </p:nvSpPr>
        <p:spPr>
          <a:xfrm>
            <a:off x="6107435" y="2931755"/>
            <a:ext cx="1762476" cy="6545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93" name="Rectangle 2092">
            <a:extLst>
              <a:ext uri="{FF2B5EF4-FFF2-40B4-BE49-F238E27FC236}">
                <a16:creationId xmlns:a16="http://schemas.microsoft.com/office/drawing/2014/main" id="{7A1F740D-113F-689B-E5B7-66BF790B77B5}"/>
              </a:ext>
            </a:extLst>
          </p:cNvPr>
          <p:cNvSpPr/>
          <p:nvPr/>
        </p:nvSpPr>
        <p:spPr>
          <a:xfrm>
            <a:off x="-27719" y="6772512"/>
            <a:ext cx="6140412" cy="290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94" name="TextBox 2093">
            <a:extLst>
              <a:ext uri="{FF2B5EF4-FFF2-40B4-BE49-F238E27FC236}">
                <a16:creationId xmlns:a16="http://schemas.microsoft.com/office/drawing/2014/main" id="{521C6352-264D-4B7B-05B5-D24B5871E8CD}"/>
              </a:ext>
            </a:extLst>
          </p:cNvPr>
          <p:cNvSpPr txBox="1"/>
          <p:nvPr/>
        </p:nvSpPr>
        <p:spPr>
          <a:xfrm>
            <a:off x="5533904" y="1452864"/>
            <a:ext cx="3503600" cy="1569660"/>
          </a:xfrm>
          <a:prstGeom prst="rect">
            <a:avLst/>
          </a:prstGeom>
          <a:noFill/>
        </p:spPr>
        <p:txBody>
          <a:bodyPr wrap="square" rtlCol="0">
            <a:spAutoFit/>
          </a:bodyPr>
          <a:lstStyle/>
          <a:p>
            <a:r>
              <a:rPr lang="en-ZA" sz="2400" dirty="0">
                <a:latin typeface="Arial" panose="020B0604020202020204" pitchFamily="34" charset="0"/>
                <a:cs typeface="Arial" panose="020B0604020202020204" pitchFamily="34" charset="0"/>
              </a:rPr>
              <a:t>This work is a follow on of the report of ECA, of 2021- data taxonomy of geospatial information.</a:t>
            </a:r>
          </a:p>
        </p:txBody>
      </p:sp>
    </p:spTree>
    <p:extLst>
      <p:ext uri="{BB962C8B-B14F-4D97-AF65-F5344CB8AC3E}">
        <p14:creationId xmlns:p14="http://schemas.microsoft.com/office/powerpoint/2010/main" val="1700803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09D149-4D18-10A5-00DF-A0A7F3343E79}"/>
              </a:ext>
            </a:extLst>
          </p:cNvPr>
          <p:cNvSpPr txBox="1"/>
          <p:nvPr/>
        </p:nvSpPr>
        <p:spPr>
          <a:xfrm>
            <a:off x="467544" y="404664"/>
            <a:ext cx="8136904" cy="6242799"/>
          </a:xfrm>
          <a:prstGeom prst="rect">
            <a:avLst/>
          </a:prstGeom>
          <a:noFill/>
        </p:spPr>
        <p:txBody>
          <a:bodyPr wrap="square" rtlCol="0">
            <a:spAutoFit/>
          </a:bodyPr>
          <a:lstStyle/>
          <a:p>
            <a:pPr lvl="0" algn="just">
              <a:lnSpc>
                <a:spcPct val="107000"/>
              </a:lnSpc>
              <a:spcAft>
                <a:spcPts val="800"/>
              </a:spcAft>
            </a:pPr>
            <a:r>
              <a:rPr lang="en-GB" sz="2400" dirty="0">
                <a:effectLst/>
                <a:latin typeface="Arial" panose="020B0604020202020204" pitchFamily="34" charset="0"/>
                <a:ea typeface="Calibri" panose="020F0502020204030204" pitchFamily="34" charset="0"/>
                <a:cs typeface="Arial" panose="020B0604020202020204" pitchFamily="34" charset="0"/>
              </a:rPr>
              <a:t>4. The feature classes with the highest availability across all the countries (&gt;10) are</a:t>
            </a:r>
            <a:r>
              <a:rPr lang="en-GB" sz="1800" dirty="0">
                <a:effectLst/>
                <a:latin typeface="Arial" panose="020B0604020202020204" pitchFamily="34" charset="0"/>
                <a:ea typeface="Calibri" panose="020F0502020204030204" pitchFamily="34" charset="0"/>
                <a:cs typeface="Arial" panose="020B0604020202020204" pitchFamily="34" charset="0"/>
              </a:rPr>
              <a:t>:</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Geodetic Network</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Elevation</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Country</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Second Level Administration Area</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Third Level Administration Area</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Government Functional Administration Area</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Statistical Area</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Orthoimage</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Airport/Aerodrome</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River</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River Basin</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Lake</a:t>
            </a:r>
            <a:endParaRPr lang="en-ZA"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Bef>
                <a:spcPts val="600"/>
              </a:spcBef>
              <a:spcAft>
                <a:spcPts val="800"/>
              </a:spcAft>
              <a:buFont typeface="Symbol" panose="05050102010706020507" pitchFamily="18" charset="2"/>
              <a:buChar char=""/>
            </a:pPr>
            <a:r>
              <a:rPr lang="en-GB" sz="2000" dirty="0">
                <a:effectLst/>
                <a:latin typeface="Arial" panose="020B0604020202020204" pitchFamily="34" charset="0"/>
                <a:ea typeface="Calibri" panose="020F0502020204030204" pitchFamily="34" charset="0"/>
                <a:cs typeface="Arial" panose="020B0604020202020204" pitchFamily="34" charset="0"/>
              </a:rPr>
              <a:t>Ocean/Sea                 -  Coastline</a:t>
            </a:r>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56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60FEE5-AA85-2CE9-8387-083D3F4915EC}"/>
              </a:ext>
            </a:extLst>
          </p:cNvPr>
          <p:cNvSpPr txBox="1"/>
          <p:nvPr/>
        </p:nvSpPr>
        <p:spPr>
          <a:xfrm>
            <a:off x="503548" y="692696"/>
            <a:ext cx="8136904" cy="4818820"/>
          </a:xfrm>
          <a:prstGeom prst="rect">
            <a:avLst/>
          </a:prstGeom>
          <a:noFill/>
        </p:spPr>
        <p:txBody>
          <a:bodyPr wrap="square" rtlCol="0">
            <a:spAutoFit/>
          </a:bodyPr>
          <a:lstStyle/>
          <a:p>
            <a:pPr lvl="0" algn="just">
              <a:lnSpc>
                <a:spcPct val="107000"/>
              </a:lnSpc>
              <a:spcAft>
                <a:spcPts val="800"/>
              </a:spcAft>
            </a:pPr>
            <a:r>
              <a:rPr lang="en-GB" sz="2400" dirty="0">
                <a:latin typeface="Arial" panose="020B0604020202020204" pitchFamily="34" charset="0"/>
                <a:ea typeface="Calibri" panose="020F0502020204030204" pitchFamily="34" charset="0"/>
                <a:cs typeface="Arial" panose="020B0604020202020204" pitchFamily="34" charset="0"/>
              </a:rPr>
              <a:t>5</a:t>
            </a:r>
            <a:r>
              <a:rPr lang="en-GB" sz="2400" dirty="0">
                <a:effectLst/>
                <a:latin typeface="Arial" panose="020B0604020202020204" pitchFamily="34" charset="0"/>
                <a:ea typeface="Calibri" panose="020F0502020204030204" pitchFamily="34" charset="0"/>
                <a:cs typeface="Arial" panose="020B0604020202020204" pitchFamily="34" charset="0"/>
              </a:rPr>
              <a:t>. Six countries have more than 50% of the feature classes fully available (100%), namely:</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Botswana</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Ethiopia</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Mozambique</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Senegal</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South Africa</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anose="05050102010706020507" pitchFamily="18"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Zambia</a:t>
            </a:r>
            <a:endParaRPr lang="en-ZA" sz="2400" dirty="0">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endParaRPr lang="en-ZA" sz="2400" dirty="0">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r>
              <a:rPr lang="en-GB" sz="2400" dirty="0">
                <a:effectLst/>
                <a:latin typeface="Arial" panose="020B0604020202020204" pitchFamily="34" charset="0"/>
                <a:ea typeface="Calibri" panose="020F0502020204030204" pitchFamily="34" charset="0"/>
                <a:cs typeface="Arial" panose="020B0604020202020204" pitchFamily="34" charset="0"/>
              </a:rPr>
              <a:t>This indicates a low level of availability of geospatial information across African countries.</a:t>
            </a:r>
            <a:endParaRPr lang="en-ZA" sz="2400" dirty="0">
              <a:effectLst/>
              <a:latin typeface="Calibri" panose="020F0502020204030204" pitchFamily="34" charset="0"/>
              <a:ea typeface="Calibri" panose="020F050202020403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902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190F7B-D612-5C6B-5464-3012D05C6041}"/>
              </a:ext>
            </a:extLst>
          </p:cNvPr>
          <p:cNvSpPr txBox="1"/>
          <p:nvPr/>
        </p:nvSpPr>
        <p:spPr>
          <a:xfrm>
            <a:off x="539552" y="188640"/>
            <a:ext cx="7920880" cy="3416320"/>
          </a:xfrm>
          <a:prstGeom prst="rect">
            <a:avLst/>
          </a:prstGeom>
          <a:noFill/>
        </p:spPr>
        <p:txBody>
          <a:bodyPr wrap="square" rtlCol="0">
            <a:spAutoFit/>
          </a:bodyPr>
          <a:lstStyle/>
          <a:p>
            <a:r>
              <a:rPr lang="en-ZA" sz="2400" dirty="0">
                <a:latin typeface="Arial" panose="020B0604020202020204" pitchFamily="34" charset="0"/>
                <a:cs typeface="Arial" panose="020B0604020202020204" pitchFamily="34" charset="0"/>
              </a:rPr>
              <a:t>6. </a:t>
            </a:r>
            <a:r>
              <a:rPr lang="en-US" sz="2400" dirty="0">
                <a:latin typeface="Arial" panose="020B0604020202020204" pitchFamily="34" charset="0"/>
                <a:cs typeface="Arial" panose="020B0604020202020204" pitchFamily="34" charset="0"/>
              </a:rPr>
              <a:t>Adequate geospatial information for the measurement of the Indicators:</a:t>
            </a: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a:p>
            <a:endParaRPr lang="en-ZA" sz="2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71E5866-905E-3C9B-5F04-D6DE7C548C91}"/>
              </a:ext>
            </a:extLst>
          </p:cNvPr>
          <p:cNvGraphicFramePr>
            <a:graphicFrameLocks noGrp="1"/>
          </p:cNvGraphicFramePr>
          <p:nvPr>
            <p:extLst>
              <p:ext uri="{D42A27DB-BD31-4B8C-83A1-F6EECF244321}">
                <p14:modId xmlns:p14="http://schemas.microsoft.com/office/powerpoint/2010/main" val="3785128926"/>
              </p:ext>
            </p:extLst>
          </p:nvPr>
        </p:nvGraphicFramePr>
        <p:xfrm>
          <a:off x="539552" y="1052736"/>
          <a:ext cx="8208912" cy="5481197"/>
        </p:xfrm>
        <a:graphic>
          <a:graphicData uri="http://schemas.openxmlformats.org/drawingml/2006/table">
            <a:tbl>
              <a:tblPr bandRow="1">
                <a:tableStyleId>{5C22544A-7EE6-4342-B048-85BDC9FD1C3A}</a:tableStyleId>
              </a:tblPr>
              <a:tblGrid>
                <a:gridCol w="4021348">
                  <a:extLst>
                    <a:ext uri="{9D8B030D-6E8A-4147-A177-3AD203B41FA5}">
                      <a16:colId xmlns:a16="http://schemas.microsoft.com/office/drawing/2014/main" val="143977640"/>
                    </a:ext>
                  </a:extLst>
                </a:gridCol>
                <a:gridCol w="4187564">
                  <a:extLst>
                    <a:ext uri="{9D8B030D-6E8A-4147-A177-3AD203B41FA5}">
                      <a16:colId xmlns:a16="http://schemas.microsoft.com/office/drawing/2014/main" val="3605446406"/>
                    </a:ext>
                  </a:extLst>
                </a:gridCol>
              </a:tblGrid>
              <a:tr h="504056">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Country</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No. of SDG Indicators with Adequate Geospatial Information</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6767638"/>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Botswana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17</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5581940"/>
                  </a:ext>
                </a:extLst>
              </a:tr>
              <a:tr h="287650">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Burkino Faso (partial reporting)</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14</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35995325"/>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Cameroon</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7</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35997490"/>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Comoros</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0</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62513886"/>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Cote d’Ivoire</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15</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2907765"/>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Eswatini</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11</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648136"/>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Ethiopia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16</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7196403"/>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Ghana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15</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3378831"/>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Lesotho</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0</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46942977"/>
                  </a:ext>
                </a:extLst>
              </a:tr>
              <a:tr h="211244">
                <a:tc>
                  <a:txBody>
                    <a:bodyPr/>
                    <a:lstStyle/>
                    <a:p>
                      <a:pPr marL="457200" algn="just">
                        <a:lnSpc>
                          <a:spcPct val="107000"/>
                        </a:lnSpc>
                        <a:spcAft>
                          <a:spcPts val="800"/>
                        </a:spcAft>
                      </a:pPr>
                      <a:r>
                        <a:rPr lang="en-GB" sz="1800" dirty="0">
                          <a:effectLst/>
                          <a:latin typeface="Arial" panose="020B0604020202020204" pitchFamily="34" charset="0"/>
                          <a:cs typeface="Arial" panose="020B0604020202020204" pitchFamily="34" charset="0"/>
                        </a:rPr>
                        <a:t>Madagascar</a:t>
                      </a:r>
                      <a:endParaRPr lang="en-ZA"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5</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36115655"/>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Mali</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62020811"/>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Mozambique</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14</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08604865"/>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Nigeria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13</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06229589"/>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Rwanda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3</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5359446"/>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Senegal</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33</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08181265"/>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South Africa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62</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4564549"/>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Uganda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a:effectLst/>
                          <a:latin typeface="Arial" panose="020B0604020202020204" pitchFamily="34" charset="0"/>
                          <a:cs typeface="Arial" panose="020B0604020202020204" pitchFamily="34" charset="0"/>
                        </a:rPr>
                        <a:t>0</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49618848"/>
                  </a:ext>
                </a:extLst>
              </a:tr>
              <a:tr h="211244">
                <a:tc>
                  <a:txBody>
                    <a:bodyPr/>
                    <a:lstStyle/>
                    <a:p>
                      <a:pPr marL="457200" algn="just">
                        <a:lnSpc>
                          <a:spcPct val="107000"/>
                        </a:lnSpc>
                        <a:spcAft>
                          <a:spcPts val="800"/>
                        </a:spcAft>
                      </a:pPr>
                      <a:r>
                        <a:rPr lang="en-GB" sz="1800">
                          <a:effectLst/>
                          <a:latin typeface="Arial" panose="020B0604020202020204" pitchFamily="34" charset="0"/>
                          <a:cs typeface="Arial" panose="020B0604020202020204" pitchFamily="34" charset="0"/>
                        </a:rPr>
                        <a:t>Zambia</a:t>
                      </a:r>
                      <a:endParaRPr lang="en-ZA"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en-GB" sz="1800" dirty="0">
                          <a:effectLst/>
                          <a:latin typeface="Arial" panose="020B0604020202020204" pitchFamily="34" charset="0"/>
                          <a:cs typeface="Arial" panose="020B0604020202020204" pitchFamily="34" charset="0"/>
                        </a:rPr>
                        <a:t>15</a:t>
                      </a:r>
                      <a:endParaRPr lang="en-ZA"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6187428"/>
                  </a:ext>
                </a:extLst>
              </a:tr>
            </a:tbl>
          </a:graphicData>
        </a:graphic>
      </p:graphicFrame>
    </p:spTree>
    <p:extLst>
      <p:ext uri="{BB962C8B-B14F-4D97-AF65-F5344CB8AC3E}">
        <p14:creationId xmlns:p14="http://schemas.microsoft.com/office/powerpoint/2010/main" val="1336243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9B524A-C245-32A6-94CF-0F6FD73894AE}"/>
              </a:ext>
            </a:extLst>
          </p:cNvPr>
          <p:cNvSpPr txBox="1"/>
          <p:nvPr/>
        </p:nvSpPr>
        <p:spPr>
          <a:xfrm>
            <a:off x="467544" y="476672"/>
            <a:ext cx="8280920" cy="4910383"/>
          </a:xfrm>
          <a:prstGeom prst="rect">
            <a:avLst/>
          </a:prstGeom>
          <a:noFill/>
        </p:spPr>
        <p:txBody>
          <a:bodyPr wrap="square" rtlCol="0">
            <a:spAutoFit/>
          </a:bodyPr>
          <a:lstStyle/>
          <a:p>
            <a:pPr lvl="0" algn="just">
              <a:lnSpc>
                <a:spcPct val="107000"/>
              </a:lnSpc>
              <a:spcAft>
                <a:spcPts val="800"/>
              </a:spcAft>
            </a:pPr>
            <a:r>
              <a:rPr lang="en-GB" sz="2400" dirty="0">
                <a:latin typeface="Arial" panose="020B0604020202020204" pitchFamily="34" charset="0"/>
                <a:ea typeface="Calibri" panose="020F0502020204030204" pitchFamily="34" charset="0"/>
                <a:cs typeface="Arial" panose="020B0604020202020204" pitchFamily="34" charset="0"/>
              </a:rPr>
              <a:t>7. F</a:t>
            </a:r>
            <a:r>
              <a:rPr lang="en-GB" sz="2400" dirty="0">
                <a:effectLst/>
                <a:latin typeface="Arial" panose="020B0604020202020204" pitchFamily="34" charset="0"/>
                <a:ea typeface="Calibri" panose="020F0502020204030204" pitchFamily="34" charset="0"/>
                <a:cs typeface="Arial" panose="020B0604020202020204" pitchFamily="34" charset="0"/>
              </a:rPr>
              <a:t>indings provide a baseline for African countries in the availability of geospatial information for the measurement of the SDG Indicators. </a:t>
            </a:r>
          </a:p>
          <a:p>
            <a:pPr lvl="0" algn="just">
              <a:lnSpc>
                <a:spcPct val="107000"/>
              </a:lnSpc>
              <a:spcAft>
                <a:spcPts val="800"/>
              </a:spcAft>
            </a:pPr>
            <a:r>
              <a:rPr lang="en-GB" sz="2400" dirty="0">
                <a:latin typeface="Arial" panose="020B0604020202020204" pitchFamily="34" charset="0"/>
                <a:ea typeface="Calibri" panose="020F0502020204030204" pitchFamily="34" charset="0"/>
                <a:cs typeface="Arial" panose="020B0604020202020204" pitchFamily="34" charset="0"/>
              </a:rPr>
              <a:t>8. Pr</a:t>
            </a:r>
            <a:r>
              <a:rPr lang="en-GB" sz="2400" dirty="0">
                <a:effectLst/>
                <a:latin typeface="Arial" panose="020B0604020202020204" pitchFamily="34" charset="0"/>
                <a:ea typeface="Calibri" panose="020F0502020204030204" pitchFamily="34" charset="0"/>
                <a:cs typeface="Arial" panose="020B0604020202020204" pitchFamily="34" charset="0"/>
              </a:rPr>
              <a:t>ovides the gap in available geospatial information for each country. Knowing the gap will assist countries to determine their priorities for the collection and maintenance of the geospatial information required for the SDGs.</a:t>
            </a:r>
            <a:endParaRPr lang="en-ZA" sz="2400" dirty="0">
              <a:effectLst/>
              <a:latin typeface="Arial" panose="020B0604020202020204" pitchFamily="34" charset="0"/>
              <a:ea typeface="Calibri" panose="020F0502020204030204" pitchFamily="34" charset="0"/>
              <a:cs typeface="Arial" panose="020B0604020202020204" pitchFamily="34" charset="0"/>
            </a:endParaRPr>
          </a:p>
          <a:p>
            <a:r>
              <a:rPr lang="en-GB" sz="2400" dirty="0">
                <a:effectLst/>
                <a:latin typeface="Arial" panose="020B0604020202020204" pitchFamily="34" charset="0"/>
                <a:ea typeface="Calibri" panose="020F0502020204030204" pitchFamily="34" charset="0"/>
                <a:cs typeface="Arial" panose="020B0604020202020204" pitchFamily="34" charset="0"/>
              </a:rPr>
              <a:t>9. Needs to be acknowledged that the national mapping or geospatial agency is not the only collector of the required geospatial information, and therefore greater collaborative efforts are required between the various Ministries, local government and other agencies.</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14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B27D2-6E44-5A4C-E491-9C2E8C994DDE}"/>
              </a:ext>
            </a:extLst>
          </p:cNvPr>
          <p:cNvSpPr txBox="1"/>
          <p:nvPr/>
        </p:nvSpPr>
        <p:spPr>
          <a:xfrm>
            <a:off x="395536" y="260648"/>
            <a:ext cx="8424936" cy="4601260"/>
          </a:xfrm>
          <a:prstGeom prst="rect">
            <a:avLst/>
          </a:prstGeom>
          <a:noFill/>
        </p:spPr>
        <p:txBody>
          <a:bodyPr wrap="square" rtlCol="0">
            <a:spAutoFit/>
          </a:bodyPr>
          <a:lstStyle/>
          <a:p>
            <a:pPr>
              <a:spcBef>
                <a:spcPts val="600"/>
              </a:spcBef>
            </a:pPr>
            <a:r>
              <a:rPr lang="en-US" sz="2400" b="1" dirty="0">
                <a:latin typeface="Arial" panose="020B0604020202020204" pitchFamily="34" charset="0"/>
                <a:cs typeface="Arial" panose="020B0604020202020204" pitchFamily="34" charset="0"/>
              </a:rPr>
              <a:t>Monitoring of Progress towards the Availability of Geospatial Information (going forward)</a:t>
            </a:r>
          </a:p>
          <a:p>
            <a:pPr marL="342900" indent="-342900">
              <a:spcBef>
                <a:spcPts val="600"/>
              </a:spcBef>
              <a:buFont typeface="Arial" panose="020B0604020202020204" pitchFamily="34" charset="0"/>
              <a:buChar char="•"/>
            </a:pPr>
            <a:r>
              <a:rPr lang="en-US" sz="2400" dirty="0">
                <a:latin typeface="Arial" panose="020B0604020202020204" pitchFamily="34" charset="0"/>
                <a:cs typeface="Arial" panose="020B0604020202020204" pitchFamily="34" charset="0"/>
              </a:rPr>
              <a:t>Need to close the gap in availability of the geospatial information to measure and monitor the Indicators of the SDGs.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Need to keep the geospatial information relevant by updating the geospatial information based on the temporal characteristics of the various feature classes.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ECA will manage the inventory of availability of geospatial information for the SDGs going forward.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Questionnaire survey to be completed annually by all African countries.</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50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CEB3F-0D9A-2DC9-5152-24D12A7DAC5D}"/>
              </a:ext>
            </a:extLst>
          </p:cNvPr>
          <p:cNvSpPr txBox="1"/>
          <p:nvPr/>
        </p:nvSpPr>
        <p:spPr>
          <a:xfrm>
            <a:off x="683568" y="764704"/>
            <a:ext cx="7704856" cy="5632311"/>
          </a:xfrm>
          <a:prstGeom prst="rect">
            <a:avLst/>
          </a:prstGeom>
          <a:noFill/>
        </p:spPr>
        <p:txBody>
          <a:bodyPr wrap="square" rtlCol="0">
            <a:spAutoFit/>
          </a:bodyPr>
          <a:lstStyle/>
          <a:p>
            <a:r>
              <a:rPr lang="en-ZA" sz="2400" dirty="0">
                <a:latin typeface="Arial" panose="020B0604020202020204" pitchFamily="34" charset="0"/>
                <a:cs typeface="Arial" panose="020B0604020202020204" pitchFamily="34" charset="0"/>
              </a:rPr>
              <a:t>A few points:</a:t>
            </a:r>
          </a:p>
          <a:p>
            <a:pPr marL="457200" indent="-457200">
              <a:buAutoNum type="arabicPeriod"/>
            </a:pPr>
            <a:r>
              <a:rPr lang="en-ZA" sz="2400" dirty="0">
                <a:latin typeface="Arial" panose="020B0604020202020204" pitchFamily="34" charset="0"/>
                <a:cs typeface="Arial" panose="020B0604020202020204" pitchFamily="34" charset="0"/>
              </a:rPr>
              <a:t>For those countries who have not yet completed and returned the questionnaire on the status of available geospatial information for the SDGs, it is requested that they consider to do so (as soon as possible).</a:t>
            </a:r>
          </a:p>
          <a:p>
            <a:pPr marL="457200" indent="-457200">
              <a:buAutoNum type="arabicPeriod"/>
            </a:pPr>
            <a:r>
              <a:rPr lang="en-ZA" sz="2400" dirty="0">
                <a:latin typeface="Arial" panose="020B0604020202020204" pitchFamily="34" charset="0"/>
                <a:cs typeface="Arial" panose="020B0604020202020204" pitchFamily="34" charset="0"/>
              </a:rPr>
              <a:t>Is the coding used for the response of availability of geospatial information appropriate?</a:t>
            </a:r>
          </a:p>
          <a:p>
            <a:pPr marL="457200" indent="-457200">
              <a:buAutoNum type="arabicPeriod"/>
            </a:pPr>
            <a:r>
              <a:rPr lang="en-ZA" sz="2400" dirty="0">
                <a:latin typeface="Arial" panose="020B0604020202020204" pitchFamily="34" charset="0"/>
                <a:cs typeface="Arial" panose="020B0604020202020204" pitchFamily="34" charset="0"/>
              </a:rPr>
              <a:t>Is the classification of availability of geospatial information for each Indicator appropriate?</a:t>
            </a:r>
          </a:p>
          <a:p>
            <a:pPr marL="457200" indent="-457200">
              <a:buAutoNum type="arabicPeriod"/>
            </a:pPr>
            <a:r>
              <a:rPr lang="en-ZA" sz="2400" dirty="0">
                <a:latin typeface="Arial" panose="020B0604020202020204" pitchFamily="34" charset="0"/>
                <a:cs typeface="Arial" panose="020B0604020202020204" pitchFamily="34" charset="0"/>
              </a:rPr>
              <a:t>Is an annual questionnaire survey, conducted by ECA, reasonable and acceptable for the purpose to update the inventory of available geospatial information for the SDGs (Closing the gaps and keeping the geospatial information relevant).</a:t>
            </a:r>
          </a:p>
        </p:txBody>
      </p:sp>
    </p:spTree>
    <p:extLst>
      <p:ext uri="{BB962C8B-B14F-4D97-AF65-F5344CB8AC3E}">
        <p14:creationId xmlns:p14="http://schemas.microsoft.com/office/powerpoint/2010/main" val="3461128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C22E4-19DE-9098-15C5-1624DAF1E506}"/>
              </a:ext>
            </a:extLst>
          </p:cNvPr>
          <p:cNvSpPr txBox="1"/>
          <p:nvPr/>
        </p:nvSpPr>
        <p:spPr>
          <a:xfrm>
            <a:off x="683568" y="836712"/>
            <a:ext cx="7848872" cy="830997"/>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The participation and contributions of the countries is acknowledged and appreciated</a:t>
            </a:r>
            <a:r>
              <a:rPr lang="en-ZA" sz="24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48773344-B737-09A0-F1F6-01E3BA5E6774}"/>
              </a:ext>
            </a:extLst>
          </p:cNvPr>
          <p:cNvSpPr txBox="1"/>
          <p:nvPr/>
        </p:nvSpPr>
        <p:spPr>
          <a:xfrm>
            <a:off x="2627784" y="4417948"/>
            <a:ext cx="3384376" cy="707886"/>
          </a:xfrm>
          <a:prstGeom prst="rect">
            <a:avLst/>
          </a:prstGeom>
          <a:noFill/>
        </p:spPr>
        <p:txBody>
          <a:bodyPr wrap="square" rtlCol="0">
            <a:spAutoFit/>
          </a:bodyPr>
          <a:lstStyle/>
          <a:p>
            <a:pPr algn="ctr"/>
            <a:r>
              <a:rPr lang="en-ZA" sz="2000" dirty="0">
                <a:latin typeface="Arial" panose="020B0604020202020204" pitchFamily="34" charset="0"/>
                <a:cs typeface="Arial" panose="020B0604020202020204" pitchFamily="34" charset="0"/>
              </a:rPr>
              <a:t>Dr Derek Clarke</a:t>
            </a:r>
          </a:p>
          <a:p>
            <a:pPr algn="ctr"/>
            <a:r>
              <a:rPr lang="en-ZA" sz="2000" dirty="0">
                <a:latin typeface="Arial" panose="020B0604020202020204" pitchFamily="34" charset="0"/>
                <a:cs typeface="Arial" panose="020B0604020202020204" pitchFamily="34" charset="0"/>
              </a:rPr>
              <a:t>derek.clarke.dr@gmail.com</a:t>
            </a:r>
          </a:p>
        </p:txBody>
      </p:sp>
    </p:spTree>
    <p:extLst>
      <p:ext uri="{BB962C8B-B14F-4D97-AF65-F5344CB8AC3E}">
        <p14:creationId xmlns:p14="http://schemas.microsoft.com/office/powerpoint/2010/main" val="2167484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AF09C-BE75-AE88-090B-DDC6F2B88825}"/>
              </a:ext>
            </a:extLst>
          </p:cNvPr>
          <p:cNvPicPr>
            <a:picLocks noChangeAspect="1"/>
          </p:cNvPicPr>
          <p:nvPr/>
        </p:nvPicPr>
        <p:blipFill>
          <a:blip r:embed="rId2"/>
          <a:stretch>
            <a:fillRect/>
          </a:stretch>
        </p:blipFill>
        <p:spPr>
          <a:xfrm>
            <a:off x="0" y="0"/>
            <a:ext cx="4800000" cy="6858000"/>
          </a:xfrm>
          <a:prstGeom prst="rect">
            <a:avLst/>
          </a:prstGeom>
        </p:spPr>
      </p:pic>
      <p:sp>
        <p:nvSpPr>
          <p:cNvPr id="4" name="TextBox 3">
            <a:extLst>
              <a:ext uri="{FF2B5EF4-FFF2-40B4-BE49-F238E27FC236}">
                <a16:creationId xmlns:a16="http://schemas.microsoft.com/office/drawing/2014/main" id="{7C30A1B6-EA1C-EC4E-52EF-D720A5CA4D74}"/>
              </a:ext>
            </a:extLst>
          </p:cNvPr>
          <p:cNvSpPr txBox="1"/>
          <p:nvPr/>
        </p:nvSpPr>
        <p:spPr>
          <a:xfrm>
            <a:off x="5220072" y="1916832"/>
            <a:ext cx="3600400" cy="1200329"/>
          </a:xfrm>
          <a:prstGeom prst="rect">
            <a:avLst/>
          </a:prstGeom>
          <a:noFill/>
        </p:spPr>
        <p:txBody>
          <a:bodyPr wrap="square" rtlCol="0">
            <a:spAutoFit/>
          </a:bodyPr>
          <a:lstStyle/>
          <a:p>
            <a:r>
              <a:rPr lang="en-ZA" sz="2400" dirty="0">
                <a:latin typeface="Arial" panose="020B0604020202020204" pitchFamily="34" charset="0"/>
                <a:cs typeface="Arial" panose="020B0604020202020204" pitchFamily="34" charset="0"/>
              </a:rPr>
              <a:t>Further, in support of the work towards the ‘African Action Plan’</a:t>
            </a:r>
          </a:p>
        </p:txBody>
      </p:sp>
    </p:spTree>
    <p:extLst>
      <p:ext uri="{BB962C8B-B14F-4D97-AF65-F5344CB8AC3E}">
        <p14:creationId xmlns:p14="http://schemas.microsoft.com/office/powerpoint/2010/main" val="421807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3C8914-293D-1A13-2430-9FE1741A05E1}"/>
              </a:ext>
            </a:extLst>
          </p:cNvPr>
          <p:cNvSpPr txBox="1"/>
          <p:nvPr/>
        </p:nvSpPr>
        <p:spPr>
          <a:xfrm>
            <a:off x="611560" y="612844"/>
            <a:ext cx="7920880" cy="6001643"/>
          </a:xfrm>
          <a:prstGeom prst="rect">
            <a:avLst/>
          </a:prstGeom>
          <a:noFill/>
        </p:spPr>
        <p:txBody>
          <a:bodyPr wrap="square">
            <a:spAutoFit/>
          </a:bodyPr>
          <a:lstStyle/>
          <a:p>
            <a:r>
              <a:rPr lang="en-GB" sz="2400" dirty="0">
                <a:effectLst/>
                <a:latin typeface="Arial" panose="020B0604020202020204" pitchFamily="34" charset="0"/>
                <a:ea typeface="Calibri" panose="020F0502020204030204" pitchFamily="34" charset="0"/>
              </a:rPr>
              <a:t>Paragraph 48 of the resolution on the 2030 Agenda for Sustainable Development states that “</a:t>
            </a:r>
            <a:r>
              <a:rPr lang="en-GB" sz="2400" i="1" dirty="0">
                <a:effectLst/>
                <a:latin typeface="Arial" panose="020B0604020202020204" pitchFamily="34" charset="0"/>
                <a:ea typeface="Calibri" panose="020F0502020204030204" pitchFamily="34" charset="0"/>
              </a:rPr>
              <a:t>quality, accessible, timely and reliable disaggregated data will be needed to help with the measurement of progress and to ensure that no one is left behind</a:t>
            </a:r>
            <a:r>
              <a:rPr lang="en-GB" sz="2400" dirty="0">
                <a:effectLst/>
                <a:latin typeface="Arial" panose="020B0604020202020204" pitchFamily="34" charset="0"/>
                <a:ea typeface="Calibri" panose="020F0502020204030204" pitchFamily="34" charset="0"/>
              </a:rPr>
              <a:t>”.</a:t>
            </a:r>
          </a:p>
          <a:p>
            <a:endParaRPr lang="en-GB" sz="2400" dirty="0">
              <a:effectLst/>
              <a:latin typeface="Arial" panose="020B0604020202020204" pitchFamily="34" charset="0"/>
              <a:ea typeface="Calibri" panose="020F0502020204030204" pitchFamily="34" charset="0"/>
            </a:endParaRPr>
          </a:p>
          <a:p>
            <a:r>
              <a:rPr lang="en-GB" sz="2400" dirty="0">
                <a:effectLst/>
                <a:latin typeface="Arial" panose="020B0604020202020204" pitchFamily="34" charset="0"/>
                <a:ea typeface="Calibri" panose="020F0502020204030204" pitchFamily="34" charset="0"/>
              </a:rPr>
              <a:t>“</a:t>
            </a:r>
            <a:r>
              <a:rPr lang="en-GB" sz="2400" i="1" dirty="0">
                <a:effectLst/>
                <a:latin typeface="Arial" panose="020B0604020202020204" pitchFamily="34" charset="0"/>
                <a:ea typeface="Calibri" panose="020F0502020204030204" pitchFamily="34" charset="0"/>
              </a:rPr>
              <a:t>greater investment in data and strengthened data capabilities will be crucial. Only through data-informed decisions can we get ahead of crises and trigger earlier more effective responses that both attend to the present and build better for the future. Only with better disaggregated data can we ensure that these decisions and responses account for all sectors of society, leaving no one behind</a:t>
            </a:r>
            <a:r>
              <a:rPr lang="en-GB" sz="2400" dirty="0">
                <a:effectLst/>
                <a:latin typeface="Arial" panose="020B0604020202020204" pitchFamily="34" charset="0"/>
                <a:ea typeface="Calibri" panose="020F0502020204030204" pitchFamily="34" charset="0"/>
              </a:rPr>
              <a:t>”</a:t>
            </a:r>
            <a:r>
              <a:rPr lang="en-GB" sz="2400" baseline="30000" dirty="0">
                <a:effectLst/>
                <a:latin typeface="Arial" panose="020B0604020202020204" pitchFamily="34" charset="0"/>
                <a:ea typeface="Calibri" panose="020F0502020204030204" pitchFamily="34" charset="0"/>
              </a:rPr>
              <a:t>   </a:t>
            </a:r>
            <a:r>
              <a:rPr lang="en-GB" sz="2400" dirty="0">
                <a:effectLst/>
                <a:latin typeface="Arial" panose="020B0604020202020204" pitchFamily="34" charset="0"/>
                <a:ea typeface="Calibri" panose="020F0502020204030204" pitchFamily="34" charset="0"/>
              </a:rPr>
              <a:t>UN Secretary-General, Opening Statement on the Progress Report on the SDGs High-level Political Forum, June 2022</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78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59816-B081-ADE8-8258-55F9B121AD73}"/>
              </a:ext>
            </a:extLst>
          </p:cNvPr>
          <p:cNvSpPr txBox="1"/>
          <p:nvPr/>
        </p:nvSpPr>
        <p:spPr>
          <a:xfrm>
            <a:off x="613811" y="980728"/>
            <a:ext cx="7920880" cy="1569660"/>
          </a:xfrm>
          <a:prstGeom prst="rect">
            <a:avLst/>
          </a:prstGeom>
          <a:noFill/>
        </p:spPr>
        <p:txBody>
          <a:bodyPr wrap="square" rtlCol="0">
            <a:spAutoFit/>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To measure and monitor the Indicators towards achieving the targets of the SDGs requires geospatial information for 123 of the Indicators across all 17 SDGs.</a:t>
            </a:r>
          </a:p>
        </p:txBody>
      </p:sp>
      <p:sp>
        <p:nvSpPr>
          <p:cNvPr id="3" name="TextBox 2">
            <a:extLst>
              <a:ext uri="{FF2B5EF4-FFF2-40B4-BE49-F238E27FC236}">
                <a16:creationId xmlns:a16="http://schemas.microsoft.com/office/drawing/2014/main" id="{E8B0DD31-69D3-1750-6621-6A5F17A9A213}"/>
              </a:ext>
            </a:extLst>
          </p:cNvPr>
          <p:cNvSpPr txBox="1"/>
          <p:nvPr/>
        </p:nvSpPr>
        <p:spPr>
          <a:xfrm>
            <a:off x="611560" y="2996952"/>
            <a:ext cx="7920880" cy="1569660"/>
          </a:xfrm>
          <a:prstGeom prst="rect">
            <a:avLst/>
          </a:prstGeom>
          <a:noFill/>
        </p:spPr>
        <p:txBody>
          <a:bodyPr wrap="square" rtlCol="0">
            <a:spAutoFit/>
          </a:bodyPr>
          <a:lstStyle/>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Countries must ensure that they have the required geospatial information for this purpose – which can be available from national geospatial agency, other Ministries and local government.</a:t>
            </a:r>
          </a:p>
        </p:txBody>
      </p:sp>
    </p:spTree>
    <p:extLst>
      <p:ext uri="{BB962C8B-B14F-4D97-AF65-F5344CB8AC3E}">
        <p14:creationId xmlns:p14="http://schemas.microsoft.com/office/powerpoint/2010/main" val="274659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C7F32D-0341-4135-6378-C53D8A60CE85}"/>
              </a:ext>
            </a:extLst>
          </p:cNvPr>
          <p:cNvSpPr txBox="1"/>
          <p:nvPr/>
        </p:nvSpPr>
        <p:spPr>
          <a:xfrm>
            <a:off x="467544" y="404664"/>
            <a:ext cx="7776864" cy="5903796"/>
          </a:xfrm>
          <a:prstGeom prst="rect">
            <a:avLst/>
          </a:prstGeom>
          <a:noFill/>
        </p:spPr>
        <p:txBody>
          <a:bodyPr wrap="square">
            <a:spAutoFit/>
          </a:bodyPr>
          <a:lstStyle/>
          <a:p>
            <a:pPr marL="571500" marR="160020" indent="-342900">
              <a:lnSpc>
                <a:spcPct val="107000"/>
              </a:lnSpc>
              <a:spcAft>
                <a:spcPts val="800"/>
              </a:spcAft>
              <a:buFont typeface="Arial" panose="020B0604020202020204" pitchFamily="34" charset="0"/>
              <a:buChar char="•"/>
            </a:pPr>
            <a:r>
              <a:rPr lang="en-GB" sz="2400" dirty="0">
                <a:effectLst/>
                <a:latin typeface="Arial" panose="020B0604020202020204" pitchFamily="34" charset="0"/>
                <a:ea typeface="Times New Roman" panose="02020603050405020304" pitchFamily="18" charset="0"/>
                <a:cs typeface="Arial" panose="020B0604020202020204" pitchFamily="34" charset="0"/>
              </a:rPr>
              <a:t>As part of its programme of work in strengthening the capacities of African countries to develop geospatial information resources and services in support of the implementation and monitoring of the SDGs, the ECA is assessing the availability of geospatial information in countries – an inventory.</a:t>
            </a:r>
          </a:p>
          <a:p>
            <a:pPr marL="571500" marR="160020" indent="-342900">
              <a:lnSpc>
                <a:spcPct val="107000"/>
              </a:lnSpc>
              <a:spcAft>
                <a:spcPts val="8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Arial" panose="020B0604020202020204" pitchFamily="34" charset="0"/>
              </a:rPr>
              <a:t>This inventory of available geospatial information provides the </a:t>
            </a:r>
            <a:r>
              <a:rPr lang="en-GB" sz="2400" b="1" dirty="0">
                <a:latin typeface="Arial" panose="020B0604020202020204" pitchFamily="34" charset="0"/>
                <a:ea typeface="Calibri" panose="020F0502020204030204" pitchFamily="34" charset="0"/>
                <a:cs typeface="Arial" panose="020B0604020202020204" pitchFamily="34" charset="0"/>
              </a:rPr>
              <a:t>current status </a:t>
            </a:r>
            <a:r>
              <a:rPr lang="en-GB" sz="2400" dirty="0">
                <a:latin typeface="Arial" panose="020B0604020202020204" pitchFamily="34" charset="0"/>
                <a:ea typeface="Calibri" panose="020F0502020204030204" pitchFamily="34" charset="0"/>
                <a:cs typeface="Arial" panose="020B0604020202020204" pitchFamily="34" charset="0"/>
              </a:rPr>
              <a:t>of the geospatial information.</a:t>
            </a:r>
          </a:p>
          <a:p>
            <a:pPr marL="571500" marR="160020" indent="-342900">
              <a:lnSpc>
                <a:spcPct val="107000"/>
              </a:lnSpc>
              <a:spcAft>
                <a:spcPts val="800"/>
              </a:spcAft>
              <a:buFont typeface="Arial" panose="020B0604020202020204" pitchFamily="34" charset="0"/>
              <a:buChar char="•"/>
            </a:pPr>
            <a:r>
              <a:rPr lang="en-GB" sz="2400" dirty="0">
                <a:latin typeface="Arial" panose="020B0604020202020204" pitchFamily="34" charset="0"/>
                <a:ea typeface="Calibri" panose="020F0502020204030204" pitchFamily="34" charset="0"/>
                <a:cs typeface="Arial" panose="020B0604020202020204" pitchFamily="34" charset="0"/>
              </a:rPr>
              <a:t>It will assist countries to determine the </a:t>
            </a:r>
            <a:r>
              <a:rPr lang="en-GB" sz="2400" b="1" dirty="0">
                <a:latin typeface="Arial" panose="020B0604020202020204" pitchFamily="34" charset="0"/>
                <a:ea typeface="Calibri" panose="020F0502020204030204" pitchFamily="34" charset="0"/>
                <a:cs typeface="Arial" panose="020B0604020202020204" pitchFamily="34" charset="0"/>
              </a:rPr>
              <a:t>gaps</a:t>
            </a:r>
            <a:r>
              <a:rPr lang="en-GB" sz="2400" dirty="0">
                <a:latin typeface="Arial" panose="020B0604020202020204" pitchFamily="34" charset="0"/>
                <a:ea typeface="Calibri" panose="020F0502020204030204" pitchFamily="34" charset="0"/>
                <a:cs typeface="Arial" panose="020B0604020202020204" pitchFamily="34" charset="0"/>
              </a:rPr>
              <a:t> in their geospatial information.</a:t>
            </a:r>
          </a:p>
          <a:p>
            <a:pPr marL="571500" marR="160020" indent="-342900">
              <a:lnSpc>
                <a:spcPct val="107000"/>
              </a:lnSpc>
              <a:spcAft>
                <a:spcPts val="800"/>
              </a:spcAft>
              <a:buFont typeface="Arial" panose="020B0604020202020204" pitchFamily="34" charset="0"/>
              <a:buChar char="•"/>
            </a:pPr>
            <a:r>
              <a:rPr lang="en-GB" sz="2400" dirty="0">
                <a:effectLst/>
                <a:latin typeface="Arial" panose="020B0604020202020204" pitchFamily="34" charset="0"/>
                <a:ea typeface="Calibri" panose="020F0502020204030204" pitchFamily="34" charset="0"/>
                <a:cs typeface="Arial" panose="020B0604020202020204" pitchFamily="34" charset="0"/>
              </a:rPr>
              <a:t>Such gaps will inform the countries on their programmes of work to collect the required geospatial information.</a:t>
            </a:r>
            <a:endParaRPr lang="en-ZA"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516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D41B73-4762-E595-81F9-681A9491F8D0}"/>
              </a:ext>
            </a:extLst>
          </p:cNvPr>
          <p:cNvSpPr txBox="1"/>
          <p:nvPr/>
        </p:nvSpPr>
        <p:spPr>
          <a:xfrm>
            <a:off x="611560" y="548680"/>
            <a:ext cx="7920880"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More importantly, this inventory provides the country with an assessment of which of the Indicators have the required geospatial information for the measurement of the Indicator.</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Which indicators have geospatial information and which do not!</a:t>
            </a:r>
            <a:endParaRPr lang="en-Z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542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68735C-E655-F5E6-37CF-34886657085D}"/>
              </a:ext>
            </a:extLst>
          </p:cNvPr>
          <p:cNvSpPr txBox="1"/>
          <p:nvPr/>
        </p:nvSpPr>
        <p:spPr>
          <a:xfrm>
            <a:off x="611560" y="908720"/>
            <a:ext cx="7560840" cy="4820872"/>
          </a:xfrm>
          <a:prstGeom prst="rect">
            <a:avLst/>
          </a:prstGeom>
          <a:noFill/>
        </p:spPr>
        <p:txBody>
          <a:bodyPr wrap="square">
            <a:spAutoFit/>
          </a:bodyPr>
          <a:lstStyle/>
          <a:p>
            <a:pPr lvl="0">
              <a:lnSpc>
                <a:spcPct val="107000"/>
              </a:lnSpc>
              <a:spcBef>
                <a:spcPts val="200"/>
              </a:spcBef>
              <a:spcAft>
                <a:spcPts val="600"/>
              </a:spcAft>
            </a:pPr>
            <a:r>
              <a:rPr lang="en-GB" sz="2400" b="1" dirty="0">
                <a:effectLst/>
                <a:latin typeface="Arial" panose="020B0604020202020204" pitchFamily="34" charset="0"/>
                <a:ea typeface="DengXian Light" panose="02010600030101010101" pitchFamily="2" charset="-122"/>
                <a:cs typeface="Arial" panose="020B0604020202020204" pitchFamily="34" charset="0"/>
              </a:rPr>
              <a:t>Data Collection for the Inventory</a:t>
            </a:r>
          </a:p>
          <a:p>
            <a:pPr marL="342900" lvl="0" indent="-342900">
              <a:lnSpc>
                <a:spcPct val="107000"/>
              </a:lnSpc>
              <a:spcBef>
                <a:spcPts val="200"/>
              </a:spcBef>
              <a:spcAft>
                <a:spcPts val="600"/>
              </a:spcAft>
              <a:buFont typeface="Arial" panose="020B0604020202020204" pitchFamily="34" charset="0"/>
              <a:buChar char="•"/>
            </a:pPr>
            <a:r>
              <a:rPr lang="en-ZA" sz="2400" dirty="0">
                <a:effectLst/>
                <a:latin typeface="Arial" panose="020B0604020202020204" pitchFamily="34" charset="0"/>
                <a:ea typeface="DengXian Light" panose="02010600030101010101" pitchFamily="2" charset="-122"/>
                <a:cs typeface="Arial" panose="020B0604020202020204" pitchFamily="34" charset="0"/>
              </a:rPr>
              <a:t>Done by questionnaire survey between August and October 2022</a:t>
            </a:r>
            <a:r>
              <a:rPr lang="en-ZA" sz="2400" dirty="0">
                <a:latin typeface="Arial" panose="020B0604020202020204" pitchFamily="34" charset="0"/>
                <a:ea typeface="DengXian Light" panose="02010600030101010101" pitchFamily="2" charset="-122"/>
                <a:cs typeface="Arial" panose="020B0604020202020204" pitchFamily="34" charset="0"/>
              </a:rPr>
              <a:t>, using online questionnaire (Google Form) and Adobe Acrobat (pdf) form sent by email.</a:t>
            </a:r>
          </a:p>
          <a:p>
            <a:pPr marL="342900" lvl="0" indent="-342900">
              <a:lnSpc>
                <a:spcPct val="107000"/>
              </a:lnSpc>
              <a:spcBef>
                <a:spcPts val="200"/>
              </a:spcBef>
              <a:spcAft>
                <a:spcPts val="600"/>
              </a:spcAft>
              <a:buFont typeface="Arial" panose="020B0604020202020204" pitchFamily="34" charset="0"/>
              <a:buChar char="•"/>
            </a:pPr>
            <a:r>
              <a:rPr lang="en-ZA" sz="2400" dirty="0">
                <a:latin typeface="Arial" panose="020B0604020202020204" pitchFamily="34" charset="0"/>
                <a:ea typeface="DengXian Light" panose="02010600030101010101" pitchFamily="2" charset="-122"/>
                <a:cs typeface="Arial" panose="020B0604020202020204" pitchFamily="34" charset="0"/>
              </a:rPr>
              <a:t>Questionnaire in both French and English.</a:t>
            </a:r>
          </a:p>
          <a:p>
            <a:pPr marL="342900" lvl="0" indent="-342900">
              <a:lnSpc>
                <a:spcPct val="107000"/>
              </a:lnSpc>
              <a:spcBef>
                <a:spcPts val="200"/>
              </a:spcBef>
              <a:spcAft>
                <a:spcPts val="600"/>
              </a:spcAft>
              <a:buFont typeface="Arial" panose="020B0604020202020204" pitchFamily="34" charset="0"/>
              <a:buChar char="•"/>
            </a:pPr>
            <a:r>
              <a:rPr lang="en-ZA" sz="2400" dirty="0">
                <a:effectLst/>
                <a:latin typeface="Arial" panose="020B0604020202020204" pitchFamily="34" charset="0"/>
                <a:ea typeface="DengXian Light" panose="02010600030101010101" pitchFamily="2" charset="-122"/>
                <a:cs typeface="Arial" panose="020B0604020202020204" pitchFamily="34" charset="0"/>
              </a:rPr>
              <a:t>Two further </a:t>
            </a:r>
            <a:r>
              <a:rPr lang="en-ZA" sz="2400" dirty="0">
                <a:latin typeface="Arial" panose="020B0604020202020204" pitchFamily="34" charset="0"/>
                <a:ea typeface="DengXian Light" panose="02010600030101010101" pitchFamily="2" charset="-122"/>
                <a:cs typeface="Arial" panose="020B0604020202020204" pitchFamily="34" charset="0"/>
              </a:rPr>
              <a:t>reminders to countries to return the completed questionnaire were sent.</a:t>
            </a:r>
          </a:p>
          <a:p>
            <a:pPr marL="342900" lvl="0" indent="-342900">
              <a:lnSpc>
                <a:spcPct val="107000"/>
              </a:lnSpc>
              <a:spcBef>
                <a:spcPts val="200"/>
              </a:spcBef>
              <a:spcAft>
                <a:spcPts val="600"/>
              </a:spcAft>
              <a:buFont typeface="Arial" panose="020B0604020202020204" pitchFamily="34" charset="0"/>
              <a:buChar char="•"/>
            </a:pPr>
            <a:r>
              <a:rPr lang="en-ZA" sz="2400" dirty="0">
                <a:latin typeface="Arial" panose="020B0604020202020204" pitchFamily="34" charset="0"/>
                <a:ea typeface="DengXian Light" panose="02010600030101010101" pitchFamily="2" charset="-122"/>
                <a:cs typeface="Arial" panose="020B0604020202020204" pitchFamily="34" charset="0"/>
              </a:rPr>
              <a:t>The contact list of UNECA for all 54 countries was used to email the information and questionnaires to all 54 countries. Where alternate emails were available those were also used.</a:t>
            </a:r>
          </a:p>
        </p:txBody>
      </p:sp>
    </p:spTree>
    <p:extLst>
      <p:ext uri="{BB962C8B-B14F-4D97-AF65-F5344CB8AC3E}">
        <p14:creationId xmlns:p14="http://schemas.microsoft.com/office/powerpoint/2010/main" val="2939179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A9ED5-DC7B-5199-B356-FC57B0CEC8FF}"/>
              </a:ext>
            </a:extLst>
          </p:cNvPr>
          <p:cNvSpPr txBox="1"/>
          <p:nvPr/>
        </p:nvSpPr>
        <p:spPr>
          <a:xfrm>
            <a:off x="683568" y="620688"/>
            <a:ext cx="7776864" cy="3785652"/>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Responses to questionnaire:</a:t>
            </a:r>
          </a:p>
          <a:p>
            <a:endParaRPr lang="en-ZA"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 emails for 5 (9%) countries failed, namely:</a:t>
            </a:r>
          </a:p>
          <a:p>
            <a:pPr marL="800100" lvl="1" indent="-342900">
              <a:buFont typeface="Courier New" panose="02070309020205020404" pitchFamily="49" charset="0"/>
              <a:buChar char="o"/>
            </a:pPr>
            <a:r>
              <a:rPr lang="en-ZA" sz="2400" dirty="0">
                <a:latin typeface="Arial" panose="020B0604020202020204" pitchFamily="34" charset="0"/>
                <a:cs typeface="Arial" panose="020B0604020202020204" pitchFamily="34" charset="0"/>
              </a:rPr>
              <a:t> Angola</a:t>
            </a:r>
          </a:p>
          <a:p>
            <a:pPr marL="800100" lvl="1" indent="-342900">
              <a:buFont typeface="Courier New" panose="02070309020205020404" pitchFamily="49" charset="0"/>
              <a:buChar char="o"/>
            </a:pPr>
            <a:r>
              <a:rPr lang="en-ZA" sz="2400" dirty="0">
                <a:latin typeface="Arial" panose="020B0604020202020204" pitchFamily="34" charset="0"/>
                <a:cs typeface="Arial" panose="020B0604020202020204" pitchFamily="34" charset="0"/>
              </a:rPr>
              <a:t>Central African Republic</a:t>
            </a:r>
          </a:p>
          <a:p>
            <a:pPr marL="800100" lvl="1" indent="-342900">
              <a:buFont typeface="Courier New" panose="02070309020205020404" pitchFamily="49" charset="0"/>
              <a:buChar char="o"/>
            </a:pPr>
            <a:r>
              <a:rPr lang="en-ZA" sz="2400" dirty="0">
                <a:latin typeface="Arial" panose="020B0604020202020204" pitchFamily="34" charset="0"/>
                <a:cs typeface="Arial" panose="020B0604020202020204" pitchFamily="34" charset="0"/>
              </a:rPr>
              <a:t>Djibouti</a:t>
            </a:r>
          </a:p>
          <a:p>
            <a:pPr marL="800100" lvl="1" indent="-342900">
              <a:buFont typeface="Courier New" panose="02070309020205020404" pitchFamily="49" charset="0"/>
              <a:buChar char="o"/>
            </a:pPr>
            <a:r>
              <a:rPr lang="en-ZA" sz="2400" dirty="0">
                <a:latin typeface="Arial" panose="020B0604020202020204" pitchFamily="34" charset="0"/>
                <a:cs typeface="Arial" panose="020B0604020202020204" pitchFamily="34" charset="0"/>
              </a:rPr>
              <a:t>Eritrea</a:t>
            </a:r>
          </a:p>
          <a:p>
            <a:pPr marL="800100" lvl="1" indent="-342900">
              <a:buFont typeface="Courier New" panose="02070309020205020404" pitchFamily="49" charset="0"/>
              <a:buChar char="o"/>
            </a:pPr>
            <a:r>
              <a:rPr lang="en-ZA" sz="2400" dirty="0">
                <a:latin typeface="Arial" panose="020B0604020202020204" pitchFamily="34" charset="0"/>
                <a:cs typeface="Arial" panose="020B0604020202020204" pitchFamily="34" charset="0"/>
              </a:rPr>
              <a:t>Liberia</a:t>
            </a:r>
          </a:p>
          <a:p>
            <a:pPr marL="342900" indent="-342900">
              <a:buFont typeface="Arial" panose="020B0604020202020204" pitchFamily="34" charset="0"/>
              <a:buChar char="•"/>
            </a:pPr>
            <a:r>
              <a:rPr lang="en-ZA" sz="2400" dirty="0">
                <a:latin typeface="Arial" panose="020B0604020202020204" pitchFamily="34" charset="0"/>
                <a:cs typeface="Arial" panose="020B0604020202020204" pitchFamily="34" charset="0"/>
              </a:rPr>
              <a:t>The above countries then would not have received the request to complete the questionnaire.</a:t>
            </a:r>
          </a:p>
        </p:txBody>
      </p:sp>
    </p:spTree>
    <p:extLst>
      <p:ext uri="{BB962C8B-B14F-4D97-AF65-F5344CB8AC3E}">
        <p14:creationId xmlns:p14="http://schemas.microsoft.com/office/powerpoint/2010/main" val="2566947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1922</TotalTime>
  <Words>1680</Words>
  <Application>Microsoft Office PowerPoint</Application>
  <PresentationFormat>On-screen Show (4:3)</PresentationFormat>
  <Paragraphs>248</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Arno Pro Subhead</vt:lpstr>
      <vt:lpstr>Calibri</vt:lpstr>
      <vt:lpstr>Courier New</vt:lpstr>
      <vt:lpstr>Palatino Linotype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dclarke</dc:creator>
  <cp:lastModifiedBy>Derek Clarke</cp:lastModifiedBy>
  <cp:revision>70</cp:revision>
  <dcterms:created xsi:type="dcterms:W3CDTF">2018-08-26T17:41:55Z</dcterms:created>
  <dcterms:modified xsi:type="dcterms:W3CDTF">2022-10-28T06:02:11Z</dcterms:modified>
</cp:coreProperties>
</file>