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396" r:id="rId3"/>
    <p:sldId id="403" r:id="rId4"/>
    <p:sldId id="397" r:id="rId5"/>
    <p:sldId id="399" r:id="rId6"/>
    <p:sldId id="400" r:id="rId7"/>
    <p:sldId id="401" r:id="rId8"/>
    <p:sldId id="404" r:id="rId9"/>
    <p:sldId id="405" r:id="rId10"/>
    <p:sldId id="406" r:id="rId11"/>
    <p:sldId id="414" r:id="rId12"/>
    <p:sldId id="430" r:id="rId13"/>
    <p:sldId id="428" r:id="rId14"/>
    <p:sldId id="429" r:id="rId15"/>
    <p:sldId id="410" r:id="rId16"/>
    <p:sldId id="384" r:id="rId17"/>
    <p:sldId id="412" r:id="rId18"/>
    <p:sldId id="413" r:id="rId19"/>
    <p:sldId id="415" r:id="rId20"/>
    <p:sldId id="432" r:id="rId21"/>
    <p:sldId id="433" r:id="rId22"/>
    <p:sldId id="434" r:id="rId23"/>
    <p:sldId id="395" r:id="rId2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0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01" d="100"/>
          <a:sy n="101" d="100"/>
        </p:scale>
        <p:origin x="138" y="32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5.jp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E8FF52F-8771-4DD9-B089-EFD18739879C}"/>
              </a:ext>
            </a:extLst>
          </p:cNvPr>
          <p:cNvPicPr>
            <a:picLocks noChangeAspect="1"/>
          </p:cNvPicPr>
          <p:nvPr userDrawn="1"/>
        </p:nvPicPr>
        <p:blipFill rotWithShape="1">
          <a:blip r:embed="rId2"/>
          <a:srcRect t="29284" b="31736"/>
          <a:stretch/>
        </p:blipFill>
        <p:spPr>
          <a:xfrm>
            <a:off x="446532" y="3091807"/>
            <a:ext cx="11262866" cy="3292716"/>
          </a:xfrm>
          <a:prstGeom prst="roundRect">
            <a:avLst>
              <a:gd name="adj" fmla="val 4469"/>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defRPr>
            </a:lvl1pPr>
          </a:lstStyle>
          <a:p>
            <a:fld id="{B61BEF0D-F0BB-DE4B-95CE-6DB70DBA9567}" type="datetimeFigureOut">
              <a:rPr lang="en-US" dirty="0"/>
              <a:pPr/>
              <a:t>10/27/2022</a:t>
            </a:fld>
            <a:endParaRPr lang="en-US" dirty="0"/>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10/27/2022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B61BEF0D-F0BB-DE4B-95CE-6DB70DBA9567}" type="datetimeFigureOut">
              <a:rPr lang="en-US" dirty="0"/>
              <a:pPr/>
              <a:t>10/27/2022</a:t>
            </a:fld>
            <a:endParaRPr lang="en-US" dirty="0"/>
          </a:p>
        </p:txBody>
      </p:sp>
      <p:sp>
        <p:nvSpPr>
          <p:cNvPr id="5" name="Footer Placeholder 4"/>
          <p:cNvSpPr>
            <a:spLocks noGrp="1"/>
          </p:cNvSpPr>
          <p:nvPr>
            <p:ph type="ftr" sz="quarter" idx="11"/>
          </p:nvPr>
        </p:nvSpPr>
        <p:spPr>
          <a:xfrm>
            <a:off x="774923" y="5951811"/>
            <a:ext cx="7896279" cy="365125"/>
          </a:xfrm>
        </p:spPr>
        <p:txBody>
          <a:bodyPr/>
          <a:lstStyle/>
          <a:p>
            <a:endParaRPr lang="en-US" dirty="0"/>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CD985927-B114-46A4-9346-03F926B30FBC}"/>
              </a:ext>
            </a:extLst>
          </p:cNvPr>
          <p:cNvPicPr>
            <a:picLocks/>
          </p:cNvPicPr>
          <p:nvPr userDrawn="1"/>
        </p:nvPicPr>
        <p:blipFill rotWithShape="1">
          <a:blip r:embed="rId2"/>
          <a:srcRect l="16749" t="11322" r="9814" b="35847"/>
          <a:stretch/>
        </p:blipFill>
        <p:spPr>
          <a:xfrm flipH="1">
            <a:off x="1175518" y="655992"/>
            <a:ext cx="3240000" cy="792000"/>
          </a:xfrm>
          <a:prstGeom prst="rect">
            <a:avLst/>
          </a:prstGeom>
        </p:spPr>
      </p:pic>
      <p:pic>
        <p:nvPicPr>
          <p:cNvPr id="17" name="Picture 16">
            <a:extLst>
              <a:ext uri="{FF2B5EF4-FFF2-40B4-BE49-F238E27FC236}">
                <a16:creationId xmlns:a16="http://schemas.microsoft.com/office/drawing/2014/main" id="{3712B6CA-8310-41E1-BA39-748B0B530B4E}"/>
              </a:ext>
            </a:extLst>
          </p:cNvPr>
          <p:cNvPicPr>
            <a:picLocks/>
          </p:cNvPicPr>
          <p:nvPr userDrawn="1"/>
        </p:nvPicPr>
        <p:blipFill rotWithShape="1">
          <a:blip r:embed="rId3"/>
          <a:srcRect t="15060" b="53098"/>
          <a:stretch/>
        </p:blipFill>
        <p:spPr>
          <a:xfrm>
            <a:off x="4413163" y="655992"/>
            <a:ext cx="7200000" cy="792000"/>
          </a:xfrm>
          <a:prstGeom prst="rect">
            <a:avLst/>
          </a:prstGeom>
        </p:spPr>
      </p:pic>
      <p:sp>
        <p:nvSpPr>
          <p:cNvPr id="2" name="Title 1"/>
          <p:cNvSpPr>
            <a:spLocks noGrp="1"/>
          </p:cNvSpPr>
          <p:nvPr>
            <p:ph type="title"/>
          </p:nvPr>
        </p:nvSpPr>
        <p:spPr>
          <a:xfrm flipH="1">
            <a:off x="1175518" y="622655"/>
            <a:ext cx="10435289" cy="801845"/>
          </a:xfrm>
          <a:gradFill flip="none" rotWithShape="1">
            <a:gsLst>
              <a:gs pos="0">
                <a:schemeClr val="bg1"/>
              </a:gs>
              <a:gs pos="50000">
                <a:schemeClr val="bg1"/>
              </a:gs>
              <a:gs pos="100000">
                <a:srgbClr val="00B0F0">
                  <a:alpha val="0"/>
                </a:srgbClr>
              </a:gs>
            </a:gsLst>
            <a:lin ang="10800000" scaled="1"/>
            <a:tileRect/>
          </a:gradFill>
        </p:spPr>
        <p:txBody>
          <a:bodyPr/>
          <a:lstStyle>
            <a:lvl1pPr>
              <a:defRPr b="1">
                <a:solidFill>
                  <a:srgbClr val="002060"/>
                </a:solidFill>
              </a:defRPr>
            </a:lvl1pPr>
          </a:lstStyle>
          <a:p>
            <a:r>
              <a:rPr lang="en-US" dirty="0"/>
              <a:t>Click to edit Master title style</a:t>
            </a:r>
          </a:p>
        </p:txBody>
      </p:sp>
      <p:sp>
        <p:nvSpPr>
          <p:cNvPr id="3" name="Content Placeholder 2"/>
          <p:cNvSpPr>
            <a:spLocks noGrp="1"/>
          </p:cNvSpPr>
          <p:nvPr>
            <p:ph idx="1"/>
          </p:nvPr>
        </p:nvSpPr>
        <p:spPr>
          <a:xfrm>
            <a:off x="581192" y="2180496"/>
            <a:ext cx="11029615" cy="3678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10/27/2022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558300" y="5956137"/>
            <a:ext cx="1052508" cy="365125"/>
          </a:xfrm>
        </p:spPr>
        <p:txBody>
          <a:bodyPr/>
          <a:lstStyle/>
          <a:p>
            <a:fld id="{D57F1E4F-1CFF-5643-939E-217C01CDF565}" type="slidenum">
              <a:rPr lang="en-US" dirty="0"/>
              <a:pPr/>
              <a:t>‹#›</a:t>
            </a:fld>
            <a:endParaRPr lang="en-US" dirty="0"/>
          </a:p>
        </p:txBody>
      </p:sp>
      <p:pic>
        <p:nvPicPr>
          <p:cNvPr id="11" name="Picture 10">
            <a:extLst>
              <a:ext uri="{FF2B5EF4-FFF2-40B4-BE49-F238E27FC236}">
                <a16:creationId xmlns:a16="http://schemas.microsoft.com/office/drawing/2014/main" id="{CF3E386A-E309-4DE1-8D12-CF221209C8BF}"/>
              </a:ext>
            </a:extLst>
          </p:cNvPr>
          <p:cNvPicPr>
            <a:picLocks noChangeAspect="1"/>
          </p:cNvPicPr>
          <p:nvPr userDrawn="1"/>
        </p:nvPicPr>
        <p:blipFill>
          <a:blip r:embed="rId4"/>
          <a:stretch>
            <a:fillRect/>
          </a:stretch>
        </p:blipFill>
        <p:spPr>
          <a:xfrm>
            <a:off x="440287" y="614513"/>
            <a:ext cx="735235" cy="648000"/>
          </a:xfrm>
          <a:prstGeom prst="rect">
            <a:avLst/>
          </a:prstGeom>
        </p:spPr>
      </p:pic>
      <p:sp>
        <p:nvSpPr>
          <p:cNvPr id="12" name="TextBox 11">
            <a:extLst>
              <a:ext uri="{FF2B5EF4-FFF2-40B4-BE49-F238E27FC236}">
                <a16:creationId xmlns:a16="http://schemas.microsoft.com/office/drawing/2014/main" id="{E880E278-9575-4AB5-8406-887DA1F564AF}"/>
              </a:ext>
            </a:extLst>
          </p:cNvPr>
          <p:cNvSpPr txBox="1"/>
          <p:nvPr userDrawn="1"/>
        </p:nvSpPr>
        <p:spPr>
          <a:xfrm>
            <a:off x="440286" y="1209056"/>
            <a:ext cx="735235" cy="215444"/>
          </a:xfrm>
          <a:prstGeom prst="rect">
            <a:avLst/>
          </a:prstGeom>
          <a:noFill/>
        </p:spPr>
        <p:txBody>
          <a:bodyPr wrap="square">
            <a:spAutoFit/>
          </a:bodyPr>
          <a:lstStyle/>
          <a:p>
            <a:pPr algn="ctr"/>
            <a:r>
              <a:rPr lang="en-US" sz="800" b="1" dirty="0">
                <a:solidFill>
                  <a:srgbClr val="0090CC"/>
                </a:solidFill>
              </a:rPr>
              <a:t>AFRIGIST</a:t>
            </a:r>
            <a:endParaRPr lang="en-GB" sz="800" dirty="0">
              <a:solidFill>
                <a:srgbClr val="0090CC"/>
              </a:solidFill>
            </a:endParaRPr>
          </a:p>
        </p:txBody>
      </p:sp>
      <p:sp>
        <p:nvSpPr>
          <p:cNvPr id="14" name="Rectangle 13">
            <a:extLst>
              <a:ext uri="{FF2B5EF4-FFF2-40B4-BE49-F238E27FC236}">
                <a16:creationId xmlns:a16="http://schemas.microsoft.com/office/drawing/2014/main" id="{86E3DE55-BAE0-4CA7-817A-A94ADE0A6963}"/>
              </a:ext>
            </a:extLst>
          </p:cNvPr>
          <p:cNvSpPr/>
          <p:nvPr userDrawn="1"/>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14">
            <a:extLst>
              <a:ext uri="{FF2B5EF4-FFF2-40B4-BE49-F238E27FC236}">
                <a16:creationId xmlns:a16="http://schemas.microsoft.com/office/drawing/2014/main" id="{8F8867AF-2F74-4F08-81F0-B65EE5162ECE}"/>
              </a:ext>
            </a:extLst>
          </p:cNvPr>
          <p:cNvSpPr/>
          <p:nvPr userDrawn="1"/>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15">
            <a:extLst>
              <a:ext uri="{FF2B5EF4-FFF2-40B4-BE49-F238E27FC236}">
                <a16:creationId xmlns:a16="http://schemas.microsoft.com/office/drawing/2014/main" id="{25CD2F0B-DAD5-44D9-A59B-55C32C92F83D}"/>
              </a:ext>
            </a:extLst>
          </p:cNvPr>
          <p:cNvSpPr/>
          <p:nvPr userDrawn="1"/>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dirty="0"/>
              <a:pPr/>
              <a:t>10/27/2022</a:t>
            </a:fld>
            <a:endParaRPr lang="en-US" dirty="0"/>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422390"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10/27/2022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10/27/2022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10/27/2022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10/27/2022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dirty="0"/>
              <a:pPr/>
              <a:t>10/27/2022</a:t>
            </a:fld>
            <a:endParaRPr lang="en-US" dirty="0"/>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10/27/2022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81EEB37-3445-4D63-842F-6C1607F2B99E}"/>
              </a:ext>
            </a:extLst>
          </p:cNvPr>
          <p:cNvPicPr>
            <a:picLocks noChangeAspect="1" noChangeArrowheads="1"/>
          </p:cNvPicPr>
          <p:nvPr userDrawn="1"/>
        </p:nvPicPr>
        <p:blipFill rotWithShape="1">
          <a:blip r:embed="rId13">
            <a:extLst>
              <a:ext uri="{28A0092B-C50C-407E-A947-70E740481C1C}">
                <a14:useLocalDpi xmlns:a14="http://schemas.microsoft.com/office/drawing/2010/main" val="0"/>
              </a:ext>
            </a:extLst>
          </a:blip>
          <a:srcRect r="-10" b="61304"/>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DF97D8C4-A0C6-41CB-8CB5-D62052B3573E}"/>
              </a:ext>
            </a:extLst>
          </p:cNvPr>
          <p:cNvSpPr/>
          <p:nvPr userDrawn="1"/>
        </p:nvSpPr>
        <p:spPr>
          <a:xfrm>
            <a:off x="0" y="0"/>
            <a:ext cx="12192000"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B61BEF0D-F0BB-DE4B-95CE-6DB70DBA9567}" type="datetimeFigureOut">
              <a:rPr lang="en-US" dirty="0"/>
              <a:pPr/>
              <a:t>10/27/2022</a:t>
            </a:fld>
            <a:endParaRPr lang="en-US" dirty="0"/>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dirty="0"/>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png"/><Relationship Id="rId4" Type="http://schemas.openxmlformats.org/officeDocument/2006/relationships/image" Target="../media/image25.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DDEC2D78-AB20-4EF4-9BC0-A1CDE554B0AC}"/>
              </a:ext>
            </a:extLst>
          </p:cNvPr>
          <p:cNvSpPr/>
          <p:nvPr/>
        </p:nvSpPr>
        <p:spPr>
          <a:xfrm>
            <a:off x="381000" y="542925"/>
            <a:ext cx="11348083" cy="2452395"/>
          </a:xfrm>
          <a:prstGeom prst="roundRect">
            <a:avLst>
              <a:gd name="adj" fmla="val 8899"/>
            </a:avLst>
          </a:prstGeom>
          <a:solidFill>
            <a:schemeClr val="bg1">
              <a:alpha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0F0A5D42-3DCB-4599-B3D1-737DA515E48F}"/>
              </a:ext>
            </a:extLst>
          </p:cNvPr>
          <p:cNvSpPr>
            <a:spLocks noGrp="1"/>
          </p:cNvSpPr>
          <p:nvPr>
            <p:ph type="ctrTitle"/>
          </p:nvPr>
        </p:nvSpPr>
        <p:spPr>
          <a:xfrm>
            <a:off x="381000" y="198128"/>
            <a:ext cx="11430000" cy="1659255"/>
          </a:xfrm>
        </p:spPr>
        <p:txBody>
          <a:bodyPr anchor="t" anchorCtr="0">
            <a:noAutofit/>
          </a:bodyPr>
          <a:lstStyle/>
          <a:p>
            <a:pPr algn="ctr">
              <a:lnSpc>
                <a:spcPct val="125000"/>
              </a:lnSpc>
            </a:pPr>
            <a:r>
              <a:rPr lang="en-US" sz="3200" b="1" dirty="0">
                <a:solidFill>
                  <a:srgbClr val="002060"/>
                </a:solidFill>
              </a:rPr>
              <a:t>AFRICAN  REGIONAL  INSTITUTE  FOR  GEOSPATIAL</a:t>
            </a:r>
            <a:br>
              <a:rPr lang="en-US" sz="3200" b="1" dirty="0">
                <a:solidFill>
                  <a:srgbClr val="002060"/>
                </a:solidFill>
              </a:rPr>
            </a:br>
            <a:r>
              <a:rPr lang="en-US" sz="3200" b="1" dirty="0">
                <a:solidFill>
                  <a:srgbClr val="002060"/>
                </a:solidFill>
              </a:rPr>
              <a:t>INFORMATION  SCIENCE  AND</a:t>
            </a:r>
            <a:br>
              <a:rPr lang="en-US" sz="3200" b="1" dirty="0">
                <a:solidFill>
                  <a:srgbClr val="002060"/>
                </a:solidFill>
              </a:rPr>
            </a:br>
            <a:r>
              <a:rPr lang="en-US" sz="3200" b="1" dirty="0">
                <a:solidFill>
                  <a:srgbClr val="002060"/>
                </a:solidFill>
              </a:rPr>
              <a:t>TECHNOLOGY  (AFRIGIST)</a:t>
            </a:r>
            <a:endParaRPr lang="en-GB" sz="3200" b="1" dirty="0">
              <a:solidFill>
                <a:srgbClr val="002060"/>
              </a:solidFill>
            </a:endParaRPr>
          </a:p>
        </p:txBody>
      </p:sp>
      <p:sp>
        <p:nvSpPr>
          <p:cNvPr id="3" name="Subtitle 2">
            <a:extLst>
              <a:ext uri="{FF2B5EF4-FFF2-40B4-BE49-F238E27FC236}">
                <a16:creationId xmlns:a16="http://schemas.microsoft.com/office/drawing/2014/main" id="{13470426-EDB1-4C57-9141-9BA3DE1CDE7C}"/>
              </a:ext>
            </a:extLst>
          </p:cNvPr>
          <p:cNvSpPr>
            <a:spLocks noGrp="1"/>
          </p:cNvSpPr>
          <p:nvPr>
            <p:ph type="subTitle" idx="1"/>
          </p:nvPr>
        </p:nvSpPr>
        <p:spPr>
          <a:xfrm>
            <a:off x="2775542" y="2301506"/>
            <a:ext cx="6558997" cy="771191"/>
          </a:xfrm>
        </p:spPr>
        <p:txBody>
          <a:bodyPr>
            <a:normAutofit/>
          </a:bodyPr>
          <a:lstStyle/>
          <a:p>
            <a:pPr algn="ctr"/>
            <a:r>
              <a:rPr lang="en-GB" sz="3200" i="1" cap="none" dirty="0">
                <a:solidFill>
                  <a:srgbClr val="FF0000"/>
                </a:solidFill>
              </a:rPr>
              <a:t>Fifty years of excellent services to Africa!</a:t>
            </a:r>
          </a:p>
        </p:txBody>
      </p:sp>
      <p:grpSp>
        <p:nvGrpSpPr>
          <p:cNvPr id="8" name="Group 7">
            <a:extLst>
              <a:ext uri="{FF2B5EF4-FFF2-40B4-BE49-F238E27FC236}">
                <a16:creationId xmlns:a16="http://schemas.microsoft.com/office/drawing/2014/main" id="{F01E20D8-3583-A941-93A7-A93BD968E4A8}"/>
              </a:ext>
            </a:extLst>
          </p:cNvPr>
          <p:cNvGrpSpPr/>
          <p:nvPr/>
        </p:nvGrpSpPr>
        <p:grpSpPr>
          <a:xfrm>
            <a:off x="462917" y="767201"/>
            <a:ext cx="11266166" cy="2340000"/>
            <a:chOff x="462917" y="542925"/>
            <a:chExt cx="11266166" cy="2340000"/>
          </a:xfrm>
        </p:grpSpPr>
        <p:grpSp>
          <p:nvGrpSpPr>
            <p:cNvPr id="10" name="Group 9">
              <a:extLst>
                <a:ext uri="{FF2B5EF4-FFF2-40B4-BE49-F238E27FC236}">
                  <a16:creationId xmlns:a16="http://schemas.microsoft.com/office/drawing/2014/main" id="{09C9410D-285B-47AF-8D41-F1A797DD0C22}"/>
                </a:ext>
              </a:extLst>
            </p:cNvPr>
            <p:cNvGrpSpPr>
              <a:grpSpLocks noChangeAspect="1"/>
            </p:cNvGrpSpPr>
            <p:nvPr/>
          </p:nvGrpSpPr>
          <p:grpSpPr>
            <a:xfrm>
              <a:off x="462917" y="542925"/>
              <a:ext cx="2178193" cy="2340000"/>
              <a:chOff x="462915" y="826236"/>
              <a:chExt cx="1798321" cy="1931909"/>
            </a:xfrm>
          </p:grpSpPr>
          <p:pic>
            <p:nvPicPr>
              <p:cNvPr id="5" name="Picture 4">
                <a:extLst>
                  <a:ext uri="{FF2B5EF4-FFF2-40B4-BE49-F238E27FC236}">
                    <a16:creationId xmlns:a16="http://schemas.microsoft.com/office/drawing/2014/main" id="{30F20110-C345-49DC-9179-B8E96CD27C29}"/>
                  </a:ext>
                </a:extLst>
              </p:cNvPr>
              <p:cNvPicPr>
                <a:picLocks noChangeAspect="1"/>
              </p:cNvPicPr>
              <p:nvPr/>
            </p:nvPicPr>
            <p:blipFill>
              <a:blip r:embed="rId2"/>
              <a:stretch>
                <a:fillRect/>
              </a:stretch>
            </p:blipFill>
            <p:spPr>
              <a:xfrm>
                <a:off x="462915" y="826236"/>
                <a:ext cx="1798320" cy="1584960"/>
              </a:xfrm>
              <a:prstGeom prst="rect">
                <a:avLst/>
              </a:prstGeom>
            </p:spPr>
          </p:pic>
          <p:sp>
            <p:nvSpPr>
              <p:cNvPr id="9" name="TextBox 8">
                <a:extLst>
                  <a:ext uri="{FF2B5EF4-FFF2-40B4-BE49-F238E27FC236}">
                    <a16:creationId xmlns:a16="http://schemas.microsoft.com/office/drawing/2014/main" id="{39218468-8AFD-431C-9D79-8AB7B7E69CE1}"/>
                  </a:ext>
                </a:extLst>
              </p:cNvPr>
              <p:cNvSpPr txBox="1"/>
              <p:nvPr/>
            </p:nvSpPr>
            <p:spPr>
              <a:xfrm>
                <a:off x="462916" y="2332390"/>
                <a:ext cx="1798320" cy="425755"/>
              </a:xfrm>
              <a:prstGeom prst="rect">
                <a:avLst/>
              </a:prstGeom>
              <a:noFill/>
            </p:spPr>
            <p:txBody>
              <a:bodyPr wrap="square">
                <a:spAutoFit/>
              </a:bodyPr>
              <a:lstStyle/>
              <a:p>
                <a:pPr algn="ctr"/>
                <a:r>
                  <a:rPr lang="en-US" sz="3000" b="1" dirty="0">
                    <a:solidFill>
                      <a:srgbClr val="0090CC"/>
                    </a:solidFill>
                  </a:rPr>
                  <a:t>AFRIGIST</a:t>
                </a:r>
                <a:endParaRPr lang="en-GB" sz="3000" dirty="0">
                  <a:solidFill>
                    <a:srgbClr val="0090CC"/>
                  </a:solidFill>
                </a:endParaRPr>
              </a:p>
            </p:txBody>
          </p:sp>
        </p:grpSp>
        <p:pic>
          <p:nvPicPr>
            <p:cNvPr id="7" name="Picture 6">
              <a:extLst>
                <a:ext uri="{FF2B5EF4-FFF2-40B4-BE49-F238E27FC236}">
                  <a16:creationId xmlns:a16="http://schemas.microsoft.com/office/drawing/2014/main" id="{4DA29B67-5CAC-9BBD-902F-52F3E5FB2F6B}"/>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9217328" y="542925"/>
              <a:ext cx="2511755" cy="1790441"/>
            </a:xfrm>
            <a:prstGeom prst="rect">
              <a:avLst/>
            </a:prstGeom>
          </p:spPr>
        </p:pic>
      </p:grpSp>
    </p:spTree>
    <p:extLst>
      <p:ext uri="{BB962C8B-B14F-4D97-AF65-F5344CB8AC3E}">
        <p14:creationId xmlns:p14="http://schemas.microsoft.com/office/powerpoint/2010/main" val="8099803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27914" y="1822271"/>
            <a:ext cx="10222992" cy="4352544"/>
          </a:xfrm>
        </p:spPr>
        <p:txBody>
          <a:bodyPr>
            <a:normAutofit/>
          </a:bodyPr>
          <a:lstStyle/>
          <a:p>
            <a:pPr>
              <a:lnSpc>
                <a:spcPct val="100000"/>
              </a:lnSpc>
              <a:spcBef>
                <a:spcPts val="0"/>
              </a:spcBef>
            </a:pPr>
            <a:r>
              <a:rPr lang="en-US" dirty="0">
                <a:effectLst/>
              </a:rPr>
              <a:t>OBJECTIVES OF AFRIGIST (2)</a:t>
            </a:r>
          </a:p>
          <a:p>
            <a:pPr>
              <a:lnSpc>
                <a:spcPct val="100000"/>
              </a:lnSpc>
              <a:spcBef>
                <a:spcPts val="0"/>
              </a:spcBef>
            </a:pPr>
            <a:endParaRPr lang="en-US" dirty="0">
              <a:effectLst/>
            </a:endParaRPr>
          </a:p>
          <a:p>
            <a:pPr marL="0" indent="0">
              <a:lnSpc>
                <a:spcPct val="100000"/>
              </a:lnSpc>
              <a:spcBef>
                <a:spcPts val="0"/>
              </a:spcBef>
              <a:buNone/>
            </a:pPr>
            <a:r>
              <a:rPr lang="en-US" sz="2400" dirty="0">
                <a:effectLst/>
              </a:rPr>
              <a:t>(iii) </a:t>
            </a:r>
            <a:r>
              <a:rPr lang="en-US" sz="2400" b="0" i="1" dirty="0">
                <a:effectLst/>
              </a:rPr>
              <a:t>carry out studies and research in the field of Geospatial Science and Technology, and;</a:t>
            </a:r>
          </a:p>
          <a:p>
            <a:pPr marL="514350" indent="-514350">
              <a:lnSpc>
                <a:spcPct val="100000"/>
              </a:lnSpc>
              <a:spcBef>
                <a:spcPts val="0"/>
              </a:spcBef>
              <a:buAutoNum type="romanLcParenBoth" startAt="3"/>
            </a:pPr>
            <a:endParaRPr lang="en-US" sz="2400" b="0" i="1" dirty="0">
              <a:effectLst/>
            </a:endParaRPr>
          </a:p>
          <a:p>
            <a:pPr marL="0" indent="0">
              <a:lnSpc>
                <a:spcPct val="100000"/>
              </a:lnSpc>
              <a:spcBef>
                <a:spcPts val="0"/>
              </a:spcBef>
              <a:buNone/>
            </a:pPr>
            <a:r>
              <a:rPr lang="en-US" sz="2400" dirty="0">
                <a:effectLst/>
              </a:rPr>
              <a:t>(iv) </a:t>
            </a:r>
            <a:r>
              <a:rPr lang="en-US" sz="2400" b="0" i="1" dirty="0">
                <a:effectLst/>
              </a:rPr>
              <a:t>provide advisory and consultancy services to member states of the ECA and other institutions concerned with the production and/or use of geospatial data and information.</a:t>
            </a:r>
          </a:p>
        </p:txBody>
      </p:sp>
      <p:sp>
        <p:nvSpPr>
          <p:cNvPr id="5" name="Title 4">
            <a:extLst>
              <a:ext uri="{FF2B5EF4-FFF2-40B4-BE49-F238E27FC236}">
                <a16:creationId xmlns:a16="http://schemas.microsoft.com/office/drawing/2014/main" id="{94D4A5CE-EDFC-CFBF-99E3-E0F26976538A}"/>
              </a:ext>
            </a:extLst>
          </p:cNvPr>
          <p:cNvSpPr>
            <a:spLocks noGrp="1"/>
          </p:cNvSpPr>
          <p:nvPr>
            <p:ph type="title"/>
          </p:nvPr>
        </p:nvSpPr>
        <p:spPr/>
        <p:txBody>
          <a:bodyPr/>
          <a:lstStyle/>
          <a:p>
            <a:endParaRPr lang="en-GB"/>
          </a:p>
        </p:txBody>
      </p:sp>
      <p:sp>
        <p:nvSpPr>
          <p:cNvPr id="6" name="Title 4">
            <a:extLst>
              <a:ext uri="{FF2B5EF4-FFF2-40B4-BE49-F238E27FC236}">
                <a16:creationId xmlns:a16="http://schemas.microsoft.com/office/drawing/2014/main" id="{842EF3FA-04B7-E6FF-912D-14E06423449B}"/>
              </a:ext>
            </a:extLst>
          </p:cNvPr>
          <p:cNvSpPr txBox="1">
            <a:spLocks/>
          </p:cNvSpPr>
          <p:nvPr/>
        </p:nvSpPr>
        <p:spPr>
          <a:xfrm flipH="1">
            <a:off x="1175517" y="622655"/>
            <a:ext cx="10435288" cy="920395"/>
          </a:xfrm>
          <a:prstGeom prst="rect">
            <a:avLst/>
          </a:prstGeom>
          <a:gradFill flip="none" rotWithShape="1">
            <a:gsLst>
              <a:gs pos="0">
                <a:schemeClr val="bg1"/>
              </a:gs>
              <a:gs pos="50000">
                <a:schemeClr val="bg1"/>
              </a:gs>
              <a:gs pos="100000">
                <a:srgbClr val="00B0F0">
                  <a:alpha val="0"/>
                </a:srgbClr>
              </a:gs>
            </a:gsLst>
            <a:lin ang="10800000" scaled="1"/>
            <a:tileRect/>
          </a:gradFill>
        </p:spPr>
        <p:txBody>
          <a:bodyPr vert="horz" lIns="91440" tIns="45720" rIns="91440" bIns="45720" rtlCol="0" anchor="b">
            <a:normAutofit fontScale="82500" lnSpcReduction="10000"/>
          </a:bodyPr>
          <a:lstStyle>
            <a:lvl1pPr algn="l" defTabSz="457200" rtl="0" eaLnBrk="1" latinLnBrk="0" hangingPunct="1">
              <a:spcBef>
                <a:spcPct val="0"/>
              </a:spcBef>
              <a:buNone/>
              <a:defRPr sz="2800" b="1" kern="1200" cap="all">
                <a:solidFill>
                  <a:srgbClr val="002060"/>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dirty="0"/>
              <a:t>AFRIGIST Today</a:t>
            </a:r>
            <a:br>
              <a:rPr lang="en-GB" dirty="0"/>
            </a:br>
            <a:r>
              <a:rPr lang="en-GB" dirty="0"/>
              <a:t>                                                                                                  </a:t>
            </a:r>
            <a:r>
              <a:rPr lang="en-GB" sz="3600" dirty="0">
                <a:ln w="19050">
                  <a:solidFill>
                    <a:schemeClr val="bg1"/>
                  </a:solidFill>
                </a:ln>
                <a:solidFill>
                  <a:srgbClr val="FF0000"/>
                </a:solidFill>
                <a:latin typeface="Arial" panose="020B0604020202020204" pitchFamily="34" charset="0"/>
                <a:cs typeface="Arial" panose="020B0604020202020204" pitchFamily="34" charset="0"/>
              </a:rPr>
              <a:t>Mandate</a:t>
            </a:r>
          </a:p>
        </p:txBody>
      </p:sp>
    </p:spTree>
    <p:extLst>
      <p:ext uri="{BB962C8B-B14F-4D97-AF65-F5344CB8AC3E}">
        <p14:creationId xmlns:p14="http://schemas.microsoft.com/office/powerpoint/2010/main" val="22249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4FD4E3D-9DCE-3967-0FEB-341ED61FEBAF}"/>
              </a:ext>
            </a:extLst>
          </p:cNvPr>
          <p:cNvSpPr>
            <a:spLocks noGrp="1"/>
          </p:cNvSpPr>
          <p:nvPr>
            <p:ph type="title"/>
          </p:nvPr>
        </p:nvSpPr>
        <p:spPr/>
        <p:txBody>
          <a:bodyPr/>
          <a:lstStyle/>
          <a:p>
            <a:endParaRPr lang="en-GB"/>
          </a:p>
        </p:txBody>
      </p:sp>
      <p:sp>
        <p:nvSpPr>
          <p:cNvPr id="6" name="Title 4">
            <a:extLst>
              <a:ext uri="{FF2B5EF4-FFF2-40B4-BE49-F238E27FC236}">
                <a16:creationId xmlns:a16="http://schemas.microsoft.com/office/drawing/2014/main" id="{EF49E9A7-53F8-C50C-C68F-8E6B938987FA}"/>
              </a:ext>
            </a:extLst>
          </p:cNvPr>
          <p:cNvSpPr txBox="1">
            <a:spLocks/>
          </p:cNvSpPr>
          <p:nvPr/>
        </p:nvSpPr>
        <p:spPr>
          <a:xfrm flipH="1">
            <a:off x="1175517" y="622655"/>
            <a:ext cx="10435288" cy="920395"/>
          </a:xfrm>
          <a:prstGeom prst="rect">
            <a:avLst/>
          </a:prstGeom>
          <a:gradFill flip="none" rotWithShape="1">
            <a:gsLst>
              <a:gs pos="0">
                <a:schemeClr val="bg1"/>
              </a:gs>
              <a:gs pos="50000">
                <a:schemeClr val="bg1"/>
              </a:gs>
              <a:gs pos="100000">
                <a:srgbClr val="00B0F0">
                  <a:alpha val="0"/>
                </a:srgbClr>
              </a:gs>
            </a:gsLst>
            <a:lin ang="10800000" scaled="1"/>
            <a:tileRect/>
          </a:gradFill>
        </p:spPr>
        <p:txBody>
          <a:bodyPr vert="horz" lIns="91440" tIns="45720" rIns="91440" bIns="45720" rtlCol="0" anchor="b">
            <a:normAutofit fontScale="82500" lnSpcReduction="10000"/>
          </a:bodyPr>
          <a:lstStyle>
            <a:lvl1pPr algn="l" defTabSz="457200" rtl="0" eaLnBrk="1" latinLnBrk="0" hangingPunct="1">
              <a:spcBef>
                <a:spcPct val="0"/>
              </a:spcBef>
              <a:buNone/>
              <a:defRPr sz="2800" b="1" kern="1200" cap="all">
                <a:solidFill>
                  <a:srgbClr val="002060"/>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dirty="0"/>
              <a:t>AFRIGIST Today</a:t>
            </a:r>
            <a:br>
              <a:rPr lang="en-GB" dirty="0"/>
            </a:br>
            <a:r>
              <a:rPr lang="en-GB" dirty="0"/>
              <a:t>                                                                                                  </a:t>
            </a:r>
            <a:r>
              <a:rPr lang="en-GB" sz="3600" dirty="0">
                <a:ln w="19050">
                  <a:solidFill>
                    <a:schemeClr val="bg1"/>
                  </a:solidFill>
                </a:ln>
                <a:solidFill>
                  <a:srgbClr val="FF0000"/>
                </a:solidFill>
                <a:latin typeface="Arial" panose="020B0604020202020204" pitchFamily="34" charset="0"/>
                <a:cs typeface="Arial" panose="020B0604020202020204" pitchFamily="34" charset="0"/>
              </a:rPr>
              <a:t>Facilities</a:t>
            </a:r>
          </a:p>
        </p:txBody>
      </p:sp>
      <p:sp>
        <p:nvSpPr>
          <p:cNvPr id="10" name="Content Placeholder 9">
            <a:extLst>
              <a:ext uri="{FF2B5EF4-FFF2-40B4-BE49-F238E27FC236}">
                <a16:creationId xmlns:a16="http://schemas.microsoft.com/office/drawing/2014/main" id="{FB4C857B-4AC2-48A1-CF9A-CA6AA4521864}"/>
              </a:ext>
            </a:extLst>
          </p:cNvPr>
          <p:cNvSpPr>
            <a:spLocks noGrp="1"/>
          </p:cNvSpPr>
          <p:nvPr>
            <p:ph idx="1"/>
          </p:nvPr>
        </p:nvSpPr>
        <p:spPr/>
        <p:txBody>
          <a:bodyPr/>
          <a:lstStyle/>
          <a:p>
            <a:endParaRPr lang="en-GB" dirty="0"/>
          </a:p>
        </p:txBody>
      </p:sp>
      <p:pic>
        <p:nvPicPr>
          <p:cNvPr id="11" name="Picture 10">
            <a:extLst>
              <a:ext uri="{FF2B5EF4-FFF2-40B4-BE49-F238E27FC236}">
                <a16:creationId xmlns:a16="http://schemas.microsoft.com/office/drawing/2014/main" id="{617576F5-8190-2FD6-3B7A-B8BC5CE1F9CD}"/>
              </a:ext>
            </a:extLst>
          </p:cNvPr>
          <p:cNvPicPr>
            <a:picLocks noChangeAspect="1"/>
          </p:cNvPicPr>
          <p:nvPr/>
        </p:nvPicPr>
        <p:blipFill rotWithShape="1">
          <a:blip r:embed="rId2">
            <a:extLst>
              <a:ext uri="{28A0092B-C50C-407E-A947-70E740481C1C}">
                <a14:useLocalDpi xmlns:a14="http://schemas.microsoft.com/office/drawing/2010/main" val="0"/>
              </a:ext>
            </a:extLst>
          </a:blip>
          <a:srcRect l="709" r="5527" b="9145"/>
          <a:stretch/>
        </p:blipFill>
        <p:spPr>
          <a:xfrm>
            <a:off x="2219325" y="1719107"/>
            <a:ext cx="8191500" cy="4772530"/>
          </a:xfrm>
          <a:prstGeom prst="round2DiagRect">
            <a:avLst>
              <a:gd name="adj1" fmla="val 0"/>
              <a:gd name="adj2" fmla="val 7236"/>
            </a:avLst>
          </a:prstGeom>
          <a:ln w="88900" cap="sq">
            <a:solidFill>
              <a:srgbClr val="FFFFFF"/>
            </a:solidFill>
            <a:miter lim="800000"/>
          </a:ln>
          <a:effectLst>
            <a:outerShdw blurRad="254000" algn="tl" rotWithShape="0">
              <a:srgbClr val="000000">
                <a:alpha val="43000"/>
              </a:srgbClr>
            </a:outerShdw>
          </a:effectLst>
        </p:spPr>
      </p:pic>
      <p:sp>
        <p:nvSpPr>
          <p:cNvPr id="12" name="TextBox 11">
            <a:extLst>
              <a:ext uri="{FF2B5EF4-FFF2-40B4-BE49-F238E27FC236}">
                <a16:creationId xmlns:a16="http://schemas.microsoft.com/office/drawing/2014/main" id="{0FF3DD33-BDC8-4042-8C1F-78D1120A04E0}"/>
              </a:ext>
            </a:extLst>
          </p:cNvPr>
          <p:cNvSpPr txBox="1"/>
          <p:nvPr/>
        </p:nvSpPr>
        <p:spPr>
          <a:xfrm>
            <a:off x="4382454" y="5390388"/>
            <a:ext cx="1265149" cy="523220"/>
          </a:xfrm>
          <a:prstGeom prst="rect">
            <a:avLst/>
          </a:prstGeom>
          <a:noFill/>
        </p:spPr>
        <p:txBody>
          <a:bodyPr wrap="square" rtlCol="0">
            <a:spAutoFit/>
          </a:bodyPr>
          <a:lstStyle/>
          <a:p>
            <a:pPr algn="ctr"/>
            <a:r>
              <a:rPr lang="en-GB" sz="2800" b="1" i="1" dirty="0">
                <a:solidFill>
                  <a:schemeClr val="bg1"/>
                </a:solidFill>
              </a:rPr>
              <a:t>25 ha</a:t>
            </a:r>
          </a:p>
        </p:txBody>
      </p:sp>
    </p:spTree>
    <p:extLst>
      <p:ext uri="{BB962C8B-B14F-4D97-AF65-F5344CB8AC3E}">
        <p14:creationId xmlns:p14="http://schemas.microsoft.com/office/powerpoint/2010/main" val="22707371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7" descr="CGIS Signatures 016"/>
          <p:cNvPicPr>
            <a:picLocks noChangeAspect="1" noChangeArrowheads="1"/>
          </p:cNvPicPr>
          <p:nvPr/>
        </p:nvPicPr>
        <p:blipFill rotWithShape="1">
          <a:blip r:embed="rId2" cstate="print"/>
          <a:srcRect b="22139"/>
          <a:stretch/>
        </p:blipFill>
        <p:spPr bwMode="auto">
          <a:xfrm>
            <a:off x="7635935" y="4282518"/>
            <a:ext cx="3047226" cy="1920240"/>
          </a:xfrm>
          <a:prstGeom prst="rect">
            <a:avLst/>
          </a:prstGeom>
          <a:noFill/>
          <a:ln w="9525">
            <a:noFill/>
            <a:miter lim="800000"/>
            <a:headEnd/>
            <a:tailEnd/>
          </a:ln>
        </p:spPr>
      </p:pic>
      <p:pic>
        <p:nvPicPr>
          <p:cNvPr id="6" name="Picture 16"/>
          <p:cNvPicPr>
            <a:picLocks noChangeAspect="1" noChangeArrowheads="1"/>
          </p:cNvPicPr>
          <p:nvPr/>
        </p:nvPicPr>
        <p:blipFill>
          <a:blip r:embed="rId3" cstate="print"/>
          <a:srcRect/>
          <a:stretch>
            <a:fillRect/>
          </a:stretch>
        </p:blipFill>
        <p:spPr bwMode="auto">
          <a:xfrm>
            <a:off x="1453477" y="4282518"/>
            <a:ext cx="2845311" cy="1920240"/>
          </a:xfrm>
          <a:prstGeom prst="rect">
            <a:avLst/>
          </a:prstGeom>
          <a:noFill/>
          <a:ln w="9525">
            <a:noFill/>
            <a:miter lim="800000"/>
            <a:headEnd/>
            <a:tailEnd/>
          </a:ln>
        </p:spPr>
      </p:pic>
      <p:pic>
        <p:nvPicPr>
          <p:cNvPr id="7" name="Picture 6"/>
          <p:cNvPicPr>
            <a:picLocks noChangeAspect="1"/>
          </p:cNvPicPr>
          <p:nvPr/>
        </p:nvPicPr>
        <p:blipFill>
          <a:blip r:embed="rId4" cstate="print"/>
          <a:srcRect/>
          <a:stretch>
            <a:fillRect/>
          </a:stretch>
        </p:blipFill>
        <p:spPr bwMode="auto">
          <a:xfrm>
            <a:off x="1453478" y="1903687"/>
            <a:ext cx="4376048" cy="2286000"/>
          </a:xfrm>
          <a:prstGeom prst="rect">
            <a:avLst/>
          </a:prstGeom>
          <a:noFill/>
          <a:ln w="9525">
            <a:noFill/>
            <a:miter lim="800000"/>
            <a:headEnd/>
            <a:tailEnd/>
          </a:ln>
        </p:spPr>
      </p:pic>
      <p:pic>
        <p:nvPicPr>
          <p:cNvPr id="8" name="Picture 15"/>
          <p:cNvPicPr>
            <a:picLocks noChangeAspect="1" noChangeArrowheads="1"/>
          </p:cNvPicPr>
          <p:nvPr/>
        </p:nvPicPr>
        <p:blipFill rotWithShape="1">
          <a:blip r:embed="rId5" cstate="print"/>
          <a:srcRect t="13543" b="9976"/>
          <a:stretch/>
        </p:blipFill>
        <p:spPr bwMode="auto">
          <a:xfrm>
            <a:off x="4388391" y="4304937"/>
            <a:ext cx="3152776" cy="1920240"/>
          </a:xfrm>
          <a:prstGeom prst="rect">
            <a:avLst/>
          </a:prstGeom>
          <a:noFill/>
          <a:ln w="9525">
            <a:noFill/>
            <a:miter lim="800000"/>
            <a:headEnd/>
            <a:tailEnd/>
          </a:ln>
        </p:spPr>
      </p:pic>
      <p:pic>
        <p:nvPicPr>
          <p:cNvPr id="9" name="Content Placeholder 10"/>
          <p:cNvPicPr>
            <a:picLocks noGrp="1" noChangeAspect="1"/>
          </p:cNvPicPr>
          <p:nvPr>
            <p:ph idx="1"/>
          </p:nvPr>
        </p:nvPicPr>
        <p:blipFill rotWithShape="1">
          <a:blip r:embed="rId6" cstate="print">
            <a:extLst>
              <a:ext uri="{28A0092B-C50C-407E-A947-70E740481C1C}">
                <a14:useLocalDpi xmlns:a14="http://schemas.microsoft.com/office/drawing/2010/main" val="0"/>
              </a:ext>
            </a:extLst>
          </a:blip>
          <a:srcRect l="4072" t="9377" r="4856" b="31602"/>
          <a:stretch/>
        </p:blipFill>
        <p:spPr>
          <a:xfrm>
            <a:off x="5979886" y="1898547"/>
            <a:ext cx="4703274" cy="2286000"/>
          </a:xfrm>
          <a:prstGeom prst="rect">
            <a:avLst/>
          </a:prstGeom>
        </p:spPr>
      </p:pic>
      <p:sp>
        <p:nvSpPr>
          <p:cNvPr id="10" name="Text Box 2"/>
          <p:cNvSpPr txBox="1">
            <a:spLocks noChangeArrowheads="1"/>
          </p:cNvSpPr>
          <p:nvPr/>
        </p:nvSpPr>
        <p:spPr bwMode="auto">
          <a:xfrm>
            <a:off x="6460208" y="3751964"/>
            <a:ext cx="3420265" cy="384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ts val="800"/>
              </a:spcAft>
              <a:buClrTx/>
              <a:buSzTx/>
              <a:buFontTx/>
              <a:buNone/>
              <a:tabLst/>
            </a:pPr>
            <a:r>
              <a:rPr kumimoji="0" lang="en-US" sz="2000" b="1" i="0" u="none" strike="noStrike" cap="none" normalizeH="0" baseline="0" dirty="0">
                <a:ln>
                  <a:noFill/>
                </a:ln>
                <a:solidFill>
                  <a:srgbClr val="FFFFFF"/>
                </a:solidFill>
                <a:effectLst/>
                <a:latin typeface="Times New Roman" panose="02020603050405020304" pitchFamily="18" charset="0"/>
                <a:cs typeface="Times New Roman" panose="02020603050405020304" pitchFamily="18" charset="0"/>
              </a:rPr>
              <a:t>New Administrative Building</a:t>
            </a:r>
            <a:endParaRPr kumimoji="0" lang="en-US" sz="2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11" name="Text Box 3"/>
          <p:cNvSpPr txBox="1">
            <a:spLocks noChangeArrowheads="1"/>
          </p:cNvSpPr>
          <p:nvPr/>
        </p:nvSpPr>
        <p:spPr bwMode="auto">
          <a:xfrm>
            <a:off x="2316543" y="3764771"/>
            <a:ext cx="2724990" cy="35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ts val="800"/>
              </a:spcAft>
              <a:buClrTx/>
              <a:buSzTx/>
              <a:buFontTx/>
              <a:buNone/>
              <a:tabLst/>
            </a:pPr>
            <a:r>
              <a:rPr kumimoji="0" lang="en-US" sz="2000" b="1" i="0" u="none" strike="noStrike" cap="none" normalizeH="0" baseline="0" dirty="0">
                <a:ln>
                  <a:noFill/>
                </a:ln>
                <a:solidFill>
                  <a:srgbClr val="FFFFFF"/>
                </a:solidFill>
                <a:effectLst/>
                <a:latin typeface="Times New Roman" panose="02020603050405020304" pitchFamily="18" charset="0"/>
                <a:cs typeface="Times New Roman" panose="02020603050405020304" pitchFamily="18" charset="0"/>
              </a:rPr>
              <a:t>International Hostel</a:t>
            </a:r>
            <a:endParaRPr kumimoji="0" lang="en-US" sz="2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12" name="Text Box 4"/>
          <p:cNvSpPr txBox="1">
            <a:spLocks noChangeArrowheads="1"/>
          </p:cNvSpPr>
          <p:nvPr/>
        </p:nvSpPr>
        <p:spPr bwMode="auto">
          <a:xfrm>
            <a:off x="7959651" y="5840808"/>
            <a:ext cx="2399794"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ts val="800"/>
              </a:spcAft>
              <a:buClrTx/>
              <a:buSzTx/>
              <a:buFontTx/>
              <a:buNone/>
              <a:tabLst/>
            </a:pPr>
            <a:r>
              <a:rPr kumimoji="0" lang="en-US" sz="2000" b="1" i="0" u="none" strike="noStrike" cap="none" normalizeH="0" baseline="0" dirty="0">
                <a:ln>
                  <a:noFill/>
                </a:ln>
                <a:solidFill>
                  <a:srgbClr val="FFFFFF"/>
                </a:solidFill>
                <a:effectLst/>
                <a:latin typeface="Times New Roman" panose="02020603050405020304" pitchFamily="18" charset="0"/>
                <a:cs typeface="Times New Roman" panose="02020603050405020304" pitchFamily="18" charset="0"/>
              </a:rPr>
              <a:t>Block of Classrooms</a:t>
            </a:r>
            <a:endParaRPr kumimoji="0" lang="en-US" sz="2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13" name="Text Box 5"/>
          <p:cNvSpPr txBox="1">
            <a:spLocks noChangeArrowheads="1"/>
          </p:cNvSpPr>
          <p:nvPr/>
        </p:nvSpPr>
        <p:spPr bwMode="auto">
          <a:xfrm>
            <a:off x="4405213" y="5803456"/>
            <a:ext cx="3200399" cy="399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ts val="800"/>
              </a:spcAft>
              <a:buClrTx/>
              <a:buSzTx/>
              <a:buFontTx/>
              <a:buNone/>
              <a:tabLst/>
            </a:pPr>
            <a:r>
              <a:rPr kumimoji="0" lang="en-US" sz="2000" b="1" i="0" u="none" strike="noStrike" cap="none" normalizeH="0" baseline="0" dirty="0">
                <a:ln>
                  <a:noFill/>
                </a:ln>
                <a:solidFill>
                  <a:srgbClr val="FFFFFF"/>
                </a:solidFill>
                <a:effectLst/>
                <a:latin typeface="Times New Roman" panose="02020603050405020304" pitchFamily="18" charset="0"/>
                <a:cs typeface="Times New Roman" panose="02020603050405020304" pitchFamily="18" charset="0"/>
              </a:rPr>
              <a:t>250 </a:t>
            </a:r>
            <a:r>
              <a:rPr kumimoji="0" lang="en-US" sz="2000" b="1" i="0" u="none" strike="noStrike" cap="none" normalizeH="0" baseline="0" dirty="0" err="1">
                <a:ln>
                  <a:noFill/>
                </a:ln>
                <a:solidFill>
                  <a:srgbClr val="FFFFFF"/>
                </a:solidFill>
                <a:effectLst/>
                <a:latin typeface="Times New Roman" panose="02020603050405020304" pitchFamily="18" charset="0"/>
                <a:cs typeface="Times New Roman" panose="02020603050405020304" pitchFamily="18" charset="0"/>
              </a:rPr>
              <a:t>Seater</a:t>
            </a:r>
            <a:r>
              <a:rPr kumimoji="0" lang="en-US" sz="2000" b="1" i="0" u="none" strike="noStrike" cap="none" normalizeH="0" baseline="0" dirty="0">
                <a:ln>
                  <a:noFill/>
                </a:ln>
                <a:solidFill>
                  <a:srgbClr val="FFFFFF"/>
                </a:solidFill>
                <a:effectLst/>
                <a:latin typeface="Times New Roman" panose="02020603050405020304" pitchFamily="18" charset="0"/>
                <a:cs typeface="Times New Roman" panose="02020603050405020304" pitchFamily="18" charset="0"/>
              </a:rPr>
              <a:t> Auditorium</a:t>
            </a:r>
            <a:endParaRPr kumimoji="0" lang="en-US" sz="2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14" name="Text Box 5"/>
          <p:cNvSpPr txBox="1">
            <a:spLocks noChangeArrowheads="1"/>
          </p:cNvSpPr>
          <p:nvPr/>
        </p:nvSpPr>
        <p:spPr bwMode="auto">
          <a:xfrm>
            <a:off x="1470299" y="5803456"/>
            <a:ext cx="2203394" cy="399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ts val="800"/>
              </a:spcAft>
              <a:buClrTx/>
              <a:buSzTx/>
              <a:buFontTx/>
              <a:buNone/>
              <a:tabLst/>
            </a:pPr>
            <a:r>
              <a:rPr kumimoji="0" lang="en-US" sz="2000" b="1" i="0" u="none" strike="noStrike" cap="none" normalizeH="0" baseline="0" dirty="0">
                <a:ln>
                  <a:noFill/>
                </a:ln>
                <a:solidFill>
                  <a:srgbClr val="FFFFFF"/>
                </a:solidFill>
                <a:effectLst/>
                <a:latin typeface="Times New Roman" panose="02020603050405020304" pitchFamily="18" charset="0"/>
                <a:cs typeface="Times New Roman" panose="02020603050405020304" pitchFamily="18" charset="0"/>
              </a:rPr>
              <a:t>Lecture Theaters</a:t>
            </a:r>
            <a:r>
              <a:rPr kumimoji="0" lang="en-US" sz="2000" b="1" i="0" u="none" strike="noStrike" cap="none" normalizeH="0" dirty="0">
                <a:ln>
                  <a:noFill/>
                </a:ln>
                <a:solidFill>
                  <a:srgbClr val="FFFFFF"/>
                </a:solidFill>
                <a:effectLst/>
                <a:latin typeface="Times New Roman" panose="02020603050405020304" pitchFamily="18" charset="0"/>
                <a:cs typeface="Times New Roman" panose="02020603050405020304" pitchFamily="18" charset="0"/>
              </a:rPr>
              <a:t> </a:t>
            </a:r>
            <a:endParaRPr kumimoji="0" lang="en-US" sz="2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4" name="Title 3">
            <a:extLst>
              <a:ext uri="{FF2B5EF4-FFF2-40B4-BE49-F238E27FC236}">
                <a16:creationId xmlns:a16="http://schemas.microsoft.com/office/drawing/2014/main" id="{F82CB3FB-D39B-BA19-5432-20656D5586D2}"/>
              </a:ext>
            </a:extLst>
          </p:cNvPr>
          <p:cNvSpPr>
            <a:spLocks noGrp="1"/>
          </p:cNvSpPr>
          <p:nvPr>
            <p:ph type="title"/>
          </p:nvPr>
        </p:nvSpPr>
        <p:spPr/>
        <p:txBody>
          <a:bodyPr/>
          <a:lstStyle/>
          <a:p>
            <a:endParaRPr lang="en-GB"/>
          </a:p>
        </p:txBody>
      </p:sp>
      <p:sp>
        <p:nvSpPr>
          <p:cNvPr id="15" name="Title 4">
            <a:extLst>
              <a:ext uri="{FF2B5EF4-FFF2-40B4-BE49-F238E27FC236}">
                <a16:creationId xmlns:a16="http://schemas.microsoft.com/office/drawing/2014/main" id="{A491786A-DA48-022A-209C-95F9679C019E}"/>
              </a:ext>
            </a:extLst>
          </p:cNvPr>
          <p:cNvSpPr txBox="1">
            <a:spLocks/>
          </p:cNvSpPr>
          <p:nvPr/>
        </p:nvSpPr>
        <p:spPr>
          <a:xfrm flipH="1">
            <a:off x="1175517" y="622655"/>
            <a:ext cx="10435288" cy="920395"/>
          </a:xfrm>
          <a:prstGeom prst="rect">
            <a:avLst/>
          </a:prstGeom>
          <a:gradFill flip="none" rotWithShape="1">
            <a:gsLst>
              <a:gs pos="0">
                <a:schemeClr val="bg1"/>
              </a:gs>
              <a:gs pos="50000">
                <a:schemeClr val="bg1"/>
              </a:gs>
              <a:gs pos="100000">
                <a:srgbClr val="00B0F0">
                  <a:alpha val="0"/>
                </a:srgbClr>
              </a:gs>
            </a:gsLst>
            <a:lin ang="10800000" scaled="1"/>
            <a:tileRect/>
          </a:gradFill>
        </p:spPr>
        <p:txBody>
          <a:bodyPr vert="horz" lIns="91440" tIns="45720" rIns="91440" bIns="45720" rtlCol="0" anchor="b">
            <a:normAutofit fontScale="82500" lnSpcReduction="10000"/>
          </a:bodyPr>
          <a:lstStyle>
            <a:lvl1pPr algn="l" defTabSz="457200" rtl="0" eaLnBrk="1" latinLnBrk="0" hangingPunct="1">
              <a:spcBef>
                <a:spcPct val="0"/>
              </a:spcBef>
              <a:buNone/>
              <a:defRPr sz="2800" b="1" kern="1200" cap="all">
                <a:solidFill>
                  <a:srgbClr val="002060"/>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dirty="0"/>
              <a:t>AFRIGIST Today</a:t>
            </a:r>
            <a:br>
              <a:rPr lang="en-GB" dirty="0"/>
            </a:br>
            <a:r>
              <a:rPr lang="en-GB" dirty="0"/>
              <a:t>                                                                                                  </a:t>
            </a:r>
            <a:r>
              <a:rPr lang="en-GB" sz="3600" dirty="0">
                <a:ln w="19050">
                  <a:solidFill>
                    <a:schemeClr val="bg1"/>
                  </a:solidFill>
                </a:ln>
                <a:solidFill>
                  <a:srgbClr val="FF0000"/>
                </a:solidFill>
                <a:latin typeface="Arial" panose="020B0604020202020204" pitchFamily="34" charset="0"/>
                <a:cs typeface="Arial" panose="020B0604020202020204" pitchFamily="34" charset="0"/>
              </a:rPr>
              <a:t>Facilities</a:t>
            </a:r>
          </a:p>
        </p:txBody>
      </p:sp>
    </p:spTree>
    <p:extLst>
      <p:ext uri="{BB962C8B-B14F-4D97-AF65-F5344CB8AC3E}">
        <p14:creationId xmlns:p14="http://schemas.microsoft.com/office/powerpoint/2010/main" val="21705399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F337F34-4317-4ADA-BF2C-673B62B0246F}"/>
              </a:ext>
            </a:extLst>
          </p:cNvPr>
          <p:cNvSpPr>
            <a:spLocks noGrp="1"/>
          </p:cNvSpPr>
          <p:nvPr>
            <p:ph idx="1"/>
          </p:nvPr>
        </p:nvSpPr>
        <p:spPr/>
        <p:txBody>
          <a:bodyPr/>
          <a:lstStyle/>
          <a:p>
            <a:endParaRPr lang="en-GB"/>
          </a:p>
        </p:txBody>
      </p:sp>
      <p:pic>
        <p:nvPicPr>
          <p:cNvPr id="15" name="Picture 14">
            <a:extLst>
              <a:ext uri="{FF2B5EF4-FFF2-40B4-BE49-F238E27FC236}">
                <a16:creationId xmlns:a16="http://schemas.microsoft.com/office/drawing/2014/main" id="{DCDD4791-FC0E-4A4D-B2CF-055129C80AA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22530"/>
          <a:stretch/>
        </p:blipFill>
        <p:spPr bwMode="auto">
          <a:xfrm>
            <a:off x="1207611" y="1954165"/>
            <a:ext cx="4320000" cy="2949670"/>
          </a:xfrm>
          <a:prstGeom prst="rect">
            <a:avLst/>
          </a:prstGeom>
          <a:noFill/>
          <a:ln>
            <a:noFill/>
          </a:ln>
          <a:effectLst/>
          <a:extLst>
            <a:ext uri="{53640926-AAD7-44D8-BBD7-CCE9431645EC}">
              <a14:shadowObscured xmlns:a14="http://schemas.microsoft.com/office/drawing/2010/main"/>
            </a:ext>
          </a:extLst>
        </p:spPr>
      </p:pic>
      <p:pic>
        <p:nvPicPr>
          <p:cNvPr id="32" name="Picture 31">
            <a:extLst>
              <a:ext uri="{FF2B5EF4-FFF2-40B4-BE49-F238E27FC236}">
                <a16:creationId xmlns:a16="http://schemas.microsoft.com/office/drawing/2014/main" id="{FAF11397-D32F-4D82-8F92-016BA262334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66425" y="2754602"/>
            <a:ext cx="4320000" cy="3239650"/>
          </a:xfrm>
          <a:prstGeom prst="rect">
            <a:avLst/>
          </a:prstGeom>
        </p:spPr>
      </p:pic>
      <p:sp>
        <p:nvSpPr>
          <p:cNvPr id="5" name="Title 4">
            <a:extLst>
              <a:ext uri="{FF2B5EF4-FFF2-40B4-BE49-F238E27FC236}">
                <a16:creationId xmlns:a16="http://schemas.microsoft.com/office/drawing/2014/main" id="{BA6C5064-CA4A-B56C-C026-DF2B5051F8D5}"/>
              </a:ext>
            </a:extLst>
          </p:cNvPr>
          <p:cNvSpPr>
            <a:spLocks noGrp="1"/>
          </p:cNvSpPr>
          <p:nvPr>
            <p:ph type="title"/>
          </p:nvPr>
        </p:nvSpPr>
        <p:spPr/>
        <p:txBody>
          <a:bodyPr/>
          <a:lstStyle/>
          <a:p>
            <a:endParaRPr lang="en-GB"/>
          </a:p>
        </p:txBody>
      </p:sp>
      <p:sp>
        <p:nvSpPr>
          <p:cNvPr id="6" name="Title 4">
            <a:extLst>
              <a:ext uri="{FF2B5EF4-FFF2-40B4-BE49-F238E27FC236}">
                <a16:creationId xmlns:a16="http://schemas.microsoft.com/office/drawing/2014/main" id="{C523FFE0-7F88-D1B7-FC67-8A54ED1B2C07}"/>
              </a:ext>
            </a:extLst>
          </p:cNvPr>
          <p:cNvSpPr txBox="1">
            <a:spLocks/>
          </p:cNvSpPr>
          <p:nvPr/>
        </p:nvSpPr>
        <p:spPr>
          <a:xfrm flipH="1">
            <a:off x="1175517" y="622655"/>
            <a:ext cx="10435288" cy="920395"/>
          </a:xfrm>
          <a:prstGeom prst="rect">
            <a:avLst/>
          </a:prstGeom>
          <a:gradFill flip="none" rotWithShape="1">
            <a:gsLst>
              <a:gs pos="0">
                <a:schemeClr val="bg1"/>
              </a:gs>
              <a:gs pos="50000">
                <a:schemeClr val="bg1"/>
              </a:gs>
              <a:gs pos="100000">
                <a:srgbClr val="00B0F0">
                  <a:alpha val="0"/>
                </a:srgbClr>
              </a:gs>
            </a:gsLst>
            <a:lin ang="10800000" scaled="1"/>
            <a:tileRect/>
          </a:gradFill>
        </p:spPr>
        <p:txBody>
          <a:bodyPr vert="horz" lIns="91440" tIns="45720" rIns="91440" bIns="45720" rtlCol="0" anchor="b">
            <a:normAutofit fontScale="82500" lnSpcReduction="10000"/>
          </a:bodyPr>
          <a:lstStyle>
            <a:lvl1pPr algn="l" defTabSz="457200" rtl="0" eaLnBrk="1" latinLnBrk="0" hangingPunct="1">
              <a:spcBef>
                <a:spcPct val="0"/>
              </a:spcBef>
              <a:buNone/>
              <a:defRPr sz="2800" b="1" kern="1200" cap="all">
                <a:solidFill>
                  <a:srgbClr val="002060"/>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dirty="0"/>
              <a:t>AFRIGIST Today</a:t>
            </a:r>
            <a:br>
              <a:rPr lang="en-GB" dirty="0"/>
            </a:br>
            <a:r>
              <a:rPr lang="en-GB" dirty="0"/>
              <a:t>                                                                                                  </a:t>
            </a:r>
            <a:r>
              <a:rPr lang="en-GB" sz="3600" dirty="0">
                <a:ln w="19050">
                  <a:solidFill>
                    <a:schemeClr val="bg1"/>
                  </a:solidFill>
                </a:ln>
                <a:solidFill>
                  <a:srgbClr val="FF0000"/>
                </a:solidFill>
                <a:latin typeface="Arial" panose="020B0604020202020204" pitchFamily="34" charset="0"/>
                <a:cs typeface="Arial" panose="020B0604020202020204" pitchFamily="34" charset="0"/>
              </a:rPr>
              <a:t>Facilities</a:t>
            </a:r>
          </a:p>
        </p:txBody>
      </p:sp>
      <p:sp>
        <p:nvSpPr>
          <p:cNvPr id="7" name="Text Box 3">
            <a:extLst>
              <a:ext uri="{FF2B5EF4-FFF2-40B4-BE49-F238E27FC236}">
                <a16:creationId xmlns:a16="http://schemas.microsoft.com/office/drawing/2014/main" id="{843022EF-BDE6-3ABF-D597-FA9B7F9A60D8}"/>
              </a:ext>
            </a:extLst>
          </p:cNvPr>
          <p:cNvSpPr txBox="1">
            <a:spLocks noChangeArrowheads="1"/>
          </p:cNvSpPr>
          <p:nvPr/>
        </p:nvSpPr>
        <p:spPr bwMode="auto">
          <a:xfrm>
            <a:off x="1906968" y="4964921"/>
            <a:ext cx="2724990" cy="35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ts val="800"/>
              </a:spcAft>
              <a:buClrTx/>
              <a:buSzTx/>
              <a:buFontTx/>
              <a:buNone/>
              <a:tabLst/>
            </a:pPr>
            <a:r>
              <a:rPr kumimoji="0" lang="en-US" sz="2000" b="1"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Library</a:t>
            </a:r>
            <a:endParaRPr kumimoji="0" lang="en-US" sz="20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endParaRPr>
          </a:p>
        </p:txBody>
      </p:sp>
      <p:sp>
        <p:nvSpPr>
          <p:cNvPr id="8" name="Text Box 3">
            <a:extLst>
              <a:ext uri="{FF2B5EF4-FFF2-40B4-BE49-F238E27FC236}">
                <a16:creationId xmlns:a16="http://schemas.microsoft.com/office/drawing/2014/main" id="{256C596D-93CE-2383-5C85-9D7730334FB6}"/>
              </a:ext>
            </a:extLst>
          </p:cNvPr>
          <p:cNvSpPr txBox="1">
            <a:spLocks noChangeArrowheads="1"/>
          </p:cNvSpPr>
          <p:nvPr/>
        </p:nvSpPr>
        <p:spPr bwMode="auto">
          <a:xfrm>
            <a:off x="7563930" y="6019018"/>
            <a:ext cx="2724990" cy="35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ts val="800"/>
              </a:spcAft>
              <a:buClrTx/>
              <a:buSzTx/>
              <a:buFontTx/>
              <a:buNone/>
              <a:tabLst/>
            </a:pPr>
            <a:r>
              <a:rPr kumimoji="0" lang="en-US" sz="2000" b="1"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Classroom</a:t>
            </a:r>
            <a:endParaRPr kumimoji="0" lang="en-US" sz="20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428212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F337F34-4317-4ADA-BF2C-673B62B0246F}"/>
              </a:ext>
            </a:extLst>
          </p:cNvPr>
          <p:cNvSpPr>
            <a:spLocks noGrp="1"/>
          </p:cNvSpPr>
          <p:nvPr>
            <p:ph idx="1"/>
          </p:nvPr>
        </p:nvSpPr>
        <p:spPr/>
        <p:txBody>
          <a:bodyPr/>
          <a:lstStyle/>
          <a:p>
            <a:endParaRPr lang="en-GB" dirty="0"/>
          </a:p>
        </p:txBody>
      </p:sp>
      <p:pic>
        <p:nvPicPr>
          <p:cNvPr id="33" name="Picture 32">
            <a:extLst>
              <a:ext uri="{FF2B5EF4-FFF2-40B4-BE49-F238E27FC236}">
                <a16:creationId xmlns:a16="http://schemas.microsoft.com/office/drawing/2014/main" id="{9B1CE0FF-2207-4BEE-8DBA-FE9D3026606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19522" y="1893423"/>
            <a:ext cx="3360362" cy="2520000"/>
          </a:xfrm>
          <a:prstGeom prst="rect">
            <a:avLst/>
          </a:prstGeom>
        </p:spPr>
      </p:pic>
      <p:pic>
        <p:nvPicPr>
          <p:cNvPr id="34" name="Picture 33" descr="24112010121">
            <a:extLst>
              <a:ext uri="{FF2B5EF4-FFF2-40B4-BE49-F238E27FC236}">
                <a16:creationId xmlns:a16="http://schemas.microsoft.com/office/drawing/2014/main" id="{E043DCEB-F5AA-4F38-B6EE-E65E2BAEFDD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49137" y="1893423"/>
            <a:ext cx="3369253" cy="2520000"/>
          </a:xfrm>
          <a:prstGeom prst="rect">
            <a:avLst/>
          </a:prstGeom>
          <a:noFill/>
          <a:ln>
            <a:noFill/>
          </a:ln>
        </p:spPr>
      </p:pic>
      <p:pic>
        <p:nvPicPr>
          <p:cNvPr id="35" name="Picture 34">
            <a:extLst>
              <a:ext uri="{FF2B5EF4-FFF2-40B4-BE49-F238E27FC236}">
                <a16:creationId xmlns:a16="http://schemas.microsoft.com/office/drawing/2014/main" id="{C7C83DD0-9097-4DE1-9E7E-509380DBCA1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764" t="1552" r="16373" b="1090"/>
          <a:stretch/>
        </p:blipFill>
        <p:spPr bwMode="auto">
          <a:xfrm>
            <a:off x="4741639" y="3429000"/>
            <a:ext cx="2945742" cy="2520000"/>
          </a:xfrm>
          <a:prstGeom prst="rect">
            <a:avLst/>
          </a:prstGeom>
          <a:ln>
            <a:noFill/>
          </a:ln>
          <a:extLst>
            <a:ext uri="{53640926-AAD7-44D8-BBD7-CCE9431645EC}">
              <a14:shadowObscured xmlns:a14="http://schemas.microsoft.com/office/drawing/2010/main"/>
            </a:ext>
          </a:extLst>
        </p:spPr>
      </p:pic>
      <p:sp>
        <p:nvSpPr>
          <p:cNvPr id="5" name="Title 4">
            <a:extLst>
              <a:ext uri="{FF2B5EF4-FFF2-40B4-BE49-F238E27FC236}">
                <a16:creationId xmlns:a16="http://schemas.microsoft.com/office/drawing/2014/main" id="{FA147109-95CF-A50E-FB35-C05C01EEE8CB}"/>
              </a:ext>
            </a:extLst>
          </p:cNvPr>
          <p:cNvSpPr>
            <a:spLocks noGrp="1"/>
          </p:cNvSpPr>
          <p:nvPr>
            <p:ph type="title"/>
          </p:nvPr>
        </p:nvSpPr>
        <p:spPr/>
        <p:txBody>
          <a:bodyPr/>
          <a:lstStyle/>
          <a:p>
            <a:endParaRPr lang="en-GB"/>
          </a:p>
        </p:txBody>
      </p:sp>
      <p:sp>
        <p:nvSpPr>
          <p:cNvPr id="7" name="Title 4">
            <a:extLst>
              <a:ext uri="{FF2B5EF4-FFF2-40B4-BE49-F238E27FC236}">
                <a16:creationId xmlns:a16="http://schemas.microsoft.com/office/drawing/2014/main" id="{040AB329-8E5F-D2D0-C794-F12E1421974A}"/>
              </a:ext>
            </a:extLst>
          </p:cNvPr>
          <p:cNvSpPr txBox="1">
            <a:spLocks/>
          </p:cNvSpPr>
          <p:nvPr/>
        </p:nvSpPr>
        <p:spPr>
          <a:xfrm flipH="1">
            <a:off x="1175517" y="622655"/>
            <a:ext cx="10435288" cy="920395"/>
          </a:xfrm>
          <a:prstGeom prst="rect">
            <a:avLst/>
          </a:prstGeom>
          <a:gradFill flip="none" rotWithShape="1">
            <a:gsLst>
              <a:gs pos="0">
                <a:schemeClr val="bg1"/>
              </a:gs>
              <a:gs pos="50000">
                <a:schemeClr val="bg1"/>
              </a:gs>
              <a:gs pos="100000">
                <a:srgbClr val="00B0F0">
                  <a:alpha val="0"/>
                </a:srgbClr>
              </a:gs>
            </a:gsLst>
            <a:lin ang="10800000" scaled="1"/>
            <a:tileRect/>
          </a:gradFill>
        </p:spPr>
        <p:txBody>
          <a:bodyPr vert="horz" lIns="91440" tIns="45720" rIns="91440" bIns="45720" rtlCol="0" anchor="b">
            <a:normAutofit fontScale="82500" lnSpcReduction="10000"/>
          </a:bodyPr>
          <a:lstStyle>
            <a:lvl1pPr algn="l" defTabSz="457200" rtl="0" eaLnBrk="1" latinLnBrk="0" hangingPunct="1">
              <a:spcBef>
                <a:spcPct val="0"/>
              </a:spcBef>
              <a:buNone/>
              <a:defRPr sz="2800" b="1" kern="1200" cap="all">
                <a:solidFill>
                  <a:srgbClr val="002060"/>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dirty="0"/>
              <a:t>AFRIGIST Today</a:t>
            </a:r>
            <a:br>
              <a:rPr lang="en-GB" dirty="0"/>
            </a:br>
            <a:r>
              <a:rPr lang="en-GB" dirty="0"/>
              <a:t>                                                                                                  </a:t>
            </a:r>
            <a:r>
              <a:rPr lang="en-GB" sz="3600" dirty="0">
                <a:ln w="19050">
                  <a:solidFill>
                    <a:schemeClr val="bg1"/>
                  </a:solidFill>
                </a:ln>
                <a:solidFill>
                  <a:srgbClr val="FF0000"/>
                </a:solidFill>
                <a:latin typeface="Arial" panose="020B0604020202020204" pitchFamily="34" charset="0"/>
                <a:cs typeface="Arial" panose="020B0604020202020204" pitchFamily="34" charset="0"/>
              </a:rPr>
              <a:t>Equipment</a:t>
            </a:r>
          </a:p>
        </p:txBody>
      </p:sp>
    </p:spTree>
    <p:extLst>
      <p:ext uri="{BB962C8B-B14F-4D97-AF65-F5344CB8AC3E}">
        <p14:creationId xmlns:p14="http://schemas.microsoft.com/office/powerpoint/2010/main" val="39186485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27914" y="1822271"/>
            <a:ext cx="10222992" cy="4352544"/>
          </a:xfrm>
        </p:spPr>
        <p:txBody>
          <a:bodyPr>
            <a:normAutofit/>
          </a:bodyPr>
          <a:lstStyle/>
          <a:p>
            <a:pPr marL="0" indent="0" algn="just">
              <a:lnSpc>
                <a:spcPct val="110000"/>
              </a:lnSpc>
              <a:spcBef>
                <a:spcPts val="600"/>
              </a:spcBef>
              <a:spcAft>
                <a:spcPts val="600"/>
              </a:spcAft>
              <a:buNone/>
            </a:pPr>
            <a:r>
              <a:rPr lang="en-US" sz="3000" b="0" dirty="0">
                <a:effectLst/>
              </a:rPr>
              <a:t>50 years of skills and capacity building excellence in Geoinformation Sciences and its applications in Africa.</a:t>
            </a:r>
          </a:p>
          <a:p>
            <a:pPr lvl="1" algn="just">
              <a:lnSpc>
                <a:spcPct val="110000"/>
              </a:lnSpc>
              <a:spcBef>
                <a:spcPts val="600"/>
              </a:spcBef>
              <a:spcAft>
                <a:spcPts val="600"/>
              </a:spcAft>
            </a:pPr>
            <a:r>
              <a:rPr lang="en-US" sz="3200" b="1" dirty="0">
                <a:solidFill>
                  <a:srgbClr val="FF0000"/>
                </a:solidFill>
                <a:effectLst/>
              </a:rPr>
              <a:t>29</a:t>
            </a:r>
            <a:r>
              <a:rPr lang="en-US" sz="2800" b="0" dirty="0">
                <a:effectLst/>
              </a:rPr>
              <a:t> African countries impacted. </a:t>
            </a:r>
          </a:p>
          <a:p>
            <a:pPr lvl="1" algn="just">
              <a:lnSpc>
                <a:spcPct val="110000"/>
              </a:lnSpc>
              <a:spcBef>
                <a:spcPts val="600"/>
              </a:spcBef>
              <a:spcAft>
                <a:spcPts val="600"/>
              </a:spcAft>
            </a:pPr>
            <a:r>
              <a:rPr lang="en-US" sz="2800" b="0" dirty="0">
                <a:effectLst/>
              </a:rPr>
              <a:t>More than </a:t>
            </a:r>
            <a:r>
              <a:rPr lang="en-US" sz="3200" b="1" dirty="0">
                <a:solidFill>
                  <a:srgbClr val="FF0000"/>
                </a:solidFill>
              </a:rPr>
              <a:t>3,500</a:t>
            </a:r>
            <a:r>
              <a:rPr lang="en-US" sz="2800" b="0" dirty="0">
                <a:effectLst/>
              </a:rPr>
              <a:t> alumni.</a:t>
            </a:r>
          </a:p>
          <a:p>
            <a:pPr lvl="1" algn="just">
              <a:lnSpc>
                <a:spcPct val="110000"/>
              </a:lnSpc>
              <a:spcBef>
                <a:spcPts val="600"/>
              </a:spcBef>
              <a:spcAft>
                <a:spcPts val="600"/>
              </a:spcAft>
            </a:pPr>
            <a:r>
              <a:rPr lang="en-US" sz="2800" b="0" dirty="0">
                <a:effectLst/>
              </a:rPr>
              <a:t>Growing number of research oriented faculty with students admitted into the </a:t>
            </a:r>
            <a:r>
              <a:rPr lang="en-US" sz="2800" b="1" dirty="0" err="1">
                <a:solidFill>
                  <a:srgbClr val="FF0000"/>
                </a:solidFill>
              </a:rPr>
              <a:t>Ph.D</a:t>
            </a:r>
            <a:r>
              <a:rPr lang="en-US" sz="2800" b="0" dirty="0">
                <a:effectLst/>
              </a:rPr>
              <a:t> degree </a:t>
            </a:r>
            <a:r>
              <a:rPr lang="en-US" sz="2800" b="0" dirty="0" err="1">
                <a:effectLst/>
              </a:rPr>
              <a:t>programme</a:t>
            </a:r>
            <a:endParaRPr lang="en-US" sz="2800" b="0" dirty="0">
              <a:effectLst/>
            </a:endParaRPr>
          </a:p>
          <a:p>
            <a:pPr lvl="0">
              <a:spcBef>
                <a:spcPts val="1200"/>
              </a:spcBef>
              <a:spcAft>
                <a:spcPts val="1800"/>
              </a:spcAft>
            </a:pPr>
            <a:endParaRPr lang="fr-FR" sz="3200" dirty="0">
              <a:effectLst/>
            </a:endParaRPr>
          </a:p>
        </p:txBody>
      </p:sp>
      <p:sp>
        <p:nvSpPr>
          <p:cNvPr id="5" name="Title 4">
            <a:extLst>
              <a:ext uri="{FF2B5EF4-FFF2-40B4-BE49-F238E27FC236}">
                <a16:creationId xmlns:a16="http://schemas.microsoft.com/office/drawing/2014/main" id="{EB09217E-0424-A6CC-6F34-67106028EBD4}"/>
              </a:ext>
            </a:extLst>
          </p:cNvPr>
          <p:cNvSpPr>
            <a:spLocks noGrp="1"/>
          </p:cNvSpPr>
          <p:nvPr>
            <p:ph type="title"/>
          </p:nvPr>
        </p:nvSpPr>
        <p:spPr/>
        <p:txBody>
          <a:bodyPr/>
          <a:lstStyle/>
          <a:p>
            <a:endParaRPr lang="en-GB"/>
          </a:p>
        </p:txBody>
      </p:sp>
      <p:sp>
        <p:nvSpPr>
          <p:cNvPr id="6" name="Title 4">
            <a:extLst>
              <a:ext uri="{FF2B5EF4-FFF2-40B4-BE49-F238E27FC236}">
                <a16:creationId xmlns:a16="http://schemas.microsoft.com/office/drawing/2014/main" id="{10D755B5-57C3-4A06-6C73-E27E90933F56}"/>
              </a:ext>
            </a:extLst>
          </p:cNvPr>
          <p:cNvSpPr txBox="1">
            <a:spLocks/>
          </p:cNvSpPr>
          <p:nvPr/>
        </p:nvSpPr>
        <p:spPr>
          <a:xfrm flipH="1">
            <a:off x="1175517" y="622655"/>
            <a:ext cx="10435288" cy="920395"/>
          </a:xfrm>
          <a:prstGeom prst="rect">
            <a:avLst/>
          </a:prstGeom>
          <a:gradFill flip="none" rotWithShape="1">
            <a:gsLst>
              <a:gs pos="0">
                <a:schemeClr val="bg1"/>
              </a:gs>
              <a:gs pos="50000">
                <a:schemeClr val="bg1"/>
              </a:gs>
              <a:gs pos="100000">
                <a:srgbClr val="00B0F0">
                  <a:alpha val="0"/>
                </a:srgbClr>
              </a:gs>
            </a:gsLst>
            <a:lin ang="10800000" scaled="1"/>
            <a:tileRect/>
          </a:gradFill>
        </p:spPr>
        <p:txBody>
          <a:bodyPr vert="horz" lIns="91440" tIns="45720" rIns="91440" bIns="45720" rtlCol="0" anchor="b">
            <a:normAutofit fontScale="82500" lnSpcReduction="10000"/>
          </a:bodyPr>
          <a:lstStyle>
            <a:lvl1pPr algn="l" defTabSz="457200" rtl="0" eaLnBrk="1" latinLnBrk="0" hangingPunct="1">
              <a:spcBef>
                <a:spcPct val="0"/>
              </a:spcBef>
              <a:buNone/>
              <a:defRPr sz="2800" b="1" kern="1200" cap="all">
                <a:solidFill>
                  <a:srgbClr val="002060"/>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dirty="0"/>
              <a:t>AFRIGIST in AFRICA</a:t>
            </a:r>
            <a:br>
              <a:rPr lang="en-GB" dirty="0"/>
            </a:br>
            <a:r>
              <a:rPr lang="en-GB" dirty="0"/>
              <a:t>                                                                                                  </a:t>
            </a:r>
            <a:r>
              <a:rPr lang="en-GB" sz="3600" dirty="0">
                <a:ln w="19050">
                  <a:solidFill>
                    <a:schemeClr val="bg1"/>
                  </a:solidFill>
                </a:ln>
                <a:solidFill>
                  <a:srgbClr val="FF0000"/>
                </a:solidFill>
                <a:latin typeface="Arial" panose="020B0604020202020204" pitchFamily="34" charset="0"/>
                <a:cs typeface="Arial" panose="020B0604020202020204" pitchFamily="34" charset="0"/>
              </a:rPr>
              <a:t>Trainings</a:t>
            </a:r>
          </a:p>
        </p:txBody>
      </p:sp>
    </p:spTree>
    <p:extLst>
      <p:ext uri="{BB962C8B-B14F-4D97-AF65-F5344CB8AC3E}">
        <p14:creationId xmlns:p14="http://schemas.microsoft.com/office/powerpoint/2010/main" val="24596781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4" name="Picture 16" descr="C:\Users\hp\Desktop\AARSE 2016\africaRECTAS_DED - AARSE.jpg"/>
          <p:cNvPicPr>
            <a:picLocks noChangeAspect="1" noChangeArrowheads="1"/>
          </p:cNvPicPr>
          <p:nvPr/>
        </p:nvPicPr>
        <p:blipFill>
          <a:blip r:embed="rId2" cstate="print"/>
          <a:srcRect t="16406" b="14870"/>
          <a:stretch>
            <a:fillRect/>
          </a:stretch>
        </p:blipFill>
        <p:spPr bwMode="auto">
          <a:xfrm>
            <a:off x="1595292" y="1700214"/>
            <a:ext cx="3740037" cy="4086632"/>
          </a:xfrm>
          <a:prstGeom prst="rect">
            <a:avLst/>
          </a:prstGeom>
          <a:noFill/>
          <a:ln w="9525">
            <a:solidFill>
              <a:schemeClr val="tx1">
                <a:alpha val="98822"/>
              </a:schemeClr>
            </a:solidFill>
            <a:miter lim="800000"/>
            <a:headEnd/>
            <a:tailEnd/>
          </a:ln>
        </p:spPr>
      </p:pic>
      <p:pic>
        <p:nvPicPr>
          <p:cNvPr id="8" name="Picture 7" descr="C:\Users\hp\Desktop\AARSE 2016\DSC_0455.JPG"/>
          <p:cNvPicPr/>
          <p:nvPr/>
        </p:nvPicPr>
        <p:blipFill>
          <a:blip r:embed="rId3" cstate="print"/>
          <a:srcRect/>
          <a:stretch>
            <a:fillRect/>
          </a:stretch>
        </p:blipFill>
        <p:spPr bwMode="auto">
          <a:xfrm>
            <a:off x="5411563" y="1700214"/>
            <a:ext cx="3161129" cy="2110804"/>
          </a:xfrm>
          <a:prstGeom prst="rect">
            <a:avLst/>
          </a:prstGeom>
          <a:noFill/>
          <a:ln w="9525">
            <a:noFill/>
            <a:miter lim="800000"/>
            <a:headEnd/>
            <a:tailEnd/>
          </a:ln>
        </p:spPr>
      </p:pic>
      <p:pic>
        <p:nvPicPr>
          <p:cNvPr id="9" name="Picture 8" descr="C:\Users\hp\Desktop\AARSE 2016\DSC_0508.JPG"/>
          <p:cNvPicPr/>
          <p:nvPr/>
        </p:nvPicPr>
        <p:blipFill>
          <a:blip r:embed="rId4" cstate="print"/>
          <a:srcRect/>
          <a:stretch>
            <a:fillRect/>
          </a:stretch>
        </p:blipFill>
        <p:spPr bwMode="auto">
          <a:xfrm>
            <a:off x="5425695" y="3811019"/>
            <a:ext cx="3146997" cy="2051900"/>
          </a:xfrm>
          <a:prstGeom prst="rect">
            <a:avLst/>
          </a:prstGeom>
          <a:noFill/>
          <a:ln w="9525">
            <a:noFill/>
            <a:miter lim="800000"/>
            <a:headEnd/>
            <a:tailEnd/>
          </a:ln>
        </p:spPr>
      </p:pic>
      <p:pic>
        <p:nvPicPr>
          <p:cNvPr id="10" name="Picture 9"/>
          <p:cNvPicPr/>
          <p:nvPr/>
        </p:nvPicPr>
        <p:blipFill>
          <a:blip r:embed="rId5" cstate="print"/>
          <a:srcRect/>
          <a:stretch>
            <a:fillRect/>
          </a:stretch>
        </p:blipFill>
        <p:spPr bwMode="auto">
          <a:xfrm>
            <a:off x="8605432" y="3811018"/>
            <a:ext cx="3362450" cy="2051900"/>
          </a:xfrm>
          <a:prstGeom prst="rect">
            <a:avLst/>
          </a:prstGeom>
          <a:noFill/>
          <a:ln w="9525">
            <a:noFill/>
            <a:miter lim="800000"/>
            <a:headEnd/>
            <a:tailEnd/>
          </a:ln>
        </p:spPr>
      </p:pic>
      <p:pic>
        <p:nvPicPr>
          <p:cNvPr id="12" name="Picture 11" descr="C:\Users\hp\Desktop\AARSE 2016\DSC_0473.JPG"/>
          <p:cNvPicPr/>
          <p:nvPr/>
        </p:nvPicPr>
        <p:blipFill rotWithShape="1">
          <a:blip r:embed="rId6" cstate="print"/>
          <a:srcRect l="5172"/>
          <a:stretch/>
        </p:blipFill>
        <p:spPr bwMode="auto">
          <a:xfrm>
            <a:off x="8619564" y="1593668"/>
            <a:ext cx="3348317" cy="2217349"/>
          </a:xfrm>
          <a:prstGeom prst="rect">
            <a:avLst/>
          </a:prstGeom>
          <a:noFill/>
          <a:ln w="9525">
            <a:noFill/>
            <a:miter lim="800000"/>
            <a:headEnd/>
            <a:tailEnd/>
          </a:ln>
        </p:spPr>
      </p:pic>
      <p:sp>
        <p:nvSpPr>
          <p:cNvPr id="2" name="Text Box 2"/>
          <p:cNvSpPr txBox="1">
            <a:spLocks noChangeArrowheads="1"/>
          </p:cNvSpPr>
          <p:nvPr/>
        </p:nvSpPr>
        <p:spPr bwMode="auto">
          <a:xfrm>
            <a:off x="5732513" y="5333554"/>
            <a:ext cx="2466975" cy="415925"/>
          </a:xfrm>
          <a:prstGeom prst="rect">
            <a:avLst/>
          </a:prstGeom>
          <a:solidFill>
            <a:schemeClr val="tx1"/>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ts val="800"/>
              </a:spcAft>
              <a:buClrTx/>
              <a:buSzTx/>
              <a:buFontTx/>
              <a:buNone/>
              <a:tabLst/>
            </a:pPr>
            <a:r>
              <a:rPr kumimoji="0" lang="en-US" sz="1200" b="1" i="0" u="none" strike="noStrike" cap="none" normalizeH="0" baseline="0" dirty="0">
                <a:ln>
                  <a:noFill/>
                </a:ln>
                <a:solidFill>
                  <a:schemeClr val="bg1"/>
                </a:solidFill>
                <a:effectLst/>
              </a:rPr>
              <a:t>Management Staff with the Governing Council Members</a:t>
            </a:r>
            <a:endParaRPr kumimoji="0" lang="en-US" sz="1200" b="0" i="0" u="none" strike="noStrike" cap="none" normalizeH="0" baseline="0" dirty="0">
              <a:ln>
                <a:noFill/>
              </a:ln>
              <a:solidFill>
                <a:schemeClr val="bg1"/>
              </a:solidFill>
              <a:effectLst/>
            </a:endParaRPr>
          </a:p>
        </p:txBody>
      </p:sp>
      <p:sp>
        <p:nvSpPr>
          <p:cNvPr id="3" name="Text Box 3"/>
          <p:cNvSpPr txBox="1">
            <a:spLocks noChangeArrowheads="1"/>
          </p:cNvSpPr>
          <p:nvPr/>
        </p:nvSpPr>
        <p:spPr bwMode="auto">
          <a:xfrm>
            <a:off x="8876957" y="5567643"/>
            <a:ext cx="2819400"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ts val="800"/>
              </a:spcAft>
              <a:buClrTx/>
              <a:buSzTx/>
              <a:buFontTx/>
              <a:buNone/>
              <a:tabLst/>
            </a:pPr>
            <a:r>
              <a:rPr kumimoji="0" lang="en-US" sz="1200" b="1" i="0" u="none" strike="noStrike" cap="none" normalizeH="0" baseline="0" dirty="0">
                <a:ln>
                  <a:noFill/>
                </a:ln>
                <a:solidFill>
                  <a:srgbClr val="FFFFFF"/>
                </a:solidFill>
                <a:effectLst/>
                <a:latin typeface="Arial Narrow" panose="020B0606020202030204" pitchFamily="34" charset="0"/>
              </a:rPr>
              <a:t>AFRIGIST-ITC Refresher course participants  </a:t>
            </a:r>
            <a:endParaRPr kumimoji="0" lang="en-US" sz="1800" b="0" i="0" u="none" strike="noStrike" cap="none" normalizeH="0" baseline="0" dirty="0">
              <a:ln>
                <a:noFill/>
              </a:ln>
              <a:solidFill>
                <a:schemeClr val="tx1"/>
              </a:solidFill>
              <a:effectLst/>
              <a:latin typeface="Arial" panose="020B0604020202020204" pitchFamily="34" charset="0"/>
            </a:endParaRPr>
          </a:p>
        </p:txBody>
      </p:sp>
      <p:sp>
        <p:nvSpPr>
          <p:cNvPr id="4" name="Text Box 4"/>
          <p:cNvSpPr txBox="1">
            <a:spLocks noChangeArrowheads="1"/>
          </p:cNvSpPr>
          <p:nvPr/>
        </p:nvSpPr>
        <p:spPr bwMode="auto">
          <a:xfrm>
            <a:off x="6088045" y="3507131"/>
            <a:ext cx="1808162" cy="25717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ts val="800"/>
              </a:spcAft>
              <a:buClrTx/>
              <a:buSzTx/>
              <a:buFontTx/>
              <a:buNone/>
              <a:tabLst/>
            </a:pPr>
            <a:r>
              <a:rPr kumimoji="0" lang="en-US" sz="1300" b="1" i="0" u="none" strike="noStrike" cap="none" normalizeH="0" baseline="0" dirty="0">
                <a:ln>
                  <a:noFill/>
                </a:ln>
                <a:solidFill>
                  <a:srgbClr val="FFFFFF"/>
                </a:solidFill>
                <a:effectLst/>
                <a:latin typeface="Arial Narrow" panose="020B0606020202030204" pitchFamily="34" charset="0"/>
              </a:rPr>
              <a:t>Graduating Students</a:t>
            </a:r>
            <a:endParaRPr kumimoji="0" lang="en-US" sz="1800" b="0" i="0" u="none" strike="noStrike" cap="none" normalizeH="0" baseline="0" dirty="0">
              <a:ln>
                <a:noFill/>
              </a:ln>
              <a:solidFill>
                <a:schemeClr val="tx1"/>
              </a:solidFill>
              <a:effectLst/>
              <a:latin typeface="Arial" panose="020B0604020202020204" pitchFamily="34" charset="0"/>
            </a:endParaRPr>
          </a:p>
        </p:txBody>
      </p:sp>
      <p:sp>
        <p:nvSpPr>
          <p:cNvPr id="13" name="Text Box 3"/>
          <p:cNvSpPr txBox="1">
            <a:spLocks noChangeArrowheads="1"/>
          </p:cNvSpPr>
          <p:nvPr/>
        </p:nvSpPr>
        <p:spPr bwMode="auto">
          <a:xfrm>
            <a:off x="8686800" y="3355665"/>
            <a:ext cx="3226525" cy="393374"/>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ts val="800"/>
              </a:spcAft>
              <a:buClrTx/>
              <a:buSzTx/>
              <a:buFontTx/>
              <a:buNone/>
              <a:tabLst/>
            </a:pPr>
            <a:r>
              <a:rPr kumimoji="0" lang="en-US" sz="1200" b="1" i="0" u="none" strike="noStrike" cap="none" normalizeH="0" baseline="0" dirty="0">
                <a:ln>
                  <a:noFill/>
                </a:ln>
                <a:solidFill>
                  <a:srgbClr val="FFFFFF"/>
                </a:solidFill>
                <a:effectLst/>
                <a:latin typeface="Arial Narrow" panose="020B0606020202030204" pitchFamily="34" charset="0"/>
              </a:rPr>
              <a:t>Handing over</a:t>
            </a:r>
            <a:r>
              <a:rPr kumimoji="0" lang="en-US" sz="1200" b="1" i="0" u="none" strike="noStrike" cap="none" normalizeH="0" dirty="0">
                <a:ln>
                  <a:noFill/>
                </a:ln>
                <a:solidFill>
                  <a:srgbClr val="FFFFFF"/>
                </a:solidFill>
                <a:effectLst/>
                <a:latin typeface="Arial Narrow" panose="020B0606020202030204" pitchFamily="34" charset="0"/>
              </a:rPr>
              <a:t> of AWARD by the Executive Director</a:t>
            </a:r>
            <a:endParaRPr kumimoji="0" lang="en-US" sz="1800" b="0" i="0" u="none" strike="noStrike" cap="none" normalizeH="0" baseline="0" dirty="0">
              <a:ln>
                <a:noFill/>
              </a:ln>
              <a:solidFill>
                <a:schemeClr val="tx1"/>
              </a:solidFill>
              <a:effectLst/>
              <a:latin typeface="Arial" panose="020B0604020202020204" pitchFamily="34" charset="0"/>
            </a:endParaRPr>
          </a:p>
        </p:txBody>
      </p:sp>
      <p:sp>
        <p:nvSpPr>
          <p:cNvPr id="6" name="Content Placeholder 5">
            <a:extLst>
              <a:ext uri="{FF2B5EF4-FFF2-40B4-BE49-F238E27FC236}">
                <a16:creationId xmlns:a16="http://schemas.microsoft.com/office/drawing/2014/main" id="{041213DE-2A17-EB16-867B-330A72A0E584}"/>
              </a:ext>
            </a:extLst>
          </p:cNvPr>
          <p:cNvSpPr>
            <a:spLocks noGrp="1"/>
          </p:cNvSpPr>
          <p:nvPr>
            <p:ph idx="1"/>
          </p:nvPr>
        </p:nvSpPr>
        <p:spPr/>
        <p:txBody>
          <a:bodyPr/>
          <a:lstStyle/>
          <a:p>
            <a:endParaRPr lang="en-GB" dirty="0"/>
          </a:p>
        </p:txBody>
      </p:sp>
      <p:sp>
        <p:nvSpPr>
          <p:cNvPr id="7" name="Title 4">
            <a:extLst>
              <a:ext uri="{FF2B5EF4-FFF2-40B4-BE49-F238E27FC236}">
                <a16:creationId xmlns:a16="http://schemas.microsoft.com/office/drawing/2014/main" id="{9CBFBD2A-8644-410E-C05D-21328CF5B0AB}"/>
              </a:ext>
            </a:extLst>
          </p:cNvPr>
          <p:cNvSpPr txBox="1">
            <a:spLocks/>
          </p:cNvSpPr>
          <p:nvPr/>
        </p:nvSpPr>
        <p:spPr>
          <a:xfrm flipH="1">
            <a:off x="1175517" y="622655"/>
            <a:ext cx="10435288" cy="920395"/>
          </a:xfrm>
          <a:prstGeom prst="rect">
            <a:avLst/>
          </a:prstGeom>
          <a:gradFill flip="none" rotWithShape="1">
            <a:gsLst>
              <a:gs pos="0">
                <a:schemeClr val="bg1"/>
              </a:gs>
              <a:gs pos="50000">
                <a:schemeClr val="bg1"/>
              </a:gs>
              <a:gs pos="100000">
                <a:srgbClr val="00B0F0">
                  <a:alpha val="0"/>
                </a:srgbClr>
              </a:gs>
            </a:gsLst>
            <a:lin ang="10800000" scaled="1"/>
            <a:tileRect/>
          </a:gradFill>
        </p:spPr>
        <p:txBody>
          <a:bodyPr vert="horz" lIns="91440" tIns="45720" rIns="91440" bIns="45720" rtlCol="0" anchor="b">
            <a:normAutofit fontScale="82500" lnSpcReduction="10000"/>
          </a:bodyPr>
          <a:lstStyle>
            <a:lvl1pPr algn="l" defTabSz="457200" rtl="0" eaLnBrk="1" latinLnBrk="0" hangingPunct="1">
              <a:spcBef>
                <a:spcPct val="0"/>
              </a:spcBef>
              <a:buNone/>
              <a:defRPr sz="2800" b="1" kern="1200" cap="all">
                <a:solidFill>
                  <a:srgbClr val="002060"/>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dirty="0"/>
              <a:t>AFRIGIST in AFRICA</a:t>
            </a:r>
            <a:br>
              <a:rPr lang="en-GB" dirty="0"/>
            </a:br>
            <a:r>
              <a:rPr lang="en-GB" dirty="0"/>
              <a:t>                                                                                                  </a:t>
            </a:r>
            <a:r>
              <a:rPr lang="en-GB" sz="3600" dirty="0">
                <a:ln w="19050">
                  <a:solidFill>
                    <a:schemeClr val="bg1"/>
                  </a:solidFill>
                </a:ln>
                <a:solidFill>
                  <a:srgbClr val="FF0000"/>
                </a:solidFill>
                <a:latin typeface="Arial" panose="020B0604020202020204" pitchFamily="34" charset="0"/>
                <a:cs typeface="Arial" panose="020B0604020202020204" pitchFamily="34" charset="0"/>
              </a:rPr>
              <a:t>Trainings</a:t>
            </a:r>
          </a:p>
        </p:txBody>
      </p:sp>
    </p:spTree>
    <p:extLst>
      <p:ext uri="{BB962C8B-B14F-4D97-AF65-F5344CB8AC3E}">
        <p14:creationId xmlns:p14="http://schemas.microsoft.com/office/powerpoint/2010/main" val="1091156665"/>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Placeholder 5"/>
          <p:cNvGraphicFramePr>
            <a:graphicFrameLocks/>
          </p:cNvGraphicFramePr>
          <p:nvPr/>
        </p:nvGraphicFramePr>
        <p:xfrm>
          <a:off x="1171824" y="1877897"/>
          <a:ext cx="10135172" cy="3388932"/>
        </p:xfrm>
        <a:graphic>
          <a:graphicData uri="http://schemas.openxmlformats.org/drawingml/2006/table">
            <a:tbl>
              <a:tblPr>
                <a:tableStyleId>{2D5ABB26-0587-4C30-8999-92F81FD0307C}</a:tableStyleId>
              </a:tblPr>
              <a:tblGrid>
                <a:gridCol w="8581776">
                  <a:extLst>
                    <a:ext uri="{9D8B030D-6E8A-4147-A177-3AD203B41FA5}">
                      <a16:colId xmlns:a16="http://schemas.microsoft.com/office/drawing/2014/main" val="20000"/>
                    </a:ext>
                  </a:extLst>
                </a:gridCol>
                <a:gridCol w="1553396">
                  <a:extLst>
                    <a:ext uri="{9D8B030D-6E8A-4147-A177-3AD203B41FA5}">
                      <a16:colId xmlns:a16="http://schemas.microsoft.com/office/drawing/2014/main" val="20001"/>
                    </a:ext>
                  </a:extLst>
                </a:gridCol>
              </a:tblGrid>
              <a:tr h="351828">
                <a:tc>
                  <a:txBody>
                    <a:bodyPr/>
                    <a:lstStyle/>
                    <a:p>
                      <a:pPr marL="0" marR="0" algn="ctr">
                        <a:lnSpc>
                          <a:spcPct val="115000"/>
                        </a:lnSpc>
                        <a:spcBef>
                          <a:spcPts val="0"/>
                        </a:spcBef>
                        <a:spcAft>
                          <a:spcPts val="0"/>
                        </a:spcAft>
                      </a:pPr>
                      <a:r>
                        <a:rPr lang="en-GB" sz="2400" b="1" dirty="0"/>
                        <a:t>Programme</a:t>
                      </a:r>
                      <a:endParaRPr lang="en-US" sz="2400" b="1" dirty="0">
                        <a:latin typeface="Calibri"/>
                        <a:ea typeface="Calibri"/>
                        <a:cs typeface="Times New Roman"/>
                      </a:endParaRPr>
                    </a:p>
                  </a:txBody>
                  <a:tcPr marL="68580" marR="68580" marT="0" marB="0">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algn="ctr">
                        <a:lnSpc>
                          <a:spcPct val="115000"/>
                        </a:lnSpc>
                        <a:spcBef>
                          <a:spcPts val="0"/>
                        </a:spcBef>
                        <a:spcAft>
                          <a:spcPts val="0"/>
                        </a:spcAft>
                      </a:pPr>
                      <a:r>
                        <a:rPr lang="en-GB" sz="2400" b="1" dirty="0"/>
                        <a:t>Duration</a:t>
                      </a:r>
                      <a:endParaRPr lang="en-US" sz="2400" b="1" dirty="0">
                        <a:latin typeface="Calibri"/>
                        <a:ea typeface="Calibri"/>
                        <a:cs typeface="Times New Roman"/>
                      </a:endParaRPr>
                    </a:p>
                  </a:txBody>
                  <a:tcPr marL="68580" marR="68580" marT="0" marB="0">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0"/>
                  </a:ext>
                </a:extLst>
              </a:tr>
              <a:tr h="482158">
                <a:tc>
                  <a:txBody>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lang="en-US" sz="2200" b="1" kern="1200" dirty="0">
                          <a:solidFill>
                            <a:schemeClr val="tx1"/>
                          </a:solidFill>
                          <a:latin typeface="+mn-lt"/>
                          <a:ea typeface="+mn-ea"/>
                          <a:cs typeface="+mn-cs"/>
                        </a:rPr>
                        <a:t>Technologist Diploma (TD)</a:t>
                      </a:r>
                      <a:r>
                        <a:rPr lang="en-US" sz="2200" kern="1200" dirty="0">
                          <a:solidFill>
                            <a:schemeClr val="tx1"/>
                          </a:solidFill>
                          <a:latin typeface="+mn-lt"/>
                          <a:ea typeface="+mn-ea"/>
                          <a:cs typeface="+mn-cs"/>
                        </a:rPr>
                        <a:t> in Geo-information production and management. </a:t>
                      </a:r>
                      <a:r>
                        <a:rPr lang="en-US" sz="2200" dirty="0"/>
                        <a:t>(Fr/</a:t>
                      </a:r>
                      <a:r>
                        <a:rPr lang="en-US" sz="2200" dirty="0" err="1"/>
                        <a:t>En</a:t>
                      </a:r>
                      <a:r>
                        <a:rPr lang="en-US" sz="2200" dirty="0"/>
                        <a:t>)</a:t>
                      </a:r>
                      <a:endParaRPr lang="en-US" sz="2200" dirty="0">
                        <a:latin typeface="Times New Roman" panose="02020603050405020304" pitchFamily="18" charset="0"/>
                        <a:ea typeface="Calibri"/>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GB" sz="2200" kern="1200" dirty="0">
                          <a:solidFill>
                            <a:schemeClr val="tx1"/>
                          </a:solidFill>
                          <a:latin typeface="+mn-lt"/>
                          <a:ea typeface="+mn-ea"/>
                          <a:cs typeface="+mn-cs"/>
                        </a:rPr>
                        <a:t>18 months</a:t>
                      </a:r>
                      <a:endParaRPr lang="en-US" sz="2200" kern="1200" dirty="0">
                        <a:solidFill>
                          <a:schemeClr val="tx1"/>
                        </a:solidFill>
                        <a:latin typeface="+mn-lt"/>
                        <a:ea typeface="+mn-ea"/>
                        <a:cs typeface="+mn-cs"/>
                      </a:endParaRPr>
                    </a:p>
                  </a:txBody>
                  <a:tcPr marL="68580" marR="6858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482158">
                <a:tc>
                  <a:txBody>
                    <a:bodyPr/>
                    <a:lstStyle/>
                    <a:p>
                      <a:pPr marL="0" marR="0" lvl="0" indent="0" algn="l" defTabSz="914400" rtl="0" eaLnBrk="1" fontAlgn="auto" latinLnBrk="0" hangingPunct="1">
                        <a:lnSpc>
                          <a:spcPct val="115000"/>
                        </a:lnSpc>
                        <a:spcBef>
                          <a:spcPts val="0"/>
                        </a:spcBef>
                        <a:spcAft>
                          <a:spcPts val="0"/>
                        </a:spcAft>
                        <a:buClrTx/>
                        <a:buSzTx/>
                        <a:buFont typeface="Arial" panose="020B0604020202020204" pitchFamily="34" charset="0"/>
                        <a:buNone/>
                        <a:tabLst/>
                        <a:defRPr/>
                      </a:pPr>
                      <a:r>
                        <a:rPr lang="en-US" sz="2200" b="1" kern="1200" dirty="0">
                          <a:solidFill>
                            <a:schemeClr val="tx1"/>
                          </a:solidFill>
                          <a:latin typeface="+mn-lt"/>
                          <a:ea typeface="+mn-ea"/>
                          <a:cs typeface="+mn-cs"/>
                        </a:rPr>
                        <a:t>Postgraduate Diploma (PGD) </a:t>
                      </a:r>
                      <a:r>
                        <a:rPr lang="en-US" sz="2200" kern="1200" dirty="0">
                          <a:solidFill>
                            <a:schemeClr val="tx1"/>
                          </a:solidFill>
                          <a:latin typeface="+mn-lt"/>
                          <a:ea typeface="+mn-ea"/>
                          <a:cs typeface="+mn-cs"/>
                        </a:rPr>
                        <a:t>in Geo-information Production and Management (</a:t>
                      </a:r>
                      <a:r>
                        <a:rPr lang="en-US" sz="2200" kern="1200" dirty="0" err="1">
                          <a:solidFill>
                            <a:schemeClr val="tx1"/>
                          </a:solidFill>
                          <a:latin typeface="+mn-lt"/>
                          <a:ea typeface="+mn-ea"/>
                          <a:cs typeface="+mn-cs"/>
                        </a:rPr>
                        <a:t>Specialisation</a:t>
                      </a:r>
                      <a:r>
                        <a:rPr lang="en-US" sz="2200" kern="1200" dirty="0">
                          <a:solidFill>
                            <a:schemeClr val="tx1"/>
                          </a:solidFill>
                          <a:latin typeface="+mn-lt"/>
                          <a:ea typeface="+mn-ea"/>
                          <a:cs typeface="+mn-cs"/>
                        </a:rPr>
                        <a:t>: Remote Sensing, Photogrammetry, Geographic Information Systems) </a:t>
                      </a:r>
                      <a:r>
                        <a:rPr lang="en-US" sz="2200" dirty="0"/>
                        <a:t>(Fr/</a:t>
                      </a:r>
                      <a:r>
                        <a:rPr lang="en-US" sz="2200" dirty="0" err="1"/>
                        <a:t>En</a:t>
                      </a:r>
                      <a:r>
                        <a:rPr lang="en-US" sz="2200" dirty="0"/>
                        <a:t>)</a:t>
                      </a:r>
                      <a:endParaRPr lang="en-US" sz="2200" dirty="0">
                        <a:latin typeface="Times New Roman" panose="02020603050405020304" pitchFamily="18" charset="0"/>
                        <a:ea typeface="Calibri"/>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GB" sz="2200" kern="1200" dirty="0">
                          <a:solidFill>
                            <a:schemeClr val="tx1"/>
                          </a:solidFill>
                          <a:latin typeface="+mn-lt"/>
                          <a:ea typeface="+mn-ea"/>
                          <a:cs typeface="+mn-cs"/>
                        </a:rPr>
                        <a:t>12 months</a:t>
                      </a:r>
                      <a:endParaRPr lang="en-US" sz="2200" kern="1200" dirty="0">
                        <a:solidFill>
                          <a:schemeClr val="tx1"/>
                        </a:solidFill>
                        <a:latin typeface="+mn-lt"/>
                        <a:ea typeface="+mn-ea"/>
                        <a:cs typeface="+mn-cs"/>
                      </a:endParaRPr>
                    </a:p>
                  </a:txBody>
                  <a:tcPr marL="68580" marR="6858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276359">
                <a:tc>
                  <a:txBody>
                    <a:bodyPr/>
                    <a:lstStyle/>
                    <a:p>
                      <a:pPr marL="0" marR="0" lvl="0" indent="0" algn="l" defTabSz="914400" rtl="0" eaLnBrk="1" fontAlgn="auto" latinLnBrk="0" hangingPunct="1">
                        <a:lnSpc>
                          <a:spcPct val="115000"/>
                        </a:lnSpc>
                        <a:spcBef>
                          <a:spcPts val="0"/>
                        </a:spcBef>
                        <a:spcAft>
                          <a:spcPts val="0"/>
                        </a:spcAft>
                        <a:buClrTx/>
                        <a:buSzTx/>
                        <a:buFont typeface="Arial" panose="020B0604020202020204" pitchFamily="34" charset="0"/>
                        <a:buNone/>
                        <a:tabLst/>
                        <a:defRPr/>
                      </a:pPr>
                      <a:r>
                        <a:rPr lang="en-US" sz="2200" b="1" kern="1200" dirty="0">
                          <a:solidFill>
                            <a:schemeClr val="tx1"/>
                          </a:solidFill>
                          <a:latin typeface="+mn-lt"/>
                          <a:ea typeface="+mn-ea"/>
                          <a:cs typeface="+mn-cs"/>
                        </a:rPr>
                        <a:t>Professional Master (PM) </a:t>
                      </a:r>
                      <a:r>
                        <a:rPr lang="en-US" sz="2200" kern="1200" dirty="0">
                          <a:solidFill>
                            <a:schemeClr val="tx1"/>
                          </a:solidFill>
                          <a:latin typeface="+mn-lt"/>
                          <a:ea typeface="+mn-ea"/>
                          <a:cs typeface="+mn-cs"/>
                        </a:rPr>
                        <a:t>in Geo-information Production and Management.(Specialization: Remote Sensing, Photogrammetry, Geographic Information Systems) </a:t>
                      </a:r>
                      <a:r>
                        <a:rPr lang="en-US" sz="2200" dirty="0"/>
                        <a:t>(Fr/</a:t>
                      </a:r>
                      <a:r>
                        <a:rPr lang="en-US" sz="2200" dirty="0" err="1"/>
                        <a:t>En</a:t>
                      </a:r>
                      <a:r>
                        <a:rPr lang="en-US" sz="2200" dirty="0"/>
                        <a:t>)</a:t>
                      </a:r>
                      <a:endParaRPr lang="en-US" sz="2200" dirty="0">
                        <a:latin typeface="Times New Roman" panose="02020603050405020304" pitchFamily="18" charset="0"/>
                        <a:ea typeface="Calibri"/>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GB" sz="2200" kern="1200" dirty="0">
                          <a:solidFill>
                            <a:schemeClr val="tx1"/>
                          </a:solidFill>
                          <a:latin typeface="+mn-lt"/>
                          <a:ea typeface="+mn-ea"/>
                          <a:cs typeface="+mn-cs"/>
                        </a:rPr>
                        <a:t>12 months</a:t>
                      </a:r>
                      <a:endParaRPr lang="en-US" sz="2200" kern="1200" dirty="0">
                        <a:solidFill>
                          <a:schemeClr val="tx1"/>
                        </a:solidFill>
                        <a:latin typeface="+mn-lt"/>
                        <a:ea typeface="+mn-ea"/>
                        <a:cs typeface="+mn-cs"/>
                      </a:endParaRPr>
                    </a:p>
                  </a:txBody>
                  <a:tcPr marL="68580" marR="6858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6" name="Title 5">
            <a:extLst>
              <a:ext uri="{FF2B5EF4-FFF2-40B4-BE49-F238E27FC236}">
                <a16:creationId xmlns:a16="http://schemas.microsoft.com/office/drawing/2014/main" id="{94E2CAB8-2972-D264-A498-EDA1F9A778E7}"/>
              </a:ext>
            </a:extLst>
          </p:cNvPr>
          <p:cNvSpPr>
            <a:spLocks noGrp="1"/>
          </p:cNvSpPr>
          <p:nvPr>
            <p:ph type="title"/>
          </p:nvPr>
        </p:nvSpPr>
        <p:spPr/>
        <p:txBody>
          <a:bodyPr/>
          <a:lstStyle/>
          <a:p>
            <a:endParaRPr lang="en-GB"/>
          </a:p>
        </p:txBody>
      </p:sp>
      <p:sp>
        <p:nvSpPr>
          <p:cNvPr id="7" name="Title 4">
            <a:extLst>
              <a:ext uri="{FF2B5EF4-FFF2-40B4-BE49-F238E27FC236}">
                <a16:creationId xmlns:a16="http://schemas.microsoft.com/office/drawing/2014/main" id="{228E26D3-5E42-A063-3FA9-986E8C9FA0BC}"/>
              </a:ext>
            </a:extLst>
          </p:cNvPr>
          <p:cNvSpPr txBox="1">
            <a:spLocks/>
          </p:cNvSpPr>
          <p:nvPr/>
        </p:nvSpPr>
        <p:spPr>
          <a:xfrm flipH="1">
            <a:off x="1175517" y="622655"/>
            <a:ext cx="10435288" cy="920395"/>
          </a:xfrm>
          <a:prstGeom prst="rect">
            <a:avLst/>
          </a:prstGeom>
          <a:gradFill flip="none" rotWithShape="1">
            <a:gsLst>
              <a:gs pos="0">
                <a:schemeClr val="bg1"/>
              </a:gs>
              <a:gs pos="50000">
                <a:schemeClr val="bg1"/>
              </a:gs>
              <a:gs pos="100000">
                <a:srgbClr val="00B0F0">
                  <a:alpha val="0"/>
                </a:srgbClr>
              </a:gs>
            </a:gsLst>
            <a:lin ang="10800000" scaled="1"/>
            <a:tileRect/>
          </a:gradFill>
        </p:spPr>
        <p:txBody>
          <a:bodyPr vert="horz" lIns="91440" tIns="45720" rIns="91440" bIns="45720" rtlCol="0" anchor="b">
            <a:normAutofit fontScale="82500" lnSpcReduction="10000"/>
          </a:bodyPr>
          <a:lstStyle>
            <a:lvl1pPr algn="l" defTabSz="457200" rtl="0" eaLnBrk="1" latinLnBrk="0" hangingPunct="1">
              <a:spcBef>
                <a:spcPct val="0"/>
              </a:spcBef>
              <a:buNone/>
              <a:defRPr sz="2800" b="1" kern="1200" cap="all">
                <a:solidFill>
                  <a:srgbClr val="002060"/>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dirty="0"/>
              <a:t>AFRIGIST in AFRICA</a:t>
            </a:r>
            <a:br>
              <a:rPr lang="en-GB" dirty="0"/>
            </a:br>
            <a:r>
              <a:rPr lang="en-GB" dirty="0"/>
              <a:t>                                                                                                  </a:t>
            </a:r>
            <a:r>
              <a:rPr lang="en-GB" sz="3600" dirty="0">
                <a:ln w="19050">
                  <a:solidFill>
                    <a:schemeClr val="bg1"/>
                  </a:solidFill>
                </a:ln>
                <a:solidFill>
                  <a:srgbClr val="FF0000"/>
                </a:solidFill>
                <a:latin typeface="Arial" panose="020B0604020202020204" pitchFamily="34" charset="0"/>
                <a:cs typeface="Arial" panose="020B0604020202020204" pitchFamily="34" charset="0"/>
              </a:rPr>
              <a:t>Trainings</a:t>
            </a:r>
          </a:p>
        </p:txBody>
      </p:sp>
    </p:spTree>
    <p:extLst>
      <p:ext uri="{BB962C8B-B14F-4D97-AF65-F5344CB8AC3E}">
        <p14:creationId xmlns:p14="http://schemas.microsoft.com/office/powerpoint/2010/main" val="41408576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Placeholder 5"/>
          <p:cNvGraphicFramePr>
            <a:graphicFrameLocks/>
          </p:cNvGraphicFramePr>
          <p:nvPr>
            <p:extLst>
              <p:ext uri="{D42A27DB-BD31-4B8C-83A1-F6EECF244321}">
                <p14:modId xmlns:p14="http://schemas.microsoft.com/office/powerpoint/2010/main" val="1698242374"/>
              </p:ext>
            </p:extLst>
          </p:nvPr>
        </p:nvGraphicFramePr>
        <p:xfrm>
          <a:off x="1171824" y="1877897"/>
          <a:ext cx="10135172" cy="4309416"/>
        </p:xfrm>
        <a:graphic>
          <a:graphicData uri="http://schemas.openxmlformats.org/drawingml/2006/table">
            <a:tbl>
              <a:tblPr>
                <a:tableStyleId>{2D5ABB26-0587-4C30-8999-92F81FD0307C}</a:tableStyleId>
              </a:tblPr>
              <a:tblGrid>
                <a:gridCol w="8755947">
                  <a:extLst>
                    <a:ext uri="{9D8B030D-6E8A-4147-A177-3AD203B41FA5}">
                      <a16:colId xmlns:a16="http://schemas.microsoft.com/office/drawing/2014/main" val="20000"/>
                    </a:ext>
                  </a:extLst>
                </a:gridCol>
                <a:gridCol w="1379225">
                  <a:extLst>
                    <a:ext uri="{9D8B030D-6E8A-4147-A177-3AD203B41FA5}">
                      <a16:colId xmlns:a16="http://schemas.microsoft.com/office/drawing/2014/main" val="20001"/>
                    </a:ext>
                  </a:extLst>
                </a:gridCol>
              </a:tblGrid>
              <a:tr h="351828">
                <a:tc>
                  <a:txBody>
                    <a:bodyPr/>
                    <a:lstStyle/>
                    <a:p>
                      <a:pPr marL="0" marR="0" algn="ctr">
                        <a:lnSpc>
                          <a:spcPct val="115000"/>
                        </a:lnSpc>
                        <a:spcBef>
                          <a:spcPts val="0"/>
                        </a:spcBef>
                        <a:spcAft>
                          <a:spcPts val="0"/>
                        </a:spcAft>
                      </a:pPr>
                      <a:r>
                        <a:rPr lang="en-GB" sz="2300" b="1" dirty="0"/>
                        <a:t>Programme</a:t>
                      </a:r>
                      <a:endParaRPr lang="en-US" sz="2300" b="1" dirty="0">
                        <a:latin typeface="Calibri"/>
                        <a:ea typeface="Calibri"/>
                        <a:cs typeface="Times New Roman"/>
                      </a:endParaRPr>
                    </a:p>
                  </a:txBody>
                  <a:tcPr marL="68580" marR="68580" marT="0" marB="0">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algn="ctr">
                        <a:lnSpc>
                          <a:spcPct val="115000"/>
                        </a:lnSpc>
                        <a:spcBef>
                          <a:spcPts val="0"/>
                        </a:spcBef>
                        <a:spcAft>
                          <a:spcPts val="0"/>
                        </a:spcAft>
                      </a:pPr>
                      <a:r>
                        <a:rPr lang="en-GB" sz="2300" b="1" dirty="0"/>
                        <a:t>Duration</a:t>
                      </a:r>
                      <a:endParaRPr lang="en-US" sz="2300" b="1" dirty="0">
                        <a:latin typeface="Calibri"/>
                        <a:ea typeface="Calibri"/>
                        <a:cs typeface="Times New Roman"/>
                      </a:endParaRPr>
                    </a:p>
                  </a:txBody>
                  <a:tcPr marL="68580" marR="68580" marT="0" marB="0">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0"/>
                  </a:ext>
                </a:extLst>
              </a:tr>
              <a:tr h="482158">
                <a:tc>
                  <a:txBody>
                    <a:bodyPr/>
                    <a:lstStyle/>
                    <a:p>
                      <a:pPr marL="0" marR="0" indent="0" algn="just">
                        <a:lnSpc>
                          <a:spcPct val="115000"/>
                        </a:lnSpc>
                        <a:spcBef>
                          <a:spcPts val="0"/>
                        </a:spcBef>
                        <a:spcAft>
                          <a:spcPts val="0"/>
                        </a:spcAft>
                        <a:buFont typeface="Arial" panose="020B0604020202020204" pitchFamily="34" charset="0"/>
                        <a:buNone/>
                      </a:pPr>
                      <a:r>
                        <a:rPr lang="en-US" sz="2200" b="1" dirty="0"/>
                        <a:t>Master in Geo-information Technology (MGIT) </a:t>
                      </a:r>
                      <a:r>
                        <a:rPr lang="en-US" sz="2200" dirty="0"/>
                        <a:t>in collaboration with Federal University of Technology </a:t>
                      </a:r>
                      <a:r>
                        <a:rPr lang="en-US" sz="2200" dirty="0" err="1"/>
                        <a:t>Akure</a:t>
                      </a:r>
                      <a:r>
                        <a:rPr lang="en-US" sz="2200" dirty="0"/>
                        <a:t> (FUTA) (</a:t>
                      </a:r>
                      <a:r>
                        <a:rPr lang="en-US" sz="2200" dirty="0" err="1"/>
                        <a:t>En</a:t>
                      </a:r>
                      <a:r>
                        <a:rPr lang="en-US" sz="2200" dirty="0"/>
                        <a:t>)</a:t>
                      </a:r>
                      <a:endParaRPr lang="en-US" sz="2200" dirty="0">
                        <a:latin typeface="Times New Roman" panose="02020603050405020304" pitchFamily="18" charset="0"/>
                        <a:ea typeface="Calibri"/>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GB" sz="2200" dirty="0"/>
                        <a:t>18 months</a:t>
                      </a:r>
                      <a:endParaRPr lang="en-US" sz="2200" dirty="0">
                        <a:latin typeface="Times New Roman" panose="02020603050405020304" pitchFamily="18" charset="0"/>
                        <a:ea typeface="Calibri"/>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482158">
                <a:tc>
                  <a:txBody>
                    <a:bodyPr/>
                    <a:lstStyle/>
                    <a:p>
                      <a:pPr marL="0" marR="0" indent="0">
                        <a:lnSpc>
                          <a:spcPct val="115000"/>
                        </a:lnSpc>
                        <a:spcBef>
                          <a:spcPts val="0"/>
                        </a:spcBef>
                        <a:spcAft>
                          <a:spcPts val="0"/>
                        </a:spcAft>
                        <a:buFont typeface="Arial" panose="020B0604020202020204" pitchFamily="34" charset="0"/>
                        <a:buNone/>
                      </a:pPr>
                      <a:r>
                        <a:rPr lang="en-US" sz="2200" b="1" dirty="0"/>
                        <a:t>Master of Science in Geo-information Science (MGIS) </a:t>
                      </a:r>
                      <a:r>
                        <a:rPr lang="en-US" sz="2200" dirty="0"/>
                        <a:t>in collaboration with University of Abomey </a:t>
                      </a:r>
                      <a:r>
                        <a:rPr lang="en-US" sz="2200" dirty="0" err="1"/>
                        <a:t>Calavi</a:t>
                      </a:r>
                      <a:r>
                        <a:rPr lang="en-US" sz="2200" dirty="0"/>
                        <a:t>. (Fr</a:t>
                      </a:r>
                      <a:r>
                        <a:rPr lang="en-GB" sz="2200" dirty="0"/>
                        <a:t>)</a:t>
                      </a:r>
                      <a:endParaRPr lang="en-US" sz="2200" dirty="0">
                        <a:latin typeface="Times New Roman" panose="02020603050405020304" pitchFamily="18" charset="0"/>
                        <a:ea typeface="Calibri"/>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GB" sz="2200" dirty="0"/>
                        <a:t>18 months </a:t>
                      </a:r>
                      <a:endParaRPr lang="en-US" sz="2200" dirty="0">
                        <a:latin typeface="Times New Roman" panose="02020603050405020304" pitchFamily="18" charset="0"/>
                        <a:ea typeface="Calibri"/>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276359">
                <a:tc>
                  <a:txBody>
                    <a:bodyPr/>
                    <a:lstStyle/>
                    <a:p>
                      <a:pPr marL="0" marR="0" lvl="0" indent="0" algn="l" defTabSz="914400" rtl="0" eaLnBrk="1" fontAlgn="auto" latinLnBrk="0" hangingPunct="1">
                        <a:lnSpc>
                          <a:spcPct val="115000"/>
                        </a:lnSpc>
                        <a:spcBef>
                          <a:spcPts val="0"/>
                        </a:spcBef>
                        <a:spcAft>
                          <a:spcPts val="0"/>
                        </a:spcAft>
                        <a:buClrTx/>
                        <a:buSzTx/>
                        <a:buFont typeface="Arial" panose="020B0604020202020204" pitchFamily="34" charset="0"/>
                        <a:buNone/>
                        <a:tabLst/>
                        <a:defRPr/>
                      </a:pPr>
                      <a:r>
                        <a:rPr lang="en-US" sz="2200" b="1" dirty="0"/>
                        <a:t>Masters</a:t>
                      </a:r>
                      <a:r>
                        <a:rPr lang="en-US" sz="2200" dirty="0"/>
                        <a:t> in Geo-spatial information and Land Administration Science (Fr/</a:t>
                      </a:r>
                      <a:r>
                        <a:rPr lang="en-US" sz="2200" dirty="0" err="1"/>
                        <a:t>En</a:t>
                      </a:r>
                      <a:r>
                        <a:rPr lang="en-US" sz="2200" dirty="0"/>
                        <a:t>)</a:t>
                      </a:r>
                      <a:endParaRPr lang="en-US" sz="2200" dirty="0">
                        <a:latin typeface="Times New Roman" panose="02020603050405020304" pitchFamily="18" charset="0"/>
                        <a:ea typeface="Calibri"/>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GB" sz="2200" dirty="0"/>
                        <a:t>12 months</a:t>
                      </a:r>
                      <a:endParaRPr lang="en-US" sz="2200" dirty="0">
                        <a:latin typeface="Times New Roman" panose="02020603050405020304" pitchFamily="18" charset="0"/>
                        <a:ea typeface="Calibri"/>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309282">
                <a:tc>
                  <a:txBody>
                    <a:bodyPr/>
                    <a:lstStyle/>
                    <a:p>
                      <a:pPr marL="0" marR="0" indent="0">
                        <a:lnSpc>
                          <a:spcPct val="115000"/>
                        </a:lnSpc>
                        <a:spcBef>
                          <a:spcPts val="0"/>
                        </a:spcBef>
                        <a:spcAft>
                          <a:spcPts val="0"/>
                        </a:spcAft>
                        <a:buFont typeface="Arial" panose="020B0604020202020204" pitchFamily="34" charset="0"/>
                        <a:buNone/>
                      </a:pPr>
                      <a:r>
                        <a:rPr lang="en-US" sz="2200" b="1" kern="1200" dirty="0">
                          <a:solidFill>
                            <a:schemeClr val="tx1"/>
                          </a:solidFill>
                          <a:latin typeface="+mn-lt"/>
                          <a:ea typeface="+mn-ea"/>
                          <a:cs typeface="+mn-cs"/>
                        </a:rPr>
                        <a:t>Masters  </a:t>
                      </a:r>
                      <a:r>
                        <a:rPr lang="en-US" sz="2200" dirty="0"/>
                        <a:t>in Geo-spatial information Science and Disaster Management (Fr/</a:t>
                      </a:r>
                      <a:r>
                        <a:rPr lang="en-US" sz="2200" dirty="0" err="1"/>
                        <a:t>En</a:t>
                      </a:r>
                      <a:r>
                        <a:rPr lang="en-US" sz="2200" dirty="0"/>
                        <a:t>)</a:t>
                      </a:r>
                      <a:endParaRPr lang="en-US" sz="2200" dirty="0">
                        <a:latin typeface="Times New Roman" panose="02020603050405020304" pitchFamily="18" charset="0"/>
                        <a:ea typeface="Calibri"/>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GB" sz="2200" dirty="0"/>
                        <a:t>12 months</a:t>
                      </a:r>
                      <a:endParaRPr lang="en-US" sz="2200" dirty="0">
                        <a:latin typeface="Times New Roman" panose="02020603050405020304" pitchFamily="18" charset="0"/>
                        <a:ea typeface="Calibri"/>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232638">
                <a:tc>
                  <a:txBody>
                    <a:bodyPr/>
                    <a:lstStyle/>
                    <a:p>
                      <a:pPr marL="0" marR="0" lvl="0" indent="0" algn="l" defTabSz="914400" rtl="0" eaLnBrk="1" fontAlgn="auto" latinLnBrk="0" hangingPunct="1">
                        <a:lnSpc>
                          <a:spcPct val="115000"/>
                        </a:lnSpc>
                        <a:spcBef>
                          <a:spcPts val="0"/>
                        </a:spcBef>
                        <a:spcAft>
                          <a:spcPts val="0"/>
                        </a:spcAft>
                        <a:buClrTx/>
                        <a:buSzTx/>
                        <a:buFont typeface="Arial" panose="020B0604020202020204" pitchFamily="34" charset="0"/>
                        <a:buNone/>
                        <a:tabLst/>
                        <a:defRPr/>
                      </a:pPr>
                      <a:r>
                        <a:rPr lang="en-US" sz="2200" b="1" kern="1200" dirty="0">
                          <a:solidFill>
                            <a:schemeClr val="tx1"/>
                          </a:solidFill>
                          <a:latin typeface="+mn-lt"/>
                          <a:ea typeface="+mn-ea"/>
                          <a:cs typeface="+mn-cs"/>
                        </a:rPr>
                        <a:t>Master </a:t>
                      </a:r>
                      <a:r>
                        <a:rPr lang="en-US" sz="2200" dirty="0"/>
                        <a:t>in Satellite Geodesy (Fr/</a:t>
                      </a:r>
                      <a:r>
                        <a:rPr lang="en-US" sz="2200" dirty="0" err="1"/>
                        <a:t>En</a:t>
                      </a:r>
                      <a:r>
                        <a:rPr lang="en-US" sz="2200" dirty="0"/>
                        <a:t>)</a:t>
                      </a:r>
                      <a:endParaRPr lang="en-US" sz="2200" dirty="0">
                        <a:latin typeface="Times New Roman" panose="02020603050405020304" pitchFamily="18" charset="0"/>
                        <a:ea typeface="Calibri"/>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GB" sz="2200" dirty="0"/>
                        <a:t>18 months</a:t>
                      </a:r>
                      <a:endParaRPr lang="en-GB" sz="2200" dirty="0">
                        <a:latin typeface="Times New Roman" panose="02020603050405020304" pitchFamily="18" charset="0"/>
                        <a:ea typeface="Times New Roman"/>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611303">
                <a:tc>
                  <a:txBody>
                    <a:bodyPr/>
                    <a:lstStyle/>
                    <a:p>
                      <a:pPr marL="0" marR="0" lvl="0" indent="0" algn="l" defTabSz="914400" rtl="0" eaLnBrk="1" fontAlgn="auto" latinLnBrk="0" hangingPunct="1">
                        <a:lnSpc>
                          <a:spcPct val="115000"/>
                        </a:lnSpc>
                        <a:spcBef>
                          <a:spcPts val="0"/>
                        </a:spcBef>
                        <a:spcAft>
                          <a:spcPts val="0"/>
                        </a:spcAft>
                        <a:buClrTx/>
                        <a:buSzTx/>
                        <a:buFont typeface="Arial" panose="020B0604020202020204" pitchFamily="34" charset="0"/>
                        <a:buNone/>
                        <a:tabLst/>
                        <a:defRPr/>
                      </a:pPr>
                      <a:r>
                        <a:rPr lang="en-GB" sz="2200" b="1" kern="1200" dirty="0" err="1">
                          <a:solidFill>
                            <a:schemeClr val="tx1"/>
                          </a:solidFill>
                          <a:latin typeface="+mn-lt"/>
                          <a:ea typeface="+mn-ea"/>
                          <a:cs typeface="+mn-cs"/>
                        </a:rPr>
                        <a:t>Phd</a:t>
                      </a:r>
                      <a:r>
                        <a:rPr lang="en-GB" sz="2200" dirty="0">
                          <a:effectLst/>
                        </a:rPr>
                        <a:t> in Geospatial Information Science and Technology </a:t>
                      </a:r>
                      <a:r>
                        <a:rPr lang="en-US" sz="2200" dirty="0"/>
                        <a:t>(Fr/</a:t>
                      </a:r>
                      <a:r>
                        <a:rPr lang="en-US" sz="2200" dirty="0" err="1"/>
                        <a:t>En</a:t>
                      </a:r>
                      <a:r>
                        <a:rPr lang="en-US" sz="2200" dirty="0"/>
                        <a:t>)</a:t>
                      </a:r>
                      <a:endParaRPr lang="en-US" sz="2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tcPr>
                </a:tc>
                <a:tc>
                  <a:txBody>
                    <a:bodyPr/>
                    <a:lstStyle/>
                    <a:p>
                      <a:pPr marL="0" marR="0" algn="ctr">
                        <a:lnSpc>
                          <a:spcPct val="115000"/>
                        </a:lnSpc>
                        <a:spcBef>
                          <a:spcPts val="0"/>
                        </a:spcBef>
                        <a:spcAft>
                          <a:spcPts val="0"/>
                        </a:spcAft>
                      </a:pPr>
                      <a:r>
                        <a:rPr lang="en-GB" sz="2200" dirty="0">
                          <a:effectLst/>
                        </a:rPr>
                        <a:t>3 years</a:t>
                      </a:r>
                      <a:endParaRPr lang="en-US" sz="2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6"/>
                  </a:ext>
                </a:extLst>
              </a:tr>
            </a:tbl>
          </a:graphicData>
        </a:graphic>
      </p:graphicFrame>
      <p:sp>
        <p:nvSpPr>
          <p:cNvPr id="6" name="Title 5">
            <a:extLst>
              <a:ext uri="{FF2B5EF4-FFF2-40B4-BE49-F238E27FC236}">
                <a16:creationId xmlns:a16="http://schemas.microsoft.com/office/drawing/2014/main" id="{DD76E415-EBC0-22AC-087F-DD9DE57F1692}"/>
              </a:ext>
            </a:extLst>
          </p:cNvPr>
          <p:cNvSpPr>
            <a:spLocks noGrp="1"/>
          </p:cNvSpPr>
          <p:nvPr>
            <p:ph type="title"/>
          </p:nvPr>
        </p:nvSpPr>
        <p:spPr/>
        <p:txBody>
          <a:bodyPr/>
          <a:lstStyle/>
          <a:p>
            <a:endParaRPr lang="en-GB"/>
          </a:p>
        </p:txBody>
      </p:sp>
      <p:sp>
        <p:nvSpPr>
          <p:cNvPr id="7" name="Title 4">
            <a:extLst>
              <a:ext uri="{FF2B5EF4-FFF2-40B4-BE49-F238E27FC236}">
                <a16:creationId xmlns:a16="http://schemas.microsoft.com/office/drawing/2014/main" id="{5717DE45-12CB-B8D7-06E4-B8B5D5D60593}"/>
              </a:ext>
            </a:extLst>
          </p:cNvPr>
          <p:cNvSpPr txBox="1">
            <a:spLocks/>
          </p:cNvSpPr>
          <p:nvPr/>
        </p:nvSpPr>
        <p:spPr>
          <a:xfrm flipH="1">
            <a:off x="1175517" y="622655"/>
            <a:ext cx="10435288" cy="920395"/>
          </a:xfrm>
          <a:prstGeom prst="rect">
            <a:avLst/>
          </a:prstGeom>
          <a:gradFill flip="none" rotWithShape="1">
            <a:gsLst>
              <a:gs pos="0">
                <a:schemeClr val="bg1"/>
              </a:gs>
              <a:gs pos="50000">
                <a:schemeClr val="bg1"/>
              </a:gs>
              <a:gs pos="100000">
                <a:srgbClr val="00B0F0">
                  <a:alpha val="0"/>
                </a:srgbClr>
              </a:gs>
            </a:gsLst>
            <a:lin ang="10800000" scaled="1"/>
            <a:tileRect/>
          </a:gradFill>
        </p:spPr>
        <p:txBody>
          <a:bodyPr vert="horz" lIns="91440" tIns="45720" rIns="91440" bIns="45720" rtlCol="0" anchor="b">
            <a:normAutofit fontScale="82500" lnSpcReduction="10000"/>
          </a:bodyPr>
          <a:lstStyle>
            <a:lvl1pPr algn="l" defTabSz="457200" rtl="0" eaLnBrk="1" latinLnBrk="0" hangingPunct="1">
              <a:spcBef>
                <a:spcPct val="0"/>
              </a:spcBef>
              <a:buNone/>
              <a:defRPr sz="2800" b="1" kern="1200" cap="all">
                <a:solidFill>
                  <a:srgbClr val="002060"/>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dirty="0"/>
              <a:t>AFRIGIST in AFRICA</a:t>
            </a:r>
            <a:br>
              <a:rPr lang="en-GB" dirty="0"/>
            </a:br>
            <a:r>
              <a:rPr lang="en-GB" dirty="0"/>
              <a:t>                                                                                                  </a:t>
            </a:r>
            <a:r>
              <a:rPr lang="en-GB" sz="3600" dirty="0">
                <a:ln w="19050">
                  <a:solidFill>
                    <a:schemeClr val="bg1"/>
                  </a:solidFill>
                </a:ln>
                <a:solidFill>
                  <a:srgbClr val="FF0000"/>
                </a:solidFill>
                <a:latin typeface="Arial" panose="020B0604020202020204" pitchFamily="34" charset="0"/>
                <a:cs typeface="Arial" panose="020B0604020202020204" pitchFamily="34" charset="0"/>
              </a:rPr>
              <a:t>Trainings</a:t>
            </a:r>
          </a:p>
        </p:txBody>
      </p:sp>
    </p:spTree>
    <p:extLst>
      <p:ext uri="{BB962C8B-B14F-4D97-AF65-F5344CB8AC3E}">
        <p14:creationId xmlns:p14="http://schemas.microsoft.com/office/powerpoint/2010/main" val="17347911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27914" y="1822271"/>
            <a:ext cx="10222992" cy="4352544"/>
          </a:xfrm>
        </p:spPr>
        <p:txBody>
          <a:bodyPr>
            <a:normAutofit lnSpcReduction="10000"/>
          </a:bodyPr>
          <a:lstStyle/>
          <a:p>
            <a:pPr lvl="0">
              <a:lnSpc>
                <a:spcPct val="120000"/>
              </a:lnSpc>
              <a:spcBef>
                <a:spcPts val="0"/>
              </a:spcBef>
            </a:pPr>
            <a:endParaRPr lang="en-US" sz="1500" b="0" dirty="0">
              <a:effectLst/>
            </a:endParaRPr>
          </a:p>
          <a:p>
            <a:pPr lvl="0">
              <a:spcBef>
                <a:spcPts val="1200"/>
              </a:spcBef>
              <a:spcAft>
                <a:spcPts val="1800"/>
              </a:spcAft>
            </a:pPr>
            <a:r>
              <a:rPr lang="en-US" sz="3600" dirty="0">
                <a:effectLst/>
              </a:rPr>
              <a:t>RESEARCH ACTITIVIES undertaken at AFRIGIST</a:t>
            </a:r>
          </a:p>
          <a:p>
            <a:pPr marL="457200" lvl="1" indent="0">
              <a:lnSpc>
                <a:spcPct val="120000"/>
              </a:lnSpc>
              <a:spcBef>
                <a:spcPts val="600"/>
              </a:spcBef>
              <a:spcAft>
                <a:spcPts val="600"/>
              </a:spcAft>
              <a:buNone/>
            </a:pPr>
            <a:r>
              <a:rPr lang="fr-FR" b="0" dirty="0">
                <a:effectLst/>
              </a:rPr>
              <a:t>GSDI </a:t>
            </a:r>
            <a:r>
              <a:rPr lang="fr-FR" b="0" dirty="0" err="1">
                <a:effectLst/>
              </a:rPr>
              <a:t>Research</a:t>
            </a:r>
            <a:r>
              <a:rPr lang="fr-FR" b="0" dirty="0">
                <a:effectLst/>
              </a:rPr>
              <a:t> </a:t>
            </a:r>
            <a:r>
              <a:rPr lang="fr-FR" b="0" dirty="0" err="1">
                <a:effectLst/>
              </a:rPr>
              <a:t>grant</a:t>
            </a:r>
            <a:r>
              <a:rPr lang="fr-FR" b="0" dirty="0">
                <a:effectLst/>
              </a:rPr>
              <a:t> –  GSDI Association, 2010</a:t>
            </a:r>
          </a:p>
          <a:p>
            <a:pPr marL="457200" lvl="1" indent="0">
              <a:lnSpc>
                <a:spcPct val="120000"/>
              </a:lnSpc>
              <a:spcBef>
                <a:spcPts val="600"/>
              </a:spcBef>
              <a:spcAft>
                <a:spcPts val="600"/>
              </a:spcAft>
              <a:buNone/>
            </a:pPr>
            <a:r>
              <a:rPr lang="fr-FR" b="0" dirty="0">
                <a:effectLst/>
              </a:rPr>
              <a:t>GARNET-E </a:t>
            </a:r>
            <a:r>
              <a:rPr lang="fr-FR" b="0" dirty="0" err="1">
                <a:effectLst/>
              </a:rPr>
              <a:t>Research</a:t>
            </a:r>
            <a:r>
              <a:rPr lang="fr-FR" b="0" dirty="0">
                <a:effectLst/>
              </a:rPr>
              <a:t> </a:t>
            </a:r>
            <a:r>
              <a:rPr lang="fr-FR" b="0" dirty="0" err="1">
                <a:effectLst/>
              </a:rPr>
              <a:t>grant</a:t>
            </a:r>
            <a:r>
              <a:rPr lang="fr-FR" b="0" dirty="0">
                <a:effectLst/>
              </a:rPr>
              <a:t> – GMES – EU </a:t>
            </a:r>
            <a:r>
              <a:rPr lang="fr-FR" b="0" dirty="0" err="1">
                <a:effectLst/>
              </a:rPr>
              <a:t>grant</a:t>
            </a:r>
            <a:r>
              <a:rPr lang="fr-FR" b="0" dirty="0">
                <a:effectLst/>
              </a:rPr>
              <a:t>, 2011</a:t>
            </a:r>
          </a:p>
          <a:p>
            <a:pPr marL="457200" lvl="1" indent="0">
              <a:lnSpc>
                <a:spcPct val="120000"/>
              </a:lnSpc>
              <a:spcBef>
                <a:spcPts val="600"/>
              </a:spcBef>
              <a:spcAft>
                <a:spcPts val="600"/>
              </a:spcAft>
              <a:buNone/>
            </a:pPr>
            <a:r>
              <a:rPr lang="fr-FR" b="0" dirty="0" err="1">
                <a:effectLst/>
              </a:rPr>
              <a:t>Indigenous</a:t>
            </a:r>
            <a:r>
              <a:rPr lang="fr-FR" b="0" dirty="0">
                <a:effectLst/>
              </a:rPr>
              <a:t> </a:t>
            </a:r>
            <a:r>
              <a:rPr lang="fr-FR" b="0" dirty="0" err="1">
                <a:effectLst/>
              </a:rPr>
              <a:t>Knowledge</a:t>
            </a:r>
            <a:r>
              <a:rPr lang="fr-FR" b="0" dirty="0">
                <a:effectLst/>
              </a:rPr>
              <a:t> and Adaptation to </a:t>
            </a:r>
            <a:r>
              <a:rPr lang="fr-FR" b="0" dirty="0" err="1">
                <a:effectLst/>
              </a:rPr>
              <a:t>Coastal</a:t>
            </a:r>
            <a:r>
              <a:rPr lang="fr-FR" b="0" dirty="0">
                <a:effectLst/>
              </a:rPr>
              <a:t> </a:t>
            </a:r>
            <a:r>
              <a:rPr lang="fr-FR" b="0" dirty="0" err="1">
                <a:effectLst/>
              </a:rPr>
              <a:t>Flooding</a:t>
            </a:r>
            <a:r>
              <a:rPr lang="fr-FR" b="0" dirty="0">
                <a:effectLst/>
              </a:rPr>
              <a:t> in Nigeria – START, 2012 – 2013.</a:t>
            </a:r>
          </a:p>
          <a:p>
            <a:pPr marL="457200" lvl="1" indent="0">
              <a:lnSpc>
                <a:spcPct val="120000"/>
              </a:lnSpc>
              <a:spcBef>
                <a:spcPts val="600"/>
              </a:spcBef>
              <a:spcAft>
                <a:spcPts val="600"/>
              </a:spcAft>
              <a:buNone/>
            </a:pPr>
            <a:r>
              <a:rPr lang="fr-FR" b="0" dirty="0">
                <a:effectLst/>
              </a:rPr>
              <a:t>Comparative </a:t>
            </a:r>
            <a:r>
              <a:rPr lang="fr-FR" b="0" dirty="0" err="1">
                <a:effectLst/>
              </a:rPr>
              <a:t>Analysis</a:t>
            </a:r>
            <a:r>
              <a:rPr lang="fr-FR" b="0" dirty="0">
                <a:effectLst/>
              </a:rPr>
              <a:t> of Land Use Pattern in </a:t>
            </a:r>
            <a:r>
              <a:rPr lang="fr-FR" b="0" dirty="0" err="1">
                <a:effectLst/>
              </a:rPr>
              <a:t>Sudano-Guinean</a:t>
            </a:r>
            <a:r>
              <a:rPr lang="fr-FR" b="0" dirty="0">
                <a:effectLst/>
              </a:rPr>
              <a:t> Transition in the Central </a:t>
            </a:r>
            <a:r>
              <a:rPr lang="fr-FR" b="0" dirty="0" err="1">
                <a:effectLst/>
              </a:rPr>
              <a:t>Region</a:t>
            </a:r>
            <a:r>
              <a:rPr lang="fr-FR" b="0" dirty="0">
                <a:effectLst/>
              </a:rPr>
              <a:t> of Benin </a:t>
            </a:r>
            <a:r>
              <a:rPr lang="fr-FR" b="0" dirty="0" err="1">
                <a:effectLst/>
              </a:rPr>
              <a:t>Republic</a:t>
            </a:r>
            <a:r>
              <a:rPr lang="fr-FR" b="0" dirty="0">
                <a:effectLst/>
              </a:rPr>
              <a:t> and Central Western Nigeria – CODESRIA, 2013</a:t>
            </a:r>
          </a:p>
          <a:p>
            <a:pPr marL="457200" lvl="1" indent="0">
              <a:lnSpc>
                <a:spcPct val="120000"/>
              </a:lnSpc>
              <a:spcBef>
                <a:spcPts val="600"/>
              </a:spcBef>
              <a:spcAft>
                <a:spcPts val="600"/>
              </a:spcAft>
              <a:buNone/>
            </a:pPr>
            <a:r>
              <a:rPr lang="fr-FR" b="0" dirty="0">
                <a:effectLst/>
              </a:rPr>
              <a:t>Climate Change and Integration of Climate Resilient Agriculture in Coastal Nigeria – Ford Foundation for Conservation,  2014</a:t>
            </a:r>
          </a:p>
          <a:p>
            <a:pPr marL="457200" lvl="1" indent="0">
              <a:lnSpc>
                <a:spcPct val="120000"/>
              </a:lnSpc>
              <a:spcBef>
                <a:spcPts val="600"/>
              </a:spcBef>
              <a:spcAft>
                <a:spcPts val="600"/>
              </a:spcAft>
              <a:buNone/>
            </a:pPr>
            <a:r>
              <a:rPr lang="fr-FR" dirty="0"/>
              <a:t>Spatial Agricultural Intelligence - GEO and Amazon, 2019</a:t>
            </a:r>
            <a:endParaRPr lang="fr-FR" b="0" dirty="0">
              <a:effectLst/>
            </a:endParaRPr>
          </a:p>
        </p:txBody>
      </p:sp>
      <p:sp>
        <p:nvSpPr>
          <p:cNvPr id="5" name="Title 4">
            <a:extLst>
              <a:ext uri="{FF2B5EF4-FFF2-40B4-BE49-F238E27FC236}">
                <a16:creationId xmlns:a16="http://schemas.microsoft.com/office/drawing/2014/main" id="{E14A8851-EBA1-A285-E37C-67A4CC6DE883}"/>
              </a:ext>
            </a:extLst>
          </p:cNvPr>
          <p:cNvSpPr>
            <a:spLocks noGrp="1"/>
          </p:cNvSpPr>
          <p:nvPr>
            <p:ph type="title"/>
          </p:nvPr>
        </p:nvSpPr>
        <p:spPr/>
        <p:txBody>
          <a:bodyPr/>
          <a:lstStyle/>
          <a:p>
            <a:endParaRPr lang="en-GB"/>
          </a:p>
        </p:txBody>
      </p:sp>
      <p:sp>
        <p:nvSpPr>
          <p:cNvPr id="6" name="Title 4">
            <a:extLst>
              <a:ext uri="{FF2B5EF4-FFF2-40B4-BE49-F238E27FC236}">
                <a16:creationId xmlns:a16="http://schemas.microsoft.com/office/drawing/2014/main" id="{05971E82-A976-0052-7FEB-6FF50FCE3250}"/>
              </a:ext>
            </a:extLst>
          </p:cNvPr>
          <p:cNvSpPr txBox="1">
            <a:spLocks/>
          </p:cNvSpPr>
          <p:nvPr/>
        </p:nvSpPr>
        <p:spPr>
          <a:xfrm flipH="1">
            <a:off x="1175517" y="622655"/>
            <a:ext cx="10435288" cy="920395"/>
          </a:xfrm>
          <a:prstGeom prst="rect">
            <a:avLst/>
          </a:prstGeom>
          <a:gradFill flip="none" rotWithShape="1">
            <a:gsLst>
              <a:gs pos="0">
                <a:schemeClr val="bg1"/>
              </a:gs>
              <a:gs pos="50000">
                <a:schemeClr val="bg1"/>
              </a:gs>
              <a:gs pos="100000">
                <a:srgbClr val="00B0F0">
                  <a:alpha val="0"/>
                </a:srgbClr>
              </a:gs>
            </a:gsLst>
            <a:lin ang="10800000" scaled="1"/>
            <a:tileRect/>
          </a:gradFill>
        </p:spPr>
        <p:txBody>
          <a:bodyPr vert="horz" lIns="91440" tIns="45720" rIns="91440" bIns="45720" rtlCol="0" anchor="b">
            <a:normAutofit fontScale="82500" lnSpcReduction="10000"/>
          </a:bodyPr>
          <a:lstStyle>
            <a:lvl1pPr algn="l" defTabSz="457200" rtl="0" eaLnBrk="1" latinLnBrk="0" hangingPunct="1">
              <a:spcBef>
                <a:spcPct val="0"/>
              </a:spcBef>
              <a:buNone/>
              <a:defRPr sz="2800" b="1" kern="1200" cap="all">
                <a:solidFill>
                  <a:srgbClr val="002060"/>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dirty="0"/>
              <a:t>AFRIGIST in AFRICA</a:t>
            </a:r>
            <a:br>
              <a:rPr lang="en-GB" dirty="0"/>
            </a:br>
            <a:r>
              <a:rPr lang="en-GB" dirty="0"/>
              <a:t>                                                                                                  </a:t>
            </a:r>
            <a:r>
              <a:rPr lang="en-GB" sz="3600" dirty="0">
                <a:ln w="19050">
                  <a:solidFill>
                    <a:schemeClr val="bg1"/>
                  </a:solidFill>
                </a:ln>
                <a:solidFill>
                  <a:srgbClr val="FF0000"/>
                </a:solidFill>
                <a:latin typeface="Arial" panose="020B0604020202020204" pitchFamily="34" charset="0"/>
                <a:cs typeface="Arial" panose="020B0604020202020204" pitchFamily="34" charset="0"/>
              </a:rPr>
              <a:t>Trainings</a:t>
            </a:r>
          </a:p>
        </p:txBody>
      </p:sp>
    </p:spTree>
    <p:extLst>
      <p:ext uri="{BB962C8B-B14F-4D97-AF65-F5344CB8AC3E}">
        <p14:creationId xmlns:p14="http://schemas.microsoft.com/office/powerpoint/2010/main" val="8996322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a:t>Introduction</a:t>
            </a:r>
            <a:endParaRPr lang="fr-FR" dirty="0"/>
          </a:p>
        </p:txBody>
      </p:sp>
      <p:sp>
        <p:nvSpPr>
          <p:cNvPr id="3" name="Espace réservé du contenu 2"/>
          <p:cNvSpPr>
            <a:spLocks noGrp="1"/>
          </p:cNvSpPr>
          <p:nvPr>
            <p:ph idx="1"/>
          </p:nvPr>
        </p:nvSpPr>
        <p:spPr>
          <a:xfrm>
            <a:off x="581192" y="2180496"/>
            <a:ext cx="7901071" cy="3678303"/>
          </a:xfrm>
        </p:spPr>
        <p:txBody>
          <a:bodyPr>
            <a:normAutofit/>
          </a:bodyPr>
          <a:lstStyle/>
          <a:p>
            <a:r>
              <a:rPr lang="en-US" dirty="0"/>
              <a:t>Well trained and motivated Human resources </a:t>
            </a:r>
          </a:p>
          <a:p>
            <a:pPr marL="0" indent="0" algn="r">
              <a:buNone/>
            </a:pPr>
            <a:r>
              <a:rPr lang="en-US" i="1" dirty="0">
                <a:solidFill>
                  <a:srgbClr val="FFC000"/>
                </a:solidFill>
                <a:effectLst/>
              </a:rPr>
              <a:t>Key of the successful implementation of any </a:t>
            </a:r>
            <a:r>
              <a:rPr lang="en-US" i="1" dirty="0" err="1">
                <a:solidFill>
                  <a:srgbClr val="FFC000"/>
                </a:solidFill>
                <a:effectLst/>
              </a:rPr>
              <a:t>programme</a:t>
            </a:r>
            <a:endParaRPr lang="en-US" i="1" dirty="0">
              <a:solidFill>
                <a:srgbClr val="FFC000"/>
              </a:solidFill>
              <a:effectLst/>
            </a:endParaRPr>
          </a:p>
          <a:p>
            <a:pPr marL="0" indent="0" algn="r">
              <a:buNone/>
            </a:pPr>
            <a:endParaRPr lang="en-US" i="1" dirty="0">
              <a:solidFill>
                <a:srgbClr val="FFC000"/>
              </a:solidFill>
              <a:effectLst/>
            </a:endParaRPr>
          </a:p>
          <a:p>
            <a:r>
              <a:rPr lang="en-US" i="1" dirty="0">
                <a:effectLst/>
              </a:rPr>
              <a:t> </a:t>
            </a:r>
            <a:r>
              <a:rPr lang="en-US" dirty="0">
                <a:effectLst/>
              </a:rPr>
              <a:t>Geospatial Information</a:t>
            </a:r>
          </a:p>
          <a:p>
            <a:pPr lvl="1">
              <a:spcBef>
                <a:spcPts val="1200"/>
              </a:spcBef>
            </a:pPr>
            <a:r>
              <a:rPr lang="en-US" b="0" dirty="0">
                <a:effectLst/>
              </a:rPr>
              <a:t>Need for integrated multidisciplinary approaches</a:t>
            </a:r>
          </a:p>
          <a:p>
            <a:pPr lvl="1">
              <a:spcBef>
                <a:spcPts val="1200"/>
              </a:spcBef>
            </a:pPr>
            <a:r>
              <a:rPr lang="en-US" b="0" dirty="0">
                <a:effectLst/>
              </a:rPr>
              <a:t>Reliable, accurate and relevant information and services when and where-ever needed</a:t>
            </a:r>
          </a:p>
        </p:txBody>
      </p:sp>
    </p:spTree>
    <p:extLst>
      <p:ext uri="{BB962C8B-B14F-4D97-AF65-F5344CB8AC3E}">
        <p14:creationId xmlns:p14="http://schemas.microsoft.com/office/powerpoint/2010/main" val="10180917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27914" y="1822271"/>
            <a:ext cx="10222992" cy="4352544"/>
          </a:xfrm>
        </p:spPr>
        <p:txBody>
          <a:bodyPr>
            <a:normAutofit fontScale="92500" lnSpcReduction="20000"/>
          </a:bodyPr>
          <a:lstStyle/>
          <a:p>
            <a:pPr lvl="0">
              <a:lnSpc>
                <a:spcPct val="120000"/>
              </a:lnSpc>
              <a:spcBef>
                <a:spcPts val="0"/>
              </a:spcBef>
            </a:pPr>
            <a:endParaRPr lang="en-US" sz="1500" b="0" dirty="0">
              <a:effectLst/>
            </a:endParaRPr>
          </a:p>
          <a:p>
            <a:pPr lvl="0">
              <a:spcBef>
                <a:spcPts val="1200"/>
              </a:spcBef>
              <a:spcAft>
                <a:spcPts val="1800"/>
              </a:spcAft>
            </a:pPr>
            <a:r>
              <a:rPr lang="en-US" sz="3600" b="1" dirty="0">
                <a:effectLst/>
              </a:rPr>
              <a:t>CONSULTANCY ACTIVITIES</a:t>
            </a:r>
          </a:p>
          <a:p>
            <a:pPr marL="0" lvl="1" indent="0" algn="ctr">
              <a:lnSpc>
                <a:spcPct val="145000"/>
              </a:lnSpc>
              <a:spcBef>
                <a:spcPts val="1200"/>
              </a:spcBef>
              <a:spcAft>
                <a:spcPts val="1800"/>
              </a:spcAft>
              <a:buNone/>
            </a:pPr>
            <a:r>
              <a:rPr lang="en-US" sz="3200" dirty="0"/>
              <a:t>Short Term Courses | </a:t>
            </a:r>
            <a:r>
              <a:rPr lang="en-US" sz="3200" dirty="0">
                <a:solidFill>
                  <a:srgbClr val="0070C0"/>
                </a:solidFill>
              </a:rPr>
              <a:t>Execution of Geospatial related projects</a:t>
            </a:r>
            <a:r>
              <a:rPr lang="en-US" sz="3200" dirty="0"/>
              <a:t> | Supply of satellite imageries | </a:t>
            </a:r>
            <a:r>
              <a:rPr lang="en-US" sz="3200" dirty="0">
                <a:solidFill>
                  <a:srgbClr val="0070C0"/>
                </a:solidFill>
              </a:rPr>
              <a:t>installation and maintenance of equipment </a:t>
            </a:r>
            <a:r>
              <a:rPr lang="en-US" sz="3200" dirty="0"/>
              <a:t>| Guest house operations | </a:t>
            </a:r>
            <a:r>
              <a:rPr lang="en-US" sz="3200" dirty="0">
                <a:solidFill>
                  <a:srgbClr val="0070C0"/>
                </a:solidFill>
              </a:rPr>
              <a:t>renting of halls</a:t>
            </a:r>
          </a:p>
          <a:p>
            <a:pPr marL="0" lvl="1" indent="0" algn="ctr">
              <a:lnSpc>
                <a:spcPct val="145000"/>
              </a:lnSpc>
              <a:spcBef>
                <a:spcPts val="1200"/>
              </a:spcBef>
              <a:spcAft>
                <a:spcPts val="1800"/>
              </a:spcAft>
              <a:buNone/>
            </a:pPr>
            <a:r>
              <a:rPr lang="en-US" sz="3200" i="1" dirty="0">
                <a:solidFill>
                  <a:srgbClr val="FF0000"/>
                </a:solidFill>
              </a:rPr>
              <a:t>Profile available in digital format</a:t>
            </a:r>
            <a:endParaRPr lang="fr-FR" sz="3200" i="1" dirty="0">
              <a:solidFill>
                <a:srgbClr val="FF0000"/>
              </a:solidFill>
            </a:endParaRPr>
          </a:p>
          <a:p>
            <a:pPr marL="457200" lvl="1" indent="0">
              <a:lnSpc>
                <a:spcPct val="120000"/>
              </a:lnSpc>
              <a:spcBef>
                <a:spcPts val="600"/>
              </a:spcBef>
              <a:spcAft>
                <a:spcPts val="600"/>
              </a:spcAft>
              <a:buNone/>
            </a:pPr>
            <a:endParaRPr lang="fr-FR" b="0" dirty="0">
              <a:effectLst/>
            </a:endParaRPr>
          </a:p>
        </p:txBody>
      </p:sp>
      <p:sp>
        <p:nvSpPr>
          <p:cNvPr id="5" name="Title 4">
            <a:extLst>
              <a:ext uri="{FF2B5EF4-FFF2-40B4-BE49-F238E27FC236}">
                <a16:creationId xmlns:a16="http://schemas.microsoft.com/office/drawing/2014/main" id="{E14A8851-EBA1-A285-E37C-67A4CC6DE883}"/>
              </a:ext>
            </a:extLst>
          </p:cNvPr>
          <p:cNvSpPr>
            <a:spLocks noGrp="1"/>
          </p:cNvSpPr>
          <p:nvPr>
            <p:ph type="title"/>
          </p:nvPr>
        </p:nvSpPr>
        <p:spPr/>
        <p:txBody>
          <a:bodyPr/>
          <a:lstStyle/>
          <a:p>
            <a:endParaRPr lang="en-GB"/>
          </a:p>
        </p:txBody>
      </p:sp>
      <p:sp>
        <p:nvSpPr>
          <p:cNvPr id="6" name="Title 4">
            <a:extLst>
              <a:ext uri="{FF2B5EF4-FFF2-40B4-BE49-F238E27FC236}">
                <a16:creationId xmlns:a16="http://schemas.microsoft.com/office/drawing/2014/main" id="{05971E82-A976-0052-7FEB-6FF50FCE3250}"/>
              </a:ext>
            </a:extLst>
          </p:cNvPr>
          <p:cNvSpPr txBox="1">
            <a:spLocks/>
          </p:cNvSpPr>
          <p:nvPr/>
        </p:nvSpPr>
        <p:spPr>
          <a:xfrm flipH="1">
            <a:off x="1175517" y="622655"/>
            <a:ext cx="10435288" cy="920395"/>
          </a:xfrm>
          <a:prstGeom prst="rect">
            <a:avLst/>
          </a:prstGeom>
          <a:gradFill flip="none" rotWithShape="1">
            <a:gsLst>
              <a:gs pos="0">
                <a:schemeClr val="bg1"/>
              </a:gs>
              <a:gs pos="50000">
                <a:schemeClr val="bg1"/>
              </a:gs>
              <a:gs pos="100000">
                <a:srgbClr val="00B0F0">
                  <a:alpha val="0"/>
                </a:srgbClr>
              </a:gs>
            </a:gsLst>
            <a:lin ang="10800000" scaled="1"/>
            <a:tileRect/>
          </a:gradFill>
        </p:spPr>
        <p:txBody>
          <a:bodyPr vert="horz" lIns="91440" tIns="45720" rIns="91440" bIns="45720" rtlCol="0" anchor="b">
            <a:normAutofit fontScale="82500" lnSpcReduction="10000"/>
          </a:bodyPr>
          <a:lstStyle>
            <a:lvl1pPr algn="l" defTabSz="457200" rtl="0" eaLnBrk="1" latinLnBrk="0" hangingPunct="1">
              <a:spcBef>
                <a:spcPct val="0"/>
              </a:spcBef>
              <a:buNone/>
              <a:defRPr sz="2800" b="1" kern="1200" cap="all">
                <a:solidFill>
                  <a:srgbClr val="002060"/>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dirty="0"/>
              <a:t>AFRIGIST in AFRICA</a:t>
            </a:r>
            <a:br>
              <a:rPr lang="en-GB" dirty="0"/>
            </a:br>
            <a:r>
              <a:rPr lang="en-GB" dirty="0"/>
              <a:t>                                                                                                  </a:t>
            </a:r>
            <a:r>
              <a:rPr lang="en-GB" sz="3600" dirty="0">
                <a:ln w="19050">
                  <a:solidFill>
                    <a:schemeClr val="bg1"/>
                  </a:solidFill>
                </a:ln>
                <a:solidFill>
                  <a:srgbClr val="FF0000"/>
                </a:solidFill>
                <a:latin typeface="Arial" panose="020B0604020202020204" pitchFamily="34" charset="0"/>
                <a:cs typeface="Arial" panose="020B0604020202020204" pitchFamily="34" charset="0"/>
              </a:rPr>
              <a:t>Trainings</a:t>
            </a:r>
          </a:p>
        </p:txBody>
      </p:sp>
    </p:spTree>
    <p:extLst>
      <p:ext uri="{BB962C8B-B14F-4D97-AF65-F5344CB8AC3E}">
        <p14:creationId xmlns:p14="http://schemas.microsoft.com/office/powerpoint/2010/main" val="15923396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5">
            <a:extLst>
              <a:ext uri="{FF2B5EF4-FFF2-40B4-BE49-F238E27FC236}">
                <a16:creationId xmlns:a16="http://schemas.microsoft.com/office/drawing/2014/main" id="{78FDD759-BD52-D6A0-B022-320B54540874}"/>
              </a:ext>
            </a:extLst>
          </p:cNvPr>
          <p:cNvPicPr>
            <a:picLocks noChangeAspect="1"/>
          </p:cNvPicPr>
          <p:nvPr/>
        </p:nvPicPr>
        <p:blipFill>
          <a:blip r:embed="rId2"/>
          <a:stretch>
            <a:fillRect/>
          </a:stretch>
        </p:blipFill>
        <p:spPr>
          <a:xfrm flipV="1">
            <a:off x="8743950" y="1991145"/>
            <a:ext cx="2990849" cy="4507336"/>
          </a:xfrm>
          <a:prstGeom prst="round1Rect">
            <a:avLst>
              <a:gd name="adj" fmla="val 5521"/>
            </a:avLst>
          </a:prstGeom>
        </p:spPr>
      </p:pic>
      <p:sp>
        <p:nvSpPr>
          <p:cNvPr id="3" name="Content Placeholder 2"/>
          <p:cNvSpPr>
            <a:spLocks noGrp="1"/>
          </p:cNvSpPr>
          <p:nvPr>
            <p:ph idx="1"/>
          </p:nvPr>
        </p:nvSpPr>
        <p:spPr>
          <a:xfrm>
            <a:off x="457201" y="917396"/>
            <a:ext cx="11153604" cy="4352544"/>
          </a:xfrm>
        </p:spPr>
        <p:txBody>
          <a:bodyPr>
            <a:normAutofit/>
          </a:bodyPr>
          <a:lstStyle/>
          <a:p>
            <a:pPr algn="just">
              <a:lnSpc>
                <a:spcPct val="110000"/>
              </a:lnSpc>
              <a:spcBef>
                <a:spcPts val="600"/>
              </a:spcBef>
            </a:pPr>
            <a:r>
              <a:rPr lang="en-US" sz="3000" dirty="0"/>
              <a:t>Contribution to all the meetings since CODI to UN-GGIM: Africa</a:t>
            </a:r>
          </a:p>
          <a:p>
            <a:pPr algn="just">
              <a:lnSpc>
                <a:spcPct val="110000"/>
              </a:lnSpc>
              <a:spcBef>
                <a:spcPts val="600"/>
              </a:spcBef>
            </a:pPr>
            <a:r>
              <a:rPr lang="en-US" sz="3000" dirty="0"/>
              <a:t>Member of the Working groups</a:t>
            </a:r>
          </a:p>
          <a:p>
            <a:pPr algn="just">
              <a:lnSpc>
                <a:spcPct val="110000"/>
              </a:lnSpc>
              <a:spcBef>
                <a:spcPts val="600"/>
              </a:spcBef>
            </a:pPr>
            <a:r>
              <a:rPr lang="en-US" sz="3000" b="0" dirty="0">
                <a:effectLst/>
              </a:rPr>
              <a:t>Great contribution to AFREF</a:t>
            </a:r>
          </a:p>
          <a:p>
            <a:pPr marL="0" indent="0" algn="just">
              <a:lnSpc>
                <a:spcPct val="110000"/>
              </a:lnSpc>
              <a:spcBef>
                <a:spcPts val="600"/>
              </a:spcBef>
              <a:spcAft>
                <a:spcPts val="600"/>
              </a:spcAft>
              <a:buNone/>
            </a:pPr>
            <a:endParaRPr lang="en-US" sz="2800" b="0" dirty="0">
              <a:effectLst/>
            </a:endParaRPr>
          </a:p>
          <a:p>
            <a:pPr lvl="0">
              <a:spcBef>
                <a:spcPts val="1200"/>
              </a:spcBef>
              <a:spcAft>
                <a:spcPts val="1800"/>
              </a:spcAft>
            </a:pPr>
            <a:endParaRPr lang="fr-FR" sz="3200" dirty="0">
              <a:effectLst/>
            </a:endParaRPr>
          </a:p>
        </p:txBody>
      </p:sp>
      <p:sp>
        <p:nvSpPr>
          <p:cNvPr id="5" name="Title 4">
            <a:extLst>
              <a:ext uri="{FF2B5EF4-FFF2-40B4-BE49-F238E27FC236}">
                <a16:creationId xmlns:a16="http://schemas.microsoft.com/office/drawing/2014/main" id="{EB09217E-0424-A6CC-6F34-67106028EBD4}"/>
              </a:ext>
            </a:extLst>
          </p:cNvPr>
          <p:cNvSpPr>
            <a:spLocks noGrp="1"/>
          </p:cNvSpPr>
          <p:nvPr>
            <p:ph type="title"/>
          </p:nvPr>
        </p:nvSpPr>
        <p:spPr/>
        <p:txBody>
          <a:bodyPr/>
          <a:lstStyle/>
          <a:p>
            <a:endParaRPr lang="en-GB"/>
          </a:p>
        </p:txBody>
      </p:sp>
      <p:sp>
        <p:nvSpPr>
          <p:cNvPr id="6" name="Title 4">
            <a:extLst>
              <a:ext uri="{FF2B5EF4-FFF2-40B4-BE49-F238E27FC236}">
                <a16:creationId xmlns:a16="http://schemas.microsoft.com/office/drawing/2014/main" id="{10D755B5-57C3-4A06-6C73-E27E90933F56}"/>
              </a:ext>
            </a:extLst>
          </p:cNvPr>
          <p:cNvSpPr txBox="1">
            <a:spLocks/>
          </p:cNvSpPr>
          <p:nvPr/>
        </p:nvSpPr>
        <p:spPr>
          <a:xfrm flipH="1">
            <a:off x="1175517" y="622655"/>
            <a:ext cx="10435288" cy="920395"/>
          </a:xfrm>
          <a:prstGeom prst="rect">
            <a:avLst/>
          </a:prstGeom>
          <a:gradFill flip="none" rotWithShape="1">
            <a:gsLst>
              <a:gs pos="0">
                <a:schemeClr val="bg1"/>
              </a:gs>
              <a:gs pos="50000">
                <a:schemeClr val="bg1"/>
              </a:gs>
              <a:gs pos="100000">
                <a:srgbClr val="00B0F0">
                  <a:alpha val="0"/>
                </a:srgbClr>
              </a:gs>
            </a:gsLst>
            <a:lin ang="10800000" scaled="1"/>
            <a:tileRect/>
          </a:gradFill>
        </p:spPr>
        <p:txBody>
          <a:bodyPr vert="horz" lIns="91440" tIns="45720" rIns="91440" bIns="45720" rtlCol="0" anchor="b">
            <a:normAutofit fontScale="67500" lnSpcReduction="20000"/>
          </a:bodyPr>
          <a:lstStyle>
            <a:lvl1pPr algn="l" defTabSz="457200" rtl="0" eaLnBrk="1" latinLnBrk="0" hangingPunct="1">
              <a:spcBef>
                <a:spcPct val="0"/>
              </a:spcBef>
              <a:buNone/>
              <a:defRPr sz="2800" b="1" kern="1200" cap="all">
                <a:solidFill>
                  <a:srgbClr val="002060"/>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dirty="0"/>
              <a:t>AFRIGIST in AFRICA</a:t>
            </a:r>
            <a:br>
              <a:rPr lang="en-GB" dirty="0"/>
            </a:br>
            <a:r>
              <a:rPr lang="en-GB" dirty="0"/>
              <a:t>                                                                     </a:t>
            </a:r>
            <a:r>
              <a:rPr lang="en-GB" sz="3600" dirty="0">
                <a:ln w="19050">
                  <a:solidFill>
                    <a:schemeClr val="bg1"/>
                  </a:solidFill>
                </a:ln>
                <a:solidFill>
                  <a:srgbClr val="FF0000"/>
                </a:solidFill>
                <a:latin typeface="Arial" panose="020B0604020202020204" pitchFamily="34" charset="0"/>
                <a:cs typeface="Arial" panose="020B0604020202020204" pitchFamily="34" charset="0"/>
              </a:rPr>
              <a:t>Contribution to UN-GGIM: Africa</a:t>
            </a:r>
          </a:p>
        </p:txBody>
      </p:sp>
      <p:pic>
        <p:nvPicPr>
          <p:cNvPr id="4" name="Picture 3">
            <a:extLst>
              <a:ext uri="{FF2B5EF4-FFF2-40B4-BE49-F238E27FC236}">
                <a16:creationId xmlns:a16="http://schemas.microsoft.com/office/drawing/2014/main" id="{988F35DA-7AA2-9DA2-3BE9-0BE555C3EE01}"/>
              </a:ext>
            </a:extLst>
          </p:cNvPr>
          <p:cNvPicPr>
            <a:picLocks noChangeAspect="1"/>
          </p:cNvPicPr>
          <p:nvPr/>
        </p:nvPicPr>
        <p:blipFill rotWithShape="1">
          <a:blip r:embed="rId3"/>
          <a:srcRect t="17967" b="38501"/>
          <a:stretch/>
        </p:blipFill>
        <p:spPr>
          <a:xfrm>
            <a:off x="581195" y="3346032"/>
            <a:ext cx="7105480" cy="2317479"/>
          </a:xfrm>
          <a:prstGeom prst="rect">
            <a:avLst/>
          </a:prstGeom>
        </p:spPr>
      </p:pic>
      <p:sp>
        <p:nvSpPr>
          <p:cNvPr id="8" name="TextBox 7">
            <a:extLst>
              <a:ext uri="{FF2B5EF4-FFF2-40B4-BE49-F238E27FC236}">
                <a16:creationId xmlns:a16="http://schemas.microsoft.com/office/drawing/2014/main" id="{E188377A-6F56-4FF8-F88D-A82931A3B88D}"/>
              </a:ext>
            </a:extLst>
          </p:cNvPr>
          <p:cNvSpPr txBox="1"/>
          <p:nvPr/>
        </p:nvSpPr>
        <p:spPr>
          <a:xfrm>
            <a:off x="409744" y="5663511"/>
            <a:ext cx="11506676" cy="1231106"/>
          </a:xfrm>
          <a:prstGeom prst="rect">
            <a:avLst/>
          </a:prstGeom>
          <a:noFill/>
        </p:spPr>
        <p:txBody>
          <a:bodyPr wrap="square" rtlCol="0">
            <a:spAutoFit/>
          </a:bodyPr>
          <a:lstStyle/>
          <a:p>
            <a:r>
              <a:rPr lang="en-GB" sz="2000" dirty="0"/>
              <a:t>Prof. Kufoniyi ED-RECTAS at the 1</a:t>
            </a:r>
            <a:r>
              <a:rPr lang="en-GB" sz="2000" baseline="30000" dirty="0"/>
              <a:t>st</a:t>
            </a:r>
            <a:r>
              <a:rPr lang="en-GB" sz="2000" dirty="0"/>
              <a:t> technical workshop on AFREF</a:t>
            </a:r>
          </a:p>
          <a:p>
            <a:r>
              <a:rPr lang="en-GB" sz="2000" dirty="0"/>
              <a:t>                                                                                 </a:t>
            </a:r>
            <a:r>
              <a:rPr lang="en-GB" i="1" dirty="0"/>
              <a:t>Cape Town, 2006</a:t>
            </a:r>
          </a:p>
          <a:p>
            <a:pPr algn="r"/>
            <a:endParaRPr lang="en-GB" sz="1200" dirty="0"/>
          </a:p>
          <a:p>
            <a:pPr algn="r"/>
            <a:r>
              <a:rPr lang="en-GB" sz="2000" dirty="0"/>
              <a:t>AFREF COR Station established at AFRIGIST since 2007 </a:t>
            </a:r>
            <a:r>
              <a:rPr lang="en-GB" sz="2000" i="1" dirty="0"/>
              <a:t>by Leica </a:t>
            </a:r>
          </a:p>
        </p:txBody>
      </p:sp>
    </p:spTree>
    <p:extLst>
      <p:ext uri="{BB962C8B-B14F-4D97-AF65-F5344CB8AC3E}">
        <p14:creationId xmlns:p14="http://schemas.microsoft.com/office/powerpoint/2010/main" val="21723855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1" y="917396"/>
            <a:ext cx="11153604" cy="4352544"/>
          </a:xfrm>
        </p:spPr>
        <p:txBody>
          <a:bodyPr>
            <a:normAutofit/>
          </a:bodyPr>
          <a:lstStyle/>
          <a:p>
            <a:pPr algn="just">
              <a:lnSpc>
                <a:spcPct val="110000"/>
              </a:lnSpc>
              <a:spcBef>
                <a:spcPts val="600"/>
              </a:spcBef>
            </a:pPr>
            <a:r>
              <a:rPr lang="en-US" sz="3000" dirty="0"/>
              <a:t>SERVIR WA</a:t>
            </a:r>
          </a:p>
          <a:p>
            <a:pPr algn="just">
              <a:lnSpc>
                <a:spcPct val="110000"/>
              </a:lnSpc>
              <a:spcBef>
                <a:spcPts val="600"/>
              </a:spcBef>
            </a:pPr>
            <a:r>
              <a:rPr lang="en-US" sz="3000" dirty="0"/>
              <a:t>Digital Earth Africa</a:t>
            </a:r>
          </a:p>
          <a:p>
            <a:pPr algn="just">
              <a:lnSpc>
                <a:spcPct val="110000"/>
              </a:lnSpc>
              <a:spcBef>
                <a:spcPts val="600"/>
              </a:spcBef>
            </a:pPr>
            <a:r>
              <a:rPr lang="en-US" sz="3000" b="0" dirty="0">
                <a:effectLst/>
              </a:rPr>
              <a:t>GMES &amp; Africa</a:t>
            </a:r>
          </a:p>
          <a:p>
            <a:pPr marL="0" indent="0" algn="just">
              <a:lnSpc>
                <a:spcPct val="110000"/>
              </a:lnSpc>
              <a:spcBef>
                <a:spcPts val="600"/>
              </a:spcBef>
              <a:spcAft>
                <a:spcPts val="600"/>
              </a:spcAft>
              <a:buNone/>
            </a:pPr>
            <a:endParaRPr lang="en-US" sz="2800" b="0" dirty="0">
              <a:effectLst/>
            </a:endParaRPr>
          </a:p>
          <a:p>
            <a:pPr lvl="0">
              <a:spcBef>
                <a:spcPts val="1200"/>
              </a:spcBef>
              <a:spcAft>
                <a:spcPts val="1800"/>
              </a:spcAft>
            </a:pPr>
            <a:endParaRPr lang="fr-FR" sz="3200" dirty="0">
              <a:effectLst/>
            </a:endParaRPr>
          </a:p>
        </p:txBody>
      </p:sp>
      <p:sp>
        <p:nvSpPr>
          <p:cNvPr id="5" name="Title 4">
            <a:extLst>
              <a:ext uri="{FF2B5EF4-FFF2-40B4-BE49-F238E27FC236}">
                <a16:creationId xmlns:a16="http://schemas.microsoft.com/office/drawing/2014/main" id="{EB09217E-0424-A6CC-6F34-67106028EBD4}"/>
              </a:ext>
            </a:extLst>
          </p:cNvPr>
          <p:cNvSpPr>
            <a:spLocks noGrp="1"/>
          </p:cNvSpPr>
          <p:nvPr>
            <p:ph type="title"/>
          </p:nvPr>
        </p:nvSpPr>
        <p:spPr/>
        <p:txBody>
          <a:bodyPr/>
          <a:lstStyle/>
          <a:p>
            <a:endParaRPr lang="en-GB"/>
          </a:p>
        </p:txBody>
      </p:sp>
      <p:sp>
        <p:nvSpPr>
          <p:cNvPr id="6" name="Title 4">
            <a:extLst>
              <a:ext uri="{FF2B5EF4-FFF2-40B4-BE49-F238E27FC236}">
                <a16:creationId xmlns:a16="http://schemas.microsoft.com/office/drawing/2014/main" id="{10D755B5-57C3-4A06-6C73-E27E90933F56}"/>
              </a:ext>
            </a:extLst>
          </p:cNvPr>
          <p:cNvSpPr txBox="1">
            <a:spLocks/>
          </p:cNvSpPr>
          <p:nvPr/>
        </p:nvSpPr>
        <p:spPr>
          <a:xfrm flipH="1">
            <a:off x="1175517" y="622655"/>
            <a:ext cx="10435288" cy="920395"/>
          </a:xfrm>
          <a:prstGeom prst="rect">
            <a:avLst/>
          </a:prstGeom>
          <a:gradFill flip="none" rotWithShape="1">
            <a:gsLst>
              <a:gs pos="0">
                <a:schemeClr val="bg1"/>
              </a:gs>
              <a:gs pos="50000">
                <a:schemeClr val="bg1"/>
              </a:gs>
              <a:gs pos="100000">
                <a:srgbClr val="00B0F0">
                  <a:alpha val="0"/>
                </a:srgbClr>
              </a:gs>
            </a:gsLst>
            <a:lin ang="10800000" scaled="1"/>
            <a:tileRect/>
          </a:gradFill>
        </p:spPr>
        <p:txBody>
          <a:bodyPr vert="horz" lIns="91440" tIns="45720" rIns="91440" bIns="45720" rtlCol="0" anchor="b">
            <a:normAutofit fontScale="75000" lnSpcReduction="20000"/>
          </a:bodyPr>
          <a:lstStyle>
            <a:lvl1pPr algn="l" defTabSz="457200" rtl="0" eaLnBrk="1" latinLnBrk="0" hangingPunct="1">
              <a:spcBef>
                <a:spcPct val="0"/>
              </a:spcBef>
              <a:buNone/>
              <a:defRPr sz="2800" b="1" kern="1200" cap="all">
                <a:solidFill>
                  <a:srgbClr val="002060"/>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dirty="0"/>
              <a:t>AFRIGIST in AFRICA</a:t>
            </a:r>
            <a:br>
              <a:rPr lang="en-GB" dirty="0"/>
            </a:br>
            <a:r>
              <a:rPr lang="en-GB" dirty="0"/>
              <a:t>                                                                     </a:t>
            </a:r>
            <a:r>
              <a:rPr lang="en-GB" sz="3600" dirty="0">
                <a:ln w="19050">
                  <a:solidFill>
                    <a:schemeClr val="bg1"/>
                  </a:solidFill>
                </a:ln>
                <a:solidFill>
                  <a:srgbClr val="FF0000"/>
                </a:solidFill>
                <a:latin typeface="Arial" panose="020B0604020202020204" pitchFamily="34" charset="0"/>
                <a:cs typeface="Arial" panose="020B0604020202020204" pitchFamily="34" charset="0"/>
              </a:rPr>
              <a:t>regional programmes</a:t>
            </a:r>
          </a:p>
        </p:txBody>
      </p:sp>
    </p:spTree>
    <p:extLst>
      <p:ext uri="{BB962C8B-B14F-4D97-AF65-F5344CB8AC3E}">
        <p14:creationId xmlns:p14="http://schemas.microsoft.com/office/powerpoint/2010/main" val="34306009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848C3A4-48AC-4E17-BE45-8F6D547B5BB1}"/>
              </a:ext>
            </a:extLst>
          </p:cNvPr>
          <p:cNvPicPr>
            <a:picLocks noChangeAspect="1"/>
          </p:cNvPicPr>
          <p:nvPr/>
        </p:nvPicPr>
        <p:blipFill rotWithShape="1">
          <a:blip r:embed="rId2">
            <a:extLst>
              <a:ext uri="{28A0092B-C50C-407E-A947-70E740481C1C}">
                <a14:useLocalDpi xmlns:a14="http://schemas.microsoft.com/office/drawing/2010/main" val="0"/>
              </a:ext>
            </a:extLst>
          </a:blip>
          <a:srcRect t="33336" b="27433"/>
          <a:stretch/>
        </p:blipFill>
        <p:spPr>
          <a:xfrm>
            <a:off x="416657" y="3070745"/>
            <a:ext cx="11358686" cy="3342101"/>
          </a:xfrm>
          <a:prstGeom prst="roundRect">
            <a:avLst>
              <a:gd name="adj" fmla="val 4372"/>
            </a:avLst>
          </a:prstGeom>
          <a:ln w="38100">
            <a:solidFill>
              <a:srgbClr val="00B0F0"/>
            </a:solidFill>
          </a:ln>
          <a:effectLst>
            <a:outerShdw blurRad="50800" dist="38100" dir="2700000" algn="tl" rotWithShape="0">
              <a:prstClr val="black">
                <a:alpha val="40000"/>
              </a:prstClr>
            </a:outerShdw>
          </a:effectLst>
          <a:scene3d>
            <a:camera prst="orthographicFront"/>
            <a:lightRig rig="threePt" dir="t"/>
          </a:scene3d>
          <a:sp3d>
            <a:bevelT/>
          </a:sp3d>
        </p:spPr>
      </p:pic>
      <p:sp>
        <p:nvSpPr>
          <p:cNvPr id="2" name="Title 1"/>
          <p:cNvSpPr>
            <a:spLocks noGrp="1"/>
          </p:cNvSpPr>
          <p:nvPr>
            <p:ph type="ctrTitle"/>
          </p:nvPr>
        </p:nvSpPr>
        <p:spPr>
          <a:xfrm>
            <a:off x="416657" y="1176699"/>
            <a:ext cx="9144000" cy="1381125"/>
          </a:xfrm>
        </p:spPr>
        <p:txBody>
          <a:bodyPr>
            <a:noAutofit/>
          </a:bodyPr>
          <a:lstStyle/>
          <a:p>
            <a:r>
              <a:rPr lang="en-US" sz="7200" b="1" normalizeH="1" dirty="0">
                <a:solidFill>
                  <a:srgbClr val="002060"/>
                </a:solidFill>
                <a:effectLst>
                  <a:outerShdw blurRad="38100" dist="38100" dir="2700000" algn="tl">
                    <a:srgbClr val="000000">
                      <a:alpha val="43137"/>
                    </a:srgbClr>
                  </a:outerShdw>
                </a:effectLst>
                <a:latin typeface="Baskerville Old Face" pitchFamily="18" charset="0"/>
                <a:cs typeface="Times New Roman" panose="02020603050405020304" pitchFamily="18" charset="0"/>
              </a:rPr>
              <a:t>THANK   YOU</a:t>
            </a:r>
          </a:p>
        </p:txBody>
      </p:sp>
    </p:spTree>
    <p:extLst>
      <p:ext uri="{BB962C8B-B14F-4D97-AF65-F5344CB8AC3E}">
        <p14:creationId xmlns:p14="http://schemas.microsoft.com/office/powerpoint/2010/main" val="41041603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a:t>Introduction</a:t>
            </a:r>
            <a:endParaRPr lang="fr-FR" dirty="0"/>
          </a:p>
        </p:txBody>
      </p:sp>
      <p:sp>
        <p:nvSpPr>
          <p:cNvPr id="3" name="Espace réservé du contenu 2"/>
          <p:cNvSpPr>
            <a:spLocks noGrp="1"/>
          </p:cNvSpPr>
          <p:nvPr>
            <p:ph idx="1"/>
          </p:nvPr>
        </p:nvSpPr>
        <p:spPr>
          <a:xfrm>
            <a:off x="558866" y="1682929"/>
            <a:ext cx="11029615" cy="3678303"/>
          </a:xfrm>
        </p:spPr>
        <p:txBody>
          <a:bodyPr>
            <a:normAutofit/>
          </a:bodyPr>
          <a:lstStyle/>
          <a:p>
            <a:pPr marL="0" indent="0" algn="ctr">
              <a:buNone/>
            </a:pPr>
            <a:r>
              <a:rPr lang="en-US" sz="2600" i="1" dirty="0">
                <a:effectLst/>
              </a:rPr>
              <a:t>Need to build the capacity of African professionals in Space-based and geospatial information science and technology and the application in different areas of endeavor</a:t>
            </a:r>
          </a:p>
          <a:p>
            <a:pPr marL="0" indent="0">
              <a:buNone/>
            </a:pPr>
            <a:r>
              <a:rPr lang="en-US" sz="5400" b="1" dirty="0">
                <a:solidFill>
                  <a:srgbClr val="0070C0"/>
                </a:solidFill>
                <a:effectLst/>
              </a:rPr>
              <a:t>AFRIGIST</a:t>
            </a:r>
          </a:p>
          <a:p>
            <a:pPr marL="0" indent="0" algn="just">
              <a:buNone/>
            </a:pPr>
            <a:r>
              <a:rPr lang="en-US" sz="2400" b="0" dirty="0">
                <a:effectLst/>
              </a:rPr>
              <a:t>Campus of Obafemi </a:t>
            </a:r>
            <a:r>
              <a:rPr lang="en-US" sz="2400" b="0" dirty="0" err="1">
                <a:effectLst/>
              </a:rPr>
              <a:t>Awolowo</a:t>
            </a:r>
            <a:r>
              <a:rPr lang="en-US" sz="2400" b="0" dirty="0">
                <a:effectLst/>
              </a:rPr>
              <a:t> University, </a:t>
            </a:r>
          </a:p>
          <a:p>
            <a:pPr marL="0" indent="0" algn="just">
              <a:buNone/>
            </a:pPr>
            <a:r>
              <a:rPr lang="en-US" sz="2400" b="0" dirty="0">
                <a:effectLst/>
              </a:rPr>
              <a:t>Ile-Ife, Osun State, Nigeria</a:t>
            </a:r>
            <a:endParaRPr lang="en-US" sz="2400" b="0" i="1" dirty="0">
              <a:effectLst/>
            </a:endParaRPr>
          </a:p>
          <a:p>
            <a:endParaRPr lang="en-US" b="0" dirty="0">
              <a:effectLst/>
            </a:endParaRPr>
          </a:p>
        </p:txBody>
      </p:sp>
      <p:grpSp>
        <p:nvGrpSpPr>
          <p:cNvPr id="4" name="Group 3">
            <a:extLst>
              <a:ext uri="{FF2B5EF4-FFF2-40B4-BE49-F238E27FC236}">
                <a16:creationId xmlns:a16="http://schemas.microsoft.com/office/drawing/2014/main" id="{580793C8-66EA-CC7D-F000-ACF52FB49DAD}"/>
              </a:ext>
            </a:extLst>
          </p:cNvPr>
          <p:cNvGrpSpPr/>
          <p:nvPr/>
        </p:nvGrpSpPr>
        <p:grpSpPr>
          <a:xfrm>
            <a:off x="2923430" y="4425644"/>
            <a:ext cx="2342221" cy="2392983"/>
            <a:chOff x="8835837" y="3717366"/>
            <a:chExt cx="2342221" cy="2392983"/>
          </a:xfrm>
        </p:grpSpPr>
        <p:sp>
          <p:nvSpPr>
            <p:cNvPr id="5" name="Rectangle 4">
              <a:extLst>
                <a:ext uri="{FF2B5EF4-FFF2-40B4-BE49-F238E27FC236}">
                  <a16:creationId xmlns:a16="http://schemas.microsoft.com/office/drawing/2014/main" id="{E409115A-DC4B-FDE3-D8F3-E4CCEE6B43D7}"/>
                </a:ext>
              </a:extLst>
            </p:cNvPr>
            <p:cNvSpPr/>
            <p:nvPr/>
          </p:nvSpPr>
          <p:spPr>
            <a:xfrm>
              <a:off x="9956249" y="5741017"/>
              <a:ext cx="1221809" cy="369332"/>
            </a:xfrm>
            <a:prstGeom prst="rect">
              <a:avLst/>
            </a:prstGeom>
          </p:spPr>
          <p:txBody>
            <a:bodyPr wrap="none">
              <a:spAutoFit/>
            </a:bodyPr>
            <a:lstStyle/>
            <a:p>
              <a:r>
                <a:rPr lang="en-US" b="1" dirty="0">
                  <a:solidFill>
                    <a:srgbClr val="0070C0"/>
                  </a:solidFill>
                </a:rPr>
                <a:t> 4°31'25" E</a:t>
              </a:r>
            </a:p>
          </p:txBody>
        </p:sp>
        <p:sp>
          <p:nvSpPr>
            <p:cNvPr id="6" name="Rectangle 5">
              <a:extLst>
                <a:ext uri="{FF2B5EF4-FFF2-40B4-BE49-F238E27FC236}">
                  <a16:creationId xmlns:a16="http://schemas.microsoft.com/office/drawing/2014/main" id="{B38B73CB-A7A9-A456-E527-2FEE1E0E51E4}"/>
                </a:ext>
              </a:extLst>
            </p:cNvPr>
            <p:cNvSpPr/>
            <p:nvPr/>
          </p:nvSpPr>
          <p:spPr>
            <a:xfrm>
              <a:off x="8835837" y="5319754"/>
              <a:ext cx="1261884" cy="369332"/>
            </a:xfrm>
            <a:prstGeom prst="rect">
              <a:avLst/>
            </a:prstGeom>
          </p:spPr>
          <p:txBody>
            <a:bodyPr wrap="none">
              <a:spAutoFit/>
            </a:bodyPr>
            <a:lstStyle/>
            <a:p>
              <a:r>
                <a:rPr lang="en-US" b="1" dirty="0">
                  <a:solidFill>
                    <a:srgbClr val="0070C0"/>
                  </a:solidFill>
                </a:rPr>
                <a:t> 7°30'20" N</a:t>
              </a:r>
            </a:p>
          </p:txBody>
        </p:sp>
        <p:pic>
          <p:nvPicPr>
            <p:cNvPr id="7" name="Picture 6" descr="RectaslogoTrueColour">
              <a:extLst>
                <a:ext uri="{FF2B5EF4-FFF2-40B4-BE49-F238E27FC236}">
                  <a16:creationId xmlns:a16="http://schemas.microsoft.com/office/drawing/2014/main" id="{97DF311E-E797-0848-B63F-7E455874F024}"/>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275739" y="3967795"/>
              <a:ext cx="582831" cy="457200"/>
            </a:xfrm>
            <a:prstGeom prst="rect">
              <a:avLst/>
            </a:prstGeom>
            <a:noFill/>
            <a:ln>
              <a:noFill/>
            </a:ln>
          </p:spPr>
        </p:pic>
        <p:pic>
          <p:nvPicPr>
            <p:cNvPr id="8" name="Picture 7">
              <a:extLst>
                <a:ext uri="{FF2B5EF4-FFF2-40B4-BE49-F238E27FC236}">
                  <a16:creationId xmlns:a16="http://schemas.microsoft.com/office/drawing/2014/main" id="{97C094D2-83AE-47E4-38E7-69C519F1D7DD}"/>
                </a:ext>
              </a:extLst>
            </p:cNvPr>
            <p:cNvPicPr>
              <a:picLocks noChangeAspect="1"/>
            </p:cNvPicPr>
            <p:nvPr/>
          </p:nvPicPr>
          <p:blipFill>
            <a:blip r:embed="rId3">
              <a:duotone>
                <a:schemeClr val="accent5">
                  <a:shade val="45000"/>
                  <a:satMod val="135000"/>
                </a:schemeClr>
                <a:prstClr val="white"/>
              </a:duotone>
            </a:blip>
            <a:stretch>
              <a:fillRect/>
            </a:stretch>
          </p:blipFill>
          <p:spPr>
            <a:xfrm>
              <a:off x="10103818" y="5017132"/>
              <a:ext cx="926672" cy="932769"/>
            </a:xfrm>
            <a:prstGeom prst="rect">
              <a:avLst/>
            </a:prstGeom>
            <a:scene3d>
              <a:camera prst="orthographicFront">
                <a:rot lat="3600000" lon="0" rev="0"/>
              </a:camera>
              <a:lightRig rig="threePt" dir="t"/>
            </a:scene3d>
          </p:spPr>
        </p:pic>
        <p:pic>
          <p:nvPicPr>
            <p:cNvPr id="9" name="Picture 8">
              <a:extLst>
                <a:ext uri="{FF2B5EF4-FFF2-40B4-BE49-F238E27FC236}">
                  <a16:creationId xmlns:a16="http://schemas.microsoft.com/office/drawing/2014/main" id="{76E566EC-5FA0-E834-2A95-14D3EFB5BCE3}"/>
                </a:ext>
              </a:extLst>
            </p:cNvPr>
            <p:cNvPicPr>
              <a:picLocks noChangeAspect="1"/>
            </p:cNvPicPr>
            <p:nvPr/>
          </p:nvPicPr>
          <p:blipFill rotWithShape="1">
            <a:blip r:embed="rId4">
              <a:clrChange>
                <a:clrFrom>
                  <a:srgbClr val="FFFFFF"/>
                </a:clrFrom>
                <a:clrTo>
                  <a:srgbClr val="FFFFFF">
                    <a:alpha val="0"/>
                  </a:srgbClr>
                </a:clrTo>
              </a:clrChange>
            </a:blip>
            <a:srcRect b="7263"/>
            <a:stretch/>
          </p:blipFill>
          <p:spPr>
            <a:xfrm>
              <a:off x="10100770" y="3717366"/>
              <a:ext cx="932769" cy="1679151"/>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10" name="Oval 9">
              <a:extLst>
                <a:ext uri="{FF2B5EF4-FFF2-40B4-BE49-F238E27FC236}">
                  <a16:creationId xmlns:a16="http://schemas.microsoft.com/office/drawing/2014/main" id="{E04FECE6-BBA1-F5B9-41DC-8C496D24FA78}"/>
                </a:ext>
              </a:extLst>
            </p:cNvPr>
            <p:cNvSpPr/>
            <p:nvPr/>
          </p:nvSpPr>
          <p:spPr>
            <a:xfrm>
              <a:off x="10522605" y="5382196"/>
              <a:ext cx="91440" cy="91440"/>
            </a:xfrm>
            <a:prstGeom prst="ellipse">
              <a:avLst/>
            </a:prstGeom>
            <a:solidFill>
              <a:schemeClr val="accent1">
                <a:lumMod val="75000"/>
              </a:schemeClr>
            </a:solidFill>
            <a:ln>
              <a:solidFill>
                <a:srgbClr val="00B0F0"/>
              </a:solidFill>
            </a:ln>
            <a:scene3d>
              <a:camera prst="orthographicFront">
                <a:rot lat="300000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1" name="Picture 10">
            <a:extLst>
              <a:ext uri="{FF2B5EF4-FFF2-40B4-BE49-F238E27FC236}">
                <a16:creationId xmlns:a16="http://schemas.microsoft.com/office/drawing/2014/main" id="{E23EF869-2910-7FC7-E020-1069C976E66E}"/>
              </a:ext>
            </a:extLst>
          </p:cNvPr>
          <p:cNvPicPr>
            <a:picLocks noChangeAspect="1"/>
          </p:cNvPicPr>
          <p:nvPr/>
        </p:nvPicPr>
        <p:blipFill rotWithShape="1">
          <a:blip r:embed="rId5"/>
          <a:srcRect l="17105" t="3902" r="17199" b="1565"/>
          <a:stretch/>
        </p:blipFill>
        <p:spPr>
          <a:xfrm>
            <a:off x="6289713" y="2744734"/>
            <a:ext cx="5028144" cy="4071379"/>
          </a:xfrm>
          <a:prstGeom prst="round2DiagRect">
            <a:avLst>
              <a:gd name="adj1" fmla="val 0"/>
              <a:gd name="adj2" fmla="val 12281"/>
            </a:avLst>
          </a:prstGeom>
          <a:ln>
            <a:solidFill>
              <a:schemeClr val="tx1"/>
            </a:solidFill>
          </a:ln>
        </p:spPr>
      </p:pic>
    </p:spTree>
    <p:extLst>
      <p:ext uri="{BB962C8B-B14F-4D97-AF65-F5344CB8AC3E}">
        <p14:creationId xmlns:p14="http://schemas.microsoft.com/office/powerpoint/2010/main" val="18898106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a:t>Content</a:t>
            </a:r>
            <a:endParaRPr lang="fr-FR" dirty="0"/>
          </a:p>
        </p:txBody>
      </p:sp>
      <p:sp>
        <p:nvSpPr>
          <p:cNvPr id="3" name="Espace réservé du contenu 2"/>
          <p:cNvSpPr>
            <a:spLocks noGrp="1"/>
          </p:cNvSpPr>
          <p:nvPr>
            <p:ph idx="1"/>
          </p:nvPr>
        </p:nvSpPr>
        <p:spPr>
          <a:xfrm>
            <a:off x="1127914" y="1825625"/>
            <a:ext cx="5029200" cy="4351338"/>
          </a:xfrm>
          <a:prstGeom prst="round2SameRect">
            <a:avLst>
              <a:gd name="adj1" fmla="val 0"/>
              <a:gd name="adj2" fmla="val 0"/>
            </a:avLst>
          </a:prstGeom>
          <a:ln>
            <a:noFill/>
          </a:ln>
        </p:spPr>
        <p:txBody>
          <a:bodyPr>
            <a:normAutofit/>
          </a:bodyPr>
          <a:lstStyle/>
          <a:p>
            <a:pPr marL="0" indent="0">
              <a:buNone/>
            </a:pPr>
            <a:r>
              <a:rPr lang="en-US" sz="2800" dirty="0"/>
              <a:t>❶</a:t>
            </a:r>
            <a:r>
              <a:rPr lang="en-US" dirty="0"/>
              <a:t> </a:t>
            </a:r>
            <a:r>
              <a:rPr lang="en-US" sz="2800" b="1" dirty="0">
                <a:solidFill>
                  <a:schemeClr val="tx1"/>
                </a:solidFill>
                <a:effectLst>
                  <a:outerShdw blurRad="38100" dist="38100" dir="2700000" algn="tl">
                    <a:srgbClr val="000000">
                      <a:alpha val="43137"/>
                    </a:srgbClr>
                  </a:outerShdw>
                </a:effectLst>
                <a:latin typeface="Cambria" panose="02040503050406030204" pitchFamily="18" charset="0"/>
              </a:rPr>
              <a:t>History</a:t>
            </a:r>
          </a:p>
          <a:p>
            <a:pPr lvl="1">
              <a:buFont typeface="Wingdings" panose="05000000000000000000" pitchFamily="2" charset="2"/>
              <a:buChar char="q"/>
            </a:pPr>
            <a:r>
              <a:rPr lang="en-US" sz="2600" dirty="0">
                <a:solidFill>
                  <a:schemeClr val="accent3">
                    <a:lumMod val="75000"/>
                  </a:schemeClr>
                </a:solidFill>
                <a:latin typeface="Cambria" panose="02040503050406030204" pitchFamily="18" charset="0"/>
              </a:rPr>
              <a:t>Creation</a:t>
            </a:r>
          </a:p>
          <a:p>
            <a:pPr lvl="1">
              <a:buFont typeface="Wingdings" panose="05000000000000000000" pitchFamily="2" charset="2"/>
              <a:buChar char="q"/>
            </a:pPr>
            <a:r>
              <a:rPr lang="en-US" sz="2600" dirty="0">
                <a:solidFill>
                  <a:schemeClr val="accent3">
                    <a:lumMod val="75000"/>
                  </a:schemeClr>
                </a:solidFill>
                <a:latin typeface="Cambria" panose="02040503050406030204" pitchFamily="18" charset="0"/>
              </a:rPr>
              <a:t>Member Countries</a:t>
            </a:r>
          </a:p>
          <a:p>
            <a:pPr lvl="1">
              <a:buFont typeface="Wingdings" panose="05000000000000000000" pitchFamily="2" charset="2"/>
              <a:buChar char="q"/>
            </a:pPr>
            <a:r>
              <a:rPr lang="en-US" sz="2600" dirty="0">
                <a:solidFill>
                  <a:schemeClr val="accent3">
                    <a:lumMod val="75000"/>
                  </a:schemeClr>
                </a:solidFill>
                <a:latin typeface="Cambria" panose="02040503050406030204" pitchFamily="18" charset="0"/>
              </a:rPr>
              <a:t>Name </a:t>
            </a:r>
          </a:p>
          <a:p>
            <a:pPr lvl="1"/>
            <a:endParaRPr lang="en-US" dirty="0"/>
          </a:p>
          <a:p>
            <a:pPr marL="0" indent="0">
              <a:buNone/>
            </a:pPr>
            <a:r>
              <a:rPr lang="en-US" sz="2800" b="1" dirty="0">
                <a:solidFill>
                  <a:schemeClr val="tx1"/>
                </a:solidFill>
                <a:effectLst>
                  <a:outerShdw blurRad="38100" dist="38100" dir="2700000" algn="tl">
                    <a:srgbClr val="000000">
                      <a:alpha val="43137"/>
                    </a:srgbClr>
                  </a:outerShdw>
                </a:effectLst>
                <a:latin typeface="Cambria" panose="02040503050406030204" pitchFamily="18" charset="0"/>
              </a:rPr>
              <a:t>❷ AFRIGIST Today</a:t>
            </a:r>
          </a:p>
          <a:p>
            <a:pPr lvl="1">
              <a:buFont typeface="Wingdings" panose="05000000000000000000" pitchFamily="2" charset="2"/>
              <a:buChar char="q"/>
            </a:pPr>
            <a:r>
              <a:rPr lang="en-US" sz="2600" dirty="0">
                <a:solidFill>
                  <a:schemeClr val="accent3">
                    <a:lumMod val="75000"/>
                  </a:schemeClr>
                </a:solidFill>
                <a:latin typeface="Cambria" panose="02040503050406030204" pitchFamily="18" charset="0"/>
              </a:rPr>
              <a:t>Mandate</a:t>
            </a:r>
          </a:p>
          <a:p>
            <a:pPr lvl="1">
              <a:buFont typeface="Wingdings" panose="05000000000000000000" pitchFamily="2" charset="2"/>
              <a:buChar char="q"/>
            </a:pPr>
            <a:r>
              <a:rPr lang="en-US" sz="2600" dirty="0">
                <a:solidFill>
                  <a:schemeClr val="accent3">
                    <a:lumMod val="75000"/>
                  </a:schemeClr>
                </a:solidFill>
                <a:latin typeface="Cambria" panose="02040503050406030204" pitchFamily="18" charset="0"/>
              </a:rPr>
              <a:t>Facilities</a:t>
            </a:r>
          </a:p>
        </p:txBody>
      </p:sp>
      <p:sp>
        <p:nvSpPr>
          <p:cNvPr id="4" name="Espace réservé du contenu 2"/>
          <p:cNvSpPr txBox="1">
            <a:spLocks/>
          </p:cNvSpPr>
          <p:nvPr/>
        </p:nvSpPr>
        <p:spPr>
          <a:xfrm>
            <a:off x="6324599" y="2016125"/>
            <a:ext cx="5029200" cy="4351338"/>
          </a:xfrm>
          <a:prstGeom prst="round2SameRect">
            <a:avLst>
              <a:gd name="adj1" fmla="val 0"/>
              <a:gd name="adj2" fmla="val 0"/>
            </a:avLst>
          </a:prstGeom>
          <a:solidFill>
            <a:schemeClr val="bg1">
              <a:alpha val="30000"/>
            </a:schemeClr>
          </a:solidFill>
          <a:ln>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chemeClr val="tx1"/>
                </a:solidFill>
                <a:effectLst>
                  <a:outerShdw blurRad="38100" dist="38100" dir="2700000" algn="tl">
                    <a:srgbClr val="000000">
                      <a:alpha val="43137"/>
                    </a:srgbClr>
                  </a:outerShdw>
                </a:effectLst>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6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❸ AFRIGIST in Africa</a:t>
            </a:r>
          </a:p>
          <a:p>
            <a:pPr marL="630000" lvl="1" indent="-306000" defTabSz="457200">
              <a:spcBef>
                <a:spcPct val="20000"/>
              </a:spcBef>
              <a:spcAft>
                <a:spcPts val="600"/>
              </a:spcAft>
              <a:buClr>
                <a:schemeClr val="accent2"/>
              </a:buClr>
              <a:buSzPct val="92000"/>
              <a:buFont typeface="Wingdings" panose="05000000000000000000" pitchFamily="2" charset="2"/>
              <a:buChar char="q"/>
            </a:pPr>
            <a:r>
              <a:rPr lang="en-US" dirty="0">
                <a:solidFill>
                  <a:schemeClr val="accent3">
                    <a:lumMod val="75000"/>
                  </a:schemeClr>
                </a:solidFill>
              </a:rPr>
              <a:t>Trainings</a:t>
            </a:r>
          </a:p>
          <a:p>
            <a:pPr marL="630000" lvl="1" indent="-306000" defTabSz="457200">
              <a:spcBef>
                <a:spcPct val="20000"/>
              </a:spcBef>
              <a:spcAft>
                <a:spcPts val="600"/>
              </a:spcAft>
              <a:buClr>
                <a:schemeClr val="accent2"/>
              </a:buClr>
              <a:buSzPct val="92000"/>
              <a:buFont typeface="Wingdings" panose="05000000000000000000" pitchFamily="2" charset="2"/>
              <a:buChar char="q"/>
            </a:pPr>
            <a:r>
              <a:rPr lang="en-US" dirty="0">
                <a:solidFill>
                  <a:schemeClr val="accent3">
                    <a:lumMod val="75000"/>
                  </a:schemeClr>
                </a:solidFill>
              </a:rPr>
              <a:t>Contribution to UN-GGIM</a:t>
            </a:r>
          </a:p>
          <a:p>
            <a:pPr marL="630000" lvl="1" indent="-306000" defTabSz="457200">
              <a:spcBef>
                <a:spcPct val="20000"/>
              </a:spcBef>
              <a:spcAft>
                <a:spcPts val="600"/>
              </a:spcAft>
              <a:buClr>
                <a:schemeClr val="accent2"/>
              </a:buClr>
              <a:buSzPct val="92000"/>
              <a:buFont typeface="Wingdings" panose="05000000000000000000" pitchFamily="2" charset="2"/>
              <a:buChar char="q"/>
            </a:pPr>
            <a:r>
              <a:rPr lang="en-US" dirty="0">
                <a:solidFill>
                  <a:schemeClr val="accent3">
                    <a:lumMod val="75000"/>
                  </a:schemeClr>
                </a:solidFill>
              </a:rPr>
              <a:t>Regional </a:t>
            </a:r>
            <a:r>
              <a:rPr lang="en-US" dirty="0" err="1">
                <a:solidFill>
                  <a:schemeClr val="accent3">
                    <a:lumMod val="75000"/>
                  </a:schemeClr>
                </a:solidFill>
              </a:rPr>
              <a:t>programmes</a:t>
            </a:r>
            <a:endParaRPr lang="fr-FR" dirty="0">
              <a:solidFill>
                <a:schemeClr val="accent3">
                  <a:lumMod val="75000"/>
                </a:schemeClr>
              </a:solidFill>
            </a:endParaRPr>
          </a:p>
        </p:txBody>
      </p:sp>
      <p:sp>
        <p:nvSpPr>
          <p:cNvPr id="5" name="Arrondir un rectangle à un seul coin 4"/>
          <p:cNvSpPr/>
          <p:nvPr/>
        </p:nvSpPr>
        <p:spPr>
          <a:xfrm flipV="1">
            <a:off x="6324599" y="1825625"/>
            <a:ext cx="5029200" cy="4351338"/>
          </a:xfrm>
          <a:prstGeom prst="round1Rect">
            <a:avLst>
              <a:gd name="adj" fmla="val 9996"/>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Arrondir un rectangle à un seul coin 5"/>
          <p:cNvSpPr/>
          <p:nvPr/>
        </p:nvSpPr>
        <p:spPr>
          <a:xfrm flipH="1" flipV="1">
            <a:off x="1127914" y="1825625"/>
            <a:ext cx="5029200" cy="4351338"/>
          </a:xfrm>
          <a:prstGeom prst="round1Rect">
            <a:avLst>
              <a:gd name="adj" fmla="val 9996"/>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1406752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27914" y="365125"/>
            <a:ext cx="10530686" cy="1325563"/>
          </a:xfrm>
          <a:gradFill>
            <a:gsLst>
              <a:gs pos="0">
                <a:schemeClr val="bg1"/>
              </a:gs>
              <a:gs pos="50000">
                <a:schemeClr val="bg1"/>
              </a:gs>
              <a:gs pos="100000">
                <a:srgbClr val="00B0F0">
                  <a:alpha val="0"/>
                </a:srgbClr>
              </a:gs>
            </a:gsLst>
            <a:lin ang="0" scaled="0"/>
          </a:gradFill>
        </p:spPr>
        <p:txBody>
          <a:bodyPr>
            <a:normAutofit/>
          </a:bodyPr>
          <a:lstStyle/>
          <a:p>
            <a:r>
              <a:rPr lang="en-US" dirty="0"/>
              <a:t>HISTORY</a:t>
            </a:r>
            <a:br>
              <a:rPr lang="en-US" dirty="0">
                <a:solidFill>
                  <a:schemeClr val="accent5"/>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en-US" dirty="0">
                <a:solidFill>
                  <a:schemeClr val="accent5"/>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dirty="0">
                <a:ln w="19050">
                  <a:solidFill>
                    <a:schemeClr val="bg1"/>
                  </a:solidFill>
                </a:ln>
                <a:solidFill>
                  <a:srgbClr val="FF0000"/>
                </a:solidFill>
                <a:effectLst/>
                <a:latin typeface="Arial" panose="020B0604020202020204" pitchFamily="34" charset="0"/>
                <a:cs typeface="Arial" panose="020B0604020202020204" pitchFamily="34" charset="0"/>
              </a:rPr>
              <a:t>Creation</a:t>
            </a:r>
            <a:endParaRPr lang="en-US" dirty="0">
              <a:ln w="19050">
                <a:solidFill>
                  <a:schemeClr val="bg1"/>
                </a:solidFill>
              </a:ln>
              <a:solidFill>
                <a:srgbClr val="FF0000"/>
              </a:solidFill>
              <a:effectLst/>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1127914" y="1822271"/>
            <a:ext cx="10222992" cy="4352544"/>
          </a:xfrm>
        </p:spPr>
        <p:txBody>
          <a:bodyPr>
            <a:normAutofit/>
          </a:bodyPr>
          <a:lstStyle/>
          <a:p>
            <a:r>
              <a:rPr lang="en-US" b="0" dirty="0">
                <a:effectLst/>
              </a:rPr>
              <a:t>1</a:t>
            </a:r>
            <a:r>
              <a:rPr lang="en-US" b="0" baseline="30000" dirty="0">
                <a:effectLst/>
              </a:rPr>
              <a:t>st</a:t>
            </a:r>
            <a:r>
              <a:rPr lang="en-US" b="0" dirty="0">
                <a:effectLst/>
              </a:rPr>
              <a:t> UN Cartographic Conference, 1963 in Nairobi</a:t>
            </a:r>
          </a:p>
          <a:p>
            <a:pPr marL="0" indent="0" algn="r">
              <a:buNone/>
            </a:pPr>
            <a:r>
              <a:rPr lang="en-US" b="0" i="1" dirty="0">
                <a:solidFill>
                  <a:srgbClr val="FFC000"/>
                </a:solidFill>
                <a:effectLst/>
              </a:rPr>
              <a:t>Need for a Regional Cartographic Centre </a:t>
            </a:r>
          </a:p>
          <a:p>
            <a:r>
              <a:rPr lang="en-US" b="0" dirty="0">
                <a:effectLst/>
              </a:rPr>
              <a:t>8</a:t>
            </a:r>
            <a:r>
              <a:rPr lang="en-US" b="0" baseline="30000" dirty="0">
                <a:effectLst/>
              </a:rPr>
              <a:t>th</a:t>
            </a:r>
            <a:r>
              <a:rPr lang="en-US" b="0" dirty="0">
                <a:effectLst/>
              </a:rPr>
              <a:t>  Session of the ECA Conf. of Ministers, 1964 in Addis-Ababa</a:t>
            </a:r>
          </a:p>
          <a:p>
            <a:pPr marL="0" indent="0">
              <a:buNone/>
            </a:pPr>
            <a:r>
              <a:rPr lang="en-US" sz="2600" dirty="0">
                <a:solidFill>
                  <a:srgbClr val="FFC000"/>
                </a:solidFill>
                <a:effectLst/>
              </a:rPr>
              <a:t>Resolution 164 (VIII)</a:t>
            </a:r>
            <a:r>
              <a:rPr lang="en-US" sz="2700" dirty="0">
                <a:solidFill>
                  <a:srgbClr val="FFC000"/>
                </a:solidFill>
                <a:effectLst/>
              </a:rPr>
              <a:t>  </a:t>
            </a:r>
            <a:r>
              <a:rPr lang="en-US" sz="2600" dirty="0">
                <a:effectLst/>
              </a:rPr>
              <a:t>|&gt;  </a:t>
            </a:r>
            <a:r>
              <a:rPr lang="en-US" sz="2400" i="1" dirty="0">
                <a:solidFill>
                  <a:srgbClr val="C00000"/>
                </a:solidFill>
                <a:effectLst/>
              </a:rPr>
              <a:t>Creation of Regional </a:t>
            </a:r>
            <a:r>
              <a:rPr lang="en-US" sz="2400" i="1" dirty="0" err="1">
                <a:solidFill>
                  <a:srgbClr val="C00000"/>
                </a:solidFill>
                <a:effectLst/>
              </a:rPr>
              <a:t>Centres</a:t>
            </a:r>
            <a:r>
              <a:rPr lang="en-US" sz="2400" i="1" dirty="0">
                <a:solidFill>
                  <a:srgbClr val="C00000"/>
                </a:solidFill>
                <a:effectLst/>
              </a:rPr>
              <a:t> for Training in</a:t>
            </a:r>
            <a:r>
              <a:rPr lang="en-US" sz="2700" i="1" dirty="0">
                <a:solidFill>
                  <a:srgbClr val="C00000"/>
                </a:solidFill>
                <a:effectLst/>
              </a:rPr>
              <a:t> </a:t>
            </a:r>
          </a:p>
          <a:p>
            <a:pPr marL="0" indent="0" algn="ctr">
              <a:buNone/>
              <a:tabLst>
                <a:tab pos="6292850" algn="l"/>
              </a:tabLst>
            </a:pPr>
            <a:r>
              <a:rPr lang="en-US" sz="2400" b="0" i="1" dirty="0">
                <a:solidFill>
                  <a:srgbClr val="C00000"/>
                </a:solidFill>
                <a:effectLst/>
              </a:rPr>
              <a:t>Photogrammetry | Photo-Interpretation | Airborne Geophysical Surveys</a:t>
            </a:r>
            <a:endParaRPr lang="en-US" sz="1400" b="0" i="1" dirty="0">
              <a:solidFill>
                <a:srgbClr val="C00000"/>
              </a:solidFill>
              <a:effectLst/>
            </a:endParaRPr>
          </a:p>
          <a:p>
            <a:pPr marL="0" indent="0" algn="ctr">
              <a:lnSpc>
                <a:spcPct val="100000"/>
              </a:lnSpc>
              <a:spcBef>
                <a:spcPts val="0"/>
              </a:spcBef>
              <a:buNone/>
              <a:tabLst>
                <a:tab pos="6292850" algn="l"/>
              </a:tabLst>
            </a:pPr>
            <a:endParaRPr lang="fr-FR" sz="3200" b="0" i="1" dirty="0">
              <a:solidFill>
                <a:srgbClr val="C00000"/>
              </a:solidFill>
              <a:effectLst/>
            </a:endParaRPr>
          </a:p>
          <a:p>
            <a:pPr marL="0" indent="0" algn="ctr">
              <a:lnSpc>
                <a:spcPct val="100000"/>
              </a:lnSpc>
              <a:spcBef>
                <a:spcPts val="0"/>
              </a:spcBef>
              <a:buNone/>
            </a:pPr>
            <a:r>
              <a:rPr lang="en-US" sz="3200" dirty="0">
                <a:solidFill>
                  <a:srgbClr val="00B0F0"/>
                </a:solidFill>
                <a:effectLst/>
              </a:rPr>
              <a:t>21 Oct. 1972 </a:t>
            </a:r>
            <a:r>
              <a:rPr lang="en-US" sz="3200" dirty="0">
                <a:effectLst/>
              </a:rPr>
              <a:t>under the auspices of the UNECA</a:t>
            </a:r>
          </a:p>
          <a:p>
            <a:pPr marL="0" indent="0" algn="ctr">
              <a:lnSpc>
                <a:spcPct val="100000"/>
              </a:lnSpc>
              <a:spcBef>
                <a:spcPts val="0"/>
              </a:spcBef>
              <a:buNone/>
            </a:pPr>
            <a:r>
              <a:rPr lang="en-US" sz="2300" b="0" i="1" dirty="0">
                <a:effectLst/>
              </a:rPr>
              <a:t>educational “one-stop” solution institution that trains highly skilled manpower in geospatial information science and technology, and its applications. </a:t>
            </a:r>
          </a:p>
        </p:txBody>
      </p:sp>
    </p:spTree>
    <p:extLst>
      <p:ext uri="{BB962C8B-B14F-4D97-AF65-F5344CB8AC3E}">
        <p14:creationId xmlns:p14="http://schemas.microsoft.com/office/powerpoint/2010/main" val="27936527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27914" y="365125"/>
            <a:ext cx="10549736" cy="1325563"/>
          </a:xfrm>
          <a:gradFill>
            <a:lin ang="0" scaled="0"/>
          </a:gradFill>
        </p:spPr>
        <p:txBody>
          <a:bodyPr>
            <a:normAutofit fontScale="90000"/>
          </a:bodyPr>
          <a:lstStyle/>
          <a:p>
            <a:r>
              <a:rPr lang="en-US" sz="3100" dirty="0"/>
              <a:t>HISTORY</a:t>
            </a:r>
            <a:br>
              <a:rPr lang="en-US" dirty="0">
                <a:solidFill>
                  <a:schemeClr val="accent5"/>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en-US" sz="4000" dirty="0">
                <a:solidFill>
                  <a:schemeClr val="accent5"/>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dirty="0">
                <a:ln w="19050">
                  <a:solidFill>
                    <a:schemeClr val="bg1"/>
                  </a:solidFill>
                </a:ln>
                <a:solidFill>
                  <a:srgbClr val="FF0000"/>
                </a:solidFill>
                <a:latin typeface="Arial" panose="020B0604020202020204" pitchFamily="34" charset="0"/>
                <a:cs typeface="Arial" panose="020B0604020202020204" pitchFamily="34" charset="0"/>
              </a:rPr>
              <a:t>Member Countries</a:t>
            </a:r>
          </a:p>
        </p:txBody>
      </p:sp>
      <p:sp>
        <p:nvSpPr>
          <p:cNvPr id="3" name="Content Placeholder 2"/>
          <p:cNvSpPr>
            <a:spLocks noGrp="1"/>
          </p:cNvSpPr>
          <p:nvPr>
            <p:ph idx="1"/>
          </p:nvPr>
        </p:nvSpPr>
        <p:spPr>
          <a:xfrm>
            <a:off x="1127914" y="1822271"/>
            <a:ext cx="10222992" cy="4352544"/>
          </a:xfrm>
        </p:spPr>
        <p:txBody>
          <a:bodyPr>
            <a:normAutofit lnSpcReduction="10000"/>
          </a:bodyPr>
          <a:lstStyle/>
          <a:p>
            <a:pPr>
              <a:lnSpc>
                <a:spcPct val="100000"/>
              </a:lnSpc>
              <a:spcBef>
                <a:spcPts val="0"/>
              </a:spcBef>
            </a:pPr>
            <a:r>
              <a:rPr lang="en-US" sz="2800" b="0" dirty="0">
                <a:effectLst/>
              </a:rPr>
              <a:t>Membership open to all</a:t>
            </a:r>
          </a:p>
          <a:p>
            <a:pPr marL="0" indent="0">
              <a:lnSpc>
                <a:spcPct val="100000"/>
              </a:lnSpc>
              <a:spcBef>
                <a:spcPts val="0"/>
              </a:spcBef>
              <a:buNone/>
            </a:pPr>
            <a:r>
              <a:rPr lang="en-US" sz="2800" b="0" dirty="0">
                <a:effectLst/>
              </a:rPr>
              <a:t>African countries</a:t>
            </a:r>
          </a:p>
          <a:p>
            <a:pPr marL="0" indent="0">
              <a:lnSpc>
                <a:spcPct val="100000"/>
              </a:lnSpc>
              <a:spcBef>
                <a:spcPts val="0"/>
              </a:spcBef>
              <a:buNone/>
            </a:pPr>
            <a:endParaRPr lang="en-US" sz="2800" b="0" dirty="0">
              <a:effectLst/>
            </a:endParaRPr>
          </a:p>
          <a:p>
            <a:pPr>
              <a:lnSpc>
                <a:spcPct val="100000"/>
              </a:lnSpc>
              <a:spcBef>
                <a:spcPts val="0"/>
              </a:spcBef>
            </a:pPr>
            <a:r>
              <a:rPr lang="en-US" sz="2800" b="0" dirty="0">
                <a:effectLst/>
              </a:rPr>
              <a:t>Membership at the moment</a:t>
            </a:r>
          </a:p>
          <a:p>
            <a:pPr marL="0" indent="0">
              <a:lnSpc>
                <a:spcPct val="100000"/>
              </a:lnSpc>
              <a:spcBef>
                <a:spcPts val="0"/>
              </a:spcBef>
              <a:buNone/>
            </a:pPr>
            <a:endParaRPr lang="en-US" sz="2800" b="0" dirty="0">
              <a:effectLst/>
            </a:endParaRPr>
          </a:p>
          <a:p>
            <a:pPr marL="0" indent="0">
              <a:lnSpc>
                <a:spcPct val="100000"/>
              </a:lnSpc>
              <a:spcBef>
                <a:spcPts val="0"/>
              </a:spcBef>
              <a:buNone/>
            </a:pPr>
            <a:r>
              <a:rPr lang="en-US" sz="2800" u="sng" dirty="0">
                <a:solidFill>
                  <a:srgbClr val="0070C0"/>
                </a:solidFill>
                <a:effectLst/>
              </a:rPr>
              <a:t>Benin</a:t>
            </a:r>
            <a:r>
              <a:rPr lang="en-US" sz="2800" dirty="0">
                <a:solidFill>
                  <a:srgbClr val="0070C0"/>
                </a:solidFill>
                <a:effectLst/>
              </a:rPr>
              <a:t>, Burkina, </a:t>
            </a:r>
          </a:p>
          <a:p>
            <a:pPr marL="0" indent="0">
              <a:lnSpc>
                <a:spcPct val="100000"/>
              </a:lnSpc>
              <a:spcBef>
                <a:spcPts val="0"/>
              </a:spcBef>
              <a:buNone/>
            </a:pPr>
            <a:r>
              <a:rPr lang="en-US" sz="2800" dirty="0">
                <a:solidFill>
                  <a:srgbClr val="0070C0"/>
                </a:solidFill>
                <a:effectLst/>
              </a:rPr>
              <a:t>Cameroon, </a:t>
            </a:r>
            <a:r>
              <a:rPr lang="en-US" sz="2800" u="sng" dirty="0">
                <a:solidFill>
                  <a:srgbClr val="0070C0"/>
                </a:solidFill>
                <a:effectLst/>
              </a:rPr>
              <a:t>Ghana</a:t>
            </a:r>
            <a:r>
              <a:rPr lang="en-US" sz="2800" dirty="0">
                <a:solidFill>
                  <a:srgbClr val="0070C0"/>
                </a:solidFill>
                <a:effectLst/>
              </a:rPr>
              <a:t>, Mali,</a:t>
            </a:r>
          </a:p>
          <a:p>
            <a:pPr marL="0" indent="0">
              <a:lnSpc>
                <a:spcPct val="100000"/>
              </a:lnSpc>
              <a:spcBef>
                <a:spcPts val="0"/>
              </a:spcBef>
              <a:buNone/>
            </a:pPr>
            <a:r>
              <a:rPr lang="en-US" sz="2800" dirty="0">
                <a:solidFill>
                  <a:srgbClr val="0070C0"/>
                </a:solidFill>
                <a:effectLst/>
              </a:rPr>
              <a:t>Niger, </a:t>
            </a:r>
            <a:r>
              <a:rPr lang="en-US" sz="2800" u="sng" dirty="0">
                <a:solidFill>
                  <a:srgbClr val="0070C0"/>
                </a:solidFill>
                <a:effectLst/>
              </a:rPr>
              <a:t>Nigeria</a:t>
            </a:r>
            <a:r>
              <a:rPr lang="en-US" sz="2800" dirty="0">
                <a:solidFill>
                  <a:srgbClr val="0070C0"/>
                </a:solidFill>
                <a:effectLst/>
              </a:rPr>
              <a:t>, </a:t>
            </a:r>
            <a:r>
              <a:rPr lang="en-US" sz="2800" u="sng" dirty="0">
                <a:solidFill>
                  <a:srgbClr val="0070C0"/>
                </a:solidFill>
                <a:effectLst/>
              </a:rPr>
              <a:t>Senegal</a:t>
            </a:r>
          </a:p>
          <a:p>
            <a:pPr marL="0" indent="0">
              <a:lnSpc>
                <a:spcPct val="100000"/>
              </a:lnSpc>
              <a:spcBef>
                <a:spcPts val="0"/>
              </a:spcBef>
              <a:buNone/>
            </a:pPr>
            <a:endParaRPr lang="en-US" sz="1050" dirty="0">
              <a:solidFill>
                <a:srgbClr val="0070C0"/>
              </a:solidFill>
              <a:effectLst/>
            </a:endParaRPr>
          </a:p>
          <a:p>
            <a:pPr marL="0" indent="0">
              <a:lnSpc>
                <a:spcPct val="100000"/>
              </a:lnSpc>
              <a:spcBef>
                <a:spcPts val="0"/>
              </a:spcBef>
              <a:buNone/>
            </a:pPr>
            <a:r>
              <a:rPr lang="en-US" sz="2400" i="1" dirty="0">
                <a:solidFill>
                  <a:srgbClr val="00B0F0"/>
                </a:solidFill>
                <a:effectLst/>
              </a:rPr>
              <a:t>Cote-d’Ivoire, Guinea-Bissau and Liberia.</a:t>
            </a:r>
            <a:endParaRPr lang="en-US" sz="2400" b="0" i="1" dirty="0">
              <a:solidFill>
                <a:srgbClr val="00B0F0"/>
              </a:solidFill>
              <a:effectLst/>
            </a:endParaRPr>
          </a:p>
        </p:txBody>
      </p:sp>
      <p:pic>
        <p:nvPicPr>
          <p:cNvPr id="5" name="Image 4"/>
          <p:cNvPicPr>
            <a:picLocks noChangeAspect="1"/>
          </p:cNvPicPr>
          <p:nvPr/>
        </p:nvPicPr>
        <p:blipFill rotWithShape="1">
          <a:blip r:embed="rId2">
            <a:clrChange>
              <a:clrFrom>
                <a:srgbClr val="FEFFFF"/>
              </a:clrFrom>
              <a:clrTo>
                <a:srgbClr val="FEFFFF">
                  <a:alpha val="0"/>
                </a:srgbClr>
              </a:clrTo>
            </a:clrChange>
          </a:blip>
          <a:srcRect t="1817"/>
          <a:stretch/>
        </p:blipFill>
        <p:spPr>
          <a:xfrm>
            <a:off x="5544501" y="1872343"/>
            <a:ext cx="6044078" cy="4273443"/>
          </a:xfrm>
          <a:prstGeom prst="round2DiagRect">
            <a:avLst>
              <a:gd name="adj1" fmla="val 10331"/>
              <a:gd name="adj2" fmla="val 0"/>
            </a:avLst>
          </a:prstGeom>
        </p:spPr>
      </p:pic>
      <p:sp>
        <p:nvSpPr>
          <p:cNvPr id="6" name="Ellipse 5"/>
          <p:cNvSpPr/>
          <p:nvPr/>
        </p:nvSpPr>
        <p:spPr>
          <a:xfrm>
            <a:off x="8911771" y="4804229"/>
            <a:ext cx="217714" cy="217714"/>
          </a:xfrm>
          <a:prstGeom prst="ellipse">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5308856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27914" y="1822271"/>
            <a:ext cx="10222992" cy="4352544"/>
          </a:xfrm>
        </p:spPr>
        <p:txBody>
          <a:bodyPr>
            <a:normAutofit/>
          </a:bodyPr>
          <a:lstStyle/>
          <a:p>
            <a:pPr>
              <a:spcBef>
                <a:spcPts val="1800"/>
              </a:spcBef>
              <a:spcAft>
                <a:spcPts val="1800"/>
              </a:spcAft>
            </a:pPr>
            <a:r>
              <a:rPr lang="en-US" dirty="0">
                <a:effectLst/>
              </a:rPr>
              <a:t>Starting &gt;</a:t>
            </a:r>
            <a:r>
              <a:rPr lang="en-US" b="0" dirty="0">
                <a:effectLst/>
              </a:rPr>
              <a:t> </a:t>
            </a:r>
            <a:r>
              <a:rPr lang="en-US" b="0" dirty="0">
                <a:solidFill>
                  <a:srgbClr val="0070C0"/>
                </a:solidFill>
                <a:effectLst/>
              </a:rPr>
              <a:t>Regional Centre for Aerial Surveys</a:t>
            </a:r>
          </a:p>
          <a:p>
            <a:pPr>
              <a:spcBef>
                <a:spcPts val="1800"/>
              </a:spcBef>
              <a:spcAft>
                <a:spcPts val="1800"/>
              </a:spcAft>
            </a:pPr>
            <a:r>
              <a:rPr lang="en-US" dirty="0">
                <a:effectLst/>
              </a:rPr>
              <a:t>      1986 &gt;</a:t>
            </a:r>
            <a:r>
              <a:rPr lang="en-US" b="0" dirty="0">
                <a:effectLst/>
              </a:rPr>
              <a:t> </a:t>
            </a:r>
            <a:r>
              <a:rPr lang="en-US" b="0" dirty="0">
                <a:solidFill>
                  <a:srgbClr val="0070C0"/>
                </a:solidFill>
                <a:effectLst/>
              </a:rPr>
              <a:t>Regional Centre for Training in Aerospace Surveys </a:t>
            </a:r>
          </a:p>
          <a:p>
            <a:pPr>
              <a:spcBef>
                <a:spcPts val="1800"/>
              </a:spcBef>
              <a:spcAft>
                <a:spcPts val="1800"/>
              </a:spcAft>
            </a:pPr>
            <a:r>
              <a:rPr lang="en-US" dirty="0">
                <a:effectLst/>
              </a:rPr>
              <a:t>      2016 &gt;</a:t>
            </a:r>
            <a:r>
              <a:rPr lang="en-US" b="0" dirty="0">
                <a:effectLst/>
              </a:rPr>
              <a:t> </a:t>
            </a:r>
            <a:r>
              <a:rPr lang="en-US" sz="2700" dirty="0">
                <a:solidFill>
                  <a:srgbClr val="0070C0"/>
                </a:solidFill>
                <a:effectLst/>
              </a:rPr>
              <a:t>African Regional Institute for Geospatial</a:t>
            </a:r>
            <a:br>
              <a:rPr lang="en-US" sz="2700" dirty="0">
                <a:solidFill>
                  <a:srgbClr val="0070C0"/>
                </a:solidFill>
                <a:effectLst/>
              </a:rPr>
            </a:br>
            <a:r>
              <a:rPr lang="en-US" sz="2700" dirty="0">
                <a:solidFill>
                  <a:srgbClr val="0070C0"/>
                </a:solidFill>
                <a:effectLst/>
              </a:rPr>
              <a:t>  		 Information Science and Technology (AFRIGIST) </a:t>
            </a:r>
          </a:p>
          <a:p>
            <a:pPr marL="0" indent="0" algn="ctr">
              <a:spcBef>
                <a:spcPts val="1800"/>
              </a:spcBef>
              <a:spcAft>
                <a:spcPts val="1800"/>
              </a:spcAft>
              <a:buNone/>
            </a:pPr>
            <a:r>
              <a:rPr lang="en-US" b="0" i="1" dirty="0">
                <a:effectLst/>
              </a:rPr>
              <a:t>Take the pace of the new trends in geospatial information science and technology, and incorporate academic transformation</a:t>
            </a:r>
          </a:p>
        </p:txBody>
      </p:sp>
      <p:sp>
        <p:nvSpPr>
          <p:cNvPr id="5" name="Title 4">
            <a:extLst>
              <a:ext uri="{FF2B5EF4-FFF2-40B4-BE49-F238E27FC236}">
                <a16:creationId xmlns:a16="http://schemas.microsoft.com/office/drawing/2014/main" id="{CBBDEAAE-4158-DA3D-6359-D80CCEBF3CEA}"/>
              </a:ext>
            </a:extLst>
          </p:cNvPr>
          <p:cNvSpPr>
            <a:spLocks noGrp="1"/>
          </p:cNvSpPr>
          <p:nvPr>
            <p:ph type="title"/>
          </p:nvPr>
        </p:nvSpPr>
        <p:spPr>
          <a:xfrm flipH="1">
            <a:off x="1175517" y="622655"/>
            <a:ext cx="10435289" cy="920395"/>
          </a:xfrm>
        </p:spPr>
        <p:txBody>
          <a:bodyPr>
            <a:normAutofit fontScale="90000"/>
          </a:bodyPr>
          <a:lstStyle/>
          <a:p>
            <a:r>
              <a:rPr lang="en-GB" dirty="0"/>
              <a:t>History</a:t>
            </a:r>
            <a:br>
              <a:rPr lang="en-GB" dirty="0"/>
            </a:br>
            <a:r>
              <a:rPr lang="en-GB" dirty="0"/>
              <a:t>                                                                                                  </a:t>
            </a:r>
            <a:r>
              <a:rPr lang="en-GB" sz="3600" dirty="0">
                <a:ln w="19050">
                  <a:solidFill>
                    <a:schemeClr val="bg1"/>
                  </a:solidFill>
                </a:ln>
                <a:solidFill>
                  <a:srgbClr val="FF0000"/>
                </a:solidFill>
                <a:latin typeface="Arial" panose="020B0604020202020204" pitchFamily="34" charset="0"/>
                <a:cs typeface="Arial" panose="020B0604020202020204" pitchFamily="34" charset="0"/>
              </a:rPr>
              <a:t>Name</a:t>
            </a:r>
          </a:p>
        </p:txBody>
      </p:sp>
    </p:spTree>
    <p:extLst>
      <p:ext uri="{BB962C8B-B14F-4D97-AF65-F5344CB8AC3E}">
        <p14:creationId xmlns:p14="http://schemas.microsoft.com/office/powerpoint/2010/main" val="38202602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27914" y="1822271"/>
            <a:ext cx="10222992" cy="4352544"/>
          </a:xfrm>
        </p:spPr>
        <p:txBody>
          <a:bodyPr>
            <a:normAutofit/>
          </a:bodyPr>
          <a:lstStyle/>
          <a:p>
            <a:pPr>
              <a:lnSpc>
                <a:spcPct val="100000"/>
              </a:lnSpc>
              <a:spcBef>
                <a:spcPts val="0"/>
              </a:spcBef>
            </a:pPr>
            <a:r>
              <a:rPr lang="en-US" dirty="0">
                <a:effectLst/>
              </a:rPr>
              <a:t>VISION OF AFRIGIST</a:t>
            </a:r>
          </a:p>
          <a:p>
            <a:pPr marL="0" indent="0" algn="just">
              <a:lnSpc>
                <a:spcPct val="100000"/>
              </a:lnSpc>
              <a:spcBef>
                <a:spcPts val="0"/>
              </a:spcBef>
              <a:buNone/>
            </a:pPr>
            <a:r>
              <a:rPr lang="en-US" sz="2400" b="0" i="1" dirty="0">
                <a:effectLst/>
              </a:rPr>
              <a:t>To be a leading Institute of Excellence providing one-stop solution for quality geospatial information science training, education and research and critical capacity for sustainable development in Africa. </a:t>
            </a:r>
          </a:p>
          <a:p>
            <a:pPr>
              <a:lnSpc>
                <a:spcPct val="100000"/>
              </a:lnSpc>
              <a:spcBef>
                <a:spcPts val="0"/>
              </a:spcBef>
            </a:pPr>
            <a:endParaRPr lang="en-US" sz="3600" b="0" i="1" dirty="0">
              <a:effectLst/>
            </a:endParaRPr>
          </a:p>
          <a:p>
            <a:pPr>
              <a:lnSpc>
                <a:spcPct val="100000"/>
              </a:lnSpc>
              <a:spcBef>
                <a:spcPts val="0"/>
              </a:spcBef>
            </a:pPr>
            <a:r>
              <a:rPr lang="en-US" dirty="0">
                <a:effectLst/>
              </a:rPr>
              <a:t>MISSION STATEMENT</a:t>
            </a:r>
          </a:p>
          <a:p>
            <a:pPr marL="0" indent="0" algn="just">
              <a:lnSpc>
                <a:spcPct val="100000"/>
              </a:lnSpc>
              <a:spcBef>
                <a:spcPts val="0"/>
              </a:spcBef>
              <a:buNone/>
            </a:pPr>
            <a:r>
              <a:rPr lang="en-US" sz="2400" b="0" i="1" dirty="0">
                <a:effectLst/>
              </a:rPr>
              <a:t>To contribute to rapid sustainable development of member states in particular and Africa in general, through the development of critical capacity for timely delivery and responsible use of appropriate geospatial information.</a:t>
            </a:r>
          </a:p>
        </p:txBody>
      </p:sp>
      <p:sp>
        <p:nvSpPr>
          <p:cNvPr id="5" name="Title 4">
            <a:extLst>
              <a:ext uri="{FF2B5EF4-FFF2-40B4-BE49-F238E27FC236}">
                <a16:creationId xmlns:a16="http://schemas.microsoft.com/office/drawing/2014/main" id="{66A61838-A3FC-4AFA-26B3-66FA707D0E2E}"/>
              </a:ext>
            </a:extLst>
          </p:cNvPr>
          <p:cNvSpPr>
            <a:spLocks noGrp="1"/>
          </p:cNvSpPr>
          <p:nvPr>
            <p:ph type="title"/>
          </p:nvPr>
        </p:nvSpPr>
        <p:spPr/>
        <p:txBody>
          <a:bodyPr/>
          <a:lstStyle/>
          <a:p>
            <a:endParaRPr lang="en-GB"/>
          </a:p>
        </p:txBody>
      </p:sp>
      <p:sp>
        <p:nvSpPr>
          <p:cNvPr id="6" name="Title 4">
            <a:extLst>
              <a:ext uri="{FF2B5EF4-FFF2-40B4-BE49-F238E27FC236}">
                <a16:creationId xmlns:a16="http://schemas.microsoft.com/office/drawing/2014/main" id="{EC0EC638-3B03-433A-2934-923C8FE3782A}"/>
              </a:ext>
            </a:extLst>
          </p:cNvPr>
          <p:cNvSpPr txBox="1">
            <a:spLocks/>
          </p:cNvSpPr>
          <p:nvPr/>
        </p:nvSpPr>
        <p:spPr>
          <a:xfrm flipH="1">
            <a:off x="1175517" y="622655"/>
            <a:ext cx="10435288" cy="920395"/>
          </a:xfrm>
          <a:prstGeom prst="rect">
            <a:avLst/>
          </a:prstGeom>
          <a:gradFill flip="none" rotWithShape="1">
            <a:gsLst>
              <a:gs pos="0">
                <a:schemeClr val="bg1"/>
              </a:gs>
              <a:gs pos="50000">
                <a:schemeClr val="bg1"/>
              </a:gs>
              <a:gs pos="100000">
                <a:srgbClr val="00B0F0">
                  <a:alpha val="0"/>
                </a:srgbClr>
              </a:gs>
            </a:gsLst>
            <a:lin ang="10800000" scaled="1"/>
            <a:tileRect/>
          </a:gradFill>
        </p:spPr>
        <p:txBody>
          <a:bodyPr vert="horz" lIns="91440" tIns="45720" rIns="91440" bIns="45720" rtlCol="0" anchor="b">
            <a:normAutofit fontScale="82500" lnSpcReduction="10000"/>
          </a:bodyPr>
          <a:lstStyle>
            <a:lvl1pPr algn="l" defTabSz="457200" rtl="0" eaLnBrk="1" latinLnBrk="0" hangingPunct="1">
              <a:spcBef>
                <a:spcPct val="0"/>
              </a:spcBef>
              <a:buNone/>
              <a:defRPr sz="2800" b="1" kern="1200" cap="all">
                <a:solidFill>
                  <a:srgbClr val="002060"/>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dirty="0"/>
              <a:t>AFRIGIST Today</a:t>
            </a:r>
            <a:br>
              <a:rPr lang="en-GB" dirty="0"/>
            </a:br>
            <a:r>
              <a:rPr lang="en-GB" dirty="0"/>
              <a:t>                                                                                                  </a:t>
            </a:r>
            <a:r>
              <a:rPr lang="en-GB" sz="3600" dirty="0">
                <a:ln w="19050">
                  <a:solidFill>
                    <a:schemeClr val="bg1"/>
                  </a:solidFill>
                </a:ln>
                <a:solidFill>
                  <a:srgbClr val="FF0000"/>
                </a:solidFill>
                <a:latin typeface="Arial" panose="020B0604020202020204" pitchFamily="34" charset="0"/>
                <a:cs typeface="Arial" panose="020B0604020202020204" pitchFamily="34" charset="0"/>
              </a:rPr>
              <a:t>Mandate</a:t>
            </a:r>
          </a:p>
        </p:txBody>
      </p:sp>
    </p:spTree>
    <p:extLst>
      <p:ext uri="{BB962C8B-B14F-4D97-AF65-F5344CB8AC3E}">
        <p14:creationId xmlns:p14="http://schemas.microsoft.com/office/powerpoint/2010/main" val="8829807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27914" y="1822271"/>
            <a:ext cx="10222992" cy="4352544"/>
          </a:xfrm>
        </p:spPr>
        <p:txBody>
          <a:bodyPr>
            <a:normAutofit/>
          </a:bodyPr>
          <a:lstStyle/>
          <a:p>
            <a:pPr>
              <a:lnSpc>
                <a:spcPct val="100000"/>
              </a:lnSpc>
              <a:spcBef>
                <a:spcPts val="0"/>
              </a:spcBef>
            </a:pPr>
            <a:r>
              <a:rPr lang="en-US" dirty="0">
                <a:effectLst/>
              </a:rPr>
              <a:t>OBJECTIVES OF AFRIGIST</a:t>
            </a:r>
          </a:p>
          <a:p>
            <a:pPr marL="0" indent="0">
              <a:lnSpc>
                <a:spcPct val="100000"/>
              </a:lnSpc>
              <a:spcBef>
                <a:spcPts val="0"/>
              </a:spcBef>
              <a:buNone/>
            </a:pPr>
            <a:endParaRPr lang="en-US" sz="2400" i="1" dirty="0">
              <a:effectLst/>
            </a:endParaRPr>
          </a:p>
          <a:p>
            <a:pPr marL="0" indent="0">
              <a:lnSpc>
                <a:spcPct val="100000"/>
              </a:lnSpc>
              <a:spcBef>
                <a:spcPts val="0"/>
              </a:spcBef>
              <a:buNone/>
            </a:pPr>
            <a:r>
              <a:rPr lang="en-US" sz="2400" dirty="0">
                <a:effectLst/>
              </a:rPr>
              <a:t>(</a:t>
            </a:r>
            <a:r>
              <a:rPr lang="en-US" sz="2400" dirty="0" err="1">
                <a:effectLst/>
              </a:rPr>
              <a:t>i</a:t>
            </a:r>
            <a:r>
              <a:rPr lang="en-US" sz="2400" dirty="0">
                <a:effectLst/>
              </a:rPr>
              <a:t>)</a:t>
            </a:r>
            <a:r>
              <a:rPr lang="en-US" sz="2400" i="1" dirty="0">
                <a:effectLst/>
              </a:rPr>
              <a:t> </a:t>
            </a:r>
            <a:r>
              <a:rPr lang="en-US" sz="2400" b="0" i="1" dirty="0">
                <a:effectLst/>
              </a:rPr>
              <a:t>provide theoretical and practical training in the field of Geospatial Science and Technology including in particular photogrammetry, remote sensing, cartography and geographic information systems and their applications in geophysical surveys, environmental studies, natural resources management, mapping, land administration, </a:t>
            </a:r>
            <a:r>
              <a:rPr lang="en-US" sz="2400" b="0" i="1" dirty="0" err="1">
                <a:effectLst/>
              </a:rPr>
              <a:t>etc</a:t>
            </a:r>
            <a:r>
              <a:rPr lang="en-US" sz="2400" b="0" i="1" dirty="0">
                <a:effectLst/>
              </a:rPr>
              <a:t>;</a:t>
            </a:r>
          </a:p>
          <a:p>
            <a:pPr marL="0" indent="0">
              <a:lnSpc>
                <a:spcPct val="100000"/>
              </a:lnSpc>
              <a:spcBef>
                <a:spcPts val="0"/>
              </a:spcBef>
              <a:buNone/>
            </a:pPr>
            <a:endParaRPr lang="en-US" sz="2400" b="0" i="1" dirty="0">
              <a:effectLst/>
            </a:endParaRPr>
          </a:p>
          <a:p>
            <a:pPr marL="0" indent="0">
              <a:lnSpc>
                <a:spcPct val="100000"/>
              </a:lnSpc>
              <a:spcBef>
                <a:spcPts val="0"/>
              </a:spcBef>
              <a:buNone/>
            </a:pPr>
            <a:r>
              <a:rPr lang="en-US" sz="2400" dirty="0">
                <a:effectLst/>
              </a:rPr>
              <a:t>(ii) </a:t>
            </a:r>
            <a:r>
              <a:rPr lang="en-US" sz="2400" b="0" i="1" dirty="0">
                <a:effectLst/>
              </a:rPr>
              <a:t>conduct seminars and courses with a view to providing an opportunity to government officials in the region to exchange information and experiences in the field of Geospatial Science and Technology;</a:t>
            </a:r>
          </a:p>
        </p:txBody>
      </p:sp>
      <p:sp>
        <p:nvSpPr>
          <p:cNvPr id="4" name="Title 4">
            <a:extLst>
              <a:ext uri="{FF2B5EF4-FFF2-40B4-BE49-F238E27FC236}">
                <a16:creationId xmlns:a16="http://schemas.microsoft.com/office/drawing/2014/main" id="{D3855A3C-AD4F-B452-B6B7-4639EE481F9A}"/>
              </a:ext>
            </a:extLst>
          </p:cNvPr>
          <p:cNvSpPr txBox="1">
            <a:spLocks/>
          </p:cNvSpPr>
          <p:nvPr/>
        </p:nvSpPr>
        <p:spPr>
          <a:xfrm flipH="1">
            <a:off x="1175517" y="622655"/>
            <a:ext cx="10435288" cy="920395"/>
          </a:xfrm>
          <a:prstGeom prst="rect">
            <a:avLst/>
          </a:prstGeom>
          <a:gradFill flip="none" rotWithShape="1">
            <a:gsLst>
              <a:gs pos="0">
                <a:schemeClr val="bg1"/>
              </a:gs>
              <a:gs pos="50000">
                <a:schemeClr val="bg1"/>
              </a:gs>
              <a:gs pos="100000">
                <a:srgbClr val="00B0F0">
                  <a:alpha val="0"/>
                </a:srgbClr>
              </a:gs>
            </a:gsLst>
            <a:lin ang="10800000" scaled="1"/>
            <a:tileRect/>
          </a:gradFill>
        </p:spPr>
        <p:txBody>
          <a:bodyPr vert="horz" lIns="91440" tIns="45720" rIns="91440" bIns="45720" rtlCol="0" anchor="b">
            <a:normAutofit fontScale="82500" lnSpcReduction="10000"/>
          </a:bodyPr>
          <a:lstStyle>
            <a:lvl1pPr algn="l" defTabSz="457200" rtl="0" eaLnBrk="1" latinLnBrk="0" hangingPunct="1">
              <a:spcBef>
                <a:spcPct val="0"/>
              </a:spcBef>
              <a:buNone/>
              <a:defRPr sz="2800" b="1" kern="1200" cap="all">
                <a:solidFill>
                  <a:srgbClr val="002060"/>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dirty="0"/>
              <a:t>AFRIGIST Today</a:t>
            </a:r>
            <a:br>
              <a:rPr lang="en-GB" dirty="0"/>
            </a:br>
            <a:r>
              <a:rPr lang="en-GB" dirty="0"/>
              <a:t>                                                                                                  </a:t>
            </a:r>
            <a:r>
              <a:rPr lang="en-GB" sz="3600" dirty="0">
                <a:ln w="19050">
                  <a:solidFill>
                    <a:schemeClr val="bg1"/>
                  </a:solidFill>
                </a:ln>
                <a:solidFill>
                  <a:srgbClr val="FF0000"/>
                </a:solidFill>
                <a:latin typeface="Arial" panose="020B0604020202020204" pitchFamily="34" charset="0"/>
                <a:cs typeface="Arial" panose="020B0604020202020204" pitchFamily="34" charset="0"/>
              </a:rPr>
              <a:t>Mandate</a:t>
            </a:r>
          </a:p>
        </p:txBody>
      </p:sp>
    </p:spTree>
    <p:extLst>
      <p:ext uri="{BB962C8B-B14F-4D97-AF65-F5344CB8AC3E}">
        <p14:creationId xmlns:p14="http://schemas.microsoft.com/office/powerpoint/2010/main" val="2625454502"/>
      </p:ext>
    </p:extLst>
  </p:cSld>
  <p:clrMapOvr>
    <a:masterClrMapping/>
  </p:clrMapOvr>
</p:sld>
</file>

<file path=ppt/theme/theme1.xml><?xml version="1.0" encoding="utf-8"?>
<a:theme xmlns:a="http://schemas.openxmlformats.org/drawingml/2006/main" name="Dividend">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C21699FF-00E4-43C8-BBCC-D7E5536C3717}"/>
    </a:ext>
  </a:extLst>
</a:theme>
</file>

<file path=docProps/app.xml><?xml version="1.0" encoding="utf-8"?>
<Properties xmlns="http://schemas.openxmlformats.org/officeDocument/2006/extended-properties" xmlns:vt="http://schemas.openxmlformats.org/officeDocument/2006/docPropsVTypes">
  <Template>TM03457464[[fn=Dividend]]</Template>
  <TotalTime>7973</TotalTime>
  <Words>1044</Words>
  <Application>Microsoft Office PowerPoint</Application>
  <PresentationFormat>Widescreen</PresentationFormat>
  <Paragraphs>146</Paragraphs>
  <Slides>23</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23</vt:i4>
      </vt:variant>
    </vt:vector>
  </HeadingPairs>
  <TitlesOfParts>
    <vt:vector size="33" baseType="lpstr">
      <vt:lpstr>Arial</vt:lpstr>
      <vt:lpstr>Arial Narrow</vt:lpstr>
      <vt:lpstr>Baskerville Old Face</vt:lpstr>
      <vt:lpstr>Calibri</vt:lpstr>
      <vt:lpstr>Cambria</vt:lpstr>
      <vt:lpstr>Gill Sans MT</vt:lpstr>
      <vt:lpstr>Times New Roman</vt:lpstr>
      <vt:lpstr>Wingdings</vt:lpstr>
      <vt:lpstr>Wingdings 2</vt:lpstr>
      <vt:lpstr>Dividend</vt:lpstr>
      <vt:lpstr>AFRICAN  REGIONAL  INSTITUTE  FOR  GEOSPATIAL INFORMATION  SCIENCE  AND TECHNOLOGY  (AFRIGIST)</vt:lpstr>
      <vt:lpstr>Introduction</vt:lpstr>
      <vt:lpstr>Introduction</vt:lpstr>
      <vt:lpstr>Content</vt:lpstr>
      <vt:lpstr>HISTORY                                                                                             Creation</vt:lpstr>
      <vt:lpstr>HISTORY                                                     Member Countries</vt:lpstr>
      <vt:lpstr>History                                                                                                   Name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AFRICAN REGIONAL INSTITUTE FOR GEOSPATIAL INFORMATION SCIENCE  AND TECHNOLOGY (AFRIGIST)</dc:title>
  <dc:creator>Abdoulaye BELEM</dc:creator>
  <cp:lastModifiedBy>AFRIGIST</cp:lastModifiedBy>
  <cp:revision>10</cp:revision>
  <dcterms:created xsi:type="dcterms:W3CDTF">2021-11-17T16:42:21Z</dcterms:created>
  <dcterms:modified xsi:type="dcterms:W3CDTF">2022-10-27T08:31:06Z</dcterms:modified>
</cp:coreProperties>
</file>