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2" r:id="rId24"/>
    <p:sldId id="283" r:id="rId25"/>
  </p:sldIdLst>
  <p:sldSz cx="9144000" cy="6858000" type="screen4x3"/>
  <p:notesSz cx="6858000" cy="9144000"/>
  <p:embeddedFontLs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rbel" panose="020B05030202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bObbc1G1669x41TBQ9ireGWt1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74" d="100"/>
          <a:sy n="74" d="100"/>
        </p:scale>
        <p:origin x="106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72"/>
          <p:cNvSpPr/>
          <p:nvPr/>
        </p:nvSpPr>
        <p:spPr>
          <a:xfrm>
            <a:off x="1" y="762000"/>
            <a:ext cx="6856214"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72"/>
          <p:cNvSpPr/>
          <p:nvPr/>
        </p:nvSpPr>
        <p:spPr>
          <a:xfrm>
            <a:off x="6952697" y="762000"/>
            <a:ext cx="2193989" cy="5334001"/>
          </a:xfrm>
          <a:prstGeom prst="rect">
            <a:avLst/>
          </a:prstGeom>
          <a:solidFill>
            <a:srgbClr val="C3C3C3">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72"/>
          <p:cNvSpPr txBox="1">
            <a:spLocks noGrp="1"/>
          </p:cNvSpPr>
          <p:nvPr>
            <p:ph type="ctrTitle"/>
          </p:nvPr>
        </p:nvSpPr>
        <p:spPr>
          <a:xfrm>
            <a:off x="802386" y="1298448"/>
            <a:ext cx="54864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400"/>
              <a:buFont typeface="Corbel"/>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2"/>
          <p:cNvSpPr txBox="1">
            <a:spLocks noGrp="1"/>
          </p:cNvSpPr>
          <p:nvPr>
            <p:ph type="subTitle" idx="1"/>
          </p:nvPr>
        </p:nvSpPr>
        <p:spPr>
          <a:xfrm>
            <a:off x="825011" y="4670246"/>
            <a:ext cx="5486400" cy="914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accent1"/>
              </a:buClr>
              <a:buSzPts val="2000"/>
              <a:buFont typeface="Noto Sans Symbols"/>
              <a:buNone/>
              <a:defRPr sz="2000" b="0" i="0" u="none" strike="noStrike" cap="none">
                <a:solidFill>
                  <a:srgbClr val="D7F0F6"/>
                </a:solidFill>
                <a:latin typeface="Corbel"/>
                <a:ea typeface="Corbel"/>
                <a:cs typeface="Corbel"/>
                <a:sym typeface="Corbel"/>
              </a:defRPr>
            </a:lvl1pPr>
            <a:lvl2pPr marR="0" lvl="1"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2pPr>
            <a:lvl3pPr marR="0" lvl="2"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3pPr>
            <a:lvl4pPr marR="0" lvl="3"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4pPr>
            <a:lvl5pPr marR="0" lvl="4"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5pPr>
            <a:lvl6pPr marR="0" lvl="5"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6pPr>
            <a:lvl7pPr marR="0" lvl="6"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7pPr>
            <a:lvl8pPr marR="0" lvl="7" algn="ctr"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8pPr>
            <a:lvl9pPr marR="0" lvl="8" algn="ctr"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19" name="Google Shape;19;p72"/>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72"/>
          <p:cNvSpPr txBox="1">
            <a:spLocks noGrp="1"/>
          </p:cNvSpPr>
          <p:nvPr>
            <p:ph type="ftr" idx="11"/>
          </p:nvPr>
        </p:nvSpPr>
        <p:spPr>
          <a:xfrm>
            <a:off x="4710362" y="6308260"/>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3084831" y="681228"/>
            <a:ext cx="5120640" cy="548640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75" name="Google Shape;75;p81"/>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6" name="Google Shape;76;p81"/>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7" name="Google Shape;77;p81"/>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1133475" y="2409825"/>
            <a:ext cx="4953000" cy="211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3083814" y="685800"/>
            <a:ext cx="5120640" cy="548640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81" name="Google Shape;81;p82"/>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p82"/>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3" name="Google Shape;83;p82"/>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3"/>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body" idx="1"/>
          </p:nvPr>
        </p:nvSpPr>
        <p:spPr>
          <a:xfrm>
            <a:off x="2901951" y="864108"/>
            <a:ext cx="5486400" cy="512064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24" name="Google Shape;24;p73"/>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73"/>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 name="Google Shape;26;p73"/>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2900934" y="868680"/>
            <a:ext cx="2606040" cy="512064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30" name="Google Shape;30;p74"/>
          <p:cNvSpPr txBox="1">
            <a:spLocks noGrp="1"/>
          </p:cNvSpPr>
          <p:nvPr>
            <p:ph type="body" idx="2"/>
          </p:nvPr>
        </p:nvSpPr>
        <p:spPr>
          <a:xfrm>
            <a:off x="5863590" y="868680"/>
            <a:ext cx="2606040" cy="512064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31" name="Google Shape;31;p74"/>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74"/>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74"/>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
        <p:nvSpPr>
          <p:cNvPr id="35" name="Google Shape;35;p75"/>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75"/>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75"/>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76"/>
          <p:cNvSpPr txBox="1">
            <a:spLocks noGrp="1"/>
          </p:cNvSpPr>
          <p:nvPr>
            <p:ph type="title"/>
          </p:nvPr>
        </p:nvSpPr>
        <p:spPr>
          <a:xfrm>
            <a:off x="2900934" y="1298448"/>
            <a:ext cx="54864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400"/>
              <a:buFont typeface="Corbel"/>
              <a:buNone/>
              <a:defRPr sz="54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6"/>
          <p:cNvSpPr txBox="1">
            <a:spLocks noGrp="1"/>
          </p:cNvSpPr>
          <p:nvPr>
            <p:ph type="body" idx="1"/>
          </p:nvPr>
        </p:nvSpPr>
        <p:spPr>
          <a:xfrm>
            <a:off x="2914650" y="4672584"/>
            <a:ext cx="5486400" cy="9144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200"/>
              </a:spcBef>
              <a:spcAft>
                <a:spcPts val="0"/>
              </a:spcAft>
              <a:buClr>
                <a:schemeClr val="accent1"/>
              </a:buClr>
              <a:buSzPts val="2000"/>
              <a:buFont typeface="Noto Sans Symbols"/>
              <a:buNone/>
              <a:defRPr sz="2000" b="0" i="0" u="none" strike="noStrike" cap="none">
                <a:solidFill>
                  <a:srgbClr val="595959"/>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800"/>
              <a:buFont typeface="Noto Sans Symbols"/>
              <a:buNone/>
              <a:defRPr sz="1800" b="0" i="0" u="none" strike="noStrike" cap="none">
                <a:solidFill>
                  <a:srgbClr val="888888"/>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600"/>
              <a:buFont typeface="Noto Sans Symbols"/>
              <a:buNone/>
              <a:defRPr sz="1600" b="0" i="0" u="none" strike="noStrike" cap="none">
                <a:solidFill>
                  <a:srgbClr val="888888"/>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1400"/>
              <a:buFont typeface="Noto Sans Symbols"/>
              <a:buNone/>
              <a:defRPr sz="1400" b="0" i="0" u="none" strike="noStrike" cap="none">
                <a:solidFill>
                  <a:srgbClr val="888888"/>
                </a:solidFill>
                <a:latin typeface="Corbel"/>
                <a:ea typeface="Corbel"/>
                <a:cs typeface="Corbel"/>
                <a:sym typeface="Corbel"/>
              </a:defRPr>
            </a:lvl9pPr>
          </a:lstStyle>
          <a:p>
            <a:endParaRPr/>
          </a:p>
        </p:txBody>
      </p:sp>
      <p:sp>
        <p:nvSpPr>
          <p:cNvPr id="41" name="Google Shape;41;p76"/>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 name="Google Shape;42;p76"/>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3" name="Google Shape;43;p76"/>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7"/>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7"/>
          <p:cNvSpPr txBox="1">
            <a:spLocks noGrp="1"/>
          </p:cNvSpPr>
          <p:nvPr>
            <p:ph type="body" idx="1"/>
          </p:nvPr>
        </p:nvSpPr>
        <p:spPr>
          <a:xfrm>
            <a:off x="2900934" y="1023586"/>
            <a:ext cx="2606040" cy="80772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0"/>
              </a:spcBef>
              <a:spcAft>
                <a:spcPts val="0"/>
              </a:spcAft>
              <a:buClr>
                <a:schemeClr val="accent1"/>
              </a:buClr>
              <a:buSzPts val="1900"/>
              <a:buFont typeface="Noto Sans Symbols"/>
              <a:buNone/>
              <a:defRPr sz="1900" b="1" i="0" u="none" strike="noStrike" cap="none">
                <a:solidFill>
                  <a:srgbClr val="595959"/>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900"/>
              <a:buFont typeface="Noto Sans Symbols"/>
              <a:buNone/>
              <a:defRPr sz="1900" b="1"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800"/>
              <a:buFont typeface="Noto Sans Symbols"/>
              <a:buNone/>
              <a:defRPr sz="1800" b="1"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7" name="Google Shape;47;p77"/>
          <p:cNvSpPr txBox="1">
            <a:spLocks noGrp="1"/>
          </p:cNvSpPr>
          <p:nvPr>
            <p:ph type="body" idx="2"/>
          </p:nvPr>
        </p:nvSpPr>
        <p:spPr>
          <a:xfrm>
            <a:off x="2900934" y="1930936"/>
            <a:ext cx="2606040" cy="402336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48" name="Google Shape;48;p77"/>
          <p:cNvSpPr txBox="1">
            <a:spLocks noGrp="1"/>
          </p:cNvSpPr>
          <p:nvPr>
            <p:ph type="body" idx="3"/>
          </p:nvPr>
        </p:nvSpPr>
        <p:spPr>
          <a:xfrm>
            <a:off x="5863847" y="1023587"/>
            <a:ext cx="2606040" cy="813171"/>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0"/>
              </a:spcBef>
              <a:spcAft>
                <a:spcPts val="0"/>
              </a:spcAft>
              <a:buClr>
                <a:schemeClr val="accent1"/>
              </a:buClr>
              <a:buSzPts val="1900"/>
              <a:buFont typeface="Noto Sans Symbols"/>
              <a:buNone/>
              <a:defRPr sz="1900" b="1" i="0" u="none" strike="noStrike" cap="none">
                <a:solidFill>
                  <a:srgbClr val="595959"/>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900"/>
              <a:buFont typeface="Noto Sans Symbols"/>
              <a:buNone/>
              <a:defRPr sz="1900" b="1"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800"/>
              <a:buFont typeface="Noto Sans Symbols"/>
              <a:buNone/>
              <a:defRPr sz="1800" b="1"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1600"/>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9" name="Google Shape;49;p77"/>
          <p:cNvSpPr txBox="1">
            <a:spLocks noGrp="1"/>
          </p:cNvSpPr>
          <p:nvPr>
            <p:ph type="body" idx="4"/>
          </p:nvPr>
        </p:nvSpPr>
        <p:spPr>
          <a:xfrm>
            <a:off x="5863847" y="1930936"/>
            <a:ext cx="2606040" cy="402336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orbel"/>
                <a:ea typeface="Corbel"/>
                <a:cs typeface="Corbel"/>
                <a:sym typeface="Corbel"/>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orbel"/>
                <a:ea typeface="Corbel"/>
                <a:cs typeface="Corbel"/>
                <a:sym typeface="Corbel"/>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orbel"/>
                <a:ea typeface="Corbel"/>
                <a:cs typeface="Corbel"/>
                <a:sym typeface="Corbel"/>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orbel"/>
                <a:ea typeface="Corbel"/>
                <a:cs typeface="Corbel"/>
                <a:sym typeface="Corbel"/>
              </a:defRPr>
            </a:lvl9pPr>
          </a:lstStyle>
          <a:p>
            <a:endParaRPr/>
          </a:p>
        </p:txBody>
      </p:sp>
      <p:sp>
        <p:nvSpPr>
          <p:cNvPr id="50" name="Google Shape;50;p77"/>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1" name="Google Shape;51;p77"/>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2" name="Google Shape;52;p77"/>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8"/>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8"/>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 name="Google Shape;56;p78"/>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78"/>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192024" y="1143000"/>
            <a:ext cx="2125980" cy="2194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2800"/>
              <a:buFont typeface="Corbel"/>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body" idx="1"/>
          </p:nvPr>
        </p:nvSpPr>
        <p:spPr>
          <a:xfrm>
            <a:off x="2900934" y="868680"/>
            <a:ext cx="5486400" cy="512064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61" name="Google Shape;61;p79"/>
          <p:cNvSpPr txBox="1">
            <a:spLocks noGrp="1"/>
          </p:cNvSpPr>
          <p:nvPr>
            <p:ph type="body" idx="2"/>
          </p:nvPr>
        </p:nvSpPr>
        <p:spPr>
          <a:xfrm>
            <a:off x="192024" y="3337560"/>
            <a:ext cx="2125980" cy="256032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800"/>
              </a:spcBef>
              <a:spcAft>
                <a:spcPts val="0"/>
              </a:spcAft>
              <a:buClr>
                <a:schemeClr val="accent1"/>
              </a:buClr>
              <a:buSzPts val="1250"/>
              <a:buFont typeface="Noto Sans Symbols"/>
              <a:buNone/>
              <a:defRPr sz="1250" b="0" i="0" u="none" strike="noStrike" cap="none">
                <a:solidFill>
                  <a:srgbClr val="FFFFFF"/>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200"/>
              <a:buFont typeface="Noto Sans Symbols"/>
              <a:buNone/>
              <a:defRPr sz="1200" b="0"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000"/>
              <a:buFont typeface="Noto Sans Symbols"/>
              <a:buNone/>
              <a:defRPr sz="1000" b="0"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62" name="Google Shape;62;p79"/>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79"/>
          <p:cNvSpPr txBox="1">
            <a:spLocks noGrp="1"/>
          </p:cNvSpPr>
          <p:nvPr>
            <p:ph type="ftr" idx="11"/>
          </p:nvPr>
        </p:nvSpPr>
        <p:spPr>
          <a:xfrm>
            <a:off x="2901951"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79"/>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92024" y="1143000"/>
            <a:ext cx="2125980" cy="2194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2800"/>
              <a:buFont typeface="Corbel"/>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2677983" y="767419"/>
            <a:ext cx="6086423" cy="5330952"/>
          </a:xfrm>
          <a:prstGeom prst="rect">
            <a:avLst/>
          </a:prstGeom>
          <a:solidFill>
            <a:srgbClr val="BFBFBF"/>
          </a:solidFill>
          <a:ln>
            <a:noFill/>
          </a:ln>
        </p:spPr>
      </p:sp>
      <p:sp>
        <p:nvSpPr>
          <p:cNvPr id="68" name="Google Shape;68;p80"/>
          <p:cNvSpPr txBox="1">
            <a:spLocks noGrp="1"/>
          </p:cNvSpPr>
          <p:nvPr>
            <p:ph type="body" idx="1"/>
          </p:nvPr>
        </p:nvSpPr>
        <p:spPr>
          <a:xfrm>
            <a:off x="192024" y="3340602"/>
            <a:ext cx="2125980" cy="256032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800"/>
              </a:spcBef>
              <a:spcAft>
                <a:spcPts val="0"/>
              </a:spcAft>
              <a:buClr>
                <a:schemeClr val="accent1"/>
              </a:buClr>
              <a:buSzPts val="1250"/>
              <a:buFont typeface="Noto Sans Symbols"/>
              <a:buNone/>
              <a:defRPr sz="1250" b="0" i="0" u="none" strike="noStrike" cap="none">
                <a:solidFill>
                  <a:srgbClr val="FFFFFF"/>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200"/>
              <a:buFont typeface="Noto Sans Symbols"/>
              <a:buNone/>
              <a:defRPr sz="1200" b="0"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000"/>
              <a:buFont typeface="Noto Sans Symbols"/>
              <a:buNone/>
              <a:defRPr sz="1000" b="0"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69" name="Google Shape;69;p80"/>
          <p:cNvSpPr txBox="1">
            <a:spLocks noGrp="1"/>
          </p:cNvSpPr>
          <p:nvPr>
            <p:ph type="dt" idx="10"/>
          </p:nvPr>
        </p:nvSpPr>
        <p:spPr>
          <a:xfrm>
            <a:off x="3543300" y="5250758"/>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80"/>
          <p:cNvSpPr txBox="1">
            <a:spLocks noGrp="1"/>
          </p:cNvSpPr>
          <p:nvPr>
            <p:ph type="ftr" idx="11"/>
          </p:nvPr>
        </p:nvSpPr>
        <p:spPr>
          <a:xfrm>
            <a:off x="2624326" y="6356351"/>
            <a:ext cx="443363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 name="Google Shape;71;p80"/>
          <p:cNvSpPr txBox="1">
            <a:spLocks noGrp="1"/>
          </p:cNvSpPr>
          <p:nvPr>
            <p:ph type="sldNum" idx="12"/>
          </p:nvPr>
        </p:nvSpPr>
        <p:spPr>
          <a:xfrm>
            <a:off x="7975602" y="6356351"/>
            <a:ext cx="1148195"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71"/>
          <p:cNvPicPr preferRelativeResize="0"/>
          <p:nvPr/>
        </p:nvPicPr>
        <p:blipFill rotWithShape="1">
          <a:blip r:embed="rId13">
            <a:alphaModFix/>
          </a:blip>
          <a:srcRect/>
          <a:stretch/>
        </p:blipFill>
        <p:spPr>
          <a:xfrm>
            <a:off x="-45928" y="311091"/>
            <a:ext cx="9189927" cy="6721476"/>
          </a:xfrm>
          <a:prstGeom prst="rect">
            <a:avLst/>
          </a:prstGeom>
          <a:noFill/>
          <a:ln>
            <a:noFill/>
          </a:ln>
        </p:spPr>
      </p:pic>
      <p:sp>
        <p:nvSpPr>
          <p:cNvPr id="11" name="Google Shape;11;p71"/>
          <p:cNvSpPr/>
          <p:nvPr/>
        </p:nvSpPr>
        <p:spPr>
          <a:xfrm>
            <a:off x="1" y="758952"/>
            <a:ext cx="2582693"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1"/>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000"/>
              <a:buFont typeface="Corbel"/>
              <a:buNone/>
              <a:defRPr sz="30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71"/>
          <p:cNvSpPr/>
          <p:nvPr/>
        </p:nvSpPr>
        <p:spPr>
          <a:xfrm>
            <a:off x="8786554" y="758952"/>
            <a:ext cx="357446" cy="4536255"/>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4.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20.jp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5.png"/><Relationship Id="rId2" Type="http://schemas.openxmlformats.org/officeDocument/2006/relationships/notesSlide" Target="../notesSlides/notesSlide23.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32.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9211089" cy="6872657"/>
          </a:xfrm>
          <a:prstGeom prst="rect">
            <a:avLst/>
          </a:prstGeom>
          <a:noFill/>
          <a:ln>
            <a:noFill/>
          </a:ln>
        </p:spPr>
      </p:pic>
      <p:sp>
        <p:nvSpPr>
          <p:cNvPr id="89" name="Google Shape;89;p1"/>
          <p:cNvSpPr txBox="1"/>
          <p:nvPr/>
        </p:nvSpPr>
        <p:spPr>
          <a:xfrm>
            <a:off x="491050" y="1314410"/>
            <a:ext cx="8008621" cy="2107261"/>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D8E2F3"/>
              </a:buClr>
              <a:buSzPts val="3000"/>
              <a:buFont typeface="Arial"/>
              <a:buNone/>
            </a:pPr>
            <a:r>
              <a:rPr lang="en-US" sz="3200" b="1" i="0" u="none" strike="noStrike" cap="none" dirty="0">
                <a:solidFill>
                  <a:srgbClr val="D8E2F3"/>
                </a:solidFill>
                <a:latin typeface="Arial"/>
                <a:ea typeface="Arial"/>
                <a:cs typeface="Arial"/>
                <a:sym typeface="Arial"/>
              </a:rPr>
              <a:t>CAPACITY DEVELOPMENT AT THE REGIONAL  CENTRE FOR MAPPING OF RESOURCES FOR DEVELOPMENT </a:t>
            </a:r>
            <a:endParaRPr dirty="0"/>
          </a:p>
          <a:p>
            <a:pPr marL="0" marR="0" lvl="0" indent="0" algn="ctr" rtl="0">
              <a:lnSpc>
                <a:spcPct val="150000"/>
              </a:lnSpc>
              <a:spcBef>
                <a:spcPts val="0"/>
              </a:spcBef>
              <a:spcAft>
                <a:spcPts val="0"/>
              </a:spcAft>
              <a:buClr>
                <a:srgbClr val="D8E2F3"/>
              </a:buClr>
              <a:buSzPts val="3000"/>
              <a:buFont typeface="Arial"/>
              <a:buNone/>
            </a:pPr>
            <a:r>
              <a:rPr lang="en-US" sz="3200" b="1" i="0" u="none" strike="noStrike" cap="none" dirty="0">
                <a:solidFill>
                  <a:srgbClr val="D8E2F3"/>
                </a:solidFill>
                <a:latin typeface="Arial"/>
                <a:ea typeface="Arial"/>
                <a:cs typeface="Arial"/>
                <a:sym typeface="Arial"/>
              </a:rPr>
              <a:t>(RCMRD)</a:t>
            </a:r>
            <a:endParaRPr sz="3200" b="1"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624C167-C401-6186-4061-8AC3ABB720EF}"/>
              </a:ext>
            </a:extLst>
          </p:cNvPr>
          <p:cNvSpPr txBox="1"/>
          <p:nvPr/>
        </p:nvSpPr>
        <p:spPr>
          <a:xfrm>
            <a:off x="2156604" y="4436930"/>
            <a:ext cx="3251211" cy="307777"/>
          </a:xfrm>
          <a:prstGeom prst="rect">
            <a:avLst/>
          </a:prstGeom>
          <a:noFill/>
        </p:spPr>
        <p:txBody>
          <a:bodyPr wrap="none" rtlCol="0">
            <a:spAutoFit/>
          </a:bodyPr>
          <a:lstStyle/>
          <a:p>
            <a:r>
              <a:rPr lang="en-US" dirty="0"/>
              <a:t>PRESENTED BY RACHAEL UMAZI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3" descr="Text, logo&#10;&#10;Description automatically generated"/>
          <p:cNvPicPr preferRelativeResize="0"/>
          <p:nvPr/>
        </p:nvPicPr>
        <p:blipFill rotWithShape="1">
          <a:blip r:embed="rId3">
            <a:alphaModFix/>
          </a:blip>
          <a:srcRect/>
          <a:stretch/>
        </p:blipFill>
        <p:spPr>
          <a:xfrm>
            <a:off x="6410325" y="184734"/>
            <a:ext cx="1797824" cy="598411"/>
          </a:xfrm>
          <a:prstGeom prst="rect">
            <a:avLst/>
          </a:prstGeom>
          <a:noFill/>
          <a:ln>
            <a:noFill/>
          </a:ln>
        </p:spPr>
      </p:pic>
      <p:sp>
        <p:nvSpPr>
          <p:cNvPr id="219" name="Google Shape;219;p13"/>
          <p:cNvSpPr txBox="1"/>
          <p:nvPr/>
        </p:nvSpPr>
        <p:spPr>
          <a:xfrm>
            <a:off x="0" y="2827257"/>
            <a:ext cx="255539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lt1"/>
                </a:solidFill>
                <a:latin typeface="Arial"/>
                <a:ea typeface="Arial"/>
                <a:cs typeface="Arial"/>
                <a:sym typeface="Arial"/>
              </a:rPr>
              <a:t>AGRA PROJECT</a:t>
            </a:r>
            <a:endParaRPr dirty="0"/>
          </a:p>
        </p:txBody>
      </p:sp>
      <p:sp>
        <p:nvSpPr>
          <p:cNvPr id="220" name="Google Shape;220;p13"/>
          <p:cNvSpPr txBox="1"/>
          <p:nvPr/>
        </p:nvSpPr>
        <p:spPr>
          <a:xfrm>
            <a:off x="2652712" y="938808"/>
            <a:ext cx="6329363"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project is funded by the United States Agency for International Development (USAID) and implemented through a grant by AGRA to the RCMRD. The key project implementers are the RCMRD, AGRA and the government agriculture ministries in the project countries.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The goal </a:t>
            </a:r>
            <a:r>
              <a:rPr lang="en-US" sz="1400" b="0" i="0" u="none" strike="noStrike" cap="none">
                <a:solidFill>
                  <a:srgbClr val="000000"/>
                </a:solidFill>
                <a:latin typeface="Arial"/>
                <a:ea typeface="Arial"/>
                <a:cs typeface="Arial"/>
                <a:sym typeface="Arial"/>
              </a:rPr>
              <a:t>of the project is to build the capacity of governments' ministries of agriculture to monitor agricultural value chain investments using Geographical Information Systems (GIS) and Earth observation information thereby strengthening their capacity for evidence-based policy, programming and M&amp;E.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The project outputs:</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Geo-information System/ Portal for tracking key CAADP indicators and agriculture investments in each of the project countries (Burkina Faso, Ghana, Malawi, Mozambique). The country portals will have modules to facilitate analytics to answer specific decision-making questions in the agriculture sector ministries.</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Capacity strengthening on the use of remote sensing and GIS data for agricultural decision-making</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Training of the technical officers in the government to effectively track key changes in the agriculture sector</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National maps on crop suitability, climate risks, soil properties generated annually</a:t>
            </a:r>
            <a:endParaRPr/>
          </a:p>
        </p:txBody>
      </p:sp>
      <p:pic>
        <p:nvPicPr>
          <p:cNvPr id="221" name="Google Shape;221;p13"/>
          <p:cNvPicPr preferRelativeResize="0"/>
          <p:nvPr/>
        </p:nvPicPr>
        <p:blipFill rotWithShape="1">
          <a:blip r:embed="rId4">
            <a:alphaModFix/>
          </a:blip>
          <a:srcRect/>
          <a:stretch/>
        </p:blipFill>
        <p:spPr>
          <a:xfrm>
            <a:off x="2962517" y="289785"/>
            <a:ext cx="1609483" cy="4877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57"/>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400"/>
              <a:buFont typeface="Arial"/>
              <a:buNone/>
            </a:pPr>
            <a:r>
              <a:rPr lang="en-US" sz="2400">
                <a:latin typeface="Arial"/>
                <a:ea typeface="Arial"/>
                <a:cs typeface="Arial"/>
                <a:sym typeface="Arial"/>
              </a:rPr>
              <a:t>BIOPAMA PROJECT</a:t>
            </a:r>
            <a:endParaRPr/>
          </a:p>
        </p:txBody>
      </p:sp>
      <p:sp>
        <p:nvSpPr>
          <p:cNvPr id="227" name="Google Shape;227;p57"/>
          <p:cNvSpPr txBox="1"/>
          <p:nvPr/>
        </p:nvSpPr>
        <p:spPr>
          <a:xfrm>
            <a:off x="2589990" y="1886426"/>
            <a:ext cx="6525435" cy="33239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Biodiversity and Protected Areas Management (BIOPAMA) programme aims to assist the African, Caribbean and Pacific (ACP) countries in developing a framework for improving technical and institutional approaches to conserve biodiversity, in protected and conserved areas, through regional cooperation and capacity building activities. These actions are structured around the work of a series of Regional Observatories (RO) for protected areas across the ACP, managed by regional institutions, and housing Regional Reference Information Systems (RRIS) with tools and services that stakeholders can use to monitor and report on the status of biodiversity and PAs. In the Eastern and Southern Africa (ESA) region, the observatory will be known as the Regional Resource Hub.</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BIOPAMA is jointly implemented by the International Union for Conservation of Nature (IUCN) and the Joint Research Centre of the European Commission (JRC) and RCMRD will be the host institution for this observatory.</a:t>
            </a:r>
            <a:endParaRPr/>
          </a:p>
        </p:txBody>
      </p:sp>
      <p:pic>
        <p:nvPicPr>
          <p:cNvPr id="228" name="Google Shape;228;p57"/>
          <p:cNvPicPr preferRelativeResize="0"/>
          <p:nvPr/>
        </p:nvPicPr>
        <p:blipFill rotWithShape="1">
          <a:blip r:embed="rId3">
            <a:alphaModFix/>
          </a:blip>
          <a:srcRect/>
          <a:stretch/>
        </p:blipFill>
        <p:spPr>
          <a:xfrm>
            <a:off x="0" y="358706"/>
            <a:ext cx="2622567" cy="1279812"/>
          </a:xfrm>
          <a:prstGeom prst="rect">
            <a:avLst/>
          </a:prstGeom>
          <a:noFill/>
          <a:ln>
            <a:noFill/>
          </a:ln>
        </p:spPr>
      </p:pic>
      <p:pic>
        <p:nvPicPr>
          <p:cNvPr id="229" name="Google Shape;229;p57"/>
          <p:cNvPicPr preferRelativeResize="0"/>
          <p:nvPr/>
        </p:nvPicPr>
        <p:blipFill rotWithShape="1">
          <a:blip r:embed="rId4">
            <a:alphaModFix/>
          </a:blip>
          <a:srcRect/>
          <a:stretch/>
        </p:blipFill>
        <p:spPr>
          <a:xfrm>
            <a:off x="4549653" y="254164"/>
            <a:ext cx="2813172" cy="1279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8"/>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400"/>
              <a:buFont typeface="Arial"/>
              <a:buNone/>
            </a:pPr>
            <a:r>
              <a:rPr lang="en-US" sz="2400">
                <a:latin typeface="Arial"/>
                <a:ea typeface="Arial"/>
                <a:cs typeface="Arial"/>
                <a:sym typeface="Arial"/>
              </a:rPr>
              <a:t>HAZARD ATLAS DEVELOPMENT</a:t>
            </a:r>
            <a:endParaRPr/>
          </a:p>
        </p:txBody>
      </p:sp>
      <p:pic>
        <p:nvPicPr>
          <p:cNvPr id="235" name="Google Shape;235;p58"/>
          <p:cNvPicPr preferRelativeResize="0"/>
          <p:nvPr/>
        </p:nvPicPr>
        <p:blipFill rotWithShape="1">
          <a:blip r:embed="rId3">
            <a:alphaModFix/>
          </a:blip>
          <a:srcRect r="32868" b="2342"/>
          <a:stretch/>
        </p:blipFill>
        <p:spPr>
          <a:xfrm>
            <a:off x="7226424" y="199248"/>
            <a:ext cx="958789" cy="924590"/>
          </a:xfrm>
          <a:prstGeom prst="rect">
            <a:avLst/>
          </a:prstGeom>
          <a:noFill/>
          <a:ln>
            <a:noFill/>
          </a:ln>
        </p:spPr>
      </p:pic>
      <p:sp>
        <p:nvSpPr>
          <p:cNvPr id="236" name="Google Shape;236;p58"/>
          <p:cNvSpPr txBox="1"/>
          <p:nvPr/>
        </p:nvSpPr>
        <p:spPr>
          <a:xfrm>
            <a:off x="2726531" y="1352550"/>
            <a:ext cx="5645944" cy="504753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400" b="0" i="0" u="none" strike="noStrike" cap="none">
                <a:solidFill>
                  <a:srgbClr val="0C0C0C"/>
                </a:solidFill>
                <a:latin typeface="Arial"/>
                <a:ea typeface="Arial"/>
                <a:cs typeface="Arial"/>
                <a:sym typeface="Arial"/>
              </a:rPr>
              <a:t>The project is for National Drought Management Authority(NDMA) with funding from </a:t>
            </a:r>
            <a:r>
              <a:rPr lang="en-US" sz="1400" b="0" i="0" u="none" strike="noStrike" cap="none">
                <a:solidFill>
                  <a:srgbClr val="202124"/>
                </a:solidFill>
                <a:latin typeface="Arial"/>
                <a:ea typeface="Arial"/>
                <a:cs typeface="Arial"/>
                <a:sym typeface="Arial"/>
              </a:rPr>
              <a:t>United Nations Development Programme (</a:t>
            </a:r>
            <a:r>
              <a:rPr lang="en-US" sz="1400" b="0" i="0" u="none" strike="noStrike" cap="none">
                <a:solidFill>
                  <a:srgbClr val="0C0C0C"/>
                </a:solidFill>
                <a:latin typeface="Arial"/>
                <a:ea typeface="Arial"/>
                <a:cs typeface="Arial"/>
                <a:sym typeface="Arial"/>
              </a:rPr>
              <a:t>UNDP).</a:t>
            </a:r>
            <a:endParaRPr/>
          </a:p>
          <a:p>
            <a:pPr marL="0" marR="0" lvl="0" indent="0" algn="just" rtl="0">
              <a:lnSpc>
                <a:spcPct val="100000"/>
              </a:lnSpc>
              <a:spcBef>
                <a:spcPts val="0"/>
              </a:spcBef>
              <a:spcAft>
                <a:spcPts val="0"/>
              </a:spcAft>
              <a:buNone/>
            </a:pPr>
            <a:endParaRPr sz="1400" b="0" i="0" u="none" strike="noStrike" cap="none">
              <a:solidFill>
                <a:srgbClr val="0C0C0C"/>
              </a:solidFill>
              <a:latin typeface="Arial"/>
              <a:ea typeface="Arial"/>
              <a:cs typeface="Arial"/>
              <a:sym typeface="Arial"/>
            </a:endParaRPr>
          </a:p>
          <a:p>
            <a:pPr marL="0" marR="0" lvl="0" indent="0" algn="just" rtl="0">
              <a:lnSpc>
                <a:spcPct val="100000"/>
              </a:lnSpc>
              <a:spcBef>
                <a:spcPts val="0"/>
              </a:spcBef>
              <a:spcAft>
                <a:spcPts val="0"/>
              </a:spcAft>
              <a:buNone/>
            </a:pPr>
            <a:r>
              <a:rPr lang="en-US" sz="1400" b="0" i="0" u="none" strike="noStrike" cap="none">
                <a:solidFill>
                  <a:srgbClr val="0C0C0C"/>
                </a:solidFill>
                <a:latin typeface="Arial"/>
                <a:ea typeface="Arial"/>
                <a:cs typeface="Arial"/>
                <a:sym typeface="Arial"/>
              </a:rPr>
              <a:t>The project is being implemented in six Counties in Kenya: Turkana, Tana River, Garissa, Kwale, Kilifi and Baringo.</a:t>
            </a:r>
            <a:endParaRPr sz="1400" b="0" i="0" u="none" strike="noStrike" cap="none">
              <a:solidFill>
                <a:srgbClr val="0C0C0C"/>
              </a:solidFill>
              <a:latin typeface="Arial"/>
              <a:ea typeface="Arial"/>
              <a:cs typeface="Arial"/>
              <a:sym typeface="Arial"/>
            </a:endParaRPr>
          </a:p>
          <a:p>
            <a:pPr marL="0" marR="0" lvl="0" indent="0" algn="just" rtl="0">
              <a:lnSpc>
                <a:spcPct val="100000"/>
              </a:lnSpc>
              <a:spcBef>
                <a:spcPts val="0"/>
              </a:spcBef>
              <a:spcAft>
                <a:spcPts val="0"/>
              </a:spcAft>
              <a:buNone/>
            </a:pPr>
            <a:br>
              <a:rPr lang="en-US" sz="1400" b="0" i="0" u="none" strike="noStrike" cap="none">
                <a:solidFill>
                  <a:srgbClr val="0C0C0C"/>
                </a:solidFill>
                <a:latin typeface="Arial"/>
                <a:ea typeface="Arial"/>
                <a:cs typeface="Arial"/>
                <a:sym typeface="Arial"/>
              </a:rPr>
            </a:br>
            <a:r>
              <a:rPr lang="en-US" sz="1400" b="0" i="0" u="none" strike="noStrike" cap="none">
                <a:solidFill>
                  <a:srgbClr val="0C0C0C"/>
                </a:solidFill>
                <a:latin typeface="Arial"/>
                <a:ea typeface="Arial"/>
                <a:cs typeface="Arial"/>
                <a:sym typeface="Arial"/>
              </a:rPr>
              <a:t>The </a:t>
            </a:r>
            <a:r>
              <a:rPr lang="en-US" sz="1400" b="1" i="0" u="none" strike="noStrike" cap="none">
                <a:solidFill>
                  <a:srgbClr val="0C0C0C"/>
                </a:solidFill>
                <a:latin typeface="Arial"/>
                <a:ea typeface="Arial"/>
                <a:cs typeface="Arial"/>
                <a:sym typeface="Arial"/>
              </a:rPr>
              <a:t>main objectives </a:t>
            </a:r>
            <a:r>
              <a:rPr lang="en-US" sz="1400" b="0" i="0" u="none" strike="noStrike" cap="none">
                <a:solidFill>
                  <a:srgbClr val="0C0C0C"/>
                </a:solidFill>
                <a:latin typeface="Arial"/>
                <a:ea typeface="Arial"/>
                <a:cs typeface="Arial"/>
                <a:sym typeface="Arial"/>
              </a:rPr>
              <a:t>of Hazard Atlas Development Project are as follows:</a:t>
            </a:r>
            <a:endParaRPr/>
          </a:p>
          <a:p>
            <a:pPr marL="0" marR="0" lvl="0" indent="0" algn="just" rtl="0">
              <a:lnSpc>
                <a:spcPct val="100000"/>
              </a:lnSpc>
              <a:spcBef>
                <a:spcPts val="0"/>
              </a:spcBef>
              <a:spcAft>
                <a:spcPts val="0"/>
              </a:spcAft>
              <a:buNone/>
            </a:pPr>
            <a:endParaRPr sz="1400" b="0" i="0" u="none" strike="noStrike" cap="none">
              <a:solidFill>
                <a:srgbClr val="0C0C0C"/>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Identifying hazards occurring in the counties and the hotspots</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Mapping hazards</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Developing hazard atlases for the counties</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Improving capacity of the stakeholders through training</a:t>
            </a:r>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C0C0C"/>
              </a:solidFill>
              <a:latin typeface="Arial"/>
              <a:ea typeface="Arial"/>
              <a:cs typeface="Arial"/>
              <a:sym typeface="Arial"/>
            </a:endParaRPr>
          </a:p>
          <a:p>
            <a:pPr marL="0" marR="0" lvl="0" indent="0" algn="just" rtl="0">
              <a:lnSpc>
                <a:spcPct val="100000"/>
              </a:lnSpc>
              <a:spcBef>
                <a:spcPts val="0"/>
              </a:spcBef>
              <a:spcAft>
                <a:spcPts val="0"/>
              </a:spcAft>
              <a:buNone/>
            </a:pPr>
            <a:r>
              <a:rPr lang="en-US" sz="1400" b="1" i="0" u="none" strike="noStrike" cap="none">
                <a:solidFill>
                  <a:srgbClr val="0C0C0C"/>
                </a:solidFill>
                <a:latin typeface="Arial"/>
                <a:ea typeface="Arial"/>
                <a:cs typeface="Arial"/>
                <a:sym typeface="Arial"/>
              </a:rPr>
              <a:t>Target users </a:t>
            </a:r>
            <a:r>
              <a:rPr lang="en-US" sz="1400" b="0" i="0" u="none" strike="noStrike" cap="none">
                <a:solidFill>
                  <a:srgbClr val="0C0C0C"/>
                </a:solidFill>
                <a:latin typeface="Arial"/>
                <a:ea typeface="Arial"/>
                <a:cs typeface="Arial"/>
                <a:sym typeface="Arial"/>
              </a:rPr>
              <a:t>of the products include:</a:t>
            </a:r>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C0C0C"/>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County and National Governments</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NDMA</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Various stakeholders in the field of Disaster Risk Reduction in the Counties such as UN agencies, International Organizations, NGOs, CBOs</a:t>
            </a:r>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C0C0C"/>
                </a:solidFill>
                <a:latin typeface="Arial"/>
                <a:ea typeface="Arial"/>
                <a:cs typeface="Arial"/>
                <a:sym typeface="Arial"/>
              </a:rPr>
              <a:t>Academia</a:t>
            </a:r>
            <a:endParaRPr/>
          </a:p>
          <a:p>
            <a:pPr marL="0" marR="0" lvl="0" indent="0" algn="just" rtl="0">
              <a:lnSpc>
                <a:spcPct val="100000"/>
              </a:lnSpc>
              <a:spcBef>
                <a:spcPts val="0"/>
              </a:spcBef>
              <a:spcAft>
                <a:spcPts val="0"/>
              </a:spcAft>
              <a:buNone/>
            </a:pPr>
            <a:endParaRPr sz="1400" b="0" i="0" u="none" strike="noStrike" cap="none">
              <a:solidFill>
                <a:srgbClr val="0C0C0C"/>
              </a:solidFill>
              <a:latin typeface="Arial"/>
              <a:ea typeface="Arial"/>
              <a:cs typeface="Arial"/>
              <a:sym typeface="Arial"/>
            </a:endParaRPr>
          </a:p>
        </p:txBody>
      </p:sp>
      <p:pic>
        <p:nvPicPr>
          <p:cNvPr id="237" name="Google Shape;237;p58"/>
          <p:cNvPicPr preferRelativeResize="0"/>
          <p:nvPr/>
        </p:nvPicPr>
        <p:blipFill rotWithShape="1">
          <a:blip r:embed="rId4">
            <a:alphaModFix/>
          </a:blip>
          <a:srcRect/>
          <a:stretch/>
        </p:blipFill>
        <p:spPr>
          <a:xfrm>
            <a:off x="135730" y="352292"/>
            <a:ext cx="2342524" cy="1543091"/>
          </a:xfrm>
          <a:prstGeom prst="rect">
            <a:avLst/>
          </a:prstGeom>
          <a:noFill/>
          <a:ln>
            <a:noFill/>
          </a:ln>
        </p:spPr>
      </p:pic>
      <p:pic>
        <p:nvPicPr>
          <p:cNvPr id="238" name="Google Shape;238;p58"/>
          <p:cNvPicPr preferRelativeResize="0"/>
          <p:nvPr/>
        </p:nvPicPr>
        <p:blipFill rotWithShape="1">
          <a:blip r:embed="rId5">
            <a:alphaModFix/>
          </a:blip>
          <a:srcRect/>
          <a:stretch/>
        </p:blipFill>
        <p:spPr>
          <a:xfrm>
            <a:off x="3047016" y="352292"/>
            <a:ext cx="477419" cy="954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9"/>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400"/>
              <a:buFont typeface="Arial"/>
              <a:buNone/>
            </a:pPr>
            <a:r>
              <a:rPr lang="en-US" sz="2400">
                <a:latin typeface="Arial"/>
                <a:ea typeface="Arial"/>
                <a:cs typeface="Arial"/>
                <a:sym typeface="Arial"/>
              </a:rPr>
              <a:t>Eastern Africa Forest Observatory</a:t>
            </a:r>
            <a:endParaRPr/>
          </a:p>
        </p:txBody>
      </p:sp>
      <p:pic>
        <p:nvPicPr>
          <p:cNvPr id="244" name="Google Shape;244;p59"/>
          <p:cNvPicPr preferRelativeResize="0"/>
          <p:nvPr/>
        </p:nvPicPr>
        <p:blipFill rotWithShape="1">
          <a:blip r:embed="rId3">
            <a:alphaModFix/>
          </a:blip>
          <a:srcRect/>
          <a:stretch/>
        </p:blipFill>
        <p:spPr>
          <a:xfrm>
            <a:off x="6773663" y="612742"/>
            <a:ext cx="1560203" cy="669601"/>
          </a:xfrm>
          <a:prstGeom prst="rect">
            <a:avLst/>
          </a:prstGeom>
          <a:noFill/>
          <a:ln>
            <a:noFill/>
          </a:ln>
        </p:spPr>
      </p:pic>
      <p:sp>
        <p:nvSpPr>
          <p:cNvPr id="245" name="Google Shape;245;p59"/>
          <p:cNvSpPr txBox="1"/>
          <p:nvPr/>
        </p:nvSpPr>
        <p:spPr>
          <a:xfrm>
            <a:off x="2974180" y="1818625"/>
            <a:ext cx="5617369" cy="3970318"/>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The East and Southern Africa Forest Observatory aims at providing streamlined information on the trends and threats to forests in Ethiopia, Kenya, Tanzania, Mozambique and Uganda in order to support better decision-making to improve the management of forests. The observatory seeks to foster data-sharing across the region to support collaboration in forest management and address common issues.</a:t>
            </a:r>
            <a:endParaRPr/>
          </a:p>
          <a:p>
            <a:pPr marL="0" marR="0" lvl="0" indent="0" algn="just"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OFESA is jointly led by the Center for International Forestry Research (CIFOR) and the Regional Centre for Mapping of Resources for Development (RCMRD). This initiative is funded by the European Union. The target beneficiaries of this project are Forest, Environment, Biodiversity and Wildlife Institutions.</a:t>
            </a:r>
            <a:endParaRPr/>
          </a:p>
          <a:p>
            <a:pPr marL="285750" marR="0" lvl="0" indent="-196850" algn="just"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Arial"/>
                <a:ea typeface="Arial"/>
                <a:cs typeface="Arial"/>
                <a:sym typeface="Arial"/>
              </a:rPr>
              <a:t>Ongoing activities include collaboration with various ministries and other regional and country-level actors to understand their needs, strengthen their capacity to collect data, and address gaps and data quality issues.</a:t>
            </a:r>
            <a:endParaRPr/>
          </a:p>
        </p:txBody>
      </p:sp>
      <p:pic>
        <p:nvPicPr>
          <p:cNvPr id="246" name="Google Shape;246;p59"/>
          <p:cNvPicPr preferRelativeResize="0"/>
          <p:nvPr/>
        </p:nvPicPr>
        <p:blipFill rotWithShape="1">
          <a:blip r:embed="rId4">
            <a:alphaModFix/>
          </a:blip>
          <a:srcRect l="4470" t="7086" r="7086"/>
          <a:stretch/>
        </p:blipFill>
        <p:spPr>
          <a:xfrm>
            <a:off x="3099202" y="560649"/>
            <a:ext cx="794109" cy="7400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0"/>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000"/>
              <a:buFont typeface="Arial"/>
              <a:buNone/>
            </a:pPr>
            <a:r>
              <a:rPr lang="en-US">
                <a:latin typeface="Arial"/>
                <a:ea typeface="Arial"/>
                <a:cs typeface="Arial"/>
                <a:sym typeface="Arial"/>
              </a:rPr>
              <a:t>NELGA LAND DATA HUB</a:t>
            </a:r>
            <a:endParaRPr/>
          </a:p>
        </p:txBody>
      </p:sp>
      <p:sp>
        <p:nvSpPr>
          <p:cNvPr id="252" name="Google Shape;252;p60"/>
          <p:cNvSpPr txBox="1"/>
          <p:nvPr/>
        </p:nvSpPr>
        <p:spPr>
          <a:xfrm>
            <a:off x="2704290" y="1408492"/>
            <a:ext cx="5703095"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To strengthen human and institutional capacities for the implementation of the AU agenda on land, the African Land Policy Centre (ALPC) has established a Network of Excellence on Land Governance in Africa (NELGA) in collaboration with the GIZ. </a:t>
            </a:r>
            <a:endParaRPr/>
          </a:p>
          <a:p>
            <a:pPr marL="0" marR="0" lvl="0" indent="0" algn="l"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RCMRD and GCI – GeoConsult International, are jointly implementing a Land Data Platform (LDP) in four countries (Senegal, Rwanda, Tanzania and Botswana) to support NELGA in its mandate.</a:t>
            </a:r>
            <a:endParaRPr/>
          </a:p>
          <a:p>
            <a:pPr marL="0" marR="0" lvl="0" indent="0" algn="l"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The objectives of the NELGA LDP are to:</a:t>
            </a:r>
            <a:endParaRPr/>
          </a:p>
          <a:p>
            <a:pPr marL="0" marR="0" lvl="0" indent="0" algn="l"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chemeClr val="dk1"/>
                </a:solidFill>
                <a:latin typeface="Arial"/>
                <a:ea typeface="Arial"/>
                <a:cs typeface="Arial"/>
                <a:sym typeface="Arial"/>
              </a:rPr>
              <a:t>Accumulate country- and region-specific sources of land-related information and guide the user in obtaining this information.</a:t>
            </a:r>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chemeClr val="dk1"/>
                </a:solidFill>
                <a:latin typeface="Arial"/>
                <a:ea typeface="Arial"/>
                <a:cs typeface="Arial"/>
                <a:sym typeface="Arial"/>
              </a:rPr>
              <a:t>Provide necessary data to monitor government policy and program implementation.</a:t>
            </a:r>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chemeClr val="dk1"/>
                </a:solidFill>
                <a:latin typeface="Arial"/>
                <a:ea typeface="Arial"/>
                <a:cs typeface="Arial"/>
                <a:sym typeface="Arial"/>
              </a:rPr>
              <a:t>Enable researchers across the continent to carry out applied research to inform policy dialogue, reforms etc. </a:t>
            </a:r>
            <a:endParaRPr/>
          </a:p>
          <a:p>
            <a:pPr marL="0" marR="0" lvl="0" indent="0" algn="l" rtl="0">
              <a:lnSpc>
                <a:spcPct val="100000"/>
              </a:lnSpc>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53" name="Google Shape;253;p60"/>
          <p:cNvPicPr preferRelativeResize="0"/>
          <p:nvPr/>
        </p:nvPicPr>
        <p:blipFill rotWithShape="1">
          <a:blip r:embed="rId3">
            <a:alphaModFix/>
          </a:blip>
          <a:srcRect/>
          <a:stretch/>
        </p:blipFill>
        <p:spPr>
          <a:xfrm>
            <a:off x="94844" y="228600"/>
            <a:ext cx="2400301" cy="1185260"/>
          </a:xfrm>
          <a:prstGeom prst="rect">
            <a:avLst/>
          </a:prstGeom>
          <a:noFill/>
          <a:ln>
            <a:noFill/>
          </a:ln>
        </p:spPr>
      </p:pic>
      <p:pic>
        <p:nvPicPr>
          <p:cNvPr id="254" name="Google Shape;254;p60"/>
          <p:cNvPicPr preferRelativeResize="0"/>
          <p:nvPr/>
        </p:nvPicPr>
        <p:blipFill rotWithShape="1">
          <a:blip r:embed="rId4">
            <a:alphaModFix/>
          </a:blip>
          <a:srcRect/>
          <a:stretch/>
        </p:blipFill>
        <p:spPr>
          <a:xfrm>
            <a:off x="2923358" y="351938"/>
            <a:ext cx="2420569" cy="748465"/>
          </a:xfrm>
          <a:prstGeom prst="rect">
            <a:avLst/>
          </a:prstGeom>
          <a:noFill/>
          <a:ln>
            <a:noFill/>
          </a:ln>
        </p:spPr>
      </p:pic>
      <p:pic>
        <p:nvPicPr>
          <p:cNvPr id="255" name="Google Shape;255;p60"/>
          <p:cNvPicPr preferRelativeResize="0"/>
          <p:nvPr/>
        </p:nvPicPr>
        <p:blipFill rotWithShape="1">
          <a:blip r:embed="rId5">
            <a:alphaModFix/>
          </a:blip>
          <a:srcRect/>
          <a:stretch/>
        </p:blipFill>
        <p:spPr>
          <a:xfrm>
            <a:off x="6363108" y="363655"/>
            <a:ext cx="847318" cy="7484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1"/>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1800"/>
              <a:buFont typeface="Corbel"/>
              <a:buNone/>
            </a:pPr>
            <a:r>
              <a:rPr lang="en-US" sz="1800"/>
              <a:t>ESTABLISHMENT OF COMMUNITY-BASED FLOOD EARLY WARNING SYSTEMS (CBFEWS) </a:t>
            </a:r>
            <a:br>
              <a:rPr lang="en-US" sz="1800"/>
            </a:br>
            <a:endParaRPr sz="1800"/>
          </a:p>
        </p:txBody>
      </p:sp>
      <p:sp>
        <p:nvSpPr>
          <p:cNvPr id="261" name="Google Shape;261;p61"/>
          <p:cNvSpPr txBox="1"/>
          <p:nvPr/>
        </p:nvSpPr>
        <p:spPr>
          <a:xfrm>
            <a:off x="2579726" y="1602820"/>
            <a:ext cx="6374586" cy="3785652"/>
          </a:xfrm>
          <a:prstGeom prst="rect">
            <a:avLst/>
          </a:prstGeom>
          <a:solidFill>
            <a:schemeClr val="lt1"/>
          </a:solidFill>
          <a:ln>
            <a:noFill/>
          </a:ln>
        </p:spPr>
        <p:txBody>
          <a:bodyPr spcFirstLastPara="1" wrap="square" lIns="91425" tIns="45700" rIns="91425" bIns="45700" anchor="t" anchorCtr="0">
            <a:spAutoFit/>
          </a:bodyPr>
          <a:lstStyle/>
          <a:p>
            <a:pPr marL="171450" marR="0" lvl="0" indent="-17145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RCMRD was contracted by UNDP to support the Government of Malawi in Establishing Community-Based Flood Early Warning System (CBFEWS) in the flood prone districts in Malawi. The project aimed at supporting the government efforts  of Scaling up the Use of Modernized Climate Information and Early Warning systems (M-CLIMES) with support of Green Climate Fund (GCF) through UNDP. </a:t>
            </a:r>
            <a:endParaRPr/>
          </a:p>
          <a:p>
            <a:pPr marL="171450" marR="0" lvl="0" indent="-95250" algn="just" rtl="0">
              <a:lnSpc>
                <a:spcPct val="100000"/>
              </a:lnSpc>
              <a:spcBef>
                <a:spcPts val="0"/>
              </a:spcBef>
              <a:spcAft>
                <a:spcPts val="0"/>
              </a:spcAft>
              <a:buClr>
                <a:srgbClr val="000000"/>
              </a:buClr>
              <a:buSzPts val="1200"/>
              <a:buFont typeface="Noto Sans Symbols"/>
              <a:buNone/>
            </a:pPr>
            <a:endParaRPr sz="12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Through partnership with International Centre for Integrated Mountain Development (ICIMOD) and Sustainable Eco Engineering Pvt. Ltd (SEE) of Nepal and local support from UNDP, DoDMA, Department of Water Resources (DWR) and Department of Climate Change and Meteorological Services (DCCMS) and Malawi Red Cross Society (MRCS) of Malawi, RCMRD established and operationalized 21 telemetric CBFEWS systems in the 8 districts providing timely and reliable flood early warning information to most vulnerable communities. </a:t>
            </a:r>
            <a:endParaRPr/>
          </a:p>
          <a:p>
            <a:pPr marL="171450" marR="0" lvl="0" indent="-95250" algn="just" rtl="0">
              <a:lnSpc>
                <a:spcPct val="100000"/>
              </a:lnSpc>
              <a:spcBef>
                <a:spcPts val="0"/>
              </a:spcBef>
              <a:spcAft>
                <a:spcPts val="0"/>
              </a:spcAft>
              <a:buClr>
                <a:srgbClr val="000000"/>
              </a:buClr>
              <a:buSzPts val="1200"/>
              <a:buFont typeface="Noto Sans Symbols"/>
              <a:buNone/>
            </a:pPr>
            <a:endParaRPr sz="12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CBFEWS system has been integrated with Earth Observation (EOs) and Satellite technologies (GEOGloWS) hence increasing the warning lead time from hours to 15 days to enhance community preparedness. It automatically generates the flood early warning information that enable the community take action towards that reduces their risk and vulnerability flood disaster hence saving lives and livelihood and enhancing community preparedness. Training and capacity building for stakeholders are on-going.</a:t>
            </a:r>
            <a:endParaRPr/>
          </a:p>
        </p:txBody>
      </p:sp>
      <p:pic>
        <p:nvPicPr>
          <p:cNvPr id="262" name="Google Shape;262;p61"/>
          <p:cNvPicPr preferRelativeResize="0"/>
          <p:nvPr/>
        </p:nvPicPr>
        <p:blipFill rotWithShape="1">
          <a:blip r:embed="rId3">
            <a:alphaModFix/>
          </a:blip>
          <a:srcRect/>
          <a:stretch/>
        </p:blipFill>
        <p:spPr>
          <a:xfrm>
            <a:off x="5132" y="161925"/>
            <a:ext cx="2579725" cy="1440896"/>
          </a:xfrm>
          <a:prstGeom prst="rect">
            <a:avLst/>
          </a:prstGeom>
          <a:noFill/>
          <a:ln>
            <a:noFill/>
          </a:ln>
        </p:spPr>
      </p:pic>
      <p:pic>
        <p:nvPicPr>
          <p:cNvPr id="263" name="Google Shape;263;p61"/>
          <p:cNvPicPr preferRelativeResize="0"/>
          <p:nvPr/>
        </p:nvPicPr>
        <p:blipFill rotWithShape="1">
          <a:blip r:embed="rId4">
            <a:alphaModFix/>
          </a:blip>
          <a:srcRect/>
          <a:stretch/>
        </p:blipFill>
        <p:spPr>
          <a:xfrm>
            <a:off x="7929563" y="291823"/>
            <a:ext cx="590550" cy="1181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62"/>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000"/>
              <a:buFont typeface="Corbel"/>
              <a:buNone/>
            </a:pPr>
            <a:r>
              <a:rPr lang="en-US"/>
              <a:t>DIGITAL EARTH AFRICA</a:t>
            </a:r>
            <a:endParaRPr/>
          </a:p>
        </p:txBody>
      </p:sp>
      <p:sp>
        <p:nvSpPr>
          <p:cNvPr id="269" name="Google Shape;269;p62"/>
          <p:cNvSpPr txBox="1"/>
          <p:nvPr/>
        </p:nvSpPr>
        <p:spPr>
          <a:xfrm>
            <a:off x="2640806" y="1754703"/>
            <a:ext cx="6503194" cy="397031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DE Africa is a not-for-profit initiative funded by US-based Leona M. and Harry B. Helmsley Charitable Trust and the Australian Government. In collaboration with Implementing Partners (IP) based in Africa, DE Africa is providing reliable, operational analysis ready EO data to deliver decision ready products and services to address social, environmental and economic changes in Africa. </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DE Africa is a Group on Earth Observations (GEO) community activity. Geoscience Australia (GA), on behalf of DE Africa, and the RCMRD signed a Memorandum of Understanding, which stipulates that the Parties anticipate collaboration in the following areas:</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 Supporting the leadership of DE Africa through nomination of people at leadership levels for the DE Africa Technical Advisory Committee, </a:t>
            </a:r>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(Access to DE Africa infrastructure. RCMRD may have (non-exclusive) access to DE Africa for use by RCMRD, including its member countries and beyond, benefitting the mission of both RCMRD and DE Africa, </a:t>
            </a:r>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Capacity building both within RCMRD and more widely, such as training programs to build expertise in Open Data Cube and the production and use of DE Africa products, and</a:t>
            </a:r>
            <a:endParaRPr/>
          </a:p>
          <a:p>
            <a:pPr marL="171450" marR="0" lvl="0" indent="-171450" algn="l" rtl="0">
              <a:lnSpc>
                <a:spcPct val="100000"/>
              </a:lnSpc>
              <a:spcBef>
                <a:spcPts val="0"/>
              </a:spcBef>
              <a:spcAft>
                <a:spcPts val="0"/>
              </a:spcAft>
              <a:buClr>
                <a:srgbClr val="000000"/>
              </a:buClr>
              <a:buSzPts val="1200"/>
              <a:buFont typeface="Noto Sans Symbols"/>
              <a:buChar char="❖"/>
            </a:pPr>
            <a:r>
              <a:rPr lang="en-US" sz="1200" b="0" i="0" u="none" strike="noStrike" cap="none">
                <a:solidFill>
                  <a:srgbClr val="000000"/>
                </a:solidFill>
                <a:latin typeface="Arial"/>
                <a:ea typeface="Arial"/>
                <a:cs typeface="Arial"/>
                <a:sym typeface="Arial"/>
              </a:rPr>
              <a:t> Country-level engagement including the leveraging of relationships that RCMRD holds with its member countries and involvement of DE Africa in country level engagement and events.</a:t>
            </a:r>
            <a:endParaRPr/>
          </a:p>
        </p:txBody>
      </p:sp>
      <p:pic>
        <p:nvPicPr>
          <p:cNvPr id="270" name="Google Shape;270;p62"/>
          <p:cNvPicPr preferRelativeResize="0"/>
          <p:nvPr/>
        </p:nvPicPr>
        <p:blipFill rotWithShape="1">
          <a:blip r:embed="rId3">
            <a:alphaModFix/>
          </a:blip>
          <a:srcRect/>
          <a:stretch/>
        </p:blipFill>
        <p:spPr>
          <a:xfrm>
            <a:off x="7239000" y="418988"/>
            <a:ext cx="1069041" cy="1200150"/>
          </a:xfrm>
          <a:prstGeom prst="rect">
            <a:avLst/>
          </a:prstGeom>
          <a:noFill/>
          <a:ln>
            <a:noFill/>
          </a:ln>
        </p:spPr>
      </p:pic>
      <p:pic>
        <p:nvPicPr>
          <p:cNvPr id="271" name="Google Shape;271;p62"/>
          <p:cNvPicPr preferRelativeResize="0"/>
          <p:nvPr/>
        </p:nvPicPr>
        <p:blipFill rotWithShape="1">
          <a:blip r:embed="rId4">
            <a:alphaModFix/>
          </a:blip>
          <a:srcRect/>
          <a:stretch/>
        </p:blipFill>
        <p:spPr>
          <a:xfrm>
            <a:off x="567666" y="37987"/>
            <a:ext cx="1454658" cy="1962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63"/>
          <p:cNvSpPr txBox="1">
            <a:spLocks noGrp="1"/>
          </p:cNvSpPr>
          <p:nvPr>
            <p:ph type="title"/>
          </p:nvPr>
        </p:nvSpPr>
        <p:spPr>
          <a:xfrm>
            <a:off x="337239" y="1725132"/>
            <a:ext cx="2048686" cy="19543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000"/>
              <a:buFont typeface="Corbel"/>
              <a:buNone/>
            </a:pPr>
            <a:r>
              <a:rPr lang="en-US"/>
              <a:t>CAPACITY BUILDING</a:t>
            </a:r>
            <a:br>
              <a:rPr lang="en-US"/>
            </a:br>
            <a:r>
              <a:rPr lang="en-US"/>
              <a:t>ACTIVITIES</a:t>
            </a:r>
            <a:br>
              <a:rPr lang="en-US"/>
            </a:br>
            <a:endParaRPr/>
          </a:p>
        </p:txBody>
      </p:sp>
      <p:sp>
        <p:nvSpPr>
          <p:cNvPr id="277" name="Google Shape;277;p63"/>
          <p:cNvSpPr txBox="1"/>
          <p:nvPr/>
        </p:nvSpPr>
        <p:spPr>
          <a:xfrm>
            <a:off x="2618147" y="1738297"/>
            <a:ext cx="2921794" cy="458587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n-US" sz="1400" b="1" i="0" u="none" strike="noStrike" cap="none" dirty="0">
                <a:solidFill>
                  <a:srgbClr val="000000"/>
                </a:solidFill>
                <a:latin typeface="Arial"/>
                <a:ea typeface="Arial"/>
                <a:cs typeface="Arial"/>
                <a:sym typeface="Arial"/>
              </a:rPr>
              <a:t>Professional &amp; Short Courses</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Introduction to Earth Observation (Remote Sensing- RS)/ Digital Image Processing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Open Source Tools Data and Applications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Introduction to Geographic Information System (GIS)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Introduction to Digital Cartography &amp; GIS Mapping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Radar &amp; Lidar Remote Sensing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Applied Remote Sensing &amp; GIS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Mobile GIS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CAD Drawings (AutoCAD Civil 3D)</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Digital Photogrammetric Mapping and Terrain Modeling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Global Navigation Satellite Systems (GNSS) Technologies for Precise Applications</a:t>
            </a:r>
            <a:endParaRPr lang="en-US"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Global Positioning System and Mobile Mapping for General Applications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Level Use and Applications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Service, Repair &amp; Adjustment of Opti-Mechanical Surveying Instruments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Total Station, Use and Applications</a:t>
            </a:r>
            <a:endParaRPr dirty="0"/>
          </a:p>
        </p:txBody>
      </p:sp>
      <p:sp>
        <p:nvSpPr>
          <p:cNvPr id="278" name="Google Shape;278;p63"/>
          <p:cNvSpPr txBox="1"/>
          <p:nvPr/>
        </p:nvSpPr>
        <p:spPr>
          <a:xfrm>
            <a:off x="5703702" y="1975494"/>
            <a:ext cx="3419475" cy="1323399"/>
          </a:xfrm>
          <a:prstGeom prst="rect">
            <a:avLst/>
          </a:prstGeom>
          <a:solidFill>
            <a:schemeClr val="lt1"/>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Noto Sans Symbols"/>
              <a:buChar char="❑"/>
            </a:pPr>
            <a:r>
              <a:rPr lang="en-US" b="1" i="0" u="none" strike="noStrike" cap="none" dirty="0">
                <a:solidFill>
                  <a:srgbClr val="000000"/>
                </a:solidFill>
                <a:latin typeface="Arial"/>
                <a:ea typeface="Arial"/>
                <a:cs typeface="Arial"/>
                <a:sym typeface="Arial"/>
              </a:rPr>
              <a:t>Technical Diploma Courses</a:t>
            </a:r>
            <a:endParaRPr dirty="0"/>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Diploma in Land Surveying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Diploma in Cartography and GIS</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Diploma in Photogrammetry and Remote Sensing</a:t>
            </a:r>
            <a:endParaRPr dirty="0"/>
          </a:p>
          <a:p>
            <a:pPr marL="171450" marR="0" lvl="0" indent="-171450" algn="l" rtl="0">
              <a:lnSpc>
                <a:spcPct val="100000"/>
              </a:lnSpc>
              <a:spcBef>
                <a:spcPts val="0"/>
              </a:spcBef>
              <a:spcAft>
                <a:spcPts val="0"/>
              </a:spcAft>
              <a:buClr>
                <a:srgbClr val="000000"/>
              </a:buClr>
              <a:buSzPts val="1100"/>
              <a:buFont typeface="Noto Sans Symbols"/>
              <a:buChar char="✔"/>
            </a:pPr>
            <a:r>
              <a:rPr lang="en-US" sz="1100" b="0" i="0" u="none" strike="noStrike" cap="none" dirty="0">
                <a:solidFill>
                  <a:srgbClr val="000000"/>
                </a:solidFill>
                <a:latin typeface="Arial"/>
                <a:ea typeface="Arial"/>
                <a:cs typeface="Arial"/>
                <a:sym typeface="Arial"/>
              </a:rPr>
              <a:t>Diploma/ Certificate in Information Technology</a:t>
            </a:r>
            <a:endParaRPr dirty="0"/>
          </a:p>
        </p:txBody>
      </p:sp>
      <p:sp>
        <p:nvSpPr>
          <p:cNvPr id="279" name="Google Shape;279;p63"/>
          <p:cNvSpPr txBox="1"/>
          <p:nvPr/>
        </p:nvSpPr>
        <p:spPr>
          <a:xfrm>
            <a:off x="5703702" y="4031232"/>
            <a:ext cx="3381374" cy="1485303"/>
          </a:xfrm>
          <a:prstGeom prst="rect">
            <a:avLst/>
          </a:prstGeom>
          <a:solidFill>
            <a:schemeClr val="lt1"/>
          </a:solid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100"/>
              <a:buFont typeface="Noto Sans Symbols"/>
              <a:buChar char="❑"/>
            </a:pPr>
            <a:r>
              <a:rPr lang="en-US" b="1" i="0" u="none" strike="noStrike" cap="none" dirty="0">
                <a:solidFill>
                  <a:srgbClr val="000000"/>
                </a:solidFill>
                <a:latin typeface="Arial"/>
                <a:ea typeface="Arial"/>
                <a:cs typeface="Arial"/>
                <a:sym typeface="Arial"/>
              </a:rPr>
              <a:t>AFREF Training</a:t>
            </a:r>
            <a:endParaRPr dirty="0"/>
          </a:p>
          <a:p>
            <a:pPr marL="171450" marR="0" lvl="0" indent="-171450">
              <a:lnSpc>
                <a:spcPct val="107000"/>
              </a:lnSpc>
              <a:spcBef>
                <a:spcPts val="0"/>
              </a:spcBef>
              <a:spcAft>
                <a:spcPts val="800"/>
              </a:spcAft>
              <a:buFont typeface="Wingdings" panose="05000000000000000000" pitchFamily="2" charset="2"/>
              <a:buChar char="ü"/>
            </a:pPr>
            <a:r>
              <a:rPr lang="en-US" sz="1100" dirty="0">
                <a:effectLst/>
                <a:latin typeface="Arial" panose="020B0604020202020204" pitchFamily="34" charset="0"/>
                <a:ea typeface="Calibri" panose="020F0502020204030204" pitchFamily="34" charset="0"/>
                <a:cs typeface="Arial" panose="020B0604020202020204" pitchFamily="34" charset="0"/>
              </a:rPr>
              <a:t>AFREF Concepts, Applications, and Progress of Continuously Operating GNSS Reference Stations (CORS), and Real-Time GNSS Geodetic Networks (RGTN) concepts and needs to implement  </a:t>
            </a:r>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pic>
        <p:nvPicPr>
          <p:cNvPr id="280" name="Google Shape;280;p63"/>
          <p:cNvPicPr preferRelativeResize="0"/>
          <p:nvPr/>
        </p:nvPicPr>
        <p:blipFill rotWithShape="1">
          <a:blip r:embed="rId3">
            <a:alphaModFix/>
          </a:blip>
          <a:srcRect t="6574" b="12620"/>
          <a:stretch/>
        </p:blipFill>
        <p:spPr>
          <a:xfrm>
            <a:off x="-7749" y="53006"/>
            <a:ext cx="7665849" cy="1631938"/>
          </a:xfrm>
          <a:prstGeom prst="rect">
            <a:avLst/>
          </a:prstGeom>
          <a:noFill/>
          <a:ln>
            <a:noFill/>
          </a:ln>
        </p:spPr>
      </p:pic>
      <p:pic>
        <p:nvPicPr>
          <p:cNvPr id="281" name="Google Shape;281;p63"/>
          <p:cNvPicPr preferRelativeResize="0"/>
          <p:nvPr/>
        </p:nvPicPr>
        <p:blipFill rotWithShape="1">
          <a:blip r:embed="rId4">
            <a:alphaModFix/>
          </a:blip>
          <a:srcRect/>
          <a:stretch/>
        </p:blipFill>
        <p:spPr>
          <a:xfrm>
            <a:off x="262369" y="3282655"/>
            <a:ext cx="2048686" cy="1214312"/>
          </a:xfrm>
          <a:prstGeom prst="rect">
            <a:avLst/>
          </a:prstGeom>
          <a:noFill/>
          <a:ln>
            <a:noFill/>
          </a:ln>
        </p:spPr>
      </p:pic>
      <p:pic>
        <p:nvPicPr>
          <p:cNvPr id="282" name="Google Shape;282;p63"/>
          <p:cNvPicPr preferRelativeResize="0"/>
          <p:nvPr/>
        </p:nvPicPr>
        <p:blipFill rotWithShape="1">
          <a:blip r:embed="rId5">
            <a:alphaModFix/>
          </a:blip>
          <a:srcRect/>
          <a:stretch/>
        </p:blipFill>
        <p:spPr>
          <a:xfrm>
            <a:off x="262369" y="4593999"/>
            <a:ext cx="2048686" cy="13664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65"/>
          <p:cNvPicPr preferRelativeResize="0"/>
          <p:nvPr/>
        </p:nvPicPr>
        <p:blipFill rotWithShape="1">
          <a:blip r:embed="rId3">
            <a:alphaModFix/>
          </a:blip>
          <a:srcRect/>
          <a:stretch/>
        </p:blipFill>
        <p:spPr>
          <a:xfrm rot="-5400000">
            <a:off x="6409034" y="448725"/>
            <a:ext cx="1877974" cy="2604440"/>
          </a:xfrm>
          <a:prstGeom prst="rect">
            <a:avLst/>
          </a:prstGeom>
          <a:noFill/>
          <a:ln>
            <a:noFill/>
          </a:ln>
          <a:effectLst>
            <a:outerShdw blurRad="190500" algn="tl" rotWithShape="0">
              <a:srgbClr val="000000">
                <a:alpha val="69803"/>
              </a:srgbClr>
            </a:outerShdw>
          </a:effectLst>
        </p:spPr>
      </p:pic>
      <p:pic>
        <p:nvPicPr>
          <p:cNvPr id="297" name="Google Shape;297;p65"/>
          <p:cNvPicPr preferRelativeResize="0">
            <a:picLocks noGrp="1"/>
          </p:cNvPicPr>
          <p:nvPr>
            <p:ph type="body" idx="1"/>
          </p:nvPr>
        </p:nvPicPr>
        <p:blipFill rotWithShape="1">
          <a:blip r:embed="rId4">
            <a:alphaModFix/>
          </a:blip>
          <a:srcRect/>
          <a:stretch/>
        </p:blipFill>
        <p:spPr>
          <a:xfrm>
            <a:off x="2648458" y="3199855"/>
            <a:ext cx="3306192" cy="2342960"/>
          </a:xfrm>
          <a:prstGeom prst="rect">
            <a:avLst/>
          </a:prstGeom>
          <a:noFill/>
          <a:ln>
            <a:noFill/>
          </a:ln>
          <a:effectLst>
            <a:outerShdw blurRad="190500" algn="tl" rotWithShape="0">
              <a:srgbClr val="000000">
                <a:alpha val="69803"/>
              </a:srgbClr>
            </a:outerShdw>
          </a:effectLst>
        </p:spPr>
      </p:pic>
      <p:pic>
        <p:nvPicPr>
          <p:cNvPr id="298" name="Google Shape;298;p65"/>
          <p:cNvPicPr preferRelativeResize="0">
            <a:picLocks noGrp="1"/>
          </p:cNvPicPr>
          <p:nvPr>
            <p:ph type="body" idx="2"/>
          </p:nvPr>
        </p:nvPicPr>
        <p:blipFill rotWithShape="1">
          <a:blip r:embed="rId5">
            <a:alphaModFix/>
          </a:blip>
          <a:srcRect/>
          <a:stretch/>
        </p:blipFill>
        <p:spPr>
          <a:xfrm>
            <a:off x="6202807" y="3199855"/>
            <a:ext cx="2447434" cy="2283649"/>
          </a:xfrm>
          <a:prstGeom prst="rect">
            <a:avLst/>
          </a:prstGeom>
          <a:noFill/>
          <a:ln>
            <a:noFill/>
          </a:ln>
          <a:effectLst>
            <a:outerShdw blurRad="190500" algn="tl" rotWithShape="0">
              <a:srgbClr val="000000">
                <a:alpha val="69803"/>
              </a:srgbClr>
            </a:outerShdw>
          </a:effectLst>
        </p:spPr>
      </p:pic>
      <p:sp>
        <p:nvSpPr>
          <p:cNvPr id="299" name="Google Shape;299;p65"/>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400"/>
              <a:buFont typeface="Corbel"/>
              <a:buNone/>
            </a:pPr>
            <a:r>
              <a:rPr lang="en-US" sz="2400"/>
              <a:t>CALIBRATION OF SURVEY INSTRUMENTS</a:t>
            </a:r>
            <a:br>
              <a:rPr lang="en-US"/>
            </a:br>
            <a:br>
              <a:rPr lang="en-US"/>
            </a:br>
            <a:endParaRPr/>
          </a:p>
        </p:txBody>
      </p:sp>
      <p:pic>
        <p:nvPicPr>
          <p:cNvPr id="300" name="Google Shape;300;p65"/>
          <p:cNvPicPr preferRelativeResize="0"/>
          <p:nvPr/>
        </p:nvPicPr>
        <p:blipFill rotWithShape="1">
          <a:blip r:embed="rId6">
            <a:alphaModFix/>
          </a:blip>
          <a:srcRect/>
          <a:stretch/>
        </p:blipFill>
        <p:spPr>
          <a:xfrm>
            <a:off x="2611303" y="805516"/>
            <a:ext cx="3306193" cy="1884417"/>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66"/>
          <p:cNvSpPr txBox="1">
            <a:spLocks noGrp="1"/>
          </p:cNvSpPr>
          <p:nvPr>
            <p:ph type="title"/>
          </p:nvPr>
        </p:nvSpPr>
        <p:spPr>
          <a:xfrm>
            <a:off x="0" y="781081"/>
            <a:ext cx="2605177" cy="117711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ts val="2400"/>
              <a:buFont typeface="Arial"/>
              <a:buNone/>
            </a:pPr>
            <a:br>
              <a:rPr lang="en-US" sz="2400" b="1" dirty="0">
                <a:latin typeface="Arial"/>
                <a:ea typeface="Arial"/>
                <a:cs typeface="Arial"/>
                <a:sym typeface="Arial"/>
              </a:rPr>
            </a:br>
            <a:r>
              <a:rPr lang="en-US" sz="2400" b="1" dirty="0">
                <a:latin typeface="Arial"/>
                <a:ea typeface="Arial"/>
                <a:cs typeface="Arial"/>
                <a:sym typeface="Arial"/>
              </a:rPr>
              <a:t>KNOWLEDGE MANAGEMENT</a:t>
            </a:r>
            <a:br>
              <a:rPr lang="en-US" dirty="0">
                <a:latin typeface="Arial"/>
                <a:ea typeface="Arial"/>
                <a:cs typeface="Arial"/>
                <a:sym typeface="Arial"/>
              </a:rPr>
            </a:br>
            <a:endParaRPr dirty="0">
              <a:latin typeface="Arial"/>
              <a:ea typeface="Arial"/>
              <a:cs typeface="Arial"/>
              <a:sym typeface="Arial"/>
            </a:endParaRPr>
          </a:p>
        </p:txBody>
      </p:sp>
      <p:pic>
        <p:nvPicPr>
          <p:cNvPr id="306" name="Google Shape;306;p66"/>
          <p:cNvPicPr preferRelativeResize="0"/>
          <p:nvPr/>
        </p:nvPicPr>
        <p:blipFill rotWithShape="1">
          <a:blip r:embed="rId3">
            <a:alphaModFix/>
          </a:blip>
          <a:srcRect/>
          <a:stretch/>
        </p:blipFill>
        <p:spPr>
          <a:xfrm>
            <a:off x="5797286" y="604059"/>
            <a:ext cx="2766281" cy="1888843"/>
          </a:xfrm>
          <a:prstGeom prst="rect">
            <a:avLst/>
          </a:prstGeom>
          <a:noFill/>
          <a:ln>
            <a:noFill/>
          </a:ln>
          <a:effectLst>
            <a:outerShdw blurRad="292100" dist="139700" dir="2700000" algn="tl" rotWithShape="0">
              <a:srgbClr val="333333">
                <a:alpha val="64705"/>
              </a:srgbClr>
            </a:outerShdw>
          </a:effectLst>
        </p:spPr>
      </p:pic>
      <p:pic>
        <p:nvPicPr>
          <p:cNvPr id="307" name="Google Shape;307;p66"/>
          <p:cNvPicPr preferRelativeResize="0"/>
          <p:nvPr/>
        </p:nvPicPr>
        <p:blipFill rotWithShape="1">
          <a:blip r:embed="rId4">
            <a:alphaModFix/>
          </a:blip>
          <a:srcRect/>
          <a:stretch/>
        </p:blipFill>
        <p:spPr>
          <a:xfrm>
            <a:off x="5797287" y="2645830"/>
            <a:ext cx="2766281" cy="1566339"/>
          </a:xfrm>
          <a:prstGeom prst="rect">
            <a:avLst/>
          </a:prstGeom>
          <a:noFill/>
          <a:ln>
            <a:noFill/>
          </a:ln>
          <a:effectLst>
            <a:outerShdw blurRad="292100" dist="139700" dir="2700000" algn="tl" rotWithShape="0">
              <a:srgbClr val="333333">
                <a:alpha val="64705"/>
              </a:srgbClr>
            </a:outerShdw>
          </a:effectLst>
        </p:spPr>
      </p:pic>
      <p:pic>
        <p:nvPicPr>
          <p:cNvPr id="308" name="Google Shape;308;p66"/>
          <p:cNvPicPr preferRelativeResize="0"/>
          <p:nvPr/>
        </p:nvPicPr>
        <p:blipFill rotWithShape="1">
          <a:blip r:embed="rId5">
            <a:alphaModFix/>
          </a:blip>
          <a:srcRect/>
          <a:stretch/>
        </p:blipFill>
        <p:spPr>
          <a:xfrm>
            <a:off x="5797288" y="4518024"/>
            <a:ext cx="2766281" cy="1412343"/>
          </a:xfrm>
          <a:prstGeom prst="rect">
            <a:avLst/>
          </a:prstGeom>
          <a:noFill/>
          <a:ln>
            <a:noFill/>
          </a:ln>
          <a:effectLst>
            <a:outerShdw blurRad="292100" dist="139700" dir="2700000" algn="tl" rotWithShape="0">
              <a:srgbClr val="333333">
                <a:alpha val="64705"/>
              </a:srgbClr>
            </a:outerShdw>
          </a:effectLst>
        </p:spPr>
      </p:pic>
      <p:pic>
        <p:nvPicPr>
          <p:cNvPr id="309" name="Google Shape;309;p66"/>
          <p:cNvPicPr preferRelativeResize="0"/>
          <p:nvPr/>
        </p:nvPicPr>
        <p:blipFill rotWithShape="1">
          <a:blip r:embed="rId6">
            <a:alphaModFix/>
          </a:blip>
          <a:srcRect/>
          <a:stretch/>
        </p:blipFill>
        <p:spPr>
          <a:xfrm>
            <a:off x="150920" y="4066674"/>
            <a:ext cx="4781550" cy="2010245"/>
          </a:xfrm>
          <a:prstGeom prst="rect">
            <a:avLst/>
          </a:prstGeom>
          <a:noFill/>
          <a:ln>
            <a:noFill/>
          </a:ln>
        </p:spPr>
      </p:pic>
      <p:pic>
        <p:nvPicPr>
          <p:cNvPr id="310" name="Google Shape;310;p66"/>
          <p:cNvPicPr preferRelativeResize="0"/>
          <p:nvPr/>
        </p:nvPicPr>
        <p:blipFill rotWithShape="1">
          <a:blip r:embed="rId7">
            <a:alphaModFix/>
          </a:blip>
          <a:srcRect/>
          <a:stretch/>
        </p:blipFill>
        <p:spPr>
          <a:xfrm>
            <a:off x="150920" y="2085676"/>
            <a:ext cx="5312407" cy="19809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189688" y="1123838"/>
            <a:ext cx="2287181"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200"/>
              <a:buFont typeface="Corbel"/>
              <a:buNone/>
            </a:pPr>
            <a:r>
              <a:rPr lang="en-US" sz="2000" b="1"/>
              <a:t>ESTABLISHMENT OF RCMRD</a:t>
            </a:r>
            <a:endParaRPr sz="2800"/>
          </a:p>
        </p:txBody>
      </p:sp>
      <p:grpSp>
        <p:nvGrpSpPr>
          <p:cNvPr id="95" name="Google Shape;95;p14"/>
          <p:cNvGrpSpPr/>
          <p:nvPr/>
        </p:nvGrpSpPr>
        <p:grpSpPr>
          <a:xfrm>
            <a:off x="3100774" y="959442"/>
            <a:ext cx="5399169" cy="4232759"/>
            <a:chOff x="-47708" y="2307"/>
            <a:chExt cx="4691947" cy="5002803"/>
          </a:xfrm>
        </p:grpSpPr>
        <p:cxnSp>
          <p:nvCxnSpPr>
            <p:cNvPr id="96" name="Google Shape;96;p14"/>
            <p:cNvCxnSpPr/>
            <p:nvPr/>
          </p:nvCxnSpPr>
          <p:spPr>
            <a:xfrm>
              <a:off x="0" y="2307"/>
              <a:ext cx="4644239" cy="0"/>
            </a:xfrm>
            <a:prstGeom prst="straightConnector1">
              <a:avLst/>
            </a:prstGeom>
            <a:solidFill>
              <a:srgbClr val="ED7D31"/>
            </a:solidFill>
            <a:ln w="25400" cap="flat" cmpd="sng">
              <a:solidFill>
                <a:srgbClr val="F2F2F2"/>
              </a:solidFill>
              <a:prstDash val="solid"/>
              <a:round/>
              <a:headEnd type="none" w="sm" len="sm"/>
              <a:tailEnd type="none" w="sm" len="sm"/>
            </a:ln>
            <a:effectLst>
              <a:outerShdw blurRad="40000" dist="20000" dir="5400000" rotWithShape="0">
                <a:srgbClr val="000000">
                  <a:alpha val="37254"/>
                </a:srgbClr>
              </a:outerShdw>
            </a:effectLst>
          </p:spPr>
        </p:cxnSp>
        <p:sp>
          <p:nvSpPr>
            <p:cNvPr id="97" name="Google Shape;97;p14"/>
            <p:cNvSpPr txBox="1"/>
            <p:nvPr/>
          </p:nvSpPr>
          <p:spPr>
            <a:xfrm>
              <a:off x="-47708" y="67457"/>
              <a:ext cx="4691947" cy="2461949"/>
            </a:xfrm>
            <a:prstGeom prst="rect">
              <a:avLst/>
            </a:prstGeom>
            <a:noFill/>
            <a:ln>
              <a:noFill/>
            </a:ln>
          </p:spPr>
          <p:txBody>
            <a:bodyPr spcFirstLastPara="1" wrap="square" lIns="68575" tIns="68575" rIns="68575" bIns="6857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Regional Centre for Mapping of Resources for Development (RCMRD), previously known as Regional Centre for Services in Surveying, Mapping and Remote Sensing was established in Nairobi, Kenya in 1975 under the auspices of the United Nations Economic Commission for Africa (UNECA) and the then Organization of African Unity (OAU) now African Union (AU).</a:t>
              </a:r>
              <a:endParaRPr/>
            </a:p>
          </p:txBody>
        </p:sp>
        <p:sp>
          <p:nvSpPr>
            <p:cNvPr id="98" name="Google Shape;98;p14"/>
            <p:cNvSpPr txBox="1"/>
            <p:nvPr/>
          </p:nvSpPr>
          <p:spPr>
            <a:xfrm>
              <a:off x="-11928" y="3431224"/>
              <a:ext cx="4644239" cy="1573886"/>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RCMRD is an intergovernmental organization with Head offices in Nairobi, Kenya. </a:t>
              </a:r>
              <a:endParaRPr sz="1800" b="0" i="0" u="none" strike="noStrike" cap="none">
                <a:solidFill>
                  <a:srgbClr val="000000"/>
                </a:solidFill>
                <a:latin typeface="Arial"/>
                <a:ea typeface="Arial"/>
                <a:cs typeface="Arial"/>
                <a:sym typeface="Arial"/>
              </a:endParaRPr>
            </a:p>
          </p:txBody>
        </p:sp>
        <p:cxnSp>
          <p:nvCxnSpPr>
            <p:cNvPr id="99" name="Google Shape;99;p14"/>
            <p:cNvCxnSpPr/>
            <p:nvPr/>
          </p:nvCxnSpPr>
          <p:spPr>
            <a:xfrm>
              <a:off x="-23855" y="2947709"/>
              <a:ext cx="4644239" cy="0"/>
            </a:xfrm>
            <a:prstGeom prst="straightConnector1">
              <a:avLst/>
            </a:prstGeom>
            <a:solidFill>
              <a:srgbClr val="A4A4A4"/>
            </a:solidFill>
            <a:ln w="25400" cap="flat" cmpd="sng">
              <a:solidFill>
                <a:srgbClr val="F2F2F2"/>
              </a:solidFill>
              <a:prstDash val="solid"/>
              <a:round/>
              <a:headEnd type="none" w="sm" len="sm"/>
              <a:tailEnd type="none" w="sm" len="sm"/>
            </a:ln>
            <a:effectLst>
              <a:outerShdw blurRad="40000" dist="20000" dir="5400000" rotWithShape="0">
                <a:srgbClr val="000000">
                  <a:alpha val="37254"/>
                </a:srgbClr>
              </a:outerShdw>
            </a:effectLst>
          </p:spPr>
        </p:cxnSp>
        <p:sp>
          <p:nvSpPr>
            <p:cNvPr id="100" name="Google Shape;100;p14"/>
            <p:cNvSpPr/>
            <p:nvPr/>
          </p:nvSpPr>
          <p:spPr>
            <a:xfrm>
              <a:off x="-23854" y="2938365"/>
              <a:ext cx="4644239" cy="157388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101" name="Google Shape;101;p14"/>
          <p:cNvCxnSpPr/>
          <p:nvPr/>
        </p:nvCxnSpPr>
        <p:spPr>
          <a:xfrm>
            <a:off x="3127820" y="4728192"/>
            <a:ext cx="5265995" cy="0"/>
          </a:xfrm>
          <a:prstGeom prst="straightConnector1">
            <a:avLst/>
          </a:prstGeom>
          <a:solidFill>
            <a:srgbClr val="A4A4A4"/>
          </a:solidFill>
          <a:ln w="25400" cap="flat" cmpd="sng">
            <a:solidFill>
              <a:srgbClr val="F2F2F2"/>
            </a:solidFill>
            <a:prstDash val="solid"/>
            <a:round/>
            <a:headEnd type="none" w="sm" len="sm"/>
            <a:tailEnd type="none" w="sm" len="sm"/>
          </a:ln>
          <a:effectLst>
            <a:outerShdw blurRad="40000" dist="20000" dir="5400000" rotWithShape="0">
              <a:srgbClr val="000000">
                <a:alpha val="37254"/>
              </a:srgbClr>
            </a:outerShdw>
          </a:effectLst>
        </p:spPr>
      </p:cxnSp>
      <p:sp>
        <p:nvSpPr>
          <p:cNvPr id="102" name="Google Shape;102;p14"/>
          <p:cNvSpPr txBox="1"/>
          <p:nvPr/>
        </p:nvSpPr>
        <p:spPr>
          <a:xfrm>
            <a:off x="3127820" y="5027191"/>
            <a:ext cx="5344270" cy="133163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RCMRD has twenty (20) Contracting member States and six (6) Non-Contracting member States</a:t>
            </a:r>
            <a:endParaRPr sz="1800" b="0" i="0" u="none" strike="noStrike" cap="none">
              <a:solidFill>
                <a:srgbClr val="000000"/>
              </a:solidFill>
              <a:latin typeface="Arial"/>
              <a:ea typeface="Arial"/>
              <a:cs typeface="Arial"/>
              <a:sym typeface="Arial"/>
            </a:endParaRPr>
          </a:p>
        </p:txBody>
      </p:sp>
      <p:cxnSp>
        <p:nvCxnSpPr>
          <p:cNvPr id="103" name="Google Shape;103;p14"/>
          <p:cNvCxnSpPr/>
          <p:nvPr/>
        </p:nvCxnSpPr>
        <p:spPr>
          <a:xfrm>
            <a:off x="3137387" y="5857135"/>
            <a:ext cx="5265995" cy="0"/>
          </a:xfrm>
          <a:prstGeom prst="straightConnector1">
            <a:avLst/>
          </a:prstGeom>
          <a:solidFill>
            <a:srgbClr val="A4A4A4"/>
          </a:solidFill>
          <a:ln w="25400" cap="flat" cmpd="sng">
            <a:solidFill>
              <a:srgbClr val="F2F2F2"/>
            </a:solidFill>
            <a:prstDash val="solid"/>
            <a:round/>
            <a:headEnd type="none" w="sm" len="sm"/>
            <a:tailEnd type="none" w="sm" len="sm"/>
          </a:ln>
          <a:effectLst>
            <a:outerShdw blurRad="40000" dist="20000" dir="5400000" rotWithShape="0">
              <a:srgbClr val="000000">
                <a:alpha val="37254"/>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67"/>
          <p:cNvSpPr txBox="1">
            <a:spLocks noGrp="1"/>
          </p:cNvSpPr>
          <p:nvPr>
            <p:ph type="title"/>
          </p:nvPr>
        </p:nvSpPr>
        <p:spPr>
          <a:xfrm>
            <a:off x="0" y="763220"/>
            <a:ext cx="2545484" cy="29870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400"/>
              <a:buFont typeface="Corbel"/>
              <a:buNone/>
            </a:pPr>
            <a:r>
              <a:rPr lang="en-US" sz="2400" dirty="0"/>
              <a:t>DATA AND INFORMATION DISSEMINATION</a:t>
            </a:r>
            <a:endParaRPr dirty="0"/>
          </a:p>
        </p:txBody>
      </p:sp>
      <p:pic>
        <p:nvPicPr>
          <p:cNvPr id="316" name="Google Shape;316;p67"/>
          <p:cNvPicPr preferRelativeResize="0"/>
          <p:nvPr/>
        </p:nvPicPr>
        <p:blipFill rotWithShape="1">
          <a:blip r:embed="rId3">
            <a:alphaModFix/>
          </a:blip>
          <a:srcRect/>
          <a:stretch/>
        </p:blipFill>
        <p:spPr>
          <a:xfrm>
            <a:off x="2545484" y="745398"/>
            <a:ext cx="2996296" cy="2133100"/>
          </a:xfrm>
          <a:prstGeom prst="rect">
            <a:avLst/>
          </a:prstGeom>
          <a:noFill/>
          <a:ln>
            <a:noFill/>
          </a:ln>
        </p:spPr>
      </p:pic>
      <p:pic>
        <p:nvPicPr>
          <p:cNvPr id="317" name="Google Shape;317;p67"/>
          <p:cNvPicPr preferRelativeResize="0"/>
          <p:nvPr/>
        </p:nvPicPr>
        <p:blipFill rotWithShape="1">
          <a:blip r:embed="rId4">
            <a:alphaModFix/>
          </a:blip>
          <a:srcRect/>
          <a:stretch/>
        </p:blipFill>
        <p:spPr>
          <a:xfrm>
            <a:off x="5465580" y="1688884"/>
            <a:ext cx="3268845" cy="1790142"/>
          </a:xfrm>
          <a:prstGeom prst="rect">
            <a:avLst/>
          </a:prstGeom>
          <a:noFill/>
          <a:ln>
            <a:noFill/>
          </a:ln>
        </p:spPr>
      </p:pic>
      <p:pic>
        <p:nvPicPr>
          <p:cNvPr id="318" name="Google Shape;318;p67"/>
          <p:cNvPicPr preferRelativeResize="0"/>
          <p:nvPr/>
        </p:nvPicPr>
        <p:blipFill rotWithShape="1">
          <a:blip r:embed="rId5">
            <a:alphaModFix/>
          </a:blip>
          <a:srcRect/>
          <a:stretch/>
        </p:blipFill>
        <p:spPr>
          <a:xfrm>
            <a:off x="295275" y="3819979"/>
            <a:ext cx="6467475" cy="2274801"/>
          </a:xfrm>
          <a:prstGeom prst="rect">
            <a:avLst/>
          </a:prstGeom>
          <a:noFill/>
          <a:ln>
            <a:noFill/>
          </a:ln>
        </p:spPr>
      </p:pic>
      <p:pic>
        <p:nvPicPr>
          <p:cNvPr id="319" name="Google Shape;319;p67"/>
          <p:cNvPicPr preferRelativeResize="0"/>
          <p:nvPr/>
        </p:nvPicPr>
        <p:blipFill rotWithShape="1">
          <a:blip r:embed="rId6">
            <a:alphaModFix/>
          </a:blip>
          <a:srcRect/>
          <a:stretch/>
        </p:blipFill>
        <p:spPr>
          <a:xfrm>
            <a:off x="6920000" y="5242931"/>
            <a:ext cx="1623925" cy="6816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8"/>
          <p:cNvSpPr txBox="1">
            <a:spLocks noGrp="1"/>
          </p:cNvSpPr>
          <p:nvPr>
            <p:ph type="title"/>
          </p:nvPr>
        </p:nvSpPr>
        <p:spPr>
          <a:xfrm>
            <a:off x="82251" y="983952"/>
            <a:ext cx="2286811" cy="46867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400"/>
              <a:buFont typeface="Corbel"/>
              <a:buNone/>
            </a:pPr>
            <a:r>
              <a:rPr lang="en-US" sz="2400"/>
              <a:t>RAISING RCMRD PROFILE</a:t>
            </a:r>
            <a:br>
              <a:rPr lang="en-US" sz="2400"/>
            </a:br>
            <a:br>
              <a:rPr lang="en-US" sz="2400"/>
            </a:br>
            <a:r>
              <a:rPr lang="en-US" sz="2400"/>
              <a:t>&amp;</a:t>
            </a:r>
            <a:br>
              <a:rPr lang="en-US" sz="2400"/>
            </a:br>
            <a:br>
              <a:rPr lang="en-US" sz="2400"/>
            </a:br>
            <a:r>
              <a:rPr lang="en-US" sz="2400"/>
              <a:t> YOUTH MENTORSHIP PROGRAMS</a:t>
            </a:r>
            <a:br>
              <a:rPr lang="en-US" sz="2400"/>
            </a:br>
            <a:endParaRPr sz="2400"/>
          </a:p>
        </p:txBody>
      </p:sp>
      <p:pic>
        <p:nvPicPr>
          <p:cNvPr id="325" name="Google Shape;325;p68"/>
          <p:cNvPicPr preferRelativeResize="0"/>
          <p:nvPr/>
        </p:nvPicPr>
        <p:blipFill rotWithShape="1">
          <a:blip r:embed="rId3">
            <a:alphaModFix/>
          </a:blip>
          <a:srcRect r="-250" b="28036"/>
          <a:stretch/>
        </p:blipFill>
        <p:spPr>
          <a:xfrm>
            <a:off x="5826672" y="2018071"/>
            <a:ext cx="2932073" cy="2441643"/>
          </a:xfrm>
          <a:prstGeom prst="rect">
            <a:avLst/>
          </a:prstGeom>
          <a:noFill/>
          <a:ln>
            <a:noFill/>
          </a:ln>
          <a:effectLst>
            <a:outerShdw blurRad="190500" algn="tl" rotWithShape="0">
              <a:srgbClr val="000000">
                <a:alpha val="69803"/>
              </a:srgbClr>
            </a:outerShdw>
          </a:effectLst>
        </p:spPr>
      </p:pic>
      <p:sp>
        <p:nvSpPr>
          <p:cNvPr id="326" name="Google Shape;326;p68"/>
          <p:cNvSpPr txBox="1"/>
          <p:nvPr/>
        </p:nvSpPr>
        <p:spPr>
          <a:xfrm>
            <a:off x="3428594" y="2977282"/>
            <a:ext cx="22868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70C0"/>
                </a:solidFill>
                <a:latin typeface="Arial"/>
                <a:ea typeface="Arial"/>
                <a:cs typeface="Arial"/>
                <a:sym typeface="Arial"/>
              </a:rPr>
              <a:t>The RCMRD Space </a:t>
            </a:r>
            <a:endParaRPr/>
          </a:p>
          <a:p>
            <a:pPr marL="0" marR="0" lvl="0" indent="0" algn="ctr" rtl="0">
              <a:lnSpc>
                <a:spcPct val="100000"/>
              </a:lnSpc>
              <a:spcBef>
                <a:spcPts val="0"/>
              </a:spcBef>
              <a:spcAft>
                <a:spcPts val="0"/>
              </a:spcAft>
              <a:buNone/>
            </a:pPr>
            <a:r>
              <a:rPr lang="en-US" sz="1200" b="0" i="0" u="none" strike="noStrike" cap="none">
                <a:solidFill>
                  <a:srgbClr val="0070C0"/>
                </a:solidFill>
                <a:latin typeface="Arial"/>
                <a:ea typeface="Arial"/>
                <a:cs typeface="Arial"/>
                <a:sym typeface="Arial"/>
              </a:rPr>
              <a:t>Challenge Program</a:t>
            </a:r>
            <a:endParaRPr/>
          </a:p>
        </p:txBody>
      </p:sp>
      <p:sp>
        <p:nvSpPr>
          <p:cNvPr id="327" name="Google Shape;327;p68"/>
          <p:cNvSpPr txBox="1"/>
          <p:nvPr/>
        </p:nvSpPr>
        <p:spPr>
          <a:xfrm>
            <a:off x="6346483" y="4967986"/>
            <a:ext cx="222980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70C0"/>
                </a:solidFill>
                <a:latin typeface="Arial"/>
                <a:ea typeface="Arial"/>
                <a:cs typeface="Arial"/>
                <a:sym typeface="Arial"/>
              </a:rPr>
              <a:t>The RCMRD Mentorship Programmes – Kuza and GIS Day</a:t>
            </a:r>
            <a:endParaRPr/>
          </a:p>
        </p:txBody>
      </p:sp>
      <p:sp>
        <p:nvSpPr>
          <p:cNvPr id="328" name="Google Shape;328;p68"/>
          <p:cNvSpPr txBox="1"/>
          <p:nvPr/>
        </p:nvSpPr>
        <p:spPr>
          <a:xfrm>
            <a:off x="6143349" y="614620"/>
            <a:ext cx="187133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70C0"/>
                </a:solidFill>
                <a:latin typeface="Arial"/>
                <a:ea typeface="Arial"/>
                <a:cs typeface="Arial"/>
                <a:sym typeface="Arial"/>
              </a:rPr>
              <a:t>The Annual RCMRD International Conference (RIC)</a:t>
            </a:r>
            <a:endParaRPr/>
          </a:p>
        </p:txBody>
      </p:sp>
      <p:pic>
        <p:nvPicPr>
          <p:cNvPr id="329" name="Google Shape;329;p68"/>
          <p:cNvPicPr preferRelativeResize="0"/>
          <p:nvPr/>
        </p:nvPicPr>
        <p:blipFill rotWithShape="1">
          <a:blip r:embed="rId4">
            <a:alphaModFix/>
          </a:blip>
          <a:srcRect/>
          <a:stretch/>
        </p:blipFill>
        <p:spPr>
          <a:xfrm>
            <a:off x="2593539" y="375861"/>
            <a:ext cx="3401809" cy="2267873"/>
          </a:xfrm>
          <a:prstGeom prst="rect">
            <a:avLst/>
          </a:prstGeom>
          <a:noFill/>
          <a:ln>
            <a:noFill/>
          </a:ln>
          <a:effectLst>
            <a:outerShdw blurRad="190500" algn="tl" rotWithShape="0">
              <a:srgbClr val="000000">
                <a:alpha val="69803"/>
              </a:srgbClr>
            </a:outerShdw>
          </a:effectLst>
        </p:spPr>
      </p:pic>
      <p:pic>
        <p:nvPicPr>
          <p:cNvPr id="330" name="Google Shape;330;p68"/>
          <p:cNvPicPr preferRelativeResize="0"/>
          <p:nvPr/>
        </p:nvPicPr>
        <p:blipFill rotWithShape="1">
          <a:blip r:embed="rId5">
            <a:alphaModFix/>
          </a:blip>
          <a:srcRect/>
          <a:stretch/>
        </p:blipFill>
        <p:spPr>
          <a:xfrm>
            <a:off x="2595200" y="3834050"/>
            <a:ext cx="3400148" cy="2267872"/>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9"/>
          <p:cNvPicPr preferRelativeResize="0"/>
          <p:nvPr/>
        </p:nvPicPr>
        <p:blipFill rotWithShape="1">
          <a:blip r:embed="rId3">
            <a:alphaModFix/>
          </a:blip>
          <a:srcRect/>
          <a:stretch/>
        </p:blipFill>
        <p:spPr>
          <a:xfrm>
            <a:off x="6408790" y="2753847"/>
            <a:ext cx="1983241" cy="1205093"/>
          </a:xfrm>
          <a:prstGeom prst="rect">
            <a:avLst/>
          </a:prstGeom>
          <a:noFill/>
          <a:ln>
            <a:noFill/>
          </a:ln>
        </p:spPr>
      </p:pic>
      <p:pic>
        <p:nvPicPr>
          <p:cNvPr id="336" name="Google Shape;336;p9"/>
          <p:cNvPicPr preferRelativeResize="0"/>
          <p:nvPr/>
        </p:nvPicPr>
        <p:blipFill rotWithShape="1">
          <a:blip r:embed="rId4">
            <a:alphaModFix/>
          </a:blip>
          <a:srcRect/>
          <a:stretch/>
        </p:blipFill>
        <p:spPr>
          <a:xfrm>
            <a:off x="5965018" y="624062"/>
            <a:ext cx="2540220" cy="1189561"/>
          </a:xfrm>
          <a:prstGeom prst="rect">
            <a:avLst/>
          </a:prstGeom>
          <a:noFill/>
          <a:ln>
            <a:noFill/>
          </a:ln>
        </p:spPr>
      </p:pic>
      <p:sp>
        <p:nvSpPr>
          <p:cNvPr id="337" name="Google Shape;337;p9"/>
          <p:cNvSpPr txBox="1"/>
          <p:nvPr/>
        </p:nvSpPr>
        <p:spPr>
          <a:xfrm>
            <a:off x="2397923" y="640922"/>
            <a:ext cx="3421852" cy="156963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2E75B5"/>
              </a:buClr>
              <a:buSzPts val="1800"/>
              <a:buFont typeface="Calibri"/>
              <a:buChar char="❖"/>
            </a:pPr>
            <a:r>
              <a:rPr lang="en-US" sz="1800" b="0" i="0" u="none" strike="noStrike" cap="none">
                <a:solidFill>
                  <a:srgbClr val="000000"/>
                </a:solidFill>
                <a:latin typeface="Arial"/>
                <a:ea typeface="Arial"/>
                <a:cs typeface="Arial"/>
                <a:sym typeface="Arial"/>
              </a:rPr>
              <a:t>Aspects of Land Governance (Regional and Country Level Through Ministries of Lands)</a:t>
            </a:r>
            <a:endParaRPr/>
          </a:p>
          <a:p>
            <a:pPr marL="457200" marR="0" lvl="0" indent="-228600" algn="l" rtl="0">
              <a:lnSpc>
                <a:spcPct val="100000"/>
              </a:lnSpc>
              <a:spcBef>
                <a:spcPts val="0"/>
              </a:spcBef>
              <a:spcAft>
                <a:spcPts val="0"/>
              </a:spcAft>
              <a:buClr>
                <a:srgbClr val="2E75B5"/>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338" name="Google Shape;338;p9"/>
          <p:cNvSpPr txBox="1"/>
          <p:nvPr/>
        </p:nvSpPr>
        <p:spPr>
          <a:xfrm>
            <a:off x="2493173" y="2557656"/>
            <a:ext cx="3231352" cy="1292631"/>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2E75B5"/>
              </a:buClr>
              <a:buSzPts val="1800"/>
              <a:buFont typeface="Calibri"/>
              <a:buChar char="❖"/>
            </a:pPr>
            <a:r>
              <a:rPr lang="en-US" sz="1800" b="0" i="0" u="none" strike="noStrike" cap="none">
                <a:solidFill>
                  <a:srgbClr val="000000"/>
                </a:solidFill>
                <a:latin typeface="Arial"/>
                <a:ea typeface="Arial"/>
                <a:cs typeface="Arial"/>
                <a:sym typeface="Arial"/>
              </a:rPr>
              <a:t>Aspects of Food Security (Country Level through Ministries of Agriculture)</a:t>
            </a:r>
            <a:endParaRPr/>
          </a:p>
          <a:p>
            <a:pPr marL="457200" marR="0" lvl="0" indent="-228600" algn="just" rtl="0">
              <a:lnSpc>
                <a:spcPct val="100000"/>
              </a:lnSpc>
              <a:spcBef>
                <a:spcPts val="0"/>
              </a:spcBef>
              <a:spcAft>
                <a:spcPts val="0"/>
              </a:spcAft>
              <a:buClr>
                <a:srgbClr val="2E75B5"/>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339" name="Google Shape;339;p9"/>
          <p:cNvSpPr txBox="1"/>
          <p:nvPr/>
        </p:nvSpPr>
        <p:spPr>
          <a:xfrm>
            <a:off x="212512" y="2372975"/>
            <a:ext cx="208063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ADVISORY SERVICES &amp; </a:t>
            </a:r>
            <a:endParaRPr/>
          </a:p>
        </p:txBody>
      </p:sp>
      <p:pic>
        <p:nvPicPr>
          <p:cNvPr id="340" name="Google Shape;340;p9"/>
          <p:cNvPicPr preferRelativeResize="0"/>
          <p:nvPr/>
        </p:nvPicPr>
        <p:blipFill rotWithShape="1">
          <a:blip r:embed="rId5">
            <a:alphaModFix/>
          </a:blip>
          <a:srcRect/>
          <a:stretch/>
        </p:blipFill>
        <p:spPr>
          <a:xfrm>
            <a:off x="6408790" y="2479120"/>
            <a:ext cx="1959897" cy="242234"/>
          </a:xfrm>
          <a:prstGeom prst="rect">
            <a:avLst/>
          </a:prstGeom>
          <a:noFill/>
          <a:ln>
            <a:noFill/>
          </a:ln>
        </p:spPr>
      </p:pic>
      <p:pic>
        <p:nvPicPr>
          <p:cNvPr id="341" name="Google Shape;341;p9"/>
          <p:cNvPicPr preferRelativeResize="0"/>
          <p:nvPr/>
        </p:nvPicPr>
        <p:blipFill rotWithShape="1">
          <a:blip r:embed="rId6">
            <a:alphaModFix/>
          </a:blip>
          <a:srcRect/>
          <a:stretch/>
        </p:blipFill>
        <p:spPr>
          <a:xfrm>
            <a:off x="6554122" y="4379698"/>
            <a:ext cx="1512345" cy="1329357"/>
          </a:xfrm>
          <a:prstGeom prst="rect">
            <a:avLst/>
          </a:prstGeom>
          <a:noFill/>
          <a:ln>
            <a:noFill/>
          </a:ln>
        </p:spPr>
      </p:pic>
      <p:sp>
        <p:nvSpPr>
          <p:cNvPr id="342" name="Google Shape;342;p9"/>
          <p:cNvSpPr txBox="1"/>
          <p:nvPr/>
        </p:nvSpPr>
        <p:spPr>
          <a:xfrm>
            <a:off x="2733666" y="4536561"/>
            <a:ext cx="3231352" cy="1015632"/>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2E75B5"/>
              </a:buClr>
              <a:buSzPts val="1800"/>
              <a:buFont typeface="Calibri"/>
              <a:buChar char="❖"/>
            </a:pPr>
            <a:r>
              <a:rPr lang="en-US" sz="1800" b="0" i="0" u="none" strike="noStrike" cap="none">
                <a:solidFill>
                  <a:srgbClr val="000000"/>
                </a:solidFill>
                <a:latin typeface="Arial"/>
                <a:ea typeface="Arial"/>
                <a:cs typeface="Arial"/>
                <a:sym typeface="Arial"/>
              </a:rPr>
              <a:t>RCMRD is the AfriGEO Secretariat </a:t>
            </a:r>
            <a:endParaRPr/>
          </a:p>
          <a:p>
            <a:pPr marL="457200" marR="0" lvl="0" indent="-228600" algn="just" rtl="0">
              <a:lnSpc>
                <a:spcPct val="100000"/>
              </a:lnSpc>
              <a:spcBef>
                <a:spcPts val="0"/>
              </a:spcBef>
              <a:spcAft>
                <a:spcPts val="0"/>
              </a:spcAft>
              <a:buClr>
                <a:srgbClr val="2E75B5"/>
              </a:buClr>
              <a:buSzPts val="1800"/>
              <a:buFont typeface="Calibri"/>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0"/>
          <p:cNvSpPr txBox="1"/>
          <p:nvPr/>
        </p:nvSpPr>
        <p:spPr>
          <a:xfrm>
            <a:off x="246081" y="3146474"/>
            <a:ext cx="221489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orbel"/>
                <a:ea typeface="Corbel"/>
                <a:cs typeface="Corbel"/>
                <a:sym typeface="Corbel"/>
              </a:rPr>
              <a:t>PARTNERS</a:t>
            </a:r>
            <a:endParaRPr sz="3200" b="0" i="0" u="none" strike="noStrike" cap="none">
              <a:solidFill>
                <a:schemeClr val="lt1"/>
              </a:solidFill>
              <a:latin typeface="Corbel"/>
              <a:ea typeface="Corbel"/>
              <a:cs typeface="Corbel"/>
              <a:sym typeface="Corbel"/>
            </a:endParaRPr>
          </a:p>
        </p:txBody>
      </p:sp>
      <p:pic>
        <p:nvPicPr>
          <p:cNvPr id="355" name="Google Shape;355;p70"/>
          <p:cNvPicPr preferRelativeResize="0"/>
          <p:nvPr/>
        </p:nvPicPr>
        <p:blipFill rotWithShape="1">
          <a:blip r:embed="rId3">
            <a:alphaModFix/>
          </a:blip>
          <a:srcRect/>
          <a:stretch/>
        </p:blipFill>
        <p:spPr>
          <a:xfrm>
            <a:off x="2876889" y="690737"/>
            <a:ext cx="1868006" cy="520255"/>
          </a:xfrm>
          <a:prstGeom prst="rect">
            <a:avLst/>
          </a:prstGeom>
          <a:noFill/>
          <a:ln>
            <a:noFill/>
          </a:ln>
        </p:spPr>
      </p:pic>
      <p:pic>
        <p:nvPicPr>
          <p:cNvPr id="356" name="Google Shape;356;p70"/>
          <p:cNvPicPr preferRelativeResize="0"/>
          <p:nvPr/>
        </p:nvPicPr>
        <p:blipFill rotWithShape="1">
          <a:blip r:embed="rId4">
            <a:alphaModFix/>
          </a:blip>
          <a:srcRect/>
          <a:stretch/>
        </p:blipFill>
        <p:spPr>
          <a:xfrm>
            <a:off x="5112672" y="706352"/>
            <a:ext cx="753095" cy="623994"/>
          </a:xfrm>
          <a:prstGeom prst="rect">
            <a:avLst/>
          </a:prstGeom>
          <a:noFill/>
          <a:ln>
            <a:noFill/>
          </a:ln>
        </p:spPr>
      </p:pic>
      <p:pic>
        <p:nvPicPr>
          <p:cNvPr id="357" name="Google Shape;357;p70"/>
          <p:cNvPicPr preferRelativeResize="0"/>
          <p:nvPr/>
        </p:nvPicPr>
        <p:blipFill rotWithShape="1">
          <a:blip r:embed="rId5">
            <a:alphaModFix/>
          </a:blip>
          <a:srcRect/>
          <a:stretch/>
        </p:blipFill>
        <p:spPr>
          <a:xfrm>
            <a:off x="4841917" y="2899525"/>
            <a:ext cx="2018977" cy="536113"/>
          </a:xfrm>
          <a:prstGeom prst="rect">
            <a:avLst/>
          </a:prstGeom>
          <a:noFill/>
          <a:ln>
            <a:noFill/>
          </a:ln>
        </p:spPr>
      </p:pic>
      <p:pic>
        <p:nvPicPr>
          <p:cNvPr id="358" name="Google Shape;358;p70"/>
          <p:cNvPicPr preferRelativeResize="0"/>
          <p:nvPr/>
        </p:nvPicPr>
        <p:blipFill rotWithShape="1">
          <a:blip r:embed="rId6">
            <a:alphaModFix/>
          </a:blip>
          <a:srcRect/>
          <a:stretch/>
        </p:blipFill>
        <p:spPr>
          <a:xfrm>
            <a:off x="4845408" y="4827218"/>
            <a:ext cx="898444" cy="716368"/>
          </a:xfrm>
          <a:prstGeom prst="rect">
            <a:avLst/>
          </a:prstGeom>
          <a:noFill/>
          <a:ln>
            <a:noFill/>
          </a:ln>
        </p:spPr>
      </p:pic>
      <p:pic>
        <p:nvPicPr>
          <p:cNvPr id="359" name="Google Shape;359;p70"/>
          <p:cNvPicPr preferRelativeResize="0"/>
          <p:nvPr/>
        </p:nvPicPr>
        <p:blipFill rotWithShape="1">
          <a:blip r:embed="rId7">
            <a:alphaModFix/>
          </a:blip>
          <a:srcRect/>
          <a:stretch/>
        </p:blipFill>
        <p:spPr>
          <a:xfrm>
            <a:off x="2780289" y="2894359"/>
            <a:ext cx="1705208" cy="573500"/>
          </a:xfrm>
          <a:prstGeom prst="rect">
            <a:avLst/>
          </a:prstGeom>
          <a:noFill/>
          <a:ln>
            <a:noFill/>
          </a:ln>
        </p:spPr>
      </p:pic>
      <p:pic>
        <p:nvPicPr>
          <p:cNvPr id="360" name="Google Shape;360;p70"/>
          <p:cNvPicPr preferRelativeResize="0"/>
          <p:nvPr/>
        </p:nvPicPr>
        <p:blipFill rotWithShape="1">
          <a:blip r:embed="rId8">
            <a:alphaModFix/>
          </a:blip>
          <a:srcRect r="37008" b="2587"/>
          <a:stretch/>
        </p:blipFill>
        <p:spPr>
          <a:xfrm>
            <a:off x="6136770" y="1746425"/>
            <a:ext cx="772025" cy="706742"/>
          </a:xfrm>
          <a:prstGeom prst="rect">
            <a:avLst/>
          </a:prstGeom>
          <a:noFill/>
          <a:ln>
            <a:noFill/>
          </a:ln>
        </p:spPr>
      </p:pic>
      <p:pic>
        <p:nvPicPr>
          <p:cNvPr id="361" name="Google Shape;361;p70"/>
          <p:cNvPicPr preferRelativeResize="0"/>
          <p:nvPr/>
        </p:nvPicPr>
        <p:blipFill rotWithShape="1">
          <a:blip r:embed="rId9">
            <a:alphaModFix/>
          </a:blip>
          <a:srcRect/>
          <a:stretch/>
        </p:blipFill>
        <p:spPr>
          <a:xfrm>
            <a:off x="5516166" y="3690883"/>
            <a:ext cx="759088" cy="716369"/>
          </a:xfrm>
          <a:prstGeom prst="rect">
            <a:avLst/>
          </a:prstGeom>
          <a:noFill/>
          <a:ln>
            <a:noFill/>
          </a:ln>
        </p:spPr>
      </p:pic>
      <p:pic>
        <p:nvPicPr>
          <p:cNvPr id="362" name="Google Shape;362;p70"/>
          <p:cNvPicPr preferRelativeResize="0"/>
          <p:nvPr/>
        </p:nvPicPr>
        <p:blipFill rotWithShape="1">
          <a:blip r:embed="rId10">
            <a:alphaModFix/>
          </a:blip>
          <a:srcRect/>
          <a:stretch/>
        </p:blipFill>
        <p:spPr>
          <a:xfrm>
            <a:off x="6908795" y="3791928"/>
            <a:ext cx="1337095" cy="594403"/>
          </a:xfrm>
          <a:prstGeom prst="rect">
            <a:avLst/>
          </a:prstGeom>
          <a:noFill/>
          <a:ln>
            <a:noFill/>
          </a:ln>
        </p:spPr>
      </p:pic>
      <p:pic>
        <p:nvPicPr>
          <p:cNvPr id="363" name="Google Shape;363;p70"/>
          <p:cNvPicPr preferRelativeResize="0"/>
          <p:nvPr/>
        </p:nvPicPr>
        <p:blipFill rotWithShape="1">
          <a:blip r:embed="rId11">
            <a:alphaModFix/>
          </a:blip>
          <a:srcRect/>
          <a:stretch/>
        </p:blipFill>
        <p:spPr>
          <a:xfrm>
            <a:off x="7439732" y="1746425"/>
            <a:ext cx="866835" cy="777281"/>
          </a:xfrm>
          <a:prstGeom prst="rect">
            <a:avLst/>
          </a:prstGeom>
          <a:noFill/>
          <a:ln>
            <a:noFill/>
          </a:ln>
        </p:spPr>
      </p:pic>
      <p:pic>
        <p:nvPicPr>
          <p:cNvPr id="364" name="Google Shape;364;p70"/>
          <p:cNvPicPr preferRelativeResize="0"/>
          <p:nvPr/>
        </p:nvPicPr>
        <p:blipFill rotWithShape="1">
          <a:blip r:embed="rId12">
            <a:alphaModFix/>
          </a:blip>
          <a:srcRect/>
          <a:stretch/>
        </p:blipFill>
        <p:spPr>
          <a:xfrm>
            <a:off x="2651948" y="4786910"/>
            <a:ext cx="1467291" cy="750193"/>
          </a:xfrm>
          <a:prstGeom prst="rect">
            <a:avLst/>
          </a:prstGeom>
          <a:noFill/>
          <a:ln>
            <a:noFill/>
          </a:ln>
        </p:spPr>
      </p:pic>
      <p:pic>
        <p:nvPicPr>
          <p:cNvPr id="365" name="Google Shape;365;p70"/>
          <p:cNvPicPr preferRelativeResize="0"/>
          <p:nvPr/>
        </p:nvPicPr>
        <p:blipFill rotWithShape="1">
          <a:blip r:embed="rId13">
            <a:alphaModFix/>
          </a:blip>
          <a:srcRect/>
          <a:stretch/>
        </p:blipFill>
        <p:spPr>
          <a:xfrm>
            <a:off x="6326731" y="4629808"/>
            <a:ext cx="1041735" cy="1041735"/>
          </a:xfrm>
          <a:prstGeom prst="rect">
            <a:avLst/>
          </a:prstGeom>
          <a:noFill/>
          <a:ln>
            <a:noFill/>
          </a:ln>
        </p:spPr>
      </p:pic>
      <p:pic>
        <p:nvPicPr>
          <p:cNvPr id="366" name="Google Shape;366;p70"/>
          <p:cNvPicPr preferRelativeResize="0"/>
          <p:nvPr/>
        </p:nvPicPr>
        <p:blipFill rotWithShape="1">
          <a:blip r:embed="rId14">
            <a:alphaModFix/>
          </a:blip>
          <a:srcRect/>
          <a:stretch/>
        </p:blipFill>
        <p:spPr>
          <a:xfrm>
            <a:off x="2641050" y="3743568"/>
            <a:ext cx="2471622" cy="642763"/>
          </a:xfrm>
          <a:prstGeom prst="rect">
            <a:avLst/>
          </a:prstGeom>
          <a:noFill/>
          <a:ln>
            <a:noFill/>
          </a:ln>
        </p:spPr>
      </p:pic>
      <p:pic>
        <p:nvPicPr>
          <p:cNvPr id="367" name="Google Shape;367;p70"/>
          <p:cNvPicPr preferRelativeResize="0"/>
          <p:nvPr/>
        </p:nvPicPr>
        <p:blipFill rotWithShape="1">
          <a:blip r:embed="rId15">
            <a:alphaModFix/>
          </a:blip>
          <a:srcRect/>
          <a:stretch/>
        </p:blipFill>
        <p:spPr>
          <a:xfrm>
            <a:off x="7257949" y="2954048"/>
            <a:ext cx="1246860" cy="536113"/>
          </a:xfrm>
          <a:prstGeom prst="rect">
            <a:avLst/>
          </a:prstGeom>
          <a:noFill/>
          <a:ln>
            <a:noFill/>
          </a:ln>
        </p:spPr>
      </p:pic>
      <p:pic>
        <p:nvPicPr>
          <p:cNvPr id="368" name="Google Shape;368;p70"/>
          <p:cNvPicPr preferRelativeResize="0"/>
          <p:nvPr/>
        </p:nvPicPr>
        <p:blipFill rotWithShape="1">
          <a:blip r:embed="rId16">
            <a:alphaModFix/>
          </a:blip>
          <a:srcRect/>
          <a:stretch/>
        </p:blipFill>
        <p:spPr>
          <a:xfrm>
            <a:off x="2876889" y="1549239"/>
            <a:ext cx="1064796" cy="935960"/>
          </a:xfrm>
          <a:prstGeom prst="rect">
            <a:avLst/>
          </a:prstGeom>
          <a:noFill/>
          <a:ln>
            <a:noFill/>
          </a:ln>
        </p:spPr>
      </p:pic>
      <p:pic>
        <p:nvPicPr>
          <p:cNvPr id="369" name="Google Shape;369;p70"/>
          <p:cNvPicPr preferRelativeResize="0"/>
          <p:nvPr/>
        </p:nvPicPr>
        <p:blipFill rotWithShape="1">
          <a:blip r:embed="rId17">
            <a:alphaModFix/>
          </a:blip>
          <a:srcRect/>
          <a:stretch/>
        </p:blipFill>
        <p:spPr>
          <a:xfrm>
            <a:off x="4572000" y="1585591"/>
            <a:ext cx="866835" cy="866835"/>
          </a:xfrm>
          <a:prstGeom prst="rect">
            <a:avLst/>
          </a:prstGeom>
          <a:noFill/>
          <a:ln>
            <a:noFill/>
          </a:ln>
        </p:spPr>
      </p:pic>
      <p:pic>
        <p:nvPicPr>
          <p:cNvPr id="370" name="Google Shape;370;p70"/>
          <p:cNvPicPr preferRelativeResize="0"/>
          <p:nvPr/>
        </p:nvPicPr>
        <p:blipFill rotWithShape="1">
          <a:blip r:embed="rId18">
            <a:alphaModFix/>
          </a:blip>
          <a:srcRect l="4470" t="7086" r="7086"/>
          <a:stretch/>
        </p:blipFill>
        <p:spPr>
          <a:xfrm>
            <a:off x="6463839" y="635597"/>
            <a:ext cx="794109" cy="740044"/>
          </a:xfrm>
          <a:prstGeom prst="rect">
            <a:avLst/>
          </a:prstGeom>
          <a:noFill/>
          <a:ln>
            <a:noFill/>
          </a:ln>
        </p:spPr>
      </p:pic>
      <p:pic>
        <p:nvPicPr>
          <p:cNvPr id="371" name="Google Shape;371;p70"/>
          <p:cNvPicPr preferRelativeResize="0"/>
          <p:nvPr/>
        </p:nvPicPr>
        <p:blipFill rotWithShape="1">
          <a:blip r:embed="rId19">
            <a:alphaModFix/>
          </a:blip>
          <a:srcRect/>
          <a:stretch/>
        </p:blipFill>
        <p:spPr>
          <a:xfrm>
            <a:off x="7814326" y="647297"/>
            <a:ext cx="388641" cy="7772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0"/>
          <p:cNvPicPr preferRelativeResize="0"/>
          <p:nvPr/>
        </p:nvPicPr>
        <p:blipFill rotWithShape="1">
          <a:blip r:embed="rId3">
            <a:alphaModFix/>
          </a:blip>
          <a:srcRect/>
          <a:stretch/>
        </p:blipFill>
        <p:spPr>
          <a:xfrm>
            <a:off x="0" y="0"/>
            <a:ext cx="9748299" cy="6858000"/>
          </a:xfrm>
          <a:prstGeom prst="rect">
            <a:avLst/>
          </a:prstGeom>
          <a:noFill/>
          <a:ln>
            <a:noFill/>
          </a:ln>
        </p:spPr>
      </p:pic>
      <p:sp>
        <p:nvSpPr>
          <p:cNvPr id="377" name="Google Shape;377;p20"/>
          <p:cNvSpPr txBox="1"/>
          <p:nvPr/>
        </p:nvSpPr>
        <p:spPr>
          <a:xfrm>
            <a:off x="4500904" y="5457488"/>
            <a:ext cx="6264696" cy="110251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B0F0"/>
                </a:solidFill>
                <a:latin typeface="Century Gothic"/>
                <a:ea typeface="Century Gothic"/>
                <a:cs typeface="Century Gothic"/>
                <a:sym typeface="Century Gothic"/>
              </a:rPr>
              <a:t>Thank you!</a:t>
            </a:r>
            <a:endParaRPr sz="1400" b="0" i="0" u="none" strike="noStrike" cap="none">
              <a:solidFill>
                <a:srgbClr val="00B0F0"/>
              </a:solidFill>
              <a:latin typeface="Arial"/>
              <a:ea typeface="Arial"/>
              <a:cs typeface="Arial"/>
              <a:sym typeface="Arial"/>
            </a:endParaRPr>
          </a:p>
        </p:txBody>
      </p:sp>
      <p:sp>
        <p:nvSpPr>
          <p:cNvPr id="378" name="Google Shape;378;p20"/>
          <p:cNvSpPr txBox="1"/>
          <p:nvPr/>
        </p:nvSpPr>
        <p:spPr>
          <a:xfrm>
            <a:off x="1314451" y="4131078"/>
            <a:ext cx="18473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5FA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5FA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5FAA"/>
              </a:solidFill>
              <a:latin typeface="Calibri"/>
              <a:ea typeface="Calibri"/>
              <a:cs typeface="Calibri"/>
              <a:sym typeface="Calibri"/>
            </a:endParaRPr>
          </a:p>
        </p:txBody>
      </p:sp>
      <p:sp>
        <p:nvSpPr>
          <p:cNvPr id="379" name="Google Shape;379;p20"/>
          <p:cNvSpPr txBox="1"/>
          <p:nvPr/>
        </p:nvSpPr>
        <p:spPr>
          <a:xfrm>
            <a:off x="3577440" y="968051"/>
            <a:ext cx="49298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https://www.rcmrd.org/</a:t>
            </a:r>
            <a:endParaRPr/>
          </a:p>
        </p:txBody>
      </p:sp>
      <p:sp>
        <p:nvSpPr>
          <p:cNvPr id="380" name="Google Shape;380;p20"/>
          <p:cNvSpPr txBox="1"/>
          <p:nvPr/>
        </p:nvSpPr>
        <p:spPr>
          <a:xfrm>
            <a:off x="3577440" y="1565560"/>
            <a:ext cx="49298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https://apps.rcmrd.org/</a:t>
            </a:r>
            <a:endParaRPr/>
          </a:p>
        </p:txBody>
      </p:sp>
      <p:sp>
        <p:nvSpPr>
          <p:cNvPr id="381" name="Google Shape;381;p20"/>
          <p:cNvSpPr txBox="1"/>
          <p:nvPr/>
        </p:nvSpPr>
        <p:spPr>
          <a:xfrm>
            <a:off x="2985482" y="3474534"/>
            <a:ext cx="49298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https://www.rcmrd.org/projects/servir-esa</a:t>
            </a:r>
            <a:endParaRPr/>
          </a:p>
        </p:txBody>
      </p:sp>
      <p:sp>
        <p:nvSpPr>
          <p:cNvPr id="382" name="Google Shape;382;p20"/>
          <p:cNvSpPr txBox="1"/>
          <p:nvPr/>
        </p:nvSpPr>
        <p:spPr>
          <a:xfrm>
            <a:off x="3506526" y="2905760"/>
            <a:ext cx="56374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https://opendata.rcmrd.org/</a:t>
            </a:r>
            <a:endParaRPr/>
          </a:p>
        </p:txBody>
      </p:sp>
      <p:sp>
        <p:nvSpPr>
          <p:cNvPr id="383" name="Google Shape;383;p20"/>
          <p:cNvSpPr txBox="1"/>
          <p:nvPr/>
        </p:nvSpPr>
        <p:spPr>
          <a:xfrm>
            <a:off x="3563494" y="2161534"/>
            <a:ext cx="56374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http://geoportal.rcmrd.org/</a:t>
            </a:r>
            <a:endParaRPr/>
          </a:p>
        </p:txBody>
      </p:sp>
      <p:sp>
        <p:nvSpPr>
          <p:cNvPr id="384" name="Google Shape;384;p20"/>
          <p:cNvSpPr txBox="1"/>
          <p:nvPr/>
        </p:nvSpPr>
        <p:spPr>
          <a:xfrm>
            <a:off x="2813633" y="4239108"/>
            <a:ext cx="56374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https://rcmrd.maps.arcgis.com/home/index.html</a:t>
            </a:r>
            <a:endParaRPr/>
          </a:p>
        </p:txBody>
      </p:sp>
      <p:sp>
        <p:nvSpPr>
          <p:cNvPr id="385" name="Google Shape;385;p20"/>
          <p:cNvSpPr txBox="1"/>
          <p:nvPr/>
        </p:nvSpPr>
        <p:spPr>
          <a:xfrm>
            <a:off x="3563494" y="193292"/>
            <a:ext cx="49298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sng" strike="noStrike" cap="none">
                <a:solidFill>
                  <a:schemeClr val="lt1"/>
                </a:solidFill>
                <a:latin typeface="Arial"/>
                <a:ea typeface="Arial"/>
                <a:cs typeface="Arial"/>
                <a:sym typeface="Arial"/>
              </a:rPr>
              <a:t>RCMRD Links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7"/>
          <p:cNvPicPr preferRelativeResize="0"/>
          <p:nvPr/>
        </p:nvPicPr>
        <p:blipFill rotWithShape="1">
          <a:blip r:embed="rId3">
            <a:alphaModFix/>
          </a:blip>
          <a:srcRect r="579" b="582"/>
          <a:stretch/>
        </p:blipFill>
        <p:spPr>
          <a:xfrm>
            <a:off x="3171773" y="682485"/>
            <a:ext cx="5546216" cy="5510281"/>
          </a:xfrm>
          <a:prstGeom prst="rect">
            <a:avLst/>
          </a:prstGeom>
          <a:noFill/>
          <a:ln>
            <a:noFill/>
          </a:ln>
        </p:spPr>
      </p:pic>
      <p:sp>
        <p:nvSpPr>
          <p:cNvPr id="109" name="Google Shape;109;p27"/>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000"/>
              <a:buFont typeface="Corbel"/>
              <a:buNone/>
            </a:pPr>
            <a:r>
              <a:rPr lang="en-US"/>
              <a:t>THE RCMRD MEMBER STATES</a:t>
            </a:r>
            <a:endParaRPr/>
          </a:p>
        </p:txBody>
      </p:sp>
      <p:pic>
        <p:nvPicPr>
          <p:cNvPr id="110" name="Google Shape;110;p27"/>
          <p:cNvPicPr preferRelativeResize="0"/>
          <p:nvPr/>
        </p:nvPicPr>
        <p:blipFill rotWithShape="1">
          <a:blip r:embed="rId4">
            <a:alphaModFix/>
          </a:blip>
          <a:srcRect/>
          <a:stretch/>
        </p:blipFill>
        <p:spPr>
          <a:xfrm>
            <a:off x="0" y="107326"/>
            <a:ext cx="3666478" cy="8916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2"/>
          <p:cNvSpPr txBox="1">
            <a:spLocks noGrp="1"/>
          </p:cNvSpPr>
          <p:nvPr>
            <p:ph type="title"/>
          </p:nvPr>
        </p:nvSpPr>
        <p:spPr>
          <a:xfrm>
            <a:off x="1194434" y="308720"/>
            <a:ext cx="5812155" cy="5389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Arial Black"/>
              <a:buNone/>
            </a:pPr>
            <a:r>
              <a:rPr lang="en-US" sz="2400">
                <a:latin typeface="Arial Black"/>
                <a:ea typeface="Arial Black"/>
                <a:cs typeface="Arial Black"/>
                <a:sym typeface="Arial Black"/>
              </a:rPr>
              <a:t>RCMRD MISSION AND VISION</a:t>
            </a:r>
            <a:endParaRPr/>
          </a:p>
        </p:txBody>
      </p:sp>
      <p:sp>
        <p:nvSpPr>
          <p:cNvPr id="116" name="Google Shape;116;p52"/>
          <p:cNvSpPr txBox="1"/>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3200"/>
              <a:buFont typeface="Arial"/>
              <a:buNone/>
            </a:pPr>
            <a:r>
              <a:rPr lang="en-US" sz="3200" b="1" i="0" u="none" strike="noStrike" cap="none">
                <a:solidFill>
                  <a:srgbClr val="FFFFFF"/>
                </a:solidFill>
                <a:latin typeface="Corbel"/>
                <a:ea typeface="Corbel"/>
                <a:cs typeface="Corbel"/>
                <a:sym typeface="Corbel"/>
              </a:rPr>
              <a:t>ABOUT RCMRD</a:t>
            </a:r>
            <a:endParaRPr/>
          </a:p>
        </p:txBody>
      </p:sp>
      <p:pic>
        <p:nvPicPr>
          <p:cNvPr id="117" name="Google Shape;117;p52"/>
          <p:cNvPicPr preferRelativeResize="0"/>
          <p:nvPr/>
        </p:nvPicPr>
        <p:blipFill rotWithShape="1">
          <a:blip r:embed="rId3">
            <a:alphaModFix/>
          </a:blip>
          <a:srcRect/>
          <a:stretch/>
        </p:blipFill>
        <p:spPr>
          <a:xfrm>
            <a:off x="3030277" y="847664"/>
            <a:ext cx="4919289" cy="52720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p:cNvPicPr preferRelativeResize="0"/>
          <p:nvPr/>
        </p:nvPicPr>
        <p:blipFill rotWithShape="1">
          <a:blip r:embed="rId3">
            <a:alphaModFix/>
          </a:blip>
          <a:srcRect/>
          <a:stretch/>
        </p:blipFill>
        <p:spPr>
          <a:xfrm>
            <a:off x="2793822" y="1319822"/>
            <a:ext cx="1557413" cy="1557413"/>
          </a:xfrm>
          <a:prstGeom prst="rect">
            <a:avLst/>
          </a:prstGeom>
          <a:solidFill>
            <a:schemeClr val="lt1"/>
          </a:solidFill>
          <a:ln>
            <a:noFill/>
          </a:ln>
        </p:spPr>
      </p:pic>
      <p:sp>
        <p:nvSpPr>
          <p:cNvPr id="137" name="Google Shape;137;p6"/>
          <p:cNvSpPr txBox="1">
            <a:spLocks noGrp="1"/>
          </p:cNvSpPr>
          <p:nvPr>
            <p:ph type="title"/>
          </p:nvPr>
        </p:nvSpPr>
        <p:spPr>
          <a:xfrm>
            <a:off x="1110723" y="310329"/>
            <a:ext cx="6264696" cy="5389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Arial Black"/>
              <a:buNone/>
            </a:pPr>
            <a:r>
              <a:rPr lang="en-US" sz="2400">
                <a:latin typeface="Arial Black"/>
                <a:ea typeface="Arial Black"/>
                <a:cs typeface="Arial Black"/>
                <a:sym typeface="Arial Black"/>
              </a:rPr>
              <a:t>RCMRD CORE MANDATE</a:t>
            </a:r>
            <a:endParaRPr/>
          </a:p>
        </p:txBody>
      </p:sp>
      <p:sp>
        <p:nvSpPr>
          <p:cNvPr id="138" name="Google Shape;138;p6"/>
          <p:cNvSpPr txBox="1"/>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2400"/>
              <a:buFont typeface="Arial"/>
              <a:buNone/>
            </a:pPr>
            <a:r>
              <a:rPr lang="en-US" sz="2400" b="1" i="0" u="none" strike="noStrike" cap="none">
                <a:solidFill>
                  <a:srgbClr val="FFFFFF"/>
                </a:solidFill>
                <a:latin typeface="Corbel"/>
                <a:ea typeface="Corbel"/>
                <a:cs typeface="Corbel"/>
                <a:sym typeface="Corbel"/>
              </a:rPr>
              <a:t>THE RCMRD CORE MANDATE</a:t>
            </a:r>
            <a:endParaRPr/>
          </a:p>
        </p:txBody>
      </p:sp>
      <p:pic>
        <p:nvPicPr>
          <p:cNvPr id="139" name="Google Shape;139;p6"/>
          <p:cNvPicPr preferRelativeResize="0"/>
          <p:nvPr/>
        </p:nvPicPr>
        <p:blipFill rotWithShape="1">
          <a:blip r:embed="rId4">
            <a:alphaModFix/>
          </a:blip>
          <a:srcRect/>
          <a:stretch/>
        </p:blipFill>
        <p:spPr>
          <a:xfrm>
            <a:off x="7256958" y="3067304"/>
            <a:ext cx="1345816" cy="931117"/>
          </a:xfrm>
          <a:prstGeom prst="rect">
            <a:avLst/>
          </a:prstGeom>
          <a:noFill/>
          <a:ln>
            <a:noFill/>
          </a:ln>
        </p:spPr>
      </p:pic>
      <p:pic>
        <p:nvPicPr>
          <p:cNvPr id="140" name="Google Shape;140;p6"/>
          <p:cNvPicPr preferRelativeResize="0"/>
          <p:nvPr/>
        </p:nvPicPr>
        <p:blipFill rotWithShape="1">
          <a:blip r:embed="rId5">
            <a:alphaModFix/>
          </a:blip>
          <a:srcRect/>
          <a:stretch/>
        </p:blipFill>
        <p:spPr>
          <a:xfrm>
            <a:off x="7465383" y="1320255"/>
            <a:ext cx="1115667" cy="1115667"/>
          </a:xfrm>
          <a:prstGeom prst="rect">
            <a:avLst/>
          </a:prstGeom>
          <a:noFill/>
          <a:ln>
            <a:noFill/>
          </a:ln>
        </p:spPr>
      </p:pic>
      <p:pic>
        <p:nvPicPr>
          <p:cNvPr id="141" name="Google Shape;141;p6"/>
          <p:cNvPicPr preferRelativeResize="0"/>
          <p:nvPr/>
        </p:nvPicPr>
        <p:blipFill rotWithShape="1">
          <a:blip r:embed="rId6">
            <a:alphaModFix/>
          </a:blip>
          <a:srcRect l="-1" r="108" b="6497"/>
          <a:stretch/>
        </p:blipFill>
        <p:spPr>
          <a:xfrm>
            <a:off x="5040302" y="221179"/>
            <a:ext cx="1304839" cy="1329325"/>
          </a:xfrm>
          <a:prstGeom prst="rect">
            <a:avLst/>
          </a:prstGeom>
          <a:noFill/>
          <a:ln>
            <a:noFill/>
          </a:ln>
        </p:spPr>
      </p:pic>
      <p:pic>
        <p:nvPicPr>
          <p:cNvPr id="142" name="Google Shape;142;p6"/>
          <p:cNvPicPr preferRelativeResize="0"/>
          <p:nvPr/>
        </p:nvPicPr>
        <p:blipFill rotWithShape="1">
          <a:blip r:embed="rId7">
            <a:alphaModFix/>
          </a:blip>
          <a:srcRect l="3676" r="2871" b="2872"/>
          <a:stretch/>
        </p:blipFill>
        <p:spPr>
          <a:xfrm>
            <a:off x="2955016" y="3064929"/>
            <a:ext cx="1627328" cy="959176"/>
          </a:xfrm>
          <a:prstGeom prst="rect">
            <a:avLst/>
          </a:prstGeom>
          <a:noFill/>
          <a:ln>
            <a:noFill/>
          </a:ln>
        </p:spPr>
      </p:pic>
      <p:pic>
        <p:nvPicPr>
          <p:cNvPr id="143" name="Google Shape;143;p6"/>
          <p:cNvPicPr preferRelativeResize="0"/>
          <p:nvPr/>
        </p:nvPicPr>
        <p:blipFill rotWithShape="1">
          <a:blip r:embed="rId8">
            <a:alphaModFix/>
          </a:blip>
          <a:srcRect/>
          <a:stretch/>
        </p:blipFill>
        <p:spPr>
          <a:xfrm>
            <a:off x="7375419" y="4387657"/>
            <a:ext cx="1273002" cy="1185711"/>
          </a:xfrm>
          <a:prstGeom prst="rect">
            <a:avLst/>
          </a:prstGeom>
          <a:noFill/>
          <a:ln>
            <a:noFill/>
          </a:ln>
        </p:spPr>
      </p:pic>
      <p:pic>
        <p:nvPicPr>
          <p:cNvPr id="144" name="Google Shape;144;p6"/>
          <p:cNvPicPr preferRelativeResize="0"/>
          <p:nvPr/>
        </p:nvPicPr>
        <p:blipFill rotWithShape="1">
          <a:blip r:embed="rId9">
            <a:alphaModFix/>
          </a:blip>
          <a:srcRect l="3980" t="2967" r="11029" b="2192"/>
          <a:stretch/>
        </p:blipFill>
        <p:spPr>
          <a:xfrm>
            <a:off x="2999643" y="4387657"/>
            <a:ext cx="1582701" cy="1362414"/>
          </a:xfrm>
          <a:prstGeom prst="rect">
            <a:avLst/>
          </a:prstGeom>
          <a:noFill/>
          <a:ln>
            <a:noFill/>
          </a:ln>
        </p:spPr>
      </p:pic>
      <p:sp>
        <p:nvSpPr>
          <p:cNvPr id="145" name="Google Shape;145;p6"/>
          <p:cNvSpPr txBox="1"/>
          <p:nvPr/>
        </p:nvSpPr>
        <p:spPr>
          <a:xfrm>
            <a:off x="2796215" y="2686107"/>
            <a:ext cx="21465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485D11"/>
                </a:solidFill>
                <a:latin typeface="Arial"/>
                <a:ea typeface="Arial"/>
                <a:cs typeface="Arial"/>
                <a:sym typeface="Arial"/>
              </a:rPr>
              <a:t>Capacity Development</a:t>
            </a:r>
            <a:endParaRPr/>
          </a:p>
        </p:txBody>
      </p:sp>
      <p:sp>
        <p:nvSpPr>
          <p:cNvPr id="146" name="Google Shape;146;p6"/>
          <p:cNvSpPr txBox="1"/>
          <p:nvPr/>
        </p:nvSpPr>
        <p:spPr>
          <a:xfrm>
            <a:off x="6852590" y="3940510"/>
            <a:ext cx="20488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2060"/>
                </a:solidFill>
                <a:latin typeface="Arial"/>
                <a:ea typeface="Arial"/>
                <a:cs typeface="Arial"/>
                <a:sym typeface="Arial"/>
              </a:rPr>
              <a:t>Project Implementation </a:t>
            </a:r>
            <a:endParaRPr/>
          </a:p>
        </p:txBody>
      </p:sp>
      <p:sp>
        <p:nvSpPr>
          <p:cNvPr id="147" name="Google Shape;147;p6"/>
          <p:cNvSpPr txBox="1"/>
          <p:nvPr/>
        </p:nvSpPr>
        <p:spPr>
          <a:xfrm>
            <a:off x="5055288" y="1503188"/>
            <a:ext cx="170604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2060"/>
                </a:solidFill>
                <a:latin typeface="Arial"/>
                <a:ea typeface="Arial"/>
                <a:cs typeface="Arial"/>
                <a:sym typeface="Arial"/>
              </a:rPr>
              <a:t>Advisory Services</a:t>
            </a:r>
            <a:endParaRPr/>
          </a:p>
        </p:txBody>
      </p:sp>
      <p:sp>
        <p:nvSpPr>
          <p:cNvPr id="148" name="Google Shape;148;p6"/>
          <p:cNvSpPr txBox="1"/>
          <p:nvPr/>
        </p:nvSpPr>
        <p:spPr>
          <a:xfrm>
            <a:off x="6998771" y="2438745"/>
            <a:ext cx="190270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485D11"/>
                </a:solidFill>
                <a:latin typeface="Arial"/>
                <a:ea typeface="Arial"/>
                <a:cs typeface="Arial"/>
                <a:sym typeface="Arial"/>
              </a:rPr>
              <a:t>Data and Information </a:t>
            </a:r>
            <a:endParaRPr/>
          </a:p>
          <a:p>
            <a:pPr marL="0" marR="0" lvl="0" indent="0" algn="ctr" rtl="0">
              <a:lnSpc>
                <a:spcPct val="100000"/>
              </a:lnSpc>
              <a:spcBef>
                <a:spcPts val="0"/>
              </a:spcBef>
              <a:spcAft>
                <a:spcPts val="0"/>
              </a:spcAft>
              <a:buNone/>
            </a:pPr>
            <a:r>
              <a:rPr lang="en-US" sz="1400" b="0" i="0" u="none" strike="noStrike" cap="none">
                <a:solidFill>
                  <a:srgbClr val="485D11"/>
                </a:solidFill>
                <a:latin typeface="Arial"/>
                <a:ea typeface="Arial"/>
                <a:cs typeface="Arial"/>
                <a:sym typeface="Arial"/>
              </a:rPr>
              <a:t>Dissemination</a:t>
            </a:r>
            <a:endParaRPr/>
          </a:p>
        </p:txBody>
      </p:sp>
      <p:sp>
        <p:nvSpPr>
          <p:cNvPr id="149" name="Google Shape;149;p6"/>
          <p:cNvSpPr txBox="1"/>
          <p:nvPr/>
        </p:nvSpPr>
        <p:spPr>
          <a:xfrm>
            <a:off x="2778037" y="5750071"/>
            <a:ext cx="23952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Research and Development</a:t>
            </a:r>
            <a:endParaRPr/>
          </a:p>
        </p:txBody>
      </p:sp>
      <p:sp>
        <p:nvSpPr>
          <p:cNvPr id="150" name="Google Shape;150;p6"/>
          <p:cNvSpPr txBox="1"/>
          <p:nvPr/>
        </p:nvSpPr>
        <p:spPr>
          <a:xfrm>
            <a:off x="2838604" y="3998421"/>
            <a:ext cx="22740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2060"/>
                </a:solidFill>
                <a:latin typeface="Arial"/>
                <a:ea typeface="Arial"/>
                <a:cs typeface="Arial"/>
                <a:sym typeface="Arial"/>
              </a:rPr>
              <a:t>Knowledge Management</a:t>
            </a:r>
            <a:endParaRPr/>
          </a:p>
        </p:txBody>
      </p:sp>
      <p:sp>
        <p:nvSpPr>
          <p:cNvPr id="151" name="Google Shape;151;p6"/>
          <p:cNvSpPr txBox="1"/>
          <p:nvPr/>
        </p:nvSpPr>
        <p:spPr>
          <a:xfrm>
            <a:off x="6470244" y="5606713"/>
            <a:ext cx="217817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Servicing and Calibration of Mapping  Equipment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5"/>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000"/>
              <a:buFont typeface="Arial"/>
              <a:buNone/>
            </a:pPr>
            <a:r>
              <a:rPr lang="en-US">
                <a:latin typeface="Arial"/>
                <a:ea typeface="Arial"/>
                <a:cs typeface="Arial"/>
                <a:sym typeface="Arial"/>
              </a:rPr>
              <a:t>RCMRD THEMATIC AREAS </a:t>
            </a:r>
            <a:br>
              <a:rPr lang="en-US">
                <a:latin typeface="Arial"/>
                <a:ea typeface="Arial"/>
                <a:cs typeface="Arial"/>
                <a:sym typeface="Arial"/>
              </a:rPr>
            </a:br>
            <a:br>
              <a:rPr lang="en-US">
                <a:latin typeface="Arial"/>
                <a:ea typeface="Arial"/>
                <a:cs typeface="Arial"/>
                <a:sym typeface="Arial"/>
              </a:rPr>
            </a:br>
            <a:r>
              <a:rPr lang="en-US" sz="2400">
                <a:latin typeface="Arial"/>
                <a:ea typeface="Arial"/>
                <a:cs typeface="Arial"/>
                <a:sym typeface="Arial"/>
              </a:rPr>
              <a:t>In support of SDGs &amp; AU 2063 Agenda</a:t>
            </a:r>
            <a:endParaRPr/>
          </a:p>
        </p:txBody>
      </p:sp>
      <p:pic>
        <p:nvPicPr>
          <p:cNvPr id="165" name="Google Shape;165;p55"/>
          <p:cNvPicPr preferRelativeResize="0"/>
          <p:nvPr/>
        </p:nvPicPr>
        <p:blipFill rotWithShape="1">
          <a:blip r:embed="rId3">
            <a:alphaModFix/>
          </a:blip>
          <a:srcRect/>
          <a:stretch/>
        </p:blipFill>
        <p:spPr>
          <a:xfrm>
            <a:off x="3290103" y="398182"/>
            <a:ext cx="1518425" cy="1275097"/>
          </a:xfrm>
          <a:prstGeom prst="rect">
            <a:avLst/>
          </a:prstGeom>
          <a:noFill/>
          <a:ln>
            <a:noFill/>
          </a:ln>
        </p:spPr>
      </p:pic>
      <p:pic>
        <p:nvPicPr>
          <p:cNvPr id="166" name="Google Shape;166;p55"/>
          <p:cNvPicPr preferRelativeResize="0"/>
          <p:nvPr/>
        </p:nvPicPr>
        <p:blipFill rotWithShape="1">
          <a:blip r:embed="rId4">
            <a:alphaModFix/>
          </a:blip>
          <a:srcRect/>
          <a:stretch/>
        </p:blipFill>
        <p:spPr>
          <a:xfrm>
            <a:off x="6516729" y="390709"/>
            <a:ext cx="1651039" cy="1235514"/>
          </a:xfrm>
          <a:prstGeom prst="rect">
            <a:avLst/>
          </a:prstGeom>
          <a:noFill/>
          <a:ln>
            <a:noFill/>
          </a:ln>
        </p:spPr>
      </p:pic>
      <p:pic>
        <p:nvPicPr>
          <p:cNvPr id="167" name="Google Shape;167;p55"/>
          <p:cNvPicPr preferRelativeResize="0"/>
          <p:nvPr/>
        </p:nvPicPr>
        <p:blipFill rotWithShape="1">
          <a:blip r:embed="rId5">
            <a:alphaModFix/>
          </a:blip>
          <a:srcRect/>
          <a:stretch/>
        </p:blipFill>
        <p:spPr>
          <a:xfrm>
            <a:off x="3231124" y="2607623"/>
            <a:ext cx="1636382" cy="1372393"/>
          </a:xfrm>
          <a:prstGeom prst="rect">
            <a:avLst/>
          </a:prstGeom>
          <a:noFill/>
          <a:ln>
            <a:noFill/>
          </a:ln>
        </p:spPr>
      </p:pic>
      <p:pic>
        <p:nvPicPr>
          <p:cNvPr id="168" name="Google Shape;168;p55"/>
          <p:cNvPicPr preferRelativeResize="0"/>
          <p:nvPr/>
        </p:nvPicPr>
        <p:blipFill rotWithShape="1">
          <a:blip r:embed="rId6">
            <a:alphaModFix/>
          </a:blip>
          <a:srcRect/>
          <a:stretch/>
        </p:blipFill>
        <p:spPr>
          <a:xfrm>
            <a:off x="6743701" y="2645412"/>
            <a:ext cx="1711214" cy="1372394"/>
          </a:xfrm>
          <a:prstGeom prst="rect">
            <a:avLst/>
          </a:prstGeom>
          <a:noFill/>
          <a:ln>
            <a:noFill/>
          </a:ln>
        </p:spPr>
      </p:pic>
      <p:sp>
        <p:nvSpPr>
          <p:cNvPr id="169" name="Google Shape;169;p55"/>
          <p:cNvSpPr txBox="1"/>
          <p:nvPr/>
        </p:nvSpPr>
        <p:spPr>
          <a:xfrm>
            <a:off x="2574348" y="1817190"/>
            <a:ext cx="29499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B25405"/>
                </a:solidFill>
                <a:latin typeface="Arial"/>
                <a:ea typeface="Arial"/>
                <a:cs typeface="Arial"/>
                <a:sym typeface="Arial"/>
              </a:rPr>
              <a:t>AGRICULTURE AND FOOD SECURITY</a:t>
            </a:r>
            <a:endParaRPr/>
          </a:p>
        </p:txBody>
      </p:sp>
      <p:sp>
        <p:nvSpPr>
          <p:cNvPr id="170" name="Google Shape;170;p55"/>
          <p:cNvSpPr txBox="1"/>
          <p:nvPr/>
        </p:nvSpPr>
        <p:spPr>
          <a:xfrm>
            <a:off x="6516729" y="4165347"/>
            <a:ext cx="2892439" cy="3129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2060"/>
                </a:solidFill>
                <a:latin typeface="Arial"/>
                <a:ea typeface="Arial"/>
                <a:cs typeface="Arial"/>
                <a:sym typeface="Arial"/>
              </a:rPr>
              <a:t>WEATHER AND CLIMATE</a:t>
            </a:r>
            <a:endParaRPr/>
          </a:p>
        </p:txBody>
      </p:sp>
      <p:sp>
        <p:nvSpPr>
          <p:cNvPr id="171" name="Google Shape;171;p55"/>
          <p:cNvSpPr txBox="1"/>
          <p:nvPr/>
        </p:nvSpPr>
        <p:spPr>
          <a:xfrm>
            <a:off x="2400301" y="4181017"/>
            <a:ext cx="363354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C594F"/>
                </a:solidFill>
                <a:latin typeface="Arial"/>
                <a:ea typeface="Arial"/>
                <a:cs typeface="Arial"/>
                <a:sym typeface="Arial"/>
              </a:rPr>
              <a:t>WATER AND WATER RELATED DISASTERS</a:t>
            </a:r>
            <a:endParaRPr/>
          </a:p>
        </p:txBody>
      </p:sp>
      <p:sp>
        <p:nvSpPr>
          <p:cNvPr id="172" name="Google Shape;172;p55"/>
          <p:cNvSpPr txBox="1"/>
          <p:nvPr/>
        </p:nvSpPr>
        <p:spPr>
          <a:xfrm>
            <a:off x="5870543" y="1902913"/>
            <a:ext cx="308376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485D11"/>
                </a:solidFill>
                <a:latin typeface="Arial"/>
                <a:ea typeface="Arial"/>
                <a:cs typeface="Arial"/>
                <a:sym typeface="Arial"/>
              </a:rPr>
              <a:t>LAND ADMINISTRATION AND MANAGEMENT</a:t>
            </a:r>
            <a:endParaRPr/>
          </a:p>
        </p:txBody>
      </p:sp>
      <p:pic>
        <p:nvPicPr>
          <p:cNvPr id="173" name="Google Shape;173;p55"/>
          <p:cNvPicPr preferRelativeResize="0"/>
          <p:nvPr/>
        </p:nvPicPr>
        <p:blipFill rotWithShape="1">
          <a:blip r:embed="rId7">
            <a:alphaModFix/>
          </a:blip>
          <a:srcRect/>
          <a:stretch/>
        </p:blipFill>
        <p:spPr>
          <a:xfrm>
            <a:off x="5186891" y="4490670"/>
            <a:ext cx="1918984" cy="1515284"/>
          </a:xfrm>
          <a:prstGeom prst="rect">
            <a:avLst/>
          </a:prstGeom>
          <a:noFill/>
          <a:ln>
            <a:noFill/>
          </a:ln>
        </p:spPr>
      </p:pic>
      <p:sp>
        <p:nvSpPr>
          <p:cNvPr id="174" name="Google Shape;174;p55"/>
          <p:cNvSpPr txBox="1"/>
          <p:nvPr/>
        </p:nvSpPr>
        <p:spPr>
          <a:xfrm>
            <a:off x="4808528" y="5997227"/>
            <a:ext cx="2959896" cy="3129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BB8A00"/>
                </a:solidFill>
                <a:latin typeface="Arial"/>
                <a:ea typeface="Arial"/>
                <a:cs typeface="Arial"/>
                <a:sym typeface="Arial"/>
              </a:rPr>
              <a:t>KNOWLEDGE MANAGEMENT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6"/>
          <p:cNvSpPr txBox="1">
            <a:spLocks noGrp="1"/>
          </p:cNvSpPr>
          <p:nvPr>
            <p:ph type="title"/>
          </p:nvPr>
        </p:nvSpPr>
        <p:spPr>
          <a:xfrm>
            <a:off x="189689" y="1123838"/>
            <a:ext cx="221061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400"/>
              <a:buFont typeface="Corbel"/>
              <a:buNone/>
            </a:pPr>
            <a:r>
              <a:rPr lang="en-US" sz="2400"/>
              <a:t>ACTIVITIES IN THE MEMBER STATES</a:t>
            </a:r>
            <a:endParaRPr/>
          </a:p>
        </p:txBody>
      </p:sp>
      <p:sp>
        <p:nvSpPr>
          <p:cNvPr id="180" name="Google Shape;180;p56"/>
          <p:cNvSpPr txBox="1"/>
          <p:nvPr/>
        </p:nvSpPr>
        <p:spPr>
          <a:xfrm>
            <a:off x="3039549" y="257402"/>
            <a:ext cx="5355059" cy="830997"/>
          </a:xfrm>
          <a:prstGeom prst="rect">
            <a:avLst/>
          </a:prstGeom>
          <a:solidFill>
            <a:schemeClr val="lt1"/>
          </a:solidFill>
          <a:ln w="10775" cap="flat" cmpd="sng">
            <a:solidFill>
              <a:srgbClr val="8BD5E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dk1"/>
                </a:solidFill>
                <a:latin typeface="Arial"/>
                <a:ea typeface="Arial"/>
                <a:cs typeface="Arial"/>
                <a:sym typeface="Arial"/>
              </a:rPr>
              <a:t>PROJECTS BEING IMPLEMENTED IN THE MEMBER STATES</a:t>
            </a:r>
            <a:endParaRPr/>
          </a:p>
        </p:txBody>
      </p:sp>
      <p:grpSp>
        <p:nvGrpSpPr>
          <p:cNvPr id="181" name="Google Shape;181;p56"/>
          <p:cNvGrpSpPr/>
          <p:nvPr/>
        </p:nvGrpSpPr>
        <p:grpSpPr>
          <a:xfrm>
            <a:off x="-3107328" y="799785"/>
            <a:ext cx="11224961" cy="4577178"/>
            <a:chOff x="-5017535" y="-555428"/>
            <a:chExt cx="9010891" cy="3808051"/>
          </a:xfrm>
        </p:grpSpPr>
        <p:sp>
          <p:nvSpPr>
            <p:cNvPr id="182" name="Google Shape;182;p56"/>
            <p:cNvSpPr/>
            <p:nvPr/>
          </p:nvSpPr>
          <p:spPr>
            <a:xfrm>
              <a:off x="-1" y="-104804"/>
              <a:ext cx="3993357" cy="48994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3" name="Google Shape;183;p56"/>
            <p:cNvSpPr txBox="1"/>
            <p:nvPr/>
          </p:nvSpPr>
          <p:spPr>
            <a:xfrm>
              <a:off x="-4926735" y="-555428"/>
              <a:ext cx="3993357" cy="489942"/>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2E75B5"/>
                </a:buClr>
                <a:buSzPts val="1400"/>
                <a:buFont typeface="Noto Sans Symbols"/>
                <a:buNone/>
              </a:pPr>
              <a:endParaRPr sz="1800" b="0" i="0" u="none" strike="noStrike" cap="none">
                <a:solidFill>
                  <a:srgbClr val="000000"/>
                </a:solidFill>
                <a:latin typeface="Arial"/>
                <a:ea typeface="Arial"/>
                <a:cs typeface="Arial"/>
                <a:sym typeface="Arial"/>
              </a:endParaRPr>
            </a:p>
          </p:txBody>
        </p:sp>
        <p:sp>
          <p:nvSpPr>
            <p:cNvPr id="184" name="Google Shape;184;p56"/>
            <p:cNvSpPr txBox="1"/>
            <p:nvPr/>
          </p:nvSpPr>
          <p:spPr>
            <a:xfrm>
              <a:off x="-5017535" y="135605"/>
              <a:ext cx="3993357" cy="489942"/>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85" name="Google Shape;185;p56"/>
            <p:cNvSpPr txBox="1"/>
            <p:nvPr/>
          </p:nvSpPr>
          <p:spPr>
            <a:xfrm>
              <a:off x="-452033" y="2762681"/>
              <a:ext cx="3993357" cy="489942"/>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endParaRPr sz="1800" b="1" i="0" u="none" strike="noStrike" cap="none">
                <a:solidFill>
                  <a:srgbClr val="000000"/>
                </a:solidFill>
                <a:latin typeface="Arial"/>
                <a:ea typeface="Arial"/>
                <a:cs typeface="Arial"/>
                <a:sym typeface="Arial"/>
              </a:endParaRPr>
            </a:p>
          </p:txBody>
        </p:sp>
        <p:sp>
          <p:nvSpPr>
            <p:cNvPr id="186" name="Google Shape;186;p56"/>
            <p:cNvSpPr txBox="1"/>
            <p:nvPr/>
          </p:nvSpPr>
          <p:spPr>
            <a:xfrm>
              <a:off x="-83100" y="2341667"/>
              <a:ext cx="3993357" cy="489942"/>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endParaRPr sz="1800" b="1" i="0" u="none" strike="noStrike" cap="none">
                <a:solidFill>
                  <a:srgbClr val="000000"/>
                </a:solidFill>
                <a:latin typeface="Arial"/>
                <a:ea typeface="Arial"/>
                <a:cs typeface="Arial"/>
                <a:sym typeface="Arial"/>
              </a:endParaRPr>
            </a:p>
          </p:txBody>
        </p:sp>
        <p:sp>
          <p:nvSpPr>
            <p:cNvPr id="187" name="Google Shape;187;p56"/>
            <p:cNvSpPr txBox="1"/>
            <p:nvPr/>
          </p:nvSpPr>
          <p:spPr>
            <a:xfrm>
              <a:off x="-48972" y="1795686"/>
              <a:ext cx="3993357" cy="489942"/>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endParaRPr sz="1800" b="1" i="0" u="none" strike="noStrike" cap="none">
                <a:solidFill>
                  <a:srgbClr val="000000"/>
                </a:solidFill>
                <a:latin typeface="Arial"/>
                <a:ea typeface="Arial"/>
                <a:cs typeface="Arial"/>
                <a:sym typeface="Arial"/>
              </a:endParaRPr>
            </a:p>
          </p:txBody>
        </p:sp>
      </p:grpSp>
      <p:sp>
        <p:nvSpPr>
          <p:cNvPr id="188" name="Google Shape;188;p56"/>
          <p:cNvSpPr txBox="1"/>
          <p:nvPr/>
        </p:nvSpPr>
        <p:spPr>
          <a:xfrm>
            <a:off x="2698466" y="1341423"/>
            <a:ext cx="6445533" cy="606319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Global Monitoring for Environment and Security and Africa (GMES &amp; Africa). </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SERVIR Eastern and Southern Africa Project (SERVIR E&amp;SA).</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Alliance for a Green Revolution in Africa (AGRA).</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Biodiversity and Protected Areas Management (BIOPAMA).</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Hazard Atlas Development Project.</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Eastern Africa Forest Observatory (OFESA).</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Network of Excellence on Land Governance in Africa (NELGA) Land Data Hub.</a:t>
            </a:r>
            <a:endParaRPr/>
          </a:p>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The Community-Based Flood Early Warning Systems (CBFEWS).</a:t>
            </a:r>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Noto Sans Symbols"/>
              <a:buChar char="❑"/>
            </a:pPr>
            <a:r>
              <a:rPr lang="en-US" sz="1600" b="1" i="0" u="none" strike="noStrike" cap="none">
                <a:solidFill>
                  <a:srgbClr val="000000"/>
                </a:solidFill>
                <a:latin typeface="Arial"/>
                <a:ea typeface="Arial"/>
                <a:cs typeface="Arial"/>
                <a:sym typeface="Arial"/>
              </a:rPr>
              <a:t>Digital Earth Africa (DEA).</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1"/>
          <p:cNvPicPr preferRelativeResize="0"/>
          <p:nvPr/>
        </p:nvPicPr>
        <p:blipFill rotWithShape="1">
          <a:blip r:embed="rId3">
            <a:alphaModFix/>
          </a:blip>
          <a:srcRect/>
          <a:stretch/>
        </p:blipFill>
        <p:spPr>
          <a:xfrm>
            <a:off x="2676525" y="1300693"/>
            <a:ext cx="6467475" cy="2045834"/>
          </a:xfrm>
          <a:prstGeom prst="rect">
            <a:avLst/>
          </a:prstGeom>
          <a:noFill/>
          <a:ln>
            <a:noFill/>
          </a:ln>
        </p:spPr>
      </p:pic>
      <p:sp>
        <p:nvSpPr>
          <p:cNvPr id="194" name="Google Shape;194;p11"/>
          <p:cNvSpPr txBox="1"/>
          <p:nvPr/>
        </p:nvSpPr>
        <p:spPr>
          <a:xfrm>
            <a:off x="97994" y="1400183"/>
            <a:ext cx="2454706"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GMES AND AFRICA</a:t>
            </a:r>
            <a:endParaRPr sz="1400" b="0" i="0" u="none" strike="noStrike" cap="none">
              <a:solidFill>
                <a:schemeClr val="lt1"/>
              </a:solidFill>
              <a:latin typeface="Arial"/>
              <a:ea typeface="Arial"/>
              <a:cs typeface="Arial"/>
              <a:sym typeface="Arial"/>
            </a:endParaRPr>
          </a:p>
        </p:txBody>
      </p:sp>
      <p:sp>
        <p:nvSpPr>
          <p:cNvPr id="195" name="Google Shape;195;p11"/>
          <p:cNvSpPr txBox="1"/>
          <p:nvPr/>
        </p:nvSpPr>
        <p:spPr>
          <a:xfrm>
            <a:off x="0" y="3076575"/>
            <a:ext cx="9267825" cy="3108503"/>
          </a:xfrm>
          <a:prstGeom prst="rect">
            <a:avLst/>
          </a:prstGeom>
          <a:solidFill>
            <a:schemeClr val="lt1"/>
          </a:solidFill>
          <a:ln w="9525" cap="flat" cmpd="sng">
            <a:solidFill>
              <a:srgbClr val="D7F0F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The Global Monitoring for Environment and Security and Africa ( GMES and Africa) is a flagship programme of the African Union Commission under the Africa Space Policy Strategy. The programme aims at improving African policy-makers’, planners’, scientists’, business and private sector and citizens’ capacities to design, implement, and monitor national, regional and continental policies and to promote sustainable management of natural resources through the use of Earth Observation data and derived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Areas of focus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E75B5"/>
              </a:buClr>
              <a:buSzPts val="1600"/>
              <a:buFont typeface="Noto Sans Symbols"/>
              <a:buChar char="❖"/>
            </a:pPr>
            <a:r>
              <a:rPr lang="en-US" sz="1400" b="0" i="0" u="none" strike="noStrike" cap="none">
                <a:solidFill>
                  <a:srgbClr val="000000"/>
                </a:solidFill>
                <a:latin typeface="Arial"/>
                <a:ea typeface="Arial"/>
                <a:cs typeface="Arial"/>
                <a:sym typeface="Arial"/>
              </a:rPr>
              <a:t>Land Degradation Monitoring and Assessment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E75B5"/>
              </a:buClr>
              <a:buSzPts val="1600"/>
              <a:buFont typeface="Noto Sans Symbols"/>
              <a:buChar char="❖"/>
            </a:pPr>
            <a:r>
              <a:rPr lang="en-US" sz="1400" b="0" i="0" u="none" strike="noStrike" cap="none">
                <a:solidFill>
                  <a:srgbClr val="000000"/>
                </a:solidFill>
                <a:latin typeface="Arial"/>
                <a:ea typeface="Arial"/>
                <a:cs typeface="Arial"/>
                <a:sym typeface="Arial"/>
              </a:rPr>
              <a:t>Wetlands Monitoring and Assessment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E75B5"/>
              </a:buClr>
              <a:buSzPts val="1600"/>
              <a:buFont typeface="Noto Sans Symbols"/>
              <a:buChar char="❖"/>
            </a:pPr>
            <a:r>
              <a:rPr lang="en-US" sz="1400" b="0" i="0" u="none" strike="noStrike" cap="none">
                <a:solidFill>
                  <a:srgbClr val="000000"/>
                </a:solidFill>
                <a:latin typeface="Arial"/>
                <a:ea typeface="Arial"/>
                <a:cs typeface="Arial"/>
                <a:sym typeface="Arial"/>
              </a:rPr>
              <a:t>Open Geographical Regional Reference Vector Database for water and Agro-ecological Zoning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The project countries include Uganda, Kenya, Rwanda, Djibouti, Ethiopia, Mauritius, Eritrea, Somalia. Sudan and South Sudan.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11"/>
          <p:cNvPicPr preferRelativeResize="0"/>
          <p:nvPr/>
        </p:nvPicPr>
        <p:blipFill rotWithShape="1">
          <a:blip r:embed="rId4">
            <a:alphaModFix/>
          </a:blip>
          <a:srcRect r="3129" b="18765"/>
          <a:stretch/>
        </p:blipFill>
        <p:spPr>
          <a:xfrm>
            <a:off x="6560598" y="469977"/>
            <a:ext cx="1653264" cy="644104"/>
          </a:xfrm>
          <a:prstGeom prst="rect">
            <a:avLst/>
          </a:prstGeom>
          <a:noFill/>
          <a:ln>
            <a:noFill/>
          </a:ln>
        </p:spPr>
      </p:pic>
      <p:pic>
        <p:nvPicPr>
          <p:cNvPr id="197" name="Google Shape;197;p11"/>
          <p:cNvPicPr preferRelativeResize="0"/>
          <p:nvPr/>
        </p:nvPicPr>
        <p:blipFill rotWithShape="1">
          <a:blip r:embed="rId5">
            <a:alphaModFix/>
          </a:blip>
          <a:srcRect l="4470" t="7086" r="7086"/>
          <a:stretch/>
        </p:blipFill>
        <p:spPr>
          <a:xfrm>
            <a:off x="3099202" y="560649"/>
            <a:ext cx="794109" cy="7400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p:cNvPicPr preferRelativeResize="0"/>
          <p:nvPr/>
        </p:nvPicPr>
        <p:blipFill rotWithShape="1">
          <a:blip r:embed="rId3">
            <a:alphaModFix/>
          </a:blip>
          <a:srcRect/>
          <a:stretch/>
        </p:blipFill>
        <p:spPr>
          <a:xfrm>
            <a:off x="-48858" y="318953"/>
            <a:ext cx="2655736" cy="1107955"/>
          </a:xfrm>
          <a:prstGeom prst="rect">
            <a:avLst/>
          </a:prstGeom>
          <a:noFill/>
          <a:ln>
            <a:noFill/>
          </a:ln>
        </p:spPr>
      </p:pic>
      <p:sp>
        <p:nvSpPr>
          <p:cNvPr id="203" name="Google Shape;203;p12"/>
          <p:cNvSpPr/>
          <p:nvPr/>
        </p:nvSpPr>
        <p:spPr>
          <a:xfrm>
            <a:off x="-195468" y="2875022"/>
            <a:ext cx="29489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SERVIR EASTERN AND SOUTHERN AFRICA</a:t>
            </a:r>
            <a:endParaRPr sz="1400" b="0" i="0" u="none" strike="noStrike" cap="none">
              <a:solidFill>
                <a:schemeClr val="lt1"/>
              </a:solidFill>
              <a:latin typeface="Arial"/>
              <a:ea typeface="Arial"/>
              <a:cs typeface="Arial"/>
              <a:sym typeface="Arial"/>
            </a:endParaRPr>
          </a:p>
        </p:txBody>
      </p:sp>
      <p:pic>
        <p:nvPicPr>
          <p:cNvPr id="204" name="Google Shape;204;p12"/>
          <p:cNvPicPr preferRelativeResize="0"/>
          <p:nvPr/>
        </p:nvPicPr>
        <p:blipFill rotWithShape="1">
          <a:blip r:embed="rId4">
            <a:alphaModFix/>
          </a:blip>
          <a:srcRect/>
          <a:stretch/>
        </p:blipFill>
        <p:spPr>
          <a:xfrm>
            <a:off x="2679209" y="318953"/>
            <a:ext cx="1747427" cy="533113"/>
          </a:xfrm>
          <a:prstGeom prst="rect">
            <a:avLst/>
          </a:prstGeom>
          <a:noFill/>
          <a:ln>
            <a:noFill/>
          </a:ln>
        </p:spPr>
      </p:pic>
      <p:pic>
        <p:nvPicPr>
          <p:cNvPr id="205" name="Google Shape;205;p12"/>
          <p:cNvPicPr preferRelativeResize="0"/>
          <p:nvPr/>
        </p:nvPicPr>
        <p:blipFill rotWithShape="1">
          <a:blip r:embed="rId5">
            <a:alphaModFix/>
          </a:blip>
          <a:srcRect/>
          <a:stretch/>
        </p:blipFill>
        <p:spPr>
          <a:xfrm>
            <a:off x="4906997" y="253256"/>
            <a:ext cx="662425" cy="523236"/>
          </a:xfrm>
          <a:prstGeom prst="rect">
            <a:avLst/>
          </a:prstGeom>
          <a:noFill/>
          <a:ln>
            <a:noFill/>
          </a:ln>
        </p:spPr>
      </p:pic>
      <p:pic>
        <p:nvPicPr>
          <p:cNvPr id="206" name="Google Shape;206;p12"/>
          <p:cNvPicPr preferRelativeResize="0"/>
          <p:nvPr/>
        </p:nvPicPr>
        <p:blipFill rotWithShape="1">
          <a:blip r:embed="rId6">
            <a:alphaModFix/>
          </a:blip>
          <a:srcRect/>
          <a:stretch/>
        </p:blipFill>
        <p:spPr>
          <a:xfrm>
            <a:off x="6049783" y="334135"/>
            <a:ext cx="3018017" cy="373013"/>
          </a:xfrm>
          <a:prstGeom prst="rect">
            <a:avLst/>
          </a:prstGeom>
          <a:noFill/>
          <a:ln>
            <a:noFill/>
          </a:ln>
        </p:spPr>
      </p:pic>
      <p:sp>
        <p:nvSpPr>
          <p:cNvPr id="207" name="Google Shape;207;p12"/>
          <p:cNvSpPr txBox="1"/>
          <p:nvPr/>
        </p:nvSpPr>
        <p:spPr>
          <a:xfrm>
            <a:off x="2594593" y="1326237"/>
            <a:ext cx="6549407" cy="2646878"/>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SERVIR Eastern &amp; Southern Africa (SERVIR E&amp;SA) is a  joint  development  initiative  of United  States  Agency  for International  Development  (USAID) and National Aeronautics  and  Space  Administration (NASA). SERVIR E&amp;SA is helping countries in Eastern and Southern Africa Region use information provided by Earth observing satellites and geospatial technologies to improve environmental management and resilience to climate change. SERVIR empowers decision-makers with  tools,  products,  and  services  to  act locally  on  climate-sensitive  issues.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3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12"/>
          <p:cNvSpPr txBox="1"/>
          <p:nvPr/>
        </p:nvSpPr>
        <p:spPr>
          <a:xfrm>
            <a:off x="4192408" y="845835"/>
            <a:ext cx="31555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8F8F8F"/>
                </a:solidFill>
                <a:latin typeface="Arial"/>
                <a:ea typeface="Arial"/>
                <a:cs typeface="Arial"/>
                <a:sym typeface="Arial"/>
              </a:rPr>
              <a:t>Connecting Space to Village</a:t>
            </a:r>
            <a:endParaRPr/>
          </a:p>
        </p:txBody>
      </p:sp>
      <p:sp>
        <p:nvSpPr>
          <p:cNvPr id="209" name="Google Shape;209;p12"/>
          <p:cNvSpPr txBox="1"/>
          <p:nvPr/>
        </p:nvSpPr>
        <p:spPr>
          <a:xfrm>
            <a:off x="2621630" y="3303731"/>
            <a:ext cx="6522370" cy="3000821"/>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SERVIR Eastern &amp; Southern Africa Services</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B25405"/>
                </a:solidFill>
                <a:latin typeface="Arial"/>
                <a:ea typeface="Arial"/>
                <a:cs typeface="Arial"/>
                <a:sym typeface="Arial"/>
              </a:rPr>
              <a:t>     </a:t>
            </a:r>
            <a:r>
              <a:rPr lang="en-US" sz="1300" b="1" i="0" u="none" strike="noStrike" cap="none">
                <a:solidFill>
                  <a:srgbClr val="0C0C0C"/>
                </a:solidFill>
                <a:latin typeface="Arial"/>
                <a:ea typeface="Arial"/>
                <a:cs typeface="Arial"/>
                <a:sym typeface="Arial"/>
              </a:rPr>
              <a:t>Agriculture and Food Security </a:t>
            </a:r>
            <a:r>
              <a:rPr lang="en-US" sz="1300" b="0" i="0" u="none" strike="noStrike" cap="none">
                <a:solidFill>
                  <a:srgbClr val="0C0C0C"/>
                </a:solidFill>
                <a:latin typeface="Arial"/>
                <a:ea typeface="Arial"/>
                <a:cs typeface="Arial"/>
                <a:sym typeface="Arial"/>
              </a:rPr>
              <a:t>-  Rangeland Assessment and Monitoring Service, Regional Cropland Assessment and Monitoring Service, and Frost Monitoring and Forecasting Service.</a:t>
            </a:r>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C0C0C"/>
                </a:solidFill>
                <a:latin typeface="Arial"/>
                <a:ea typeface="Arial"/>
                <a:cs typeface="Arial"/>
                <a:sym typeface="Arial"/>
              </a:rPr>
              <a:t>      </a:t>
            </a:r>
            <a:r>
              <a:rPr lang="en-US" sz="1300" b="1" i="0" u="none" strike="noStrike" cap="none">
                <a:solidFill>
                  <a:srgbClr val="0C0C0C"/>
                </a:solidFill>
                <a:latin typeface="Arial"/>
                <a:ea typeface="Arial"/>
                <a:cs typeface="Arial"/>
                <a:sym typeface="Arial"/>
              </a:rPr>
              <a:t>Land Use Land Cover &amp; Ecosystem- </a:t>
            </a:r>
            <a:r>
              <a:rPr lang="en-US" sz="1300" b="0" i="0" u="none" strike="noStrike" cap="none">
                <a:solidFill>
                  <a:srgbClr val="0C0C0C"/>
                </a:solidFill>
                <a:latin typeface="Arial"/>
                <a:ea typeface="Arial"/>
                <a:cs typeface="Arial"/>
                <a:sym typeface="Arial"/>
              </a:rPr>
              <a:t>Ecological Modeling, and Land Use   Land Cover and Change Mapping Service.</a:t>
            </a:r>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C0C0C"/>
                </a:solidFill>
                <a:latin typeface="Arial"/>
                <a:ea typeface="Arial"/>
                <a:cs typeface="Arial"/>
                <a:sym typeface="Arial"/>
              </a:rPr>
              <a:t>     </a:t>
            </a:r>
            <a:r>
              <a:rPr lang="en-US" sz="1300" b="1" i="0" u="none" strike="noStrike" cap="none">
                <a:solidFill>
                  <a:srgbClr val="0C0C0C"/>
                </a:solidFill>
                <a:latin typeface="Arial"/>
                <a:ea typeface="Arial"/>
                <a:cs typeface="Arial"/>
                <a:sym typeface="Arial"/>
              </a:rPr>
              <a:t>Water and Hydro-Climatic Disaster- </a:t>
            </a:r>
            <a:r>
              <a:rPr lang="en-US" sz="1300" b="0" i="0" u="none" strike="noStrike" cap="none">
                <a:solidFill>
                  <a:srgbClr val="0C0C0C"/>
                </a:solidFill>
                <a:latin typeface="Arial"/>
                <a:ea typeface="Arial"/>
                <a:cs typeface="Arial"/>
                <a:sym typeface="Arial"/>
              </a:rPr>
              <a:t>Regional Stream Flow Monitoring and Forecasting Service, and Satellite- Based Water Quality Monitoring Service.</a:t>
            </a:r>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C0C0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C0C0C"/>
                </a:solidFill>
                <a:latin typeface="Arial"/>
                <a:ea typeface="Arial"/>
                <a:cs typeface="Arial"/>
                <a:sym typeface="Arial"/>
              </a:rPr>
              <a:t>     </a:t>
            </a:r>
            <a:r>
              <a:rPr lang="en-US" sz="1300" b="1" i="0" u="none" strike="noStrike" cap="none">
                <a:solidFill>
                  <a:srgbClr val="0C0C0C"/>
                </a:solidFill>
                <a:latin typeface="Arial"/>
                <a:ea typeface="Arial"/>
                <a:cs typeface="Arial"/>
                <a:sym typeface="Arial"/>
              </a:rPr>
              <a:t>Weather and Climate </a:t>
            </a:r>
            <a:r>
              <a:rPr lang="en-US" sz="1300" b="0" i="0" u="none" strike="noStrike" cap="none">
                <a:solidFill>
                  <a:srgbClr val="0C0C0C"/>
                </a:solidFill>
                <a:latin typeface="Arial"/>
                <a:ea typeface="Arial"/>
                <a:cs typeface="Arial"/>
                <a:sym typeface="Arial"/>
              </a:rPr>
              <a:t>- Climate Change Vulnerability, Impacts and Assessments Service, and Enhancing Drought Resilience in East Africa Service</a:t>
            </a:r>
            <a:r>
              <a:rPr lang="en-US" sz="1400" b="0" i="0" u="none" strike="noStrike" cap="none">
                <a:solidFill>
                  <a:srgbClr val="0C0C0C"/>
                </a:solidFill>
                <a:latin typeface="Arial"/>
                <a:ea typeface="Arial"/>
                <a:cs typeface="Arial"/>
                <a:sym typeface="Arial"/>
              </a:rPr>
              <a:t>.</a:t>
            </a:r>
            <a:endParaRPr sz="1400" b="0" i="0" u="none" strike="noStrike" cap="none">
              <a:solidFill>
                <a:srgbClr val="0C0C0C"/>
              </a:solidFill>
              <a:latin typeface="Arial"/>
              <a:ea typeface="Arial"/>
              <a:cs typeface="Arial"/>
              <a:sym typeface="Arial"/>
            </a:endParaRPr>
          </a:p>
        </p:txBody>
      </p:sp>
      <p:pic>
        <p:nvPicPr>
          <p:cNvPr id="210" name="Google Shape;210;p12"/>
          <p:cNvPicPr preferRelativeResize="0"/>
          <p:nvPr/>
        </p:nvPicPr>
        <p:blipFill rotWithShape="1">
          <a:blip r:embed="rId7">
            <a:alphaModFix/>
          </a:blip>
          <a:srcRect/>
          <a:stretch/>
        </p:blipFill>
        <p:spPr>
          <a:xfrm>
            <a:off x="2679209" y="3778634"/>
            <a:ext cx="231668" cy="225572"/>
          </a:xfrm>
          <a:prstGeom prst="rect">
            <a:avLst/>
          </a:prstGeom>
          <a:noFill/>
          <a:ln>
            <a:noFill/>
          </a:ln>
        </p:spPr>
      </p:pic>
      <p:pic>
        <p:nvPicPr>
          <p:cNvPr id="211" name="Google Shape;211;p12"/>
          <p:cNvPicPr preferRelativeResize="0"/>
          <p:nvPr/>
        </p:nvPicPr>
        <p:blipFill rotWithShape="1">
          <a:blip r:embed="rId7">
            <a:alphaModFix/>
          </a:blip>
          <a:srcRect/>
          <a:stretch/>
        </p:blipFill>
        <p:spPr>
          <a:xfrm>
            <a:off x="2679209" y="5191195"/>
            <a:ext cx="231668" cy="251504"/>
          </a:xfrm>
          <a:prstGeom prst="rect">
            <a:avLst/>
          </a:prstGeom>
          <a:noFill/>
          <a:ln>
            <a:noFill/>
          </a:ln>
        </p:spPr>
      </p:pic>
      <p:pic>
        <p:nvPicPr>
          <p:cNvPr id="212" name="Google Shape;212;p12"/>
          <p:cNvPicPr preferRelativeResize="0"/>
          <p:nvPr/>
        </p:nvPicPr>
        <p:blipFill rotWithShape="1">
          <a:blip r:embed="rId7">
            <a:alphaModFix/>
          </a:blip>
          <a:srcRect/>
          <a:stretch/>
        </p:blipFill>
        <p:spPr>
          <a:xfrm>
            <a:off x="2679209" y="4629013"/>
            <a:ext cx="231668" cy="225572"/>
          </a:xfrm>
          <a:prstGeom prst="rect">
            <a:avLst/>
          </a:prstGeom>
          <a:noFill/>
          <a:ln>
            <a:noFill/>
          </a:ln>
        </p:spPr>
      </p:pic>
      <p:pic>
        <p:nvPicPr>
          <p:cNvPr id="213" name="Google Shape;213;p12"/>
          <p:cNvPicPr preferRelativeResize="0"/>
          <p:nvPr/>
        </p:nvPicPr>
        <p:blipFill rotWithShape="1">
          <a:blip r:embed="rId7">
            <a:alphaModFix/>
          </a:blip>
          <a:srcRect/>
          <a:stretch/>
        </p:blipFill>
        <p:spPr>
          <a:xfrm>
            <a:off x="2679209" y="5779309"/>
            <a:ext cx="231668" cy="225572"/>
          </a:xfrm>
          <a:prstGeom prst="rect">
            <a:avLst/>
          </a:prstGeom>
          <a:noFill/>
          <a:ln>
            <a:noFill/>
          </a:ln>
        </p:spPr>
      </p:pic>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TotalTime>
  <Words>2163</Words>
  <Application>Microsoft Office PowerPoint</Application>
  <PresentationFormat>On-screen Show (4:3)</PresentationFormat>
  <Paragraphs>185</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Noto Sans Symbols</vt:lpstr>
      <vt:lpstr>Century Gothic</vt:lpstr>
      <vt:lpstr>Calibri</vt:lpstr>
      <vt:lpstr>Arial Black</vt:lpstr>
      <vt:lpstr>Wingdings</vt:lpstr>
      <vt:lpstr>Arial</vt:lpstr>
      <vt:lpstr>Corbel</vt:lpstr>
      <vt:lpstr>Frame</vt:lpstr>
      <vt:lpstr>PowerPoint Presentation</vt:lpstr>
      <vt:lpstr>ESTABLISHMENT OF RCMRD</vt:lpstr>
      <vt:lpstr>THE RCMRD MEMBER STATES</vt:lpstr>
      <vt:lpstr>RCMRD MISSION AND VISION</vt:lpstr>
      <vt:lpstr>RCMRD CORE MANDATE</vt:lpstr>
      <vt:lpstr>RCMRD THEMATIC AREAS   In support of SDGs &amp; AU 2063 Agenda</vt:lpstr>
      <vt:lpstr>ACTIVITIES IN THE MEMBER STATES</vt:lpstr>
      <vt:lpstr>PowerPoint Presentation</vt:lpstr>
      <vt:lpstr>PowerPoint Presentation</vt:lpstr>
      <vt:lpstr>PowerPoint Presentation</vt:lpstr>
      <vt:lpstr>BIOPAMA PROJECT</vt:lpstr>
      <vt:lpstr>HAZARD ATLAS DEVELOPMENT</vt:lpstr>
      <vt:lpstr>Eastern Africa Forest Observatory</vt:lpstr>
      <vt:lpstr>NELGA LAND DATA HUB</vt:lpstr>
      <vt:lpstr>ESTABLISHMENT OF COMMUNITY-BASED FLOOD EARLY WARNING SYSTEMS (CBFEWS)  </vt:lpstr>
      <vt:lpstr>DIGITAL EARTH AFRICA</vt:lpstr>
      <vt:lpstr>CAPACITY BUILDING ACTIVITIES </vt:lpstr>
      <vt:lpstr>CALIBRATION OF SURVEY INSTRUMENTS  </vt:lpstr>
      <vt:lpstr> KNOWLEDGE MANAGEMENT </vt:lpstr>
      <vt:lpstr>DATA AND INFORMATION DISSEMINATION</vt:lpstr>
      <vt:lpstr>RAISING RCMRD PROFILE  &amp;   YOUTH MENTORSHIP PROGRAMS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smasese</dc:creator>
  <cp:lastModifiedBy>UMAZI</cp:lastModifiedBy>
  <cp:revision>3</cp:revision>
  <dcterms:created xsi:type="dcterms:W3CDTF">2018-03-05T11:05:03Z</dcterms:created>
  <dcterms:modified xsi:type="dcterms:W3CDTF">2022-10-27T06:04:11Z</dcterms:modified>
</cp:coreProperties>
</file>