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22" r:id="rId3"/>
  </p:sldMasterIdLst>
  <p:notesMasterIdLst>
    <p:notesMasterId r:id="rId21"/>
  </p:notesMasterIdLst>
  <p:handoutMasterIdLst>
    <p:handoutMasterId r:id="rId22"/>
  </p:handoutMasterIdLst>
  <p:sldIdLst>
    <p:sldId id="7900" r:id="rId4"/>
    <p:sldId id="7919" r:id="rId5"/>
    <p:sldId id="7925" r:id="rId6"/>
    <p:sldId id="7928" r:id="rId7"/>
    <p:sldId id="7930" r:id="rId8"/>
    <p:sldId id="7904" r:id="rId9"/>
    <p:sldId id="7905" r:id="rId10"/>
    <p:sldId id="7906" r:id="rId11"/>
    <p:sldId id="7902" r:id="rId12"/>
    <p:sldId id="7907" r:id="rId13"/>
    <p:sldId id="7908" r:id="rId14"/>
    <p:sldId id="7914" r:id="rId15"/>
    <p:sldId id="7917" r:id="rId16"/>
    <p:sldId id="7918" r:id="rId17"/>
    <p:sldId id="7921" r:id="rId18"/>
    <p:sldId id="7931" r:id="rId19"/>
    <p:sldId id="7901" r:id="rId20"/>
  </p:sldIdLst>
  <p:sldSz cx="12192000" cy="6858000"/>
  <p:notesSz cx="7010400" cy="92964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BE7F1D-F338-4847-92BE-2E874C87DD29}">
          <p14:sldIdLst>
            <p14:sldId id="7900"/>
            <p14:sldId id="7919"/>
            <p14:sldId id="7925"/>
            <p14:sldId id="7928"/>
            <p14:sldId id="7930"/>
            <p14:sldId id="7904"/>
            <p14:sldId id="7905"/>
            <p14:sldId id="7906"/>
            <p14:sldId id="7902"/>
            <p14:sldId id="7907"/>
            <p14:sldId id="7908"/>
            <p14:sldId id="7914"/>
            <p14:sldId id="7917"/>
            <p14:sldId id="7918"/>
            <p14:sldId id="7921"/>
            <p14:sldId id="7931"/>
            <p14:sldId id="790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Chinganya" initials="OC" lastIdx="10" clrIdx="0">
    <p:extLst>
      <p:ext uri="{19B8F6BF-5375-455C-9EA6-DF929625EA0E}">
        <p15:presenceInfo xmlns:p15="http://schemas.microsoft.com/office/powerpoint/2012/main" userId="S::chinganya@un.org::f9f09caf-b25e-42dc-8090-a1c007e634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6" autoAdjust="0"/>
    <p:restoredTop sz="87631" autoAdjust="0"/>
  </p:normalViewPr>
  <p:slideViewPr>
    <p:cSldViewPr snapToGrid="0">
      <p:cViewPr varScale="1">
        <p:scale>
          <a:sx n="58" d="100"/>
          <a:sy n="58" d="100"/>
        </p:scale>
        <p:origin x="8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E826C0-34DE-4DBD-8E87-43322D71A708}" type="datetimeFigureOut">
              <a:rPr lang="en-US" smtClean="0"/>
              <a:t>10/28/2022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C09355-5D5B-4161-8843-BFB79EA02E7F}" type="slidenum">
              <a:rPr lang="en-US" smtClean="0"/>
              <a:t>‹#›</a:t>
            </a:fld>
            <a:endParaRPr lang="en-US"/>
          </a:p>
        </p:txBody>
      </p:sp>
    </p:spTree>
    <p:extLst>
      <p:ext uri="{BB962C8B-B14F-4D97-AF65-F5344CB8AC3E}">
        <p14:creationId xmlns:p14="http://schemas.microsoft.com/office/powerpoint/2010/main" val="339116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9EC9714-A944-4083-A065-6B6483AA02B8}" type="datetimeFigureOut">
              <a:rPr lang="en-US" smtClean="0"/>
              <a:t>10/28/2022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3BB5B3-5244-44E4-9B0C-A6B72FCD53FC}" type="slidenum">
              <a:rPr lang="en-US" smtClean="0"/>
              <a:t>‹#›</a:t>
            </a:fld>
            <a:endParaRPr lang="en-US"/>
          </a:p>
        </p:txBody>
      </p:sp>
    </p:spTree>
    <p:extLst>
      <p:ext uri="{BB962C8B-B14F-4D97-AF65-F5344CB8AC3E}">
        <p14:creationId xmlns:p14="http://schemas.microsoft.com/office/powerpoint/2010/main" val="76754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8F4FE-D43A-4479-8D5D-A5337155D36E}" type="slidenum">
              <a:rPr lang="en-US" smtClean="0"/>
              <a:t>1</a:t>
            </a:fld>
            <a:endParaRPr lang="en-US"/>
          </a:p>
        </p:txBody>
      </p:sp>
    </p:spTree>
    <p:extLst>
      <p:ext uri="{BB962C8B-B14F-4D97-AF65-F5344CB8AC3E}">
        <p14:creationId xmlns:p14="http://schemas.microsoft.com/office/powerpoint/2010/main" val="296139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11</a:t>
            </a:fld>
            <a:endParaRPr lang="en-US"/>
          </a:p>
        </p:txBody>
      </p:sp>
    </p:spTree>
    <p:extLst>
      <p:ext uri="{BB962C8B-B14F-4D97-AF65-F5344CB8AC3E}">
        <p14:creationId xmlns:p14="http://schemas.microsoft.com/office/powerpoint/2010/main" val="410898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12</a:t>
            </a:fld>
            <a:endParaRPr lang="en-US"/>
          </a:p>
        </p:txBody>
      </p:sp>
    </p:spTree>
    <p:extLst>
      <p:ext uri="{BB962C8B-B14F-4D97-AF65-F5344CB8AC3E}">
        <p14:creationId xmlns:p14="http://schemas.microsoft.com/office/powerpoint/2010/main" val="55855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Geospatial Information for SDG indicators (Matrix): Geospatial Information that are required for each SDGs indicators are identified</a:t>
            </a:r>
            <a:endParaRPr lang="en-GB" sz="1200"/>
          </a:p>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13</a:t>
            </a:fld>
            <a:endParaRPr lang="en-US"/>
          </a:p>
        </p:txBody>
      </p:sp>
    </p:spTree>
    <p:extLst>
      <p:ext uri="{BB962C8B-B14F-4D97-AF65-F5344CB8AC3E}">
        <p14:creationId xmlns:p14="http://schemas.microsoft.com/office/powerpoint/2010/main" val="24684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work of UNPDF, we summarized the</a:t>
            </a:r>
            <a:r>
              <a:rPr lang="en-US" baseline="0" dirty="0"/>
              <a:t> geospatial datasets relevant for each goal.</a:t>
            </a:r>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14</a:t>
            </a:fld>
            <a:endParaRPr lang="en-US"/>
          </a:p>
        </p:txBody>
      </p:sp>
    </p:spTree>
    <p:extLst>
      <p:ext uri="{BB962C8B-B14F-4D97-AF65-F5344CB8AC3E}">
        <p14:creationId xmlns:p14="http://schemas.microsoft.com/office/powerpoint/2010/main" val="424530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ECA continued the work,</a:t>
            </a:r>
            <a:r>
              <a:rPr lang="en-US" baseline="0" dirty="0"/>
              <a:t> and currently conducting an assessment </a:t>
            </a:r>
            <a:r>
              <a:rPr lang="en-GB" dirty="0"/>
              <a:t>on availability of geospatial datasets in African countries </a:t>
            </a:r>
            <a:r>
              <a:rPr lang="en-US" dirty="0"/>
              <a:t>for tracking the SDGs</a:t>
            </a:r>
          </a:p>
          <a:p>
            <a:r>
              <a:rPr lang="en-GB" dirty="0"/>
              <a:t>More than 15 countries responded to the questionnaire</a:t>
            </a:r>
          </a:p>
        </p:txBody>
      </p:sp>
      <p:sp>
        <p:nvSpPr>
          <p:cNvPr id="4" name="Slide Number Placeholder 3"/>
          <p:cNvSpPr>
            <a:spLocks noGrp="1"/>
          </p:cNvSpPr>
          <p:nvPr>
            <p:ph type="sldNum" sz="quarter" idx="10"/>
          </p:nvPr>
        </p:nvSpPr>
        <p:spPr/>
        <p:txBody>
          <a:bodyPr/>
          <a:lstStyle/>
          <a:p>
            <a:fld id="{E93BB5B3-5244-44E4-9B0C-A6B72FCD53FC}" type="slidenum">
              <a:rPr lang="en-US" smtClean="0"/>
              <a:t>15</a:t>
            </a:fld>
            <a:endParaRPr lang="en-US"/>
          </a:p>
        </p:txBody>
      </p:sp>
    </p:spTree>
    <p:extLst>
      <p:ext uri="{BB962C8B-B14F-4D97-AF65-F5344CB8AC3E}">
        <p14:creationId xmlns:p14="http://schemas.microsoft.com/office/powerpoint/2010/main" val="7600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17</a:t>
            </a:fld>
            <a:endParaRPr lang="en-US"/>
          </a:p>
        </p:txBody>
      </p:sp>
    </p:spTree>
    <p:extLst>
      <p:ext uri="{BB962C8B-B14F-4D97-AF65-F5344CB8AC3E}">
        <p14:creationId xmlns:p14="http://schemas.microsoft.com/office/powerpoint/2010/main" val="295850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2</a:t>
            </a:fld>
            <a:endParaRPr lang="en-US"/>
          </a:p>
        </p:txBody>
      </p:sp>
    </p:spTree>
    <p:extLst>
      <p:ext uri="{BB962C8B-B14F-4D97-AF65-F5344CB8AC3E}">
        <p14:creationId xmlns:p14="http://schemas.microsoft.com/office/powerpoint/2010/main" val="322625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3</a:t>
            </a:fld>
            <a:endParaRPr lang="en-US"/>
          </a:p>
        </p:txBody>
      </p:sp>
    </p:spTree>
    <p:extLst>
      <p:ext uri="{BB962C8B-B14F-4D97-AF65-F5344CB8AC3E}">
        <p14:creationId xmlns:p14="http://schemas.microsoft.com/office/powerpoint/2010/main" val="8044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https://archive.uneca.org/sites/default/files/PublicationFiles/geoinformation_socio_economic_dev-en.pdf</a:t>
            </a:r>
          </a:p>
        </p:txBody>
      </p:sp>
      <p:sp>
        <p:nvSpPr>
          <p:cNvPr id="4" name="Slide Number Placeholder 3"/>
          <p:cNvSpPr>
            <a:spLocks noGrp="1"/>
          </p:cNvSpPr>
          <p:nvPr>
            <p:ph type="sldNum" sz="quarter" idx="10"/>
          </p:nvPr>
        </p:nvSpPr>
        <p:spPr/>
        <p:txBody>
          <a:bodyPr/>
          <a:lstStyle/>
          <a:p>
            <a:fld id="{E93BB5B3-5244-44E4-9B0C-A6B72FCD53FC}" type="slidenum">
              <a:rPr lang="en-US" smtClean="0"/>
              <a:t>4</a:t>
            </a:fld>
            <a:endParaRPr lang="en-US"/>
          </a:p>
        </p:txBody>
      </p:sp>
    </p:spTree>
    <p:extLst>
      <p:ext uri="{BB962C8B-B14F-4D97-AF65-F5344CB8AC3E}">
        <p14:creationId xmlns:p14="http://schemas.microsoft.com/office/powerpoint/2010/main" val="127721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a:lnSpc>
                <a:spcPct val="115000"/>
              </a:lnSpc>
              <a:spcBef>
                <a:spcPts val="0"/>
              </a:spcBef>
              <a:spcAft>
                <a:spcPts val="600"/>
              </a:spcAft>
            </a:pPr>
            <a:endParaRPr lang="en-GB" sz="1200" i="1" kern="1200" dirty="0">
              <a:solidFill>
                <a:schemeClr val="tx1"/>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83952DD7-4614-4031-9594-917B93E972CF}" type="slidenum">
              <a:rPr lang="en-GB" smtClean="0"/>
              <a:t>6</a:t>
            </a:fld>
            <a:endParaRPr lang="en-GB" dirty="0"/>
          </a:p>
        </p:txBody>
      </p:sp>
    </p:spTree>
    <p:extLst>
      <p:ext uri="{BB962C8B-B14F-4D97-AF65-F5344CB8AC3E}">
        <p14:creationId xmlns:p14="http://schemas.microsoft.com/office/powerpoint/2010/main" val="232231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a:lnSpc>
                <a:spcPct val="115000"/>
              </a:lnSpc>
              <a:spcBef>
                <a:spcPts val="0"/>
              </a:spcBef>
              <a:spcAft>
                <a:spcPts val="600"/>
              </a:spcAft>
            </a:pPr>
            <a:r>
              <a:rPr lang="en-US" b="1" i="1" dirty="0">
                <a:latin typeface="Calibri" panose="020F0502020204030204" pitchFamily="34" charset="0"/>
                <a:ea typeface="SimSun" panose="02010600030101010101" pitchFamily="2" charset="-122"/>
                <a:cs typeface="Arial" panose="020B0604020202020204" pitchFamily="34" charset="0"/>
              </a:rPr>
              <a:t>Selected/Target countries:</a:t>
            </a:r>
            <a:endParaRPr lang="en-GB" b="1" i="1" dirty="0">
              <a:latin typeface="Calibri" panose="020F0502020204030204" pitchFamily="34" charset="0"/>
              <a:ea typeface="SimSun" panose="02010600030101010101" pitchFamily="2" charset="-122"/>
              <a:cs typeface="Arial" panose="020B0604020202020204" pitchFamily="34" charset="0"/>
            </a:endParaRPr>
          </a:p>
          <a:p>
            <a:pPr marL="834390" lvl="1" indent="-285750">
              <a:lnSpc>
                <a:spcPct val="115000"/>
              </a:lnSpc>
              <a:spcAft>
                <a:spcPts val="600"/>
              </a:spcAft>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Comoros (Eastern Africa)</a:t>
            </a:r>
            <a:endParaRPr lang="en-GB" sz="2000" dirty="0">
              <a:latin typeface="Calibri" panose="020F0502020204030204" pitchFamily="34" charset="0"/>
              <a:ea typeface="DengXian"/>
              <a:cs typeface="Arial" panose="020B0604020202020204" pitchFamily="34" charset="0"/>
            </a:endParaRPr>
          </a:p>
          <a:p>
            <a:pPr marL="834390" lvl="1" indent="-285750">
              <a:lnSpc>
                <a:spcPct val="115000"/>
              </a:lnSpc>
              <a:spcAft>
                <a:spcPts val="600"/>
              </a:spcAft>
              <a:buFont typeface="Arial" panose="020B0604020202020204" pitchFamily="34" charset="0"/>
              <a:buChar char="•"/>
            </a:pP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Cameroon (Central Africa)</a:t>
            </a:r>
            <a:endParaRPr lang="en-GB" sz="2000" dirty="0">
              <a:latin typeface="Calibri" panose="020F0502020204030204" pitchFamily="34" charset="0"/>
              <a:ea typeface="DengXian"/>
              <a:cs typeface="Arial" panose="020B0604020202020204" pitchFamily="34" charset="0"/>
            </a:endParaRPr>
          </a:p>
          <a:p>
            <a:pPr marL="834390" lvl="1" indent="-285750">
              <a:lnSpc>
                <a:spcPct val="115000"/>
              </a:lnSpc>
              <a:spcAft>
                <a:spcPts val="600"/>
              </a:spcAft>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Eswatini (Southern Africa)</a:t>
            </a:r>
            <a:endParaRPr lang="en-GB" sz="2000" dirty="0">
              <a:latin typeface="Calibri" panose="020F0502020204030204" pitchFamily="34" charset="0"/>
              <a:ea typeface="DengXian"/>
              <a:cs typeface="Arial" panose="020B0604020202020204" pitchFamily="34" charset="0"/>
            </a:endParaRPr>
          </a:p>
          <a:p>
            <a:pPr marL="834390" lvl="1" indent="-285750">
              <a:lnSpc>
                <a:spcPct val="115000"/>
              </a:lnSpc>
              <a:spcAft>
                <a:spcPts val="600"/>
              </a:spcAft>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Kenya (Eastern Africa)</a:t>
            </a:r>
            <a:endParaRPr lang="en-GB" sz="2000" dirty="0">
              <a:latin typeface="Calibri" panose="020F0502020204030204" pitchFamily="34" charset="0"/>
              <a:ea typeface="DengXian"/>
              <a:cs typeface="Arial" panose="020B0604020202020204" pitchFamily="34" charset="0"/>
            </a:endParaRPr>
          </a:p>
          <a:p>
            <a:pPr marL="834390" lvl="1" indent="-285750" algn="l" defTabSz="914400" rtl="0" eaLnBrk="1" latinLnBrk="0" hangingPunct="1">
              <a:lnSpc>
                <a:spcPct val="115000"/>
              </a:lnSpc>
              <a:spcAft>
                <a:spcPts val="600"/>
              </a:spcAft>
              <a:buFont typeface="Arial" panose="020B0604020202020204" pitchFamily="34" charset="0"/>
              <a:buChar char="•"/>
            </a:pPr>
            <a:r>
              <a:rPr lang="en-GB" sz="1200" i="1" kern="1200" dirty="0">
                <a:solidFill>
                  <a:schemeClr val="tx1"/>
                </a:solidFill>
                <a:latin typeface="Calibri" panose="020F0502020204030204" pitchFamily="34" charset="0"/>
                <a:ea typeface="SimSun" panose="02010600030101010101" pitchFamily="2" charset="-122"/>
                <a:cs typeface="Arial" panose="020B0604020202020204" pitchFamily="34" charset="0"/>
              </a:rPr>
              <a:t>Niger (Western Africa)</a:t>
            </a:r>
            <a:endParaRPr lang="en-GB" dirty="0"/>
          </a:p>
        </p:txBody>
      </p:sp>
      <p:sp>
        <p:nvSpPr>
          <p:cNvPr id="4" name="Slide Number Placeholder 3"/>
          <p:cNvSpPr>
            <a:spLocks noGrp="1"/>
          </p:cNvSpPr>
          <p:nvPr>
            <p:ph type="sldNum" sz="quarter" idx="5"/>
          </p:nvPr>
        </p:nvSpPr>
        <p:spPr/>
        <p:txBody>
          <a:bodyPr/>
          <a:lstStyle/>
          <a:p>
            <a:fld id="{83952DD7-4614-4031-9594-917B93E972CF}" type="slidenum">
              <a:rPr lang="en-GB" smtClean="0"/>
              <a:t>7</a:t>
            </a:fld>
            <a:endParaRPr lang="en-GB" dirty="0"/>
          </a:p>
        </p:txBody>
      </p:sp>
    </p:spTree>
    <p:extLst>
      <p:ext uri="{BB962C8B-B14F-4D97-AF65-F5344CB8AC3E}">
        <p14:creationId xmlns:p14="http://schemas.microsoft.com/office/powerpoint/2010/main" val="34428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952DD7-4614-4031-9594-917B93E972CF}" type="slidenum">
              <a:rPr lang="en-GB" smtClean="0"/>
              <a:t>8</a:t>
            </a:fld>
            <a:endParaRPr lang="en-GB" dirty="0"/>
          </a:p>
        </p:txBody>
      </p:sp>
    </p:spTree>
    <p:extLst>
      <p:ext uri="{BB962C8B-B14F-4D97-AF65-F5344CB8AC3E}">
        <p14:creationId xmlns:p14="http://schemas.microsoft.com/office/powerpoint/2010/main" val="66552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9</a:t>
            </a:fld>
            <a:endParaRPr lang="en-US"/>
          </a:p>
        </p:txBody>
      </p:sp>
    </p:spTree>
    <p:extLst>
      <p:ext uri="{BB962C8B-B14F-4D97-AF65-F5344CB8AC3E}">
        <p14:creationId xmlns:p14="http://schemas.microsoft.com/office/powerpoint/2010/main" val="291807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BB5B3-5244-44E4-9B0C-A6B72FCD53FC}" type="slidenum">
              <a:rPr lang="en-US" smtClean="0"/>
              <a:t>10</a:t>
            </a:fld>
            <a:endParaRPr lang="en-US"/>
          </a:p>
        </p:txBody>
      </p:sp>
    </p:spTree>
    <p:extLst>
      <p:ext uri="{BB962C8B-B14F-4D97-AF65-F5344CB8AC3E}">
        <p14:creationId xmlns:p14="http://schemas.microsoft.com/office/powerpoint/2010/main" val="212440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5" y="56702"/>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3" y="756561"/>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925854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78F6-6D95-439B-B615-05946ED33F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087A98-1A35-47B9-B75E-D8C87BC107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16D336-DC6C-48F5-9AE8-BF37310DD1D4}"/>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5" name="Footer Placeholder 4">
            <a:extLst>
              <a:ext uri="{FF2B5EF4-FFF2-40B4-BE49-F238E27FC236}">
                <a16:creationId xmlns:a16="http://schemas.microsoft.com/office/drawing/2014/main" id="{85B62AAB-0128-4574-953B-37CD9A169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23993-3586-4473-82B7-3AA5A2685A81}"/>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357118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22AA-7A86-4062-B853-FC360A1CE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C9C17-AFC3-47E5-BC7B-157899783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7E2089-1024-4A11-82F7-2176F121D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7E6AE7-CF91-48F6-992B-8A9AE41C5207}"/>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6" name="Footer Placeholder 5">
            <a:extLst>
              <a:ext uri="{FF2B5EF4-FFF2-40B4-BE49-F238E27FC236}">
                <a16:creationId xmlns:a16="http://schemas.microsoft.com/office/drawing/2014/main" id="{9CA640CB-58F6-4641-B63F-549DF3A35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9809A-2045-49F6-9C8C-1C13E1F587A5}"/>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266743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B665-A9FE-4178-AB48-9AA1F8C289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8BB4BE-65A2-48C2-BD81-8709F7D7C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6C4FC9-9DB7-4F8E-9E06-4E147ED96D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019656-C488-47CC-8D10-967B91B41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BE9611-1D99-4F5E-BA50-F35BF28AF4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AC074-568E-4BD1-B601-08FEED9611DC}"/>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8" name="Footer Placeholder 7">
            <a:extLst>
              <a:ext uri="{FF2B5EF4-FFF2-40B4-BE49-F238E27FC236}">
                <a16:creationId xmlns:a16="http://schemas.microsoft.com/office/drawing/2014/main" id="{3F59C3D4-4C18-44C4-AC5C-F596557328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493874-48BC-435D-8499-B56E01AEAC2E}"/>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57574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309C-B4AD-4327-8604-70315703D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E331B7-5DBE-435E-B979-1B222343A629}"/>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4" name="Footer Placeholder 3">
            <a:extLst>
              <a:ext uri="{FF2B5EF4-FFF2-40B4-BE49-F238E27FC236}">
                <a16:creationId xmlns:a16="http://schemas.microsoft.com/office/drawing/2014/main" id="{AEFA1D08-AA3E-4805-B937-8C7DB042B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BA8E6-E7BA-4610-8884-A9730FC77044}"/>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56313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40E1A-492F-4D86-B516-802DDCFFF2CC}"/>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3" name="Footer Placeholder 2">
            <a:extLst>
              <a:ext uri="{FF2B5EF4-FFF2-40B4-BE49-F238E27FC236}">
                <a16:creationId xmlns:a16="http://schemas.microsoft.com/office/drawing/2014/main" id="{45C732EA-044F-430C-A927-48664A4452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89149-88DF-4165-87EB-670A1B906217}"/>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195010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3A1D-610A-4B1D-B4B8-E0C108DCF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8F3667-0E03-4709-8781-1A931E2D2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AA121-2E3E-4D5E-B87B-D38F4BCB1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A7A7F-E040-491A-A8B4-CC63C16E115B}"/>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6" name="Footer Placeholder 5">
            <a:extLst>
              <a:ext uri="{FF2B5EF4-FFF2-40B4-BE49-F238E27FC236}">
                <a16:creationId xmlns:a16="http://schemas.microsoft.com/office/drawing/2014/main" id="{28919515-3D26-462E-8758-0341D1952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C43F-2F35-4A2B-9FB0-EE7A9D46E0FC}"/>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260534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03FC-627A-4C29-8391-81CF83507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85B156-452B-4C23-9ADF-F2E33545E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945BD-F5C3-402E-8D2F-AA0FB44EE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4FC3C-DA9D-4616-BDFB-F92D292DA5F8}"/>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6" name="Footer Placeholder 5">
            <a:extLst>
              <a:ext uri="{FF2B5EF4-FFF2-40B4-BE49-F238E27FC236}">
                <a16:creationId xmlns:a16="http://schemas.microsoft.com/office/drawing/2014/main" id="{D094A533-1337-4F90-B295-4B0605607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120C9-913F-4E1B-ACF0-C1E46F07C07F}"/>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351951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A54F-7EB6-4129-A968-81E5D7D301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54ADD7-0931-4984-A148-8DFC52AA8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163CD-6117-4688-B036-5D7619ACBCF6}"/>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5" name="Footer Placeholder 4">
            <a:extLst>
              <a:ext uri="{FF2B5EF4-FFF2-40B4-BE49-F238E27FC236}">
                <a16:creationId xmlns:a16="http://schemas.microsoft.com/office/drawing/2014/main" id="{3F5AC1ED-391C-4B09-8E55-127C87609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4E4AC-89B7-4209-A942-A3529C89776F}"/>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202749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55C4D-94EC-4503-8B0E-2239C8F46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9C103-265A-47F9-BE9F-7F61499D4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2B1F2-3F00-45C6-BC46-0ECE5D4CDCB6}"/>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5" name="Footer Placeholder 4">
            <a:extLst>
              <a:ext uri="{FF2B5EF4-FFF2-40B4-BE49-F238E27FC236}">
                <a16:creationId xmlns:a16="http://schemas.microsoft.com/office/drawing/2014/main" id="{C29DAF0E-3E4D-4DC8-A301-51396B4D2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99C79-DF5D-484C-B52E-43D4C87D8F78}"/>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97680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esentationFront">
  <p:cSld name="PresentationFront">
    <p:spTree>
      <p:nvGrpSpPr>
        <p:cNvPr id="1" name="Shape 12"/>
        <p:cNvGrpSpPr/>
        <p:nvPr/>
      </p:nvGrpSpPr>
      <p:grpSpPr>
        <a:xfrm>
          <a:off x="0" y="0"/>
          <a:ext cx="0" cy="0"/>
          <a:chOff x="0" y="0"/>
          <a:chExt cx="0" cy="0"/>
        </a:xfrm>
      </p:grpSpPr>
      <p:pic>
        <p:nvPicPr>
          <p:cNvPr id="13" name="Google Shape;13;p8"/>
          <p:cNvPicPr preferRelativeResize="0"/>
          <p:nvPr/>
        </p:nvPicPr>
        <p:blipFill rotWithShape="1">
          <a:blip r:embed="rId2">
            <a:alphaModFix/>
          </a:blip>
          <a:srcRect/>
          <a:stretch/>
        </p:blipFill>
        <p:spPr>
          <a:xfrm>
            <a:off x="0" y="0"/>
            <a:ext cx="12192001" cy="2832100"/>
          </a:xfrm>
          <a:prstGeom prst="rect">
            <a:avLst/>
          </a:prstGeom>
          <a:noFill/>
          <a:ln>
            <a:noFill/>
          </a:ln>
        </p:spPr>
      </p:pic>
      <p:sp>
        <p:nvSpPr>
          <p:cNvPr id="14" name="Google Shape;14;p8"/>
          <p:cNvSpPr txBox="1">
            <a:spLocks noGrp="1"/>
          </p:cNvSpPr>
          <p:nvPr>
            <p:ph type="title"/>
          </p:nvPr>
        </p:nvSpPr>
        <p:spPr>
          <a:xfrm>
            <a:off x="510300" y="2334218"/>
            <a:ext cx="11171400" cy="136658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Lucida Sans"/>
              <a:buNone/>
              <a:defRPr sz="3200" b="1" i="0">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8"/>
          <p:cNvPicPr preferRelativeResize="0"/>
          <p:nvPr/>
        </p:nvPicPr>
        <p:blipFill rotWithShape="1">
          <a:blip r:embed="rId3">
            <a:alphaModFix/>
          </a:blip>
          <a:srcRect b="8520"/>
          <a:stretch/>
        </p:blipFill>
        <p:spPr>
          <a:xfrm>
            <a:off x="711901" y="5222368"/>
            <a:ext cx="2638951" cy="1250433"/>
          </a:xfrm>
          <a:prstGeom prst="rect">
            <a:avLst/>
          </a:prstGeom>
          <a:noFill/>
          <a:ln>
            <a:noFill/>
          </a:ln>
        </p:spPr>
      </p:pic>
      <p:pic>
        <p:nvPicPr>
          <p:cNvPr id="16" name="Google Shape;16;p8" descr="A close up of a logo&#10;&#10;Description automatically generated"/>
          <p:cNvPicPr preferRelativeResize="0"/>
          <p:nvPr/>
        </p:nvPicPr>
        <p:blipFill rotWithShape="1">
          <a:blip r:embed="rId4">
            <a:alphaModFix/>
          </a:blip>
          <a:srcRect/>
          <a:stretch/>
        </p:blipFill>
        <p:spPr>
          <a:xfrm>
            <a:off x="529501" y="433951"/>
            <a:ext cx="4376100" cy="378701"/>
          </a:xfrm>
          <a:prstGeom prst="rect">
            <a:avLst/>
          </a:prstGeom>
          <a:noFill/>
          <a:ln>
            <a:noFill/>
          </a:ln>
        </p:spPr>
      </p:pic>
    </p:spTree>
    <p:extLst>
      <p:ext uri="{BB962C8B-B14F-4D97-AF65-F5344CB8AC3E}">
        <p14:creationId xmlns:p14="http://schemas.microsoft.com/office/powerpoint/2010/main" val="258160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8"/>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92528901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45572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735718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resentationFront">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26F30FD-BC7D-85C8-637C-0497F2F6E9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433610"/>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48811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wor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55787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Content Placeholder 10"/>
          <p:cNvSpPr>
            <a:spLocks noGrp="1"/>
          </p:cNvSpPr>
          <p:nvPr>
            <p:ph sz="quarter" idx="12"/>
          </p:nvPr>
        </p:nvSpPr>
        <p:spPr>
          <a:xfrm>
            <a:off x="442687" y="1349834"/>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dirty="0"/>
              <a:t>Edit Master text styles</a:t>
            </a:r>
          </a:p>
          <a:p>
            <a:pPr lvl="1"/>
            <a:r>
              <a:rPr lang="en-US" dirty="0"/>
              <a:t>Second level</a:t>
            </a:r>
          </a:p>
          <a:p>
            <a:pPr lvl="2"/>
            <a:r>
              <a:rPr lang="en-US" dirty="0"/>
              <a:t>Third level</a:t>
            </a:r>
          </a:p>
        </p:txBody>
      </p:sp>
      <p:sp>
        <p:nvSpPr>
          <p:cNvPr id="6" name="Title 1"/>
          <p:cNvSpPr>
            <a:spLocks noGrp="1"/>
          </p:cNvSpPr>
          <p:nvPr>
            <p:ph type="title" hasCustomPrompt="1"/>
          </p:nvPr>
        </p:nvSpPr>
        <p:spPr>
          <a:xfrm>
            <a:off x="442687" y="56702"/>
            <a:ext cx="11299372" cy="492443"/>
          </a:xfrm>
        </p:spPr>
        <p:txBody>
          <a:bodyPr/>
          <a:lstStyle>
            <a:lvl1pPr>
              <a:defRPr sz="3200">
                <a:solidFill>
                  <a:schemeClr val="accent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71606933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ítulo e objecto">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endParaRPr lang="en-GB" dirty="0"/>
          </a:p>
        </p:txBody>
      </p:sp>
      <p:sp>
        <p:nvSpPr>
          <p:cNvPr id="4" name="Rectangle 6"/>
          <p:cNvSpPr>
            <a:spLocks noGrp="1"/>
          </p:cNvSpPr>
          <p:nvPr>
            <p:ph type="sldNum" sz="quarter" idx="10"/>
          </p:nvPr>
        </p:nvSpPr>
        <p:spPr>
          <a:xfrm>
            <a:off x="10951856" y="5883275"/>
            <a:ext cx="551167" cy="365125"/>
          </a:xfrm>
          <a:prstGeom prst="rect">
            <a:avLst/>
          </a:prstGeom>
        </p:spPr>
        <p:txBody>
          <a:bodyPr/>
          <a:lstStyle>
            <a:lvl1pPr>
              <a:defRPr/>
            </a:lvl1pPr>
          </a:lstStyle>
          <a:p>
            <a:fld id="{E54A9806-833B-41C9-9821-0841E0C5C267}" type="slidenum">
              <a:rPr lang="en-US" altLang="fr-FR"/>
              <a:pPr/>
              <a:t>‹#›</a:t>
            </a:fld>
            <a:endParaRPr lang="en-US" altLang="fr-FR" dirty="0"/>
          </a:p>
        </p:txBody>
      </p:sp>
      <p:sp>
        <p:nvSpPr>
          <p:cNvPr id="5" name="Title 4"/>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99077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PresentationFront">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26F30FD-BC7D-85C8-637C-0497F2F6E9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433610"/>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21993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132439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618D-601E-419D-9E9B-2D4F36E24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2EEF90-C1F5-40E9-8B8D-85E940DEA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B76EE-6FD7-41E0-85C2-4C2820824B12}"/>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5" name="Footer Placeholder 4">
            <a:extLst>
              <a:ext uri="{FF2B5EF4-FFF2-40B4-BE49-F238E27FC236}">
                <a16:creationId xmlns:a16="http://schemas.microsoft.com/office/drawing/2014/main" id="{74E7D5E8-0E14-46EE-981E-C245FB253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128E6-339A-4155-BCC9-9C72DFF2B8FA}"/>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350293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A3E8-6D2C-407A-A10A-E57D7337D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3BC5B-EB92-4D34-8597-7A2F46AF99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E372B-2207-43C7-BA07-A8993A2CA66C}"/>
              </a:ext>
            </a:extLst>
          </p:cNvPr>
          <p:cNvSpPr>
            <a:spLocks noGrp="1"/>
          </p:cNvSpPr>
          <p:nvPr>
            <p:ph type="dt" sz="half" idx="10"/>
          </p:nvPr>
        </p:nvSpPr>
        <p:spPr/>
        <p:txBody>
          <a:bodyPr/>
          <a:lstStyle/>
          <a:p>
            <a:fld id="{8FA4DB43-5FA7-43DD-A1F6-537BEC6A6DDC}" type="datetimeFigureOut">
              <a:rPr lang="en-US" smtClean="0"/>
              <a:t>10/28/2022</a:t>
            </a:fld>
            <a:endParaRPr lang="en-US"/>
          </a:p>
        </p:txBody>
      </p:sp>
      <p:sp>
        <p:nvSpPr>
          <p:cNvPr id="5" name="Footer Placeholder 4">
            <a:extLst>
              <a:ext uri="{FF2B5EF4-FFF2-40B4-BE49-F238E27FC236}">
                <a16:creationId xmlns:a16="http://schemas.microsoft.com/office/drawing/2014/main" id="{C5853D47-4E9C-4F94-9F15-BF4493B52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C319B-5DF7-40B7-87CB-7B8BC0244AB8}"/>
              </a:ext>
            </a:extLst>
          </p:cNvPr>
          <p:cNvSpPr>
            <a:spLocks noGrp="1"/>
          </p:cNvSpPr>
          <p:nvPr>
            <p:ph type="sldNum" sz="quarter" idx="12"/>
          </p:nvPr>
        </p:nvSpPr>
        <p:spPr/>
        <p:txBody>
          <a:bodyPr/>
          <a:lstStyle/>
          <a:p>
            <a:fld id="{1A4E92AC-3D1E-4752-97D4-7C26F6656999}" type="slidenum">
              <a:rPr lang="en-US" smtClean="0"/>
              <a:t>‹#›</a:t>
            </a:fld>
            <a:endParaRPr lang="en-US"/>
          </a:p>
        </p:txBody>
      </p:sp>
    </p:spTree>
    <p:extLst>
      <p:ext uri="{BB962C8B-B14F-4D97-AF65-F5344CB8AC3E}">
        <p14:creationId xmlns:p14="http://schemas.microsoft.com/office/powerpoint/2010/main" val="1204351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2050" name="Picture 2" descr="log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39546" y="6401491"/>
            <a:ext cx="4689566" cy="41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859101"/>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 id="2147483668" r:id="rId4"/>
    <p:sldLayoutId id="2147483721" r:id="rId5"/>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FAAA8-8333-4254-BC61-EA17624FC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C8361A-C074-47FB-9EF2-5A60A3E92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A745E-EB0A-468A-9610-BAC567068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4DB43-5FA7-43DD-A1F6-537BEC6A6DDC}" type="datetimeFigureOut">
              <a:rPr lang="en-US" smtClean="0"/>
              <a:t>10/28/2022</a:t>
            </a:fld>
            <a:endParaRPr lang="en-US"/>
          </a:p>
        </p:txBody>
      </p:sp>
      <p:sp>
        <p:nvSpPr>
          <p:cNvPr id="5" name="Footer Placeholder 4">
            <a:extLst>
              <a:ext uri="{FF2B5EF4-FFF2-40B4-BE49-F238E27FC236}">
                <a16:creationId xmlns:a16="http://schemas.microsoft.com/office/drawing/2014/main" id="{4FF0736A-EA1D-4F77-BDDC-3326199A2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ED0C63-B5CD-4426-A9C7-AFCA69519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E92AC-3D1E-4752-97D4-7C26F6656999}" type="slidenum">
              <a:rPr lang="en-US" smtClean="0"/>
              <a:t>‹#›</a:t>
            </a:fld>
            <a:endParaRPr lang="en-US"/>
          </a:p>
        </p:txBody>
      </p:sp>
    </p:spTree>
    <p:extLst>
      <p:ext uri="{BB962C8B-B14F-4D97-AF65-F5344CB8AC3E}">
        <p14:creationId xmlns:p14="http://schemas.microsoft.com/office/powerpoint/2010/main" val="2696020577"/>
      </p:ext>
    </p:extLst>
  </p:cSld>
  <p:clrMap bg1="lt1" tx1="dk1" bg2="lt2" tx2="dk2" accent1="accent1" accent2="accent2" accent3="accent3" accent4="accent4" accent5="accent5" accent6="accent6" hlink="hlink" folHlink="folHlink"/>
  <p:sldLayoutIdLst>
    <p:sldLayoutId id="2147483720" r:id="rId1"/>
    <p:sldLayoutId id="214748373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FAAA8-8333-4254-BC61-EA17624FC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C8361A-C074-47FB-9EF2-5A60A3E92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A745E-EB0A-468A-9610-BAC567068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4DB43-5FA7-43DD-A1F6-537BEC6A6DDC}" type="datetimeFigureOut">
              <a:rPr lang="en-US" smtClean="0"/>
              <a:t>10/28/2022</a:t>
            </a:fld>
            <a:endParaRPr lang="en-US"/>
          </a:p>
        </p:txBody>
      </p:sp>
      <p:sp>
        <p:nvSpPr>
          <p:cNvPr id="5" name="Footer Placeholder 4">
            <a:extLst>
              <a:ext uri="{FF2B5EF4-FFF2-40B4-BE49-F238E27FC236}">
                <a16:creationId xmlns:a16="http://schemas.microsoft.com/office/drawing/2014/main" id="{4FF0736A-EA1D-4F77-BDDC-3326199A2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ED0C63-B5CD-4426-A9C7-AFCA69519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E92AC-3D1E-4752-97D4-7C26F6656999}" type="slidenum">
              <a:rPr lang="en-US" smtClean="0"/>
              <a:t>‹#›</a:t>
            </a:fld>
            <a:endParaRPr lang="en-US"/>
          </a:p>
        </p:txBody>
      </p:sp>
    </p:spTree>
    <p:extLst>
      <p:ext uri="{BB962C8B-B14F-4D97-AF65-F5344CB8AC3E}">
        <p14:creationId xmlns:p14="http://schemas.microsoft.com/office/powerpoint/2010/main" val="147070855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BF7CC6-AA9A-F447-93B5-4F8BDBD51260}"/>
              </a:ext>
            </a:extLst>
          </p:cNvPr>
          <p:cNvSpPr>
            <a:spLocks noGrp="1"/>
          </p:cNvSpPr>
          <p:nvPr>
            <p:ph type="title"/>
          </p:nvPr>
        </p:nvSpPr>
        <p:spPr>
          <a:xfrm>
            <a:off x="1729648" y="4650906"/>
            <a:ext cx="9981281" cy="1265675"/>
          </a:xfrm>
        </p:spPr>
        <p:txBody>
          <a:bodyPr anchor="t" anchorCtr="0">
            <a:normAutofit fontScale="90000"/>
          </a:bodyPr>
          <a:lstStyle/>
          <a:p>
            <a:r>
              <a:rPr lang="en-US" sz="2400" dirty="0">
                <a:solidFill>
                  <a:srgbClr val="002060"/>
                </a:solidFill>
                <a:effectLst>
                  <a:outerShdw blurRad="38100" dist="38100" dir="2700000" algn="tl">
                    <a:srgbClr val="000000">
                      <a:alpha val="43137"/>
                    </a:srgbClr>
                  </a:outerShdw>
                </a:effectLst>
                <a:latin typeface="+mn-lt"/>
              </a:rPr>
              <a:t>Workshop on Availability of Geospatial Datasets for Sustainable Development Goals</a:t>
            </a:r>
            <a:br>
              <a:rPr lang="en-US" sz="2400" dirty="0">
                <a:solidFill>
                  <a:srgbClr val="002060"/>
                </a:solidFill>
                <a:effectLst>
                  <a:outerShdw blurRad="38100" dist="38100" dir="2700000" algn="tl">
                    <a:srgbClr val="000000">
                      <a:alpha val="43137"/>
                    </a:srgbClr>
                  </a:outerShdw>
                </a:effectLst>
                <a:latin typeface="+mn-lt"/>
              </a:rPr>
            </a:br>
            <a:r>
              <a:rPr lang="en-US" sz="2400" dirty="0">
                <a:solidFill>
                  <a:srgbClr val="002060"/>
                </a:solidFill>
                <a:effectLst>
                  <a:outerShdw blurRad="38100" dist="38100" dir="2700000" algn="tl">
                    <a:srgbClr val="000000">
                      <a:alpha val="43137"/>
                    </a:srgbClr>
                  </a:outerShdw>
                </a:effectLst>
                <a:latin typeface="+mn-lt"/>
              </a:rPr>
              <a:t>Side Event at Eighth meeting of UN-GGIM: Africa and </a:t>
            </a:r>
            <a:r>
              <a:rPr lang="en-US" sz="2400" dirty="0" err="1">
                <a:solidFill>
                  <a:srgbClr val="002060"/>
                </a:solidFill>
                <a:effectLst>
                  <a:outerShdw blurRad="38100" dist="38100" dir="2700000" algn="tl">
                    <a:srgbClr val="000000">
                      <a:alpha val="43137"/>
                    </a:srgbClr>
                  </a:outerShdw>
                </a:effectLst>
                <a:latin typeface="+mn-lt"/>
              </a:rPr>
              <a:t>StatCOM</a:t>
            </a:r>
            <a:r>
              <a:rPr lang="en-US" sz="2400" dirty="0">
                <a:solidFill>
                  <a:srgbClr val="002060"/>
                </a:solidFill>
                <a:effectLst>
                  <a:outerShdw blurRad="38100" dist="38100" dir="2700000" algn="tl">
                    <a:srgbClr val="000000">
                      <a:alpha val="43137"/>
                    </a:srgbClr>
                  </a:outerShdw>
                </a:effectLst>
                <a:latin typeface="+mn-lt"/>
              </a:rPr>
              <a:t>: Africa VIII</a:t>
            </a:r>
            <a:br>
              <a:rPr lang="en-US" sz="2400" dirty="0">
                <a:solidFill>
                  <a:srgbClr val="002060"/>
                </a:solidFill>
                <a:effectLst>
                  <a:outerShdw blurRad="38100" dist="38100" dir="2700000" algn="tl">
                    <a:srgbClr val="000000">
                      <a:alpha val="43137"/>
                    </a:srgbClr>
                  </a:outerShdw>
                </a:effectLst>
                <a:latin typeface="+mn-lt"/>
              </a:rPr>
            </a:br>
            <a:r>
              <a:rPr lang="en-US" sz="2400" dirty="0">
                <a:solidFill>
                  <a:srgbClr val="002060"/>
                </a:solidFill>
                <a:effectLst>
                  <a:outerShdw blurRad="38100" dist="38100" dir="2700000" algn="tl">
                    <a:srgbClr val="000000">
                      <a:alpha val="43137"/>
                    </a:srgbClr>
                  </a:outerShdw>
                </a:effectLst>
                <a:latin typeface="+mn-lt"/>
              </a:rPr>
              <a:t>22-28 October, 2022</a:t>
            </a:r>
            <a:br>
              <a:rPr lang="en-US" sz="2400" dirty="0">
                <a:solidFill>
                  <a:srgbClr val="002060"/>
                </a:solidFill>
                <a:effectLst>
                  <a:outerShdw blurRad="38100" dist="38100" dir="2700000" algn="tl">
                    <a:srgbClr val="000000">
                      <a:alpha val="43137"/>
                    </a:srgbClr>
                  </a:outerShdw>
                </a:effectLst>
                <a:latin typeface="+mn-lt"/>
              </a:rPr>
            </a:br>
            <a:r>
              <a:rPr lang="en-US" sz="2400" dirty="0">
                <a:solidFill>
                  <a:srgbClr val="002060"/>
                </a:solidFill>
                <a:effectLst>
                  <a:outerShdw blurRad="38100" dist="38100" dir="2700000" algn="tl">
                    <a:srgbClr val="000000">
                      <a:alpha val="43137"/>
                    </a:srgbClr>
                  </a:outerShdw>
                </a:effectLst>
                <a:latin typeface="+mn-lt"/>
              </a:rPr>
              <a:t>Addis Ababa, Ethiopia</a:t>
            </a:r>
            <a:endParaRPr lang="en-US" sz="2800" dirty="0">
              <a:solidFill>
                <a:srgbClr val="002060"/>
              </a:solidFill>
              <a:effectLst>
                <a:outerShdw blurRad="38100" dist="38100" dir="2700000" algn="tl">
                  <a:srgbClr val="000000">
                    <a:alpha val="43137"/>
                  </a:srgbClr>
                </a:outerShdw>
              </a:effectLst>
              <a:latin typeface="+mn-lt"/>
              <a:cs typeface="Calibri" panose="020F0502020204030204" pitchFamily="34" charset="0"/>
            </a:endParaRPr>
          </a:p>
        </p:txBody>
      </p:sp>
      <p:sp>
        <p:nvSpPr>
          <p:cNvPr id="7" name="Title 1">
            <a:extLst>
              <a:ext uri="{FF2B5EF4-FFF2-40B4-BE49-F238E27FC236}">
                <a16:creationId xmlns:a16="http://schemas.microsoft.com/office/drawing/2014/main" id="{F21FF69E-BA45-7A4A-9291-2680A0031591}"/>
              </a:ext>
            </a:extLst>
          </p:cNvPr>
          <p:cNvSpPr txBox="1">
            <a:spLocks/>
          </p:cNvSpPr>
          <p:nvPr/>
        </p:nvSpPr>
        <p:spPr>
          <a:xfrm>
            <a:off x="2968278" y="3209013"/>
            <a:ext cx="6289039" cy="1366955"/>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r>
              <a:rPr lang="en-US" sz="2000" dirty="0">
                <a:solidFill>
                  <a:schemeClr val="accent1">
                    <a:lumMod val="50000"/>
                  </a:schemeClr>
                </a:solidFill>
                <a:latin typeface="Calibri" panose="020F0502020204030204" pitchFamily="34" charset="0"/>
                <a:cs typeface="Calibri" panose="020F0502020204030204" pitchFamily="34" charset="0"/>
              </a:rPr>
              <a:t>Aster Denekew Yilma</a:t>
            </a:r>
          </a:p>
          <a:p>
            <a:r>
              <a:rPr lang="en-US" sz="2000" dirty="0">
                <a:solidFill>
                  <a:schemeClr val="accent1">
                    <a:lumMod val="50000"/>
                  </a:schemeClr>
                </a:solidFill>
                <a:latin typeface="Calibri" panose="020F0502020204030204" pitchFamily="34" charset="0"/>
                <a:cs typeface="Calibri" panose="020F0502020204030204" pitchFamily="34" charset="0"/>
              </a:rPr>
              <a:t>Geospatial Information Officer</a:t>
            </a:r>
          </a:p>
          <a:p>
            <a:r>
              <a:rPr lang="en-US" sz="2000" i="1" dirty="0">
                <a:solidFill>
                  <a:schemeClr val="accent1">
                    <a:lumMod val="50000"/>
                  </a:schemeClr>
                </a:solidFill>
                <a:latin typeface="Calibri" panose="020F0502020204030204" pitchFamily="34" charset="0"/>
                <a:cs typeface="Calibri" panose="020F0502020204030204" pitchFamily="34" charset="0"/>
              </a:rPr>
              <a:t>Geospatial Information Management Section</a:t>
            </a:r>
          </a:p>
          <a:p>
            <a:r>
              <a:rPr lang="en-US" sz="2000" i="1" dirty="0">
                <a:solidFill>
                  <a:schemeClr val="accent1">
                    <a:lumMod val="50000"/>
                  </a:schemeClr>
                </a:solidFill>
                <a:latin typeface="Calibri" panose="020F0502020204030204" pitchFamily="34" charset="0"/>
                <a:cs typeface="Calibri" panose="020F0502020204030204" pitchFamily="34" charset="0"/>
              </a:rPr>
              <a:t> African Center for Statistics</a:t>
            </a:r>
          </a:p>
        </p:txBody>
      </p:sp>
      <p:sp>
        <p:nvSpPr>
          <p:cNvPr id="2" name="Rectangle 1">
            <a:extLst>
              <a:ext uri="{FF2B5EF4-FFF2-40B4-BE49-F238E27FC236}">
                <a16:creationId xmlns:a16="http://schemas.microsoft.com/office/drawing/2014/main" id="{D67328C8-5D79-4DFF-B51C-B8581E2E45F6}"/>
              </a:ext>
            </a:extLst>
          </p:cNvPr>
          <p:cNvSpPr/>
          <p:nvPr/>
        </p:nvSpPr>
        <p:spPr>
          <a:xfrm>
            <a:off x="2626761" y="2118854"/>
            <a:ext cx="7112156" cy="1077218"/>
          </a:xfrm>
          <a:prstGeom prst="rect">
            <a:avLst/>
          </a:prstGeom>
        </p:spPr>
        <p:txBody>
          <a:bodyPr wrap="square">
            <a:spAutoFit/>
          </a:bodyPr>
          <a:lstStyle/>
          <a:p>
            <a:pPr algn="ctr"/>
            <a:r>
              <a:rPr lang="en-GB" sz="3200" b="1" dirty="0">
                <a:solidFill>
                  <a:srgbClr val="002060"/>
                </a:solidFill>
                <a:effectLst>
                  <a:outerShdw blurRad="38100" dist="38100" dir="2700000" algn="tl">
                    <a:srgbClr val="000000">
                      <a:alpha val="43137"/>
                    </a:srgbClr>
                  </a:outerShdw>
                </a:effectLst>
                <a:cs typeface="Latha" panose="020B0502040204020203" pitchFamily="34" charset="0"/>
              </a:rPr>
              <a:t>Availability of Geospatial</a:t>
            </a:r>
            <a:r>
              <a:rPr lang="en-GB" sz="3200" dirty="0">
                <a:solidFill>
                  <a:srgbClr val="002060"/>
                </a:solidFill>
                <a:effectLst>
                  <a:outerShdw blurRad="38100" dist="38100" dir="2700000" algn="tl">
                    <a:srgbClr val="000000">
                      <a:alpha val="43137"/>
                    </a:srgbClr>
                  </a:outerShdw>
                </a:effectLst>
                <a:cs typeface="Latha" panose="020B0502040204020203" pitchFamily="34" charset="0"/>
              </a:rPr>
              <a:t> </a:t>
            </a:r>
            <a:r>
              <a:rPr lang="en-GB" sz="3200" b="1" dirty="0">
                <a:solidFill>
                  <a:srgbClr val="002060"/>
                </a:solidFill>
                <a:effectLst>
                  <a:outerShdw blurRad="38100" dist="38100" dir="2700000" algn="tl">
                    <a:srgbClr val="000000">
                      <a:alpha val="43137"/>
                    </a:srgbClr>
                  </a:outerShdw>
                </a:effectLst>
                <a:cs typeface="Latha" panose="020B0502040204020203" pitchFamily="34" charset="0"/>
              </a:rPr>
              <a:t>Datasets for Sustainable Development Goals in Africa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7317" y="5501497"/>
            <a:ext cx="2311067" cy="1039980"/>
          </a:xfrm>
          <a:prstGeom prst="rect">
            <a:avLst/>
          </a:prstGeom>
        </p:spPr>
      </p:pic>
    </p:spTree>
    <p:extLst>
      <p:ext uri="{BB962C8B-B14F-4D97-AF65-F5344CB8AC3E}">
        <p14:creationId xmlns:p14="http://schemas.microsoft.com/office/powerpoint/2010/main" val="419413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705" y="868671"/>
            <a:ext cx="4867672" cy="5672806"/>
          </a:xfrm>
          <a:prstGeom prst="rect">
            <a:avLst/>
          </a:prstGeom>
        </p:spPr>
      </p:pic>
      <p:sp>
        <p:nvSpPr>
          <p:cNvPr id="3" name="Google Shape;84;gc1d7fe3442_0_4"/>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Geospatial Data Taxonomy for SDGs in Africa…</a:t>
            </a:r>
          </a:p>
        </p:txBody>
      </p:sp>
      <p:sp>
        <p:nvSpPr>
          <p:cNvPr id="4" name="TextBox 3"/>
          <p:cNvSpPr txBox="1"/>
          <p:nvPr/>
        </p:nvSpPr>
        <p:spPr>
          <a:xfrm>
            <a:off x="5637444" y="901024"/>
            <a:ext cx="5941284" cy="5734903"/>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Geospatial Data Taxonomy for SDGs in Africa identified:</a:t>
            </a:r>
          </a:p>
          <a:p>
            <a:pPr marL="228600" lvl="0" indent="-228600" algn="just" defTabSz="914400">
              <a:lnSpc>
                <a:spcPct val="90000"/>
              </a:lnSpc>
              <a:spcBef>
                <a:spcPts val="1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document identified all the SDG indicators which requires geospatial data and the corresponding geospatial data themes required</a:t>
            </a:r>
          </a:p>
          <a:p>
            <a:pPr marL="228600" lvl="0" indent="-228600" algn="just" defTabSz="914400">
              <a:lnSpc>
                <a:spcPct val="90000"/>
              </a:lnSpc>
              <a:spcBef>
                <a:spcPts val="1000"/>
              </a:spcBef>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Provides a geospatial data taxonomy for those geospatial information organized at a feature class level for each of the global fundamental geospatial data themes of UN-GGIM</a:t>
            </a:r>
            <a:endParaRPr lang="en-US" sz="2000" b="1" dirty="0">
              <a:latin typeface="Times New Roman" panose="02020603050405020304" pitchFamily="18" charset="0"/>
              <a:cs typeface="Times New Roman" panose="02020603050405020304" pitchFamily="18" charset="0"/>
            </a:endParaRPr>
          </a:p>
          <a:p>
            <a:pPr algn="just"/>
            <a:endParaRPr lang="en-US" sz="1200" b="1" dirty="0">
              <a:latin typeface="Times New Roman" panose="02020603050405020304" pitchFamily="18" charset="0"/>
              <a:cs typeface="Times New Roman" panose="02020603050405020304" pitchFamily="18" charset="0"/>
            </a:endParaRPr>
          </a:p>
          <a:p>
            <a:pPr marL="914400" lvl="1" indent="-4572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Geospatial feature classes </a:t>
            </a:r>
            <a:r>
              <a:rPr lang="en-US" sz="2000" dirty="0">
                <a:latin typeface="Times New Roman" panose="02020603050405020304" pitchFamily="18" charset="0"/>
                <a:cs typeface="Times New Roman" panose="02020603050405020304" pitchFamily="18" charset="0"/>
              </a:rPr>
              <a:t>for each </a:t>
            </a:r>
            <a:r>
              <a:rPr lang="en-US" sz="2000" b="1" dirty="0">
                <a:latin typeface="Times New Roman" panose="02020603050405020304" pitchFamily="18" charset="0"/>
                <a:cs typeface="Times New Roman" panose="02020603050405020304" pitchFamily="18" charset="0"/>
              </a:rPr>
              <a:t>Fundamental geospatial data themes </a:t>
            </a:r>
            <a:r>
              <a:rPr lang="en-US" sz="2000" dirty="0">
                <a:latin typeface="Times New Roman" panose="02020603050405020304" pitchFamily="18" charset="0"/>
                <a:cs typeface="Times New Roman" panose="02020603050405020304" pitchFamily="18" charset="0"/>
              </a:rPr>
              <a:t>(14 Data Themes of UN-GGIM)</a:t>
            </a:r>
          </a:p>
          <a:p>
            <a:pPr marL="914400" lvl="1" indent="-4572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Identified relevant geospatial information required for </a:t>
            </a:r>
            <a:r>
              <a:rPr lang="en-US" sz="2000" b="1" dirty="0">
                <a:latin typeface="Times New Roman" panose="02020603050405020304" pitchFamily="18" charset="0"/>
                <a:cs typeface="Times New Roman" panose="02020603050405020304" pitchFamily="18" charset="0"/>
              </a:rPr>
              <a:t>SDG indicators (Matrix)</a:t>
            </a:r>
          </a:p>
          <a:p>
            <a:pPr marL="914400" lvl="1" indent="-457200" algn="just">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063562"/>
      </p:ext>
    </p:extLst>
  </p:cSld>
  <p:clrMapOvr>
    <a:masterClrMapping/>
  </p:clrMapOvr>
  <mc:AlternateContent xmlns:mc="http://schemas.openxmlformats.org/markup-compatibility/2006" xmlns:p14="http://schemas.microsoft.com/office/powerpoint/2010/main">
    <mc:Choice Requires="p14">
      <p:transition spd="slow" p14:dur="2000" advTm="2832"/>
    </mc:Choice>
    <mc:Fallback xmlns="">
      <p:transition spd="slow" advTm="283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gc1d7fe3442_0_4"/>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Geospatial Data Taxonomy for SDGs in Africa…</a:t>
            </a:r>
          </a:p>
        </p:txBody>
      </p:sp>
      <p:graphicFrame>
        <p:nvGraphicFramePr>
          <p:cNvPr id="9" name="Table 8"/>
          <p:cNvGraphicFramePr>
            <a:graphicFrameLocks noGrp="1"/>
          </p:cNvGraphicFramePr>
          <p:nvPr>
            <p:extLst>
              <p:ext uri="{D42A27DB-BD31-4B8C-83A1-F6EECF244321}">
                <p14:modId xmlns:p14="http://schemas.microsoft.com/office/powerpoint/2010/main" val="168875124"/>
              </p:ext>
            </p:extLst>
          </p:nvPr>
        </p:nvGraphicFramePr>
        <p:xfrm>
          <a:off x="667398" y="1097280"/>
          <a:ext cx="5423914" cy="5472335"/>
        </p:xfrm>
        <a:graphic>
          <a:graphicData uri="http://schemas.openxmlformats.org/drawingml/2006/table">
            <a:tbl>
              <a:tblPr firstRow="1" firstCol="1" bandRow="1">
                <a:tableStyleId>{5C22544A-7EE6-4342-B048-85BDC9FD1C3A}</a:tableStyleId>
              </a:tblPr>
              <a:tblGrid>
                <a:gridCol w="1452530">
                  <a:extLst>
                    <a:ext uri="{9D8B030D-6E8A-4147-A177-3AD203B41FA5}">
                      <a16:colId xmlns:a16="http://schemas.microsoft.com/office/drawing/2014/main" val="1408101145"/>
                    </a:ext>
                  </a:extLst>
                </a:gridCol>
                <a:gridCol w="1451820">
                  <a:extLst>
                    <a:ext uri="{9D8B030D-6E8A-4147-A177-3AD203B41FA5}">
                      <a16:colId xmlns:a16="http://schemas.microsoft.com/office/drawing/2014/main" val="1572482267"/>
                    </a:ext>
                  </a:extLst>
                </a:gridCol>
                <a:gridCol w="1451820">
                  <a:extLst>
                    <a:ext uri="{9D8B030D-6E8A-4147-A177-3AD203B41FA5}">
                      <a16:colId xmlns:a16="http://schemas.microsoft.com/office/drawing/2014/main" val="3649436844"/>
                    </a:ext>
                  </a:extLst>
                </a:gridCol>
                <a:gridCol w="1067744">
                  <a:extLst>
                    <a:ext uri="{9D8B030D-6E8A-4147-A177-3AD203B41FA5}">
                      <a16:colId xmlns:a16="http://schemas.microsoft.com/office/drawing/2014/main" val="682984500"/>
                    </a:ext>
                  </a:extLst>
                </a:gridCol>
              </a:tblGrid>
              <a:tr h="409987">
                <a:tc>
                  <a:txBody>
                    <a:bodyPr/>
                    <a:lstStyle/>
                    <a:p>
                      <a:pPr marL="0" marR="0">
                        <a:lnSpc>
                          <a:spcPct val="105000"/>
                        </a:lnSpc>
                        <a:spcBef>
                          <a:spcPts val="0"/>
                        </a:spcBef>
                        <a:spcAft>
                          <a:spcPts val="800"/>
                        </a:spcAft>
                      </a:pPr>
                      <a:r>
                        <a:rPr lang="en-GB" sz="1000" kern="1200">
                          <a:effectLst/>
                        </a:rPr>
                        <a:t>Data theme*</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Feature Class – Level I</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Feature Class – Level II</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Key Attributes</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443408199"/>
                  </a:ext>
                </a:extLst>
              </a:tr>
              <a:tr h="610603">
                <a:tc>
                  <a:txBody>
                    <a:bodyPr/>
                    <a:lstStyle/>
                    <a:p>
                      <a:pPr marL="0" marR="0">
                        <a:lnSpc>
                          <a:spcPct val="105000"/>
                        </a:lnSpc>
                        <a:spcBef>
                          <a:spcPts val="0"/>
                        </a:spcBef>
                        <a:spcAft>
                          <a:spcPts val="800"/>
                        </a:spcAft>
                      </a:pPr>
                      <a:r>
                        <a:rPr lang="en-GB" sz="1000" kern="1200" dirty="0">
                          <a:effectLst/>
                        </a:rPr>
                        <a:t>A. Global Geodetic Reference Framework</a:t>
                      </a:r>
                      <a:endParaRPr lang="en-GB" sz="1100" dirty="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Geodetic Control Network</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Geodetic Control Station </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Ref. No., Type, Description</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2774074989"/>
                  </a:ext>
                </a:extLst>
              </a:tr>
              <a:tr h="208576">
                <a:tc>
                  <a:txBody>
                    <a:bodyPr/>
                    <a:lstStyle/>
                    <a:p>
                      <a:pPr marL="0" marR="0">
                        <a:lnSpc>
                          <a:spcPct val="105000"/>
                        </a:lnSpc>
                        <a:spcBef>
                          <a:spcPts val="0"/>
                        </a:spcBef>
                        <a:spcAft>
                          <a:spcPts val="800"/>
                        </a:spcAft>
                      </a:pPr>
                      <a:r>
                        <a:rPr lang="en-GB" sz="1000" kern="1200">
                          <a:effectLst/>
                        </a:rPr>
                        <a:t>B. Addresses</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Address</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Type, Value</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3920812905"/>
                  </a:ext>
                </a:extLst>
              </a:tr>
              <a:tr h="347095">
                <a:tc rowSpan="2">
                  <a:txBody>
                    <a:bodyPr/>
                    <a:lstStyle/>
                    <a:p>
                      <a:pPr marL="0" marR="0">
                        <a:lnSpc>
                          <a:spcPct val="105000"/>
                        </a:lnSpc>
                        <a:spcBef>
                          <a:spcPts val="0"/>
                        </a:spcBef>
                        <a:spcAft>
                          <a:spcPts val="800"/>
                        </a:spcAft>
                      </a:pPr>
                      <a:r>
                        <a:rPr lang="en-GB" sz="1000" kern="1200">
                          <a:effectLst/>
                        </a:rPr>
                        <a:t>C. Buildings and Settlements</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Building</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Type</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3114666075"/>
                  </a:ext>
                </a:extLst>
              </a:tr>
              <a:tr h="208576">
                <a:tc vMerge="1">
                  <a:txBody>
                    <a:bodyPr/>
                    <a:lstStyle/>
                    <a:p>
                      <a:endParaRPr lang="en-GB"/>
                    </a:p>
                  </a:txBody>
                  <a:tcPr/>
                </a:tc>
                <a:tc>
                  <a:txBody>
                    <a:bodyPr/>
                    <a:lstStyle/>
                    <a:p>
                      <a:pPr marL="0" marR="0">
                        <a:lnSpc>
                          <a:spcPct val="105000"/>
                        </a:lnSpc>
                        <a:spcBef>
                          <a:spcPts val="0"/>
                        </a:spcBef>
                        <a:spcAft>
                          <a:spcPts val="800"/>
                        </a:spcAft>
                      </a:pPr>
                      <a:r>
                        <a:rPr lang="en-GB" sz="1000" kern="1200">
                          <a:effectLst/>
                        </a:rPr>
                        <a:t>Settlement</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Name, Class</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765176033"/>
                  </a:ext>
                </a:extLst>
              </a:tr>
              <a:tr h="409987">
                <a:tc rowSpan="2">
                  <a:txBody>
                    <a:bodyPr/>
                    <a:lstStyle/>
                    <a:p>
                      <a:pPr marL="0" marR="0">
                        <a:lnSpc>
                          <a:spcPct val="105000"/>
                        </a:lnSpc>
                        <a:spcBef>
                          <a:spcPts val="0"/>
                        </a:spcBef>
                        <a:spcAft>
                          <a:spcPts val="800"/>
                        </a:spcAft>
                      </a:pPr>
                      <a:r>
                        <a:rPr lang="en-GB" sz="1000" kern="1200">
                          <a:effectLst/>
                        </a:rPr>
                        <a:t>D. Elevation and Depth</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Elevation</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Digital Elevation Model</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Post spacing</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1435255052"/>
                  </a:ext>
                </a:extLst>
              </a:tr>
              <a:tr h="409987">
                <a:tc vMerge="1">
                  <a:txBody>
                    <a:bodyPr/>
                    <a:lstStyle/>
                    <a:p>
                      <a:endParaRPr lang="en-GB"/>
                    </a:p>
                  </a:txBody>
                  <a:tcPr/>
                </a:tc>
                <a:tc>
                  <a:txBody>
                    <a:bodyPr/>
                    <a:lstStyle/>
                    <a:p>
                      <a:pPr marL="0" marR="0">
                        <a:lnSpc>
                          <a:spcPct val="105000"/>
                        </a:lnSpc>
                        <a:spcBef>
                          <a:spcPts val="0"/>
                        </a:spcBef>
                        <a:spcAft>
                          <a:spcPts val="800"/>
                        </a:spcAft>
                      </a:pPr>
                      <a:r>
                        <a:rPr lang="en-GB" sz="1000" kern="1200">
                          <a:effectLst/>
                        </a:rPr>
                        <a:t>Depth</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dirty="0">
                          <a:effectLst/>
                        </a:rPr>
                        <a:t>Digital Bathymetric Model</a:t>
                      </a:r>
                      <a:endParaRPr lang="en-GB" sz="1100" dirty="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Post spacing</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1298621905"/>
                  </a:ext>
                </a:extLst>
              </a:tr>
              <a:tr h="208576">
                <a:tc rowSpan="7">
                  <a:txBody>
                    <a:bodyPr/>
                    <a:lstStyle/>
                    <a:p>
                      <a:pPr marL="0" marR="0">
                        <a:lnSpc>
                          <a:spcPct val="105000"/>
                        </a:lnSpc>
                        <a:spcBef>
                          <a:spcPts val="0"/>
                        </a:spcBef>
                        <a:spcAft>
                          <a:spcPts val="800"/>
                        </a:spcAft>
                      </a:pPr>
                      <a:r>
                        <a:rPr lang="en-GB" sz="1000" kern="1200" dirty="0">
                          <a:effectLst/>
                        </a:rPr>
                        <a:t>E. Functional Areas</a:t>
                      </a:r>
                      <a:endParaRPr lang="en-GB" sz="1100" dirty="0">
                        <a:effectLst/>
                        <a:latin typeface="Calibri" panose="020F0502020204030204" pitchFamily="34" charset="0"/>
                        <a:ea typeface="DengXian"/>
                        <a:cs typeface="Arial" panose="020B0604020202020204" pitchFamily="34" charset="0"/>
                      </a:endParaRPr>
                    </a:p>
                  </a:txBody>
                  <a:tcPr marL="28486" marR="28486" marT="6330" marB="0"/>
                </a:tc>
                <a:tc rowSpan="5">
                  <a:txBody>
                    <a:bodyPr/>
                    <a:lstStyle/>
                    <a:p>
                      <a:pPr marL="0" marR="0">
                        <a:lnSpc>
                          <a:spcPct val="105000"/>
                        </a:lnSpc>
                        <a:spcBef>
                          <a:spcPts val="0"/>
                        </a:spcBef>
                        <a:spcAft>
                          <a:spcPts val="800"/>
                        </a:spcAft>
                      </a:pPr>
                      <a:r>
                        <a:rPr lang="en-GB" sz="1000" kern="1200" dirty="0">
                          <a:effectLst/>
                        </a:rPr>
                        <a:t>Administrative Area</a:t>
                      </a:r>
                      <a:endParaRPr lang="en-GB" sz="1100" dirty="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Country</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Name, Status</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830276865"/>
                  </a:ext>
                </a:extLst>
              </a:tr>
              <a:tr h="610603">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effectLst/>
                        </a:rPr>
                        <a:t>Second-level Administrative Area</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Name</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1890637246"/>
                  </a:ext>
                </a:extLst>
              </a:tr>
              <a:tr h="610603">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dirty="0">
                          <a:effectLst/>
                        </a:rPr>
                        <a:t>Third-level Administrative Area</a:t>
                      </a:r>
                      <a:endParaRPr lang="en-GB" sz="1100" dirty="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Name</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529581369"/>
                  </a:ext>
                </a:extLst>
              </a:tr>
              <a:tr h="610603">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effectLst/>
                        </a:rPr>
                        <a:t>Government Functional Administration</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Class, Name</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3960586050"/>
                  </a:ext>
                </a:extLst>
              </a:tr>
              <a:tr h="409987">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effectLst/>
                        </a:rPr>
                        <a:t>Exclusive Economic Zone (marine)</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Name</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3121505490"/>
                  </a:ext>
                </a:extLst>
              </a:tr>
              <a:tr h="208576">
                <a:tc vMerge="1">
                  <a:txBody>
                    <a:bodyPr/>
                    <a:lstStyle/>
                    <a:p>
                      <a:endParaRPr lang="en-GB"/>
                    </a:p>
                  </a:txBody>
                  <a:tcPr/>
                </a:tc>
                <a:tc>
                  <a:txBody>
                    <a:bodyPr/>
                    <a:lstStyle/>
                    <a:p>
                      <a:pPr marL="0" marR="0">
                        <a:lnSpc>
                          <a:spcPct val="105000"/>
                        </a:lnSpc>
                        <a:spcBef>
                          <a:spcPts val="0"/>
                        </a:spcBef>
                        <a:spcAft>
                          <a:spcPts val="800"/>
                        </a:spcAft>
                      </a:pPr>
                      <a:r>
                        <a:rPr lang="en-GB" sz="1000" kern="1200">
                          <a:effectLst/>
                        </a:rPr>
                        <a:t>Conservation Area</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Class, Name</a:t>
                      </a:r>
                      <a:endParaRPr lang="en-GB" sz="110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1349699972"/>
                  </a:ext>
                </a:extLst>
              </a:tr>
              <a:tr h="208576">
                <a:tc vMerge="1">
                  <a:txBody>
                    <a:bodyPr/>
                    <a:lstStyle/>
                    <a:p>
                      <a:endParaRPr lang="en-GB"/>
                    </a:p>
                  </a:txBody>
                  <a:tcPr/>
                </a:tc>
                <a:tc>
                  <a:txBody>
                    <a:bodyPr/>
                    <a:lstStyle/>
                    <a:p>
                      <a:pPr marL="0" marR="0">
                        <a:lnSpc>
                          <a:spcPct val="105000"/>
                        </a:lnSpc>
                        <a:spcBef>
                          <a:spcPts val="0"/>
                        </a:spcBef>
                        <a:spcAft>
                          <a:spcPts val="800"/>
                        </a:spcAft>
                      </a:pPr>
                      <a:r>
                        <a:rPr lang="en-GB" sz="1000" kern="1200">
                          <a:effectLst/>
                        </a:rPr>
                        <a:t>Statistical Area</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a:effectLst/>
                        </a:rPr>
                        <a:t>-</a:t>
                      </a:r>
                      <a:endParaRPr lang="en-GB" sz="1100">
                        <a:effectLst/>
                        <a:latin typeface="Calibri" panose="020F0502020204030204" pitchFamily="34" charset="0"/>
                        <a:ea typeface="DengXian"/>
                        <a:cs typeface="Arial" panose="020B0604020202020204" pitchFamily="34" charset="0"/>
                      </a:endParaRPr>
                    </a:p>
                  </a:txBody>
                  <a:tcPr marL="28486" marR="28486" marT="6330" marB="0"/>
                </a:tc>
                <a:tc>
                  <a:txBody>
                    <a:bodyPr/>
                    <a:lstStyle/>
                    <a:p>
                      <a:pPr marL="0" marR="0">
                        <a:lnSpc>
                          <a:spcPct val="105000"/>
                        </a:lnSpc>
                        <a:spcBef>
                          <a:spcPts val="0"/>
                        </a:spcBef>
                        <a:spcAft>
                          <a:spcPts val="800"/>
                        </a:spcAft>
                      </a:pPr>
                      <a:r>
                        <a:rPr lang="en-GB" sz="1000" kern="1200" dirty="0">
                          <a:effectLst/>
                        </a:rPr>
                        <a:t>Class, Name</a:t>
                      </a:r>
                      <a:endParaRPr lang="en-GB" sz="1100" dirty="0">
                        <a:effectLst/>
                        <a:latin typeface="Calibri" panose="020F0502020204030204" pitchFamily="34" charset="0"/>
                        <a:ea typeface="DengXian"/>
                        <a:cs typeface="Arial" panose="020B0604020202020204" pitchFamily="34" charset="0"/>
                      </a:endParaRPr>
                    </a:p>
                  </a:txBody>
                  <a:tcPr marL="28486" marR="28486" marT="6330" marB="0"/>
                </a:tc>
                <a:extLst>
                  <a:ext uri="{0D108BD9-81ED-4DB2-BD59-A6C34878D82A}">
                    <a16:rowId xmlns:a16="http://schemas.microsoft.com/office/drawing/2014/main" val="95467353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56795975"/>
              </p:ext>
            </p:extLst>
          </p:nvPr>
        </p:nvGraphicFramePr>
        <p:xfrm>
          <a:off x="6239180" y="1111349"/>
          <a:ext cx="5422936" cy="5472330"/>
        </p:xfrm>
        <a:graphic>
          <a:graphicData uri="http://schemas.openxmlformats.org/drawingml/2006/table">
            <a:tbl>
              <a:tblPr firstRow="1" firstCol="1" bandRow="1"/>
              <a:tblGrid>
                <a:gridCol w="1398203">
                  <a:extLst>
                    <a:ext uri="{9D8B030D-6E8A-4147-A177-3AD203B41FA5}">
                      <a16:colId xmlns:a16="http://schemas.microsoft.com/office/drawing/2014/main" val="239257792"/>
                    </a:ext>
                  </a:extLst>
                </a:gridCol>
                <a:gridCol w="1398203">
                  <a:extLst>
                    <a:ext uri="{9D8B030D-6E8A-4147-A177-3AD203B41FA5}">
                      <a16:colId xmlns:a16="http://schemas.microsoft.com/office/drawing/2014/main" val="2049157114"/>
                    </a:ext>
                  </a:extLst>
                </a:gridCol>
                <a:gridCol w="1398203">
                  <a:extLst>
                    <a:ext uri="{9D8B030D-6E8A-4147-A177-3AD203B41FA5}">
                      <a16:colId xmlns:a16="http://schemas.microsoft.com/office/drawing/2014/main" val="1881771135"/>
                    </a:ext>
                  </a:extLst>
                </a:gridCol>
                <a:gridCol w="1228327">
                  <a:extLst>
                    <a:ext uri="{9D8B030D-6E8A-4147-A177-3AD203B41FA5}">
                      <a16:colId xmlns:a16="http://schemas.microsoft.com/office/drawing/2014/main" val="1854549146"/>
                    </a:ext>
                  </a:extLst>
                </a:gridCol>
              </a:tblGrid>
              <a:tr h="307671">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Data theme*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Feature Class – Level I</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Feature Class – Level II</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Key Attributes</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893878582"/>
                  </a:ext>
                </a:extLst>
              </a:tr>
              <a:tr h="307671">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 Geographical Names</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Geographical Name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Class, Name</a:t>
                      </a:r>
                      <a:endParaRPr lang="en-GB" sz="1000" dirty="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368220699"/>
                  </a:ext>
                </a:extLst>
              </a:tr>
              <a:tr h="164767">
                <a:tc rowSpan="2">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G. Geology and Soils</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Geology</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Aquifer</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 Volume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145596117"/>
                  </a:ext>
                </a:extLst>
              </a:tr>
              <a:tr h="164767">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Soil Unit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97020948"/>
                  </a:ext>
                </a:extLst>
              </a:tr>
              <a:tr h="164767">
                <a:tc rowSpan="2">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 Land Cover and Land Use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Land Cover Unit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509020817"/>
                  </a:ext>
                </a:extLst>
              </a:tr>
              <a:tr h="164767">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Land Use Unit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233020795"/>
                  </a:ext>
                </a:extLst>
              </a:tr>
              <a:tr h="322792">
                <a:tc>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 Land Parcels</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Cadastral Land Parcel</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Parcel ID, Land tenure type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482026918"/>
                  </a:ext>
                </a:extLst>
              </a:tr>
              <a:tr h="954892">
                <a:tc>
                  <a:txBody>
                    <a:bodyPr/>
                    <a:lstStyle/>
                    <a:p>
                      <a:pPr marL="0" marR="0">
                        <a:lnSpc>
                          <a:spcPct val="105000"/>
                        </a:lnSpc>
                        <a:spcBef>
                          <a:spcPts val="0"/>
                        </a:spcBef>
                        <a:spcAft>
                          <a:spcPts val="800"/>
                        </a:spcAft>
                      </a:pPr>
                      <a:r>
                        <a:rPr lang="en-GB" sz="10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 </a:t>
                      </a:r>
                      <a:r>
                        <a:rPr lang="en-GB" sz="1000" b="1" kern="120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Orthoimagery</a:t>
                      </a:r>
                      <a:endParaRPr lang="en-GB" sz="1000" dirty="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Orthoimage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Sensor platform, Spatial resolution, Spectral bands, Radiometric resolution, Image date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127208420"/>
                  </a:ext>
                </a:extLst>
              </a:tr>
              <a:tr h="322792">
                <a:tc rowSpan="12">
                  <a:txBody>
                    <a:bodyPr/>
                    <a:lstStyle/>
                    <a:p>
                      <a:pPr marL="0" marR="0">
                        <a:lnSpc>
                          <a:spcPct val="105000"/>
                        </a:lnSpc>
                        <a:spcBef>
                          <a:spcPts val="0"/>
                        </a:spcBef>
                        <a:spcAft>
                          <a:spcPts val="800"/>
                        </a:spcAft>
                      </a:pPr>
                      <a:r>
                        <a:rPr lang="en-GB" sz="10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 Physical Infrastructure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5">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Structure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Bridge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 Span, Bearing weight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37318649"/>
                  </a:ext>
                </a:extLst>
              </a:tr>
              <a:tr h="164767">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Tunnel</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58441354"/>
                  </a:ext>
                </a:extLst>
              </a:tr>
              <a:tr h="215736">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Aqueduct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501919251"/>
                  </a:ext>
                </a:extLst>
              </a:tr>
              <a:tr h="215736">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Canal</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688662889"/>
                  </a:ext>
                </a:extLst>
              </a:tr>
              <a:tr h="215736">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Dam</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09704530"/>
                  </a:ext>
                </a:extLst>
              </a:tr>
              <a:tr h="322792">
                <a:tc vMerge="1">
                  <a:txBody>
                    <a:bodyPr/>
                    <a:lstStyle/>
                    <a:p>
                      <a:endParaRPr lang="en-GB"/>
                    </a:p>
                  </a:txBody>
                  <a:tcPr/>
                </a:tc>
                <a:tc rowSpan="5">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Public Utility</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Telecommunications Tower</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934192330"/>
                  </a:ext>
                </a:extLst>
              </a:tr>
              <a:tr h="322792">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Electrical Power Generation</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5363263"/>
                  </a:ext>
                </a:extLst>
              </a:tr>
              <a:tr h="164767">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Waste Disposal Site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68446715"/>
                  </a:ext>
                </a:extLst>
              </a:tr>
              <a:tr h="164767">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Sewerage Treatment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09216056"/>
                  </a:ext>
                </a:extLst>
              </a:tr>
              <a:tr h="322792">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 Reticulation Point</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42394030"/>
                  </a:ext>
                </a:extLst>
              </a:tr>
              <a:tr h="164767">
                <a:tc vMerge="1">
                  <a:txBody>
                    <a:bodyPr/>
                    <a:lstStyle/>
                    <a:p>
                      <a:endParaRPr lang="en-GB"/>
                    </a:p>
                  </a:txBody>
                  <a:tcPr/>
                </a:tc>
                <a:tc rowSpan="2">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Public Service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School</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 Name</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449405551"/>
                  </a:ext>
                </a:extLst>
              </a:tr>
              <a:tr h="322792">
                <a:tc vMerge="1">
                  <a:txBody>
                    <a:bodyPr/>
                    <a:lstStyle/>
                    <a:p>
                      <a:endParaRPr lang="en-GB"/>
                    </a:p>
                  </a:txBody>
                  <a:tcPr/>
                </a:tc>
                <a:tc vMerge="1">
                  <a:txBody>
                    <a:bodyPr/>
                    <a:lstStyle/>
                    <a:p>
                      <a:endParaRPr lang="en-GB"/>
                    </a:p>
                  </a:txBody>
                  <a:tcPr/>
                </a:tc>
                <a:tc>
                  <a:txBody>
                    <a:bodyPr/>
                    <a:lstStyle/>
                    <a:p>
                      <a:pPr marL="0" marR="0">
                        <a:lnSpc>
                          <a:spcPct val="105000"/>
                        </a:lnSpc>
                        <a:spcBef>
                          <a:spcPts val="0"/>
                        </a:spcBef>
                        <a:spcAft>
                          <a:spcPts val="800"/>
                        </a:spcAft>
                      </a:pPr>
                      <a:r>
                        <a:rPr lang="en-GB" sz="10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Health Facility</a:t>
                      </a:r>
                      <a:endParaRPr lang="en-GB" sz="100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nSpc>
                          <a:spcPct val="105000"/>
                        </a:lnSpc>
                        <a:spcBef>
                          <a:spcPts val="0"/>
                        </a:spcBef>
                        <a:spcAft>
                          <a:spcPts val="800"/>
                        </a:spcAft>
                      </a:pPr>
                      <a:r>
                        <a:rPr lang="en-GB" sz="1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 Name, Health services</a:t>
                      </a:r>
                      <a:endParaRPr lang="en-GB" sz="1000" dirty="0">
                        <a:effectLst/>
                        <a:latin typeface="Calibri" panose="020F0502020204030204" pitchFamily="34" charset="0"/>
                        <a:ea typeface="DengXian"/>
                        <a:cs typeface="Arial" panose="020B0604020202020204" pitchFamily="34" charset="0"/>
                      </a:endParaRPr>
                    </a:p>
                  </a:txBody>
                  <a:tcPr marL="30287" marR="30287" marT="54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059714474"/>
                  </a:ext>
                </a:extLst>
              </a:tr>
            </a:tbl>
          </a:graphicData>
        </a:graphic>
      </p:graphicFrame>
      <p:sp>
        <p:nvSpPr>
          <p:cNvPr id="11" name="Rectangle 10"/>
          <p:cNvSpPr/>
          <p:nvPr/>
        </p:nvSpPr>
        <p:spPr>
          <a:xfrm>
            <a:off x="1530321" y="770188"/>
            <a:ext cx="9414343" cy="400110"/>
          </a:xfrm>
          <a:prstGeom prst="rect">
            <a:avLst/>
          </a:prstGeom>
        </p:spPr>
        <p:txBody>
          <a:bodyPr wrap="square">
            <a:spAutoFit/>
          </a:bodyPr>
          <a:lstStyle/>
          <a:p>
            <a:r>
              <a:rPr lang="en-GB" sz="2000" kern="700" spc="20" dirty="0">
                <a:latin typeface="Times New Roman" panose="02020603050405020304" pitchFamily="18" charset="0"/>
                <a:ea typeface="DengXian"/>
              </a:rPr>
              <a:t>Geospatial feature classes required for the indicators of Sustainable Development Goals</a:t>
            </a:r>
            <a:endParaRPr lang="en-GB" sz="2000" dirty="0"/>
          </a:p>
        </p:txBody>
      </p:sp>
    </p:spTree>
    <p:extLst>
      <p:ext uri="{BB962C8B-B14F-4D97-AF65-F5344CB8AC3E}">
        <p14:creationId xmlns:p14="http://schemas.microsoft.com/office/powerpoint/2010/main" val="1235184631"/>
      </p:ext>
    </p:extLst>
  </p:cSld>
  <p:clrMapOvr>
    <a:masterClrMapping/>
  </p:clrMapOvr>
  <mc:AlternateContent xmlns:mc="http://schemas.openxmlformats.org/markup-compatibility/2006" xmlns:p14="http://schemas.microsoft.com/office/powerpoint/2010/main">
    <mc:Choice Requires="p14">
      <p:transition spd="slow" p14:dur="2000" advTm="2832"/>
    </mc:Choice>
    <mc:Fallback xmlns="">
      <p:transition spd="slow" advTm="28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10671836"/>
              </p:ext>
            </p:extLst>
          </p:nvPr>
        </p:nvGraphicFramePr>
        <p:xfrm>
          <a:off x="1983544" y="914394"/>
          <a:ext cx="7709096" cy="5556744"/>
        </p:xfrm>
        <a:graphic>
          <a:graphicData uri="http://schemas.openxmlformats.org/drawingml/2006/table">
            <a:tbl>
              <a:tblPr firstRow="1" firstCol="1" bandRow="1">
                <a:tableStyleId>{5C22544A-7EE6-4342-B048-85BDC9FD1C3A}</a:tableStyleId>
              </a:tblPr>
              <a:tblGrid>
                <a:gridCol w="2024611">
                  <a:extLst>
                    <a:ext uri="{9D8B030D-6E8A-4147-A177-3AD203B41FA5}">
                      <a16:colId xmlns:a16="http://schemas.microsoft.com/office/drawing/2014/main" val="1889427640"/>
                    </a:ext>
                  </a:extLst>
                </a:gridCol>
                <a:gridCol w="2024611">
                  <a:extLst>
                    <a:ext uri="{9D8B030D-6E8A-4147-A177-3AD203B41FA5}">
                      <a16:colId xmlns:a16="http://schemas.microsoft.com/office/drawing/2014/main" val="3020933286"/>
                    </a:ext>
                  </a:extLst>
                </a:gridCol>
                <a:gridCol w="2024611">
                  <a:extLst>
                    <a:ext uri="{9D8B030D-6E8A-4147-A177-3AD203B41FA5}">
                      <a16:colId xmlns:a16="http://schemas.microsoft.com/office/drawing/2014/main" val="930849028"/>
                    </a:ext>
                  </a:extLst>
                </a:gridCol>
                <a:gridCol w="1635263">
                  <a:extLst>
                    <a:ext uri="{9D8B030D-6E8A-4147-A177-3AD203B41FA5}">
                      <a16:colId xmlns:a16="http://schemas.microsoft.com/office/drawing/2014/main" val="190623980"/>
                    </a:ext>
                  </a:extLst>
                </a:gridCol>
              </a:tblGrid>
              <a:tr h="581446">
                <a:tc>
                  <a:txBody>
                    <a:bodyPr/>
                    <a:lstStyle/>
                    <a:p>
                      <a:pPr marL="0" marR="0">
                        <a:lnSpc>
                          <a:spcPct val="107000"/>
                        </a:lnSpc>
                        <a:spcBef>
                          <a:spcPts val="0"/>
                        </a:spcBef>
                        <a:spcAft>
                          <a:spcPts val="0"/>
                        </a:spcAft>
                      </a:pPr>
                      <a:r>
                        <a:rPr lang="en-ZA" sz="1000">
                          <a:effectLst/>
                        </a:rPr>
                        <a:t>Data theme*</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ZA" sz="1000">
                          <a:effectLst/>
                        </a:rPr>
                        <a:t>Feature Class – Level I</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ZA" sz="1000">
                          <a:effectLst/>
                        </a:rPr>
                        <a:t>Feature Class – Level II</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ZA" sz="1000">
                          <a:effectLst/>
                        </a:rPr>
                        <a:t>Key Attributes</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301086742"/>
                  </a:ext>
                </a:extLst>
              </a:tr>
              <a:tr h="219635">
                <a:tc rowSpan="2">
                  <a:txBody>
                    <a:bodyPr/>
                    <a:lstStyle/>
                    <a:p>
                      <a:pPr marL="0" marR="0">
                        <a:lnSpc>
                          <a:spcPct val="107000"/>
                        </a:lnSpc>
                        <a:spcBef>
                          <a:spcPts val="0"/>
                        </a:spcBef>
                        <a:spcAft>
                          <a:spcPts val="600"/>
                        </a:spcAft>
                      </a:pPr>
                      <a:r>
                        <a:rPr lang="en-GB" sz="1000" kern="700" spc="20">
                          <a:effectLst/>
                        </a:rPr>
                        <a:t>L. Population Distribution</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Population</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 </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3290215395"/>
                  </a:ext>
                </a:extLst>
              </a:tr>
              <a:tr h="229736">
                <a:tc vMerge="1">
                  <a:txBody>
                    <a:bodyPr/>
                    <a:lstStyle/>
                    <a:p>
                      <a:endParaRPr lang="en-GB"/>
                    </a:p>
                  </a:txBody>
                  <a:tcPr/>
                </a:tc>
                <a:tc>
                  <a:txBody>
                    <a:bodyPr/>
                    <a:lstStyle/>
                    <a:p>
                      <a:pPr marL="0" marR="0">
                        <a:lnSpc>
                          <a:spcPct val="107000"/>
                        </a:lnSpc>
                        <a:spcBef>
                          <a:spcPts val="0"/>
                        </a:spcBef>
                        <a:spcAft>
                          <a:spcPts val="600"/>
                        </a:spcAft>
                      </a:pPr>
                      <a:r>
                        <a:rPr lang="en-GB" sz="1000" kern="700" spc="20">
                          <a:effectLst/>
                        </a:rPr>
                        <a:t>Population Density</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 </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1357265684"/>
                  </a:ext>
                </a:extLst>
              </a:tr>
              <a:tr h="679109">
                <a:tc rowSpan="8">
                  <a:txBody>
                    <a:bodyPr/>
                    <a:lstStyle/>
                    <a:p>
                      <a:pPr marL="0" marR="0">
                        <a:lnSpc>
                          <a:spcPct val="107000"/>
                        </a:lnSpc>
                        <a:spcBef>
                          <a:spcPts val="0"/>
                        </a:spcBef>
                        <a:spcAft>
                          <a:spcPts val="600"/>
                        </a:spcAft>
                      </a:pPr>
                      <a:r>
                        <a:rPr lang="en-GB" sz="1000" kern="700" spc="20" dirty="0">
                          <a:effectLst/>
                        </a:rPr>
                        <a:t>M. Transport Networks</a:t>
                      </a:r>
                      <a:endParaRPr lang="en-GB" sz="1000" dirty="0">
                        <a:effectLst/>
                        <a:latin typeface="Calibri" panose="020F0502020204030204" pitchFamily="34" charset="0"/>
                        <a:ea typeface="DengXian"/>
                        <a:cs typeface="Arial" panose="020B0604020202020204" pitchFamily="34" charset="0"/>
                      </a:endParaRPr>
                    </a:p>
                  </a:txBody>
                  <a:tcPr marL="68580" marR="68580" marT="0" marB="0"/>
                </a:tc>
                <a:tc rowSpan="2">
                  <a:txBody>
                    <a:bodyPr/>
                    <a:lstStyle/>
                    <a:p>
                      <a:pPr marL="0" marR="0">
                        <a:lnSpc>
                          <a:spcPct val="107000"/>
                        </a:lnSpc>
                        <a:spcBef>
                          <a:spcPts val="0"/>
                        </a:spcBef>
                        <a:spcAft>
                          <a:spcPts val="600"/>
                        </a:spcAft>
                      </a:pPr>
                      <a:r>
                        <a:rPr lang="en-GB" sz="1000" kern="700" spc="20">
                          <a:effectLst/>
                        </a:rPr>
                        <a:t>Road Network</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Road</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Class, route number/name, Surface type</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1418778384"/>
                  </a:ext>
                </a:extLst>
              </a:tr>
              <a:tr h="442227">
                <a:tc vMerge="1">
                  <a:txBody>
                    <a:bodyPr/>
                    <a:lstStyle/>
                    <a:p>
                      <a:endParaRPr lang="en-GB"/>
                    </a:p>
                  </a:txBody>
                  <a:tcPr/>
                </a:tc>
                <a:tc vMerge="1">
                  <a:txBody>
                    <a:bodyPr/>
                    <a:lstStyle/>
                    <a:p>
                      <a:endParaRPr lang="en-GB"/>
                    </a:p>
                  </a:txBody>
                  <a:tcPr/>
                </a:tc>
                <a:tc>
                  <a:txBody>
                    <a:bodyPr/>
                    <a:lstStyle/>
                    <a:p>
                      <a:pPr marL="0" marR="0">
                        <a:lnSpc>
                          <a:spcPct val="107000"/>
                        </a:lnSpc>
                        <a:spcBef>
                          <a:spcPts val="0"/>
                        </a:spcBef>
                        <a:spcAft>
                          <a:spcPts val="600"/>
                        </a:spcAft>
                      </a:pPr>
                      <a:r>
                        <a:rPr lang="en-GB" sz="1000" kern="700" spc="20">
                          <a:effectLst/>
                        </a:rPr>
                        <a:t>Street</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Surface type, Name</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2794836829"/>
                  </a:ext>
                </a:extLst>
              </a:tr>
              <a:tr h="219635">
                <a:tc vMerge="1">
                  <a:txBody>
                    <a:bodyPr/>
                    <a:lstStyle/>
                    <a:p>
                      <a:endParaRPr lang="en-GB"/>
                    </a:p>
                  </a:txBody>
                  <a:tcPr/>
                </a:tc>
                <a:tc rowSpan="2">
                  <a:txBody>
                    <a:bodyPr/>
                    <a:lstStyle/>
                    <a:p>
                      <a:pPr marL="0" marR="0">
                        <a:lnSpc>
                          <a:spcPct val="107000"/>
                        </a:lnSpc>
                        <a:spcBef>
                          <a:spcPts val="0"/>
                        </a:spcBef>
                        <a:spcAft>
                          <a:spcPts val="600"/>
                        </a:spcAft>
                      </a:pPr>
                      <a:r>
                        <a:rPr lang="en-GB" sz="1000" kern="700" spc="20">
                          <a:effectLst/>
                        </a:rPr>
                        <a:t>Rail Network</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Railway</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Class, Gauge</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368772538"/>
                  </a:ext>
                </a:extLst>
              </a:tr>
              <a:tr h="219635">
                <a:tc vMerge="1">
                  <a:txBody>
                    <a:bodyPr/>
                    <a:lstStyle/>
                    <a:p>
                      <a:endParaRPr lang="en-GB"/>
                    </a:p>
                  </a:txBody>
                  <a:tcPr/>
                </a:tc>
                <a:tc vMerge="1">
                  <a:txBody>
                    <a:bodyPr/>
                    <a:lstStyle/>
                    <a:p>
                      <a:endParaRPr lang="en-GB"/>
                    </a:p>
                  </a:txBody>
                  <a:tcPr/>
                </a:tc>
                <a:tc>
                  <a:txBody>
                    <a:bodyPr/>
                    <a:lstStyle/>
                    <a:p>
                      <a:pPr marL="0" marR="0">
                        <a:lnSpc>
                          <a:spcPct val="107000"/>
                        </a:lnSpc>
                        <a:spcBef>
                          <a:spcPts val="0"/>
                        </a:spcBef>
                        <a:spcAft>
                          <a:spcPts val="600"/>
                        </a:spcAft>
                      </a:pPr>
                      <a:r>
                        <a:rPr lang="en-GB" sz="1000" kern="700" spc="20">
                          <a:effectLst/>
                        </a:rPr>
                        <a:t>Station</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Name</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353042014"/>
                  </a:ext>
                </a:extLst>
              </a:tr>
              <a:tr h="449370">
                <a:tc vMerge="1">
                  <a:txBody>
                    <a:bodyPr/>
                    <a:lstStyle/>
                    <a:p>
                      <a:endParaRPr lang="en-GB"/>
                    </a:p>
                  </a:txBody>
                  <a:tcPr/>
                </a:tc>
                <a:tc rowSpan="2">
                  <a:txBody>
                    <a:bodyPr/>
                    <a:lstStyle/>
                    <a:p>
                      <a:pPr marL="0" marR="0">
                        <a:lnSpc>
                          <a:spcPct val="107000"/>
                        </a:lnSpc>
                        <a:spcBef>
                          <a:spcPts val="0"/>
                        </a:spcBef>
                        <a:spcAft>
                          <a:spcPts val="600"/>
                        </a:spcAft>
                      </a:pPr>
                      <a:r>
                        <a:rPr lang="en-GB" sz="1000" kern="700" spc="20">
                          <a:effectLst/>
                        </a:rPr>
                        <a:t>Water</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Harbour</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Class, Name, Capacity</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1579191770"/>
                  </a:ext>
                </a:extLst>
              </a:tr>
              <a:tr h="219635">
                <a:tc vMerge="1">
                  <a:txBody>
                    <a:bodyPr/>
                    <a:lstStyle/>
                    <a:p>
                      <a:endParaRPr lang="en-GB"/>
                    </a:p>
                  </a:txBody>
                  <a:tcPr/>
                </a:tc>
                <a:tc vMerge="1">
                  <a:txBody>
                    <a:bodyPr/>
                    <a:lstStyle/>
                    <a:p>
                      <a:endParaRPr lang="en-GB"/>
                    </a:p>
                  </a:txBody>
                  <a:tcPr/>
                </a:tc>
                <a:tc>
                  <a:txBody>
                    <a:bodyPr/>
                    <a:lstStyle/>
                    <a:p>
                      <a:pPr marL="0" marR="0">
                        <a:lnSpc>
                          <a:spcPct val="107000"/>
                        </a:lnSpc>
                        <a:spcBef>
                          <a:spcPts val="0"/>
                        </a:spcBef>
                        <a:spcAft>
                          <a:spcPts val="600"/>
                        </a:spcAft>
                      </a:pPr>
                      <a:r>
                        <a:rPr lang="en-GB" sz="1000" kern="700" spc="20">
                          <a:effectLst/>
                        </a:rPr>
                        <a:t>Ferry Crossing</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Transport type</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671840135"/>
                  </a:ext>
                </a:extLst>
              </a:tr>
              <a:tr h="449370">
                <a:tc vMerge="1">
                  <a:txBody>
                    <a:bodyPr/>
                    <a:lstStyle/>
                    <a:p>
                      <a:endParaRPr lang="en-GB"/>
                    </a:p>
                  </a:txBody>
                  <a:tcPr/>
                </a:tc>
                <a:tc>
                  <a:txBody>
                    <a:bodyPr/>
                    <a:lstStyle/>
                    <a:p>
                      <a:pPr marL="0" marR="0">
                        <a:lnSpc>
                          <a:spcPct val="107000"/>
                        </a:lnSpc>
                        <a:spcBef>
                          <a:spcPts val="0"/>
                        </a:spcBef>
                        <a:spcAft>
                          <a:spcPts val="600"/>
                        </a:spcAft>
                      </a:pPr>
                      <a:r>
                        <a:rPr lang="en-GB" sz="1000" kern="700" spc="20">
                          <a:effectLst/>
                        </a:rPr>
                        <a:t>Air</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Airport or Aerodrome</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Class, Name, Facilities </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3870852251"/>
                  </a:ext>
                </a:extLst>
              </a:tr>
              <a:tr h="219635">
                <a:tc vMerge="1">
                  <a:txBody>
                    <a:bodyPr/>
                    <a:lstStyle/>
                    <a:p>
                      <a:endParaRPr lang="en-GB"/>
                    </a:p>
                  </a:txBody>
                  <a:tcPr/>
                </a:tc>
                <a:tc>
                  <a:txBody>
                    <a:bodyPr/>
                    <a:lstStyle/>
                    <a:p>
                      <a:pPr marL="0" marR="0">
                        <a:lnSpc>
                          <a:spcPct val="107000"/>
                        </a:lnSpc>
                        <a:spcBef>
                          <a:spcPts val="0"/>
                        </a:spcBef>
                        <a:spcAft>
                          <a:spcPts val="600"/>
                        </a:spcAft>
                      </a:pPr>
                      <a:r>
                        <a:rPr lang="en-GB" sz="1000" kern="700" spc="20">
                          <a:effectLst/>
                        </a:rPr>
                        <a:t>Public Transport Route</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a:t>
                      </a:r>
                      <a:endParaRPr lang="en-GB" sz="1000">
                        <a:effectLst/>
                        <a:latin typeface="Calibri" panose="020F0502020204030204" pitchFamily="34" charset="0"/>
                        <a:ea typeface="DengXian"/>
                        <a:cs typeface="Arial" panose="020B0604020202020204" pitchFamily="34" charset="0"/>
                      </a:endParaRPr>
                    </a:p>
                  </a:txBody>
                  <a:tcPr marL="68580" marR="68580" marT="0" marB="0"/>
                </a:tc>
                <a:tc>
                  <a:txBody>
                    <a:bodyPr/>
                    <a:lstStyle/>
                    <a:p>
                      <a:pPr marL="0" marR="0">
                        <a:lnSpc>
                          <a:spcPct val="107000"/>
                        </a:lnSpc>
                        <a:spcBef>
                          <a:spcPts val="0"/>
                        </a:spcBef>
                        <a:spcAft>
                          <a:spcPts val="600"/>
                        </a:spcAft>
                      </a:pPr>
                      <a:r>
                        <a:rPr lang="en-GB" sz="1000" kern="700" spc="20">
                          <a:effectLst/>
                        </a:rPr>
                        <a:t> </a:t>
                      </a:r>
                      <a:endParaRPr lang="en-GB" sz="1000">
                        <a:effectLst/>
                        <a:latin typeface="Calibri" panose="020F0502020204030204" pitchFamily="34" charset="0"/>
                        <a:ea typeface="DengXian"/>
                        <a:cs typeface="Arial" panose="020B0604020202020204" pitchFamily="34" charset="0"/>
                      </a:endParaRPr>
                    </a:p>
                  </a:txBody>
                  <a:tcPr marL="68580" marR="68580" marT="0" marB="0"/>
                </a:tc>
                <a:extLst>
                  <a:ext uri="{0D108BD9-81ED-4DB2-BD59-A6C34878D82A}">
                    <a16:rowId xmlns:a16="http://schemas.microsoft.com/office/drawing/2014/main" val="2658970326"/>
                  </a:ext>
                </a:extLst>
              </a:tr>
              <a:tr h="232473">
                <a:tc rowSpan="7">
                  <a:txBody>
                    <a:bodyPr/>
                    <a:lstStyle/>
                    <a:p>
                      <a:pPr marL="0" marR="0">
                        <a:lnSpc>
                          <a:spcPct val="115000"/>
                        </a:lnSpc>
                        <a:spcBef>
                          <a:spcPts val="0"/>
                        </a:spcBef>
                        <a:spcAft>
                          <a:spcPts val="600"/>
                        </a:spcAft>
                      </a:pPr>
                      <a:r>
                        <a:rPr lang="en-GB" sz="1000" kern="700" spc="20">
                          <a:effectLst/>
                        </a:rPr>
                        <a:t>N. Water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5">
                  <a:txBody>
                    <a:bodyPr/>
                    <a:lstStyle/>
                    <a:p>
                      <a:pPr marL="0" marR="0">
                        <a:lnSpc>
                          <a:spcPct val="115000"/>
                        </a:lnSpc>
                        <a:spcBef>
                          <a:spcPts val="0"/>
                        </a:spcBef>
                        <a:spcAft>
                          <a:spcPts val="600"/>
                        </a:spcAft>
                      </a:pPr>
                      <a:r>
                        <a:rPr lang="en-GB" sz="1000" kern="700" spc="20">
                          <a:effectLst/>
                        </a:rPr>
                        <a:t>Inland Water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River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Class, Name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6771122"/>
                  </a:ext>
                </a:extLst>
              </a:tr>
              <a:tr h="232473">
                <a:tc vMerge="1">
                  <a:txBody>
                    <a:bodyPr/>
                    <a:lstStyle/>
                    <a:p>
                      <a:endParaRPr lang="en-GB"/>
                    </a:p>
                  </a:txBody>
                  <a:tcPr/>
                </a:tc>
                <a:tc vMerge="1">
                  <a:txBody>
                    <a:bodyPr/>
                    <a:lstStyle/>
                    <a:p>
                      <a:endParaRPr lang="en-GB"/>
                    </a:p>
                  </a:txBody>
                  <a:tcPr/>
                </a:tc>
                <a:tc>
                  <a:txBody>
                    <a:bodyPr/>
                    <a:lstStyle/>
                    <a:p>
                      <a:pPr marL="0" marR="0">
                        <a:lnSpc>
                          <a:spcPct val="115000"/>
                        </a:lnSpc>
                        <a:spcBef>
                          <a:spcPts val="0"/>
                        </a:spcBef>
                        <a:spcAft>
                          <a:spcPts val="600"/>
                        </a:spcAft>
                      </a:pPr>
                      <a:r>
                        <a:rPr lang="en-GB" sz="1000" kern="700" spc="20">
                          <a:effectLst/>
                        </a:rPr>
                        <a:t>River Basin</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Name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2462300"/>
                  </a:ext>
                </a:extLst>
              </a:tr>
              <a:tr h="232473">
                <a:tc vMerge="1">
                  <a:txBody>
                    <a:bodyPr/>
                    <a:lstStyle/>
                    <a:p>
                      <a:endParaRPr lang="en-GB"/>
                    </a:p>
                  </a:txBody>
                  <a:tcPr/>
                </a:tc>
                <a:tc vMerge="1">
                  <a:txBody>
                    <a:bodyPr/>
                    <a:lstStyle/>
                    <a:p>
                      <a:endParaRPr lang="en-GB"/>
                    </a:p>
                  </a:txBody>
                  <a:tcPr/>
                </a:tc>
                <a:tc>
                  <a:txBody>
                    <a:bodyPr/>
                    <a:lstStyle/>
                    <a:p>
                      <a:pPr marL="0" marR="0">
                        <a:lnSpc>
                          <a:spcPct val="115000"/>
                        </a:lnSpc>
                        <a:spcBef>
                          <a:spcPts val="0"/>
                        </a:spcBef>
                        <a:spcAft>
                          <a:spcPts val="600"/>
                        </a:spcAft>
                      </a:pPr>
                      <a:r>
                        <a:rPr lang="en-GB" sz="1000" kern="700" spc="20">
                          <a:effectLst/>
                        </a:rPr>
                        <a:t>Lake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Class, Name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1748778"/>
                  </a:ext>
                </a:extLst>
              </a:tr>
              <a:tr h="232473">
                <a:tc vMerge="1">
                  <a:txBody>
                    <a:bodyPr/>
                    <a:lstStyle/>
                    <a:p>
                      <a:endParaRPr lang="en-GB"/>
                    </a:p>
                  </a:txBody>
                  <a:tcPr/>
                </a:tc>
                <a:tc vMerge="1">
                  <a:txBody>
                    <a:bodyPr/>
                    <a:lstStyle/>
                    <a:p>
                      <a:endParaRPr lang="en-GB"/>
                    </a:p>
                  </a:txBody>
                  <a:tcPr/>
                </a:tc>
                <a:tc>
                  <a:txBody>
                    <a:bodyPr/>
                    <a:lstStyle/>
                    <a:p>
                      <a:pPr marL="0" marR="0">
                        <a:lnSpc>
                          <a:spcPct val="115000"/>
                        </a:lnSpc>
                        <a:spcBef>
                          <a:spcPts val="0"/>
                        </a:spcBef>
                        <a:spcAft>
                          <a:spcPts val="600"/>
                        </a:spcAft>
                      </a:pPr>
                      <a:r>
                        <a:rPr lang="en-GB" sz="1000" kern="700" spc="20">
                          <a:effectLst/>
                        </a:rPr>
                        <a:t>Wetland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Type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0755685"/>
                  </a:ext>
                </a:extLst>
              </a:tr>
              <a:tr h="232473">
                <a:tc vMerge="1">
                  <a:txBody>
                    <a:bodyPr/>
                    <a:lstStyle/>
                    <a:p>
                      <a:endParaRPr lang="en-GB"/>
                    </a:p>
                  </a:txBody>
                  <a:tcPr/>
                </a:tc>
                <a:tc vMerge="1">
                  <a:txBody>
                    <a:bodyPr/>
                    <a:lstStyle/>
                    <a:p>
                      <a:endParaRPr lang="en-GB"/>
                    </a:p>
                  </a:txBody>
                  <a:tcPr/>
                </a:tc>
                <a:tc>
                  <a:txBody>
                    <a:bodyPr/>
                    <a:lstStyle/>
                    <a:p>
                      <a:pPr marL="0" marR="0">
                        <a:lnSpc>
                          <a:spcPct val="115000"/>
                        </a:lnSpc>
                        <a:spcBef>
                          <a:spcPts val="0"/>
                        </a:spcBef>
                        <a:spcAft>
                          <a:spcPts val="600"/>
                        </a:spcAft>
                      </a:pPr>
                      <a:r>
                        <a:rPr lang="en-GB" sz="1000" kern="700" spc="20">
                          <a:effectLst/>
                        </a:rPr>
                        <a:t>Reservoir</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Class</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63225"/>
                  </a:ext>
                </a:extLst>
              </a:tr>
              <a:tr h="232473">
                <a:tc vMerge="1">
                  <a:txBody>
                    <a:bodyPr/>
                    <a:lstStyle/>
                    <a:p>
                      <a:endParaRPr lang="en-GB"/>
                    </a:p>
                  </a:txBody>
                  <a:tcPr/>
                </a:tc>
                <a:tc rowSpan="2">
                  <a:txBody>
                    <a:bodyPr/>
                    <a:lstStyle/>
                    <a:p>
                      <a:pPr marL="0" marR="0">
                        <a:lnSpc>
                          <a:spcPct val="115000"/>
                        </a:lnSpc>
                        <a:spcBef>
                          <a:spcPts val="0"/>
                        </a:spcBef>
                        <a:spcAft>
                          <a:spcPts val="600"/>
                        </a:spcAft>
                      </a:pPr>
                      <a:r>
                        <a:rPr lang="en-GB" sz="1000" kern="700" spc="20">
                          <a:effectLst/>
                        </a:rPr>
                        <a:t>Marine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Ocean or Sea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a:effectLst/>
                        </a:rPr>
                        <a:t>Name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3130025"/>
                  </a:ext>
                </a:extLst>
              </a:tr>
              <a:tr h="232473">
                <a:tc vMerge="1">
                  <a:txBody>
                    <a:bodyPr/>
                    <a:lstStyle/>
                    <a:p>
                      <a:endParaRPr lang="en-GB"/>
                    </a:p>
                  </a:txBody>
                  <a:tcPr/>
                </a:tc>
                <a:tc vMerge="1">
                  <a:txBody>
                    <a:bodyPr/>
                    <a:lstStyle/>
                    <a:p>
                      <a:endParaRPr lang="en-GB"/>
                    </a:p>
                  </a:txBody>
                  <a:tcPr/>
                </a:tc>
                <a:tc>
                  <a:txBody>
                    <a:bodyPr/>
                    <a:lstStyle/>
                    <a:p>
                      <a:pPr marL="0" marR="0">
                        <a:lnSpc>
                          <a:spcPct val="115000"/>
                        </a:lnSpc>
                        <a:spcBef>
                          <a:spcPts val="0"/>
                        </a:spcBef>
                        <a:spcAft>
                          <a:spcPts val="600"/>
                        </a:spcAft>
                      </a:pPr>
                      <a:r>
                        <a:rPr lang="en-GB" sz="1000" kern="700" spc="20">
                          <a:effectLst/>
                        </a:rPr>
                        <a:t>Coastline</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600"/>
                        </a:spcAft>
                      </a:pPr>
                      <a:r>
                        <a:rPr lang="en-GB" sz="1000" kern="700" spc="20" dirty="0">
                          <a:effectLst/>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0999"/>
                  </a:ext>
                </a:extLst>
              </a:tr>
            </a:tbl>
          </a:graphicData>
        </a:graphic>
      </p:graphicFrame>
      <p:sp>
        <p:nvSpPr>
          <p:cNvPr id="9" name="Google Shape;84;gc1d7fe3442_0_4"/>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Geospatial Data Taxonomy for SDGs in Africa…</a:t>
            </a:r>
          </a:p>
        </p:txBody>
      </p:sp>
    </p:spTree>
    <p:extLst>
      <p:ext uri="{BB962C8B-B14F-4D97-AF65-F5344CB8AC3E}">
        <p14:creationId xmlns:p14="http://schemas.microsoft.com/office/powerpoint/2010/main" val="157960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gc1d7fe3442_0_4"/>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Geospatial Data Taxonomy for SDGs in Africa…</a:t>
            </a:r>
          </a:p>
        </p:txBody>
      </p:sp>
      <p:graphicFrame>
        <p:nvGraphicFramePr>
          <p:cNvPr id="5" name="Table 4"/>
          <p:cNvGraphicFramePr>
            <a:graphicFrameLocks noGrp="1"/>
          </p:cNvGraphicFramePr>
          <p:nvPr>
            <p:extLst>
              <p:ext uri="{D42A27DB-BD31-4B8C-83A1-F6EECF244321}">
                <p14:modId xmlns:p14="http://schemas.microsoft.com/office/powerpoint/2010/main" val="3676142063"/>
              </p:ext>
            </p:extLst>
          </p:nvPr>
        </p:nvGraphicFramePr>
        <p:xfrm>
          <a:off x="168817" y="893352"/>
          <a:ext cx="11915340" cy="5668645"/>
        </p:xfrm>
        <a:graphic>
          <a:graphicData uri="http://schemas.openxmlformats.org/drawingml/2006/table">
            <a:tbl>
              <a:tblPr firstRow="1"/>
              <a:tblGrid>
                <a:gridCol w="1404279">
                  <a:extLst>
                    <a:ext uri="{9D8B030D-6E8A-4147-A177-3AD203B41FA5}">
                      <a16:colId xmlns:a16="http://schemas.microsoft.com/office/drawing/2014/main" val="2833376756"/>
                    </a:ext>
                  </a:extLst>
                </a:gridCol>
                <a:gridCol w="242756">
                  <a:extLst>
                    <a:ext uri="{9D8B030D-6E8A-4147-A177-3AD203B41FA5}">
                      <a16:colId xmlns:a16="http://schemas.microsoft.com/office/drawing/2014/main" val="4251669193"/>
                    </a:ext>
                  </a:extLst>
                </a:gridCol>
                <a:gridCol w="242756">
                  <a:extLst>
                    <a:ext uri="{9D8B030D-6E8A-4147-A177-3AD203B41FA5}">
                      <a16:colId xmlns:a16="http://schemas.microsoft.com/office/drawing/2014/main" val="1325322039"/>
                    </a:ext>
                  </a:extLst>
                </a:gridCol>
                <a:gridCol w="242756">
                  <a:extLst>
                    <a:ext uri="{9D8B030D-6E8A-4147-A177-3AD203B41FA5}">
                      <a16:colId xmlns:a16="http://schemas.microsoft.com/office/drawing/2014/main" val="1754515480"/>
                    </a:ext>
                  </a:extLst>
                </a:gridCol>
                <a:gridCol w="204524">
                  <a:extLst>
                    <a:ext uri="{9D8B030D-6E8A-4147-A177-3AD203B41FA5}">
                      <a16:colId xmlns:a16="http://schemas.microsoft.com/office/drawing/2014/main" val="2745821842"/>
                    </a:ext>
                  </a:extLst>
                </a:gridCol>
                <a:gridCol w="204524">
                  <a:extLst>
                    <a:ext uri="{9D8B030D-6E8A-4147-A177-3AD203B41FA5}">
                      <a16:colId xmlns:a16="http://schemas.microsoft.com/office/drawing/2014/main" val="605875847"/>
                    </a:ext>
                  </a:extLst>
                </a:gridCol>
                <a:gridCol w="230010">
                  <a:extLst>
                    <a:ext uri="{9D8B030D-6E8A-4147-A177-3AD203B41FA5}">
                      <a16:colId xmlns:a16="http://schemas.microsoft.com/office/drawing/2014/main" val="1605595793"/>
                    </a:ext>
                  </a:extLst>
                </a:gridCol>
                <a:gridCol w="204524">
                  <a:extLst>
                    <a:ext uri="{9D8B030D-6E8A-4147-A177-3AD203B41FA5}">
                      <a16:colId xmlns:a16="http://schemas.microsoft.com/office/drawing/2014/main" val="1028475472"/>
                    </a:ext>
                  </a:extLst>
                </a:gridCol>
                <a:gridCol w="204524">
                  <a:extLst>
                    <a:ext uri="{9D8B030D-6E8A-4147-A177-3AD203B41FA5}">
                      <a16:colId xmlns:a16="http://schemas.microsoft.com/office/drawing/2014/main" val="2123895526"/>
                    </a:ext>
                  </a:extLst>
                </a:gridCol>
                <a:gridCol w="204524">
                  <a:extLst>
                    <a:ext uri="{9D8B030D-6E8A-4147-A177-3AD203B41FA5}">
                      <a16:colId xmlns:a16="http://schemas.microsoft.com/office/drawing/2014/main" val="3793960025"/>
                    </a:ext>
                  </a:extLst>
                </a:gridCol>
                <a:gridCol w="204524">
                  <a:extLst>
                    <a:ext uri="{9D8B030D-6E8A-4147-A177-3AD203B41FA5}">
                      <a16:colId xmlns:a16="http://schemas.microsoft.com/office/drawing/2014/main" val="323702362"/>
                    </a:ext>
                  </a:extLst>
                </a:gridCol>
                <a:gridCol w="204524">
                  <a:extLst>
                    <a:ext uri="{9D8B030D-6E8A-4147-A177-3AD203B41FA5}">
                      <a16:colId xmlns:a16="http://schemas.microsoft.com/office/drawing/2014/main" val="2419490992"/>
                    </a:ext>
                  </a:extLst>
                </a:gridCol>
                <a:gridCol w="204524">
                  <a:extLst>
                    <a:ext uri="{9D8B030D-6E8A-4147-A177-3AD203B41FA5}">
                      <a16:colId xmlns:a16="http://schemas.microsoft.com/office/drawing/2014/main" val="3525804680"/>
                    </a:ext>
                  </a:extLst>
                </a:gridCol>
                <a:gridCol w="280986">
                  <a:extLst>
                    <a:ext uri="{9D8B030D-6E8A-4147-A177-3AD203B41FA5}">
                      <a16:colId xmlns:a16="http://schemas.microsoft.com/office/drawing/2014/main" val="3106280904"/>
                    </a:ext>
                  </a:extLst>
                </a:gridCol>
                <a:gridCol w="217269">
                  <a:extLst>
                    <a:ext uri="{9D8B030D-6E8A-4147-A177-3AD203B41FA5}">
                      <a16:colId xmlns:a16="http://schemas.microsoft.com/office/drawing/2014/main" val="3465398454"/>
                    </a:ext>
                  </a:extLst>
                </a:gridCol>
                <a:gridCol w="204524">
                  <a:extLst>
                    <a:ext uri="{9D8B030D-6E8A-4147-A177-3AD203B41FA5}">
                      <a16:colId xmlns:a16="http://schemas.microsoft.com/office/drawing/2014/main" val="84524535"/>
                    </a:ext>
                  </a:extLst>
                </a:gridCol>
                <a:gridCol w="294363">
                  <a:extLst>
                    <a:ext uri="{9D8B030D-6E8A-4147-A177-3AD203B41FA5}">
                      <a16:colId xmlns:a16="http://schemas.microsoft.com/office/drawing/2014/main" val="1358836900"/>
                    </a:ext>
                  </a:extLst>
                </a:gridCol>
                <a:gridCol w="254861">
                  <a:extLst>
                    <a:ext uri="{9D8B030D-6E8A-4147-A177-3AD203B41FA5}">
                      <a16:colId xmlns:a16="http://schemas.microsoft.com/office/drawing/2014/main" val="3530256783"/>
                    </a:ext>
                  </a:extLst>
                </a:gridCol>
                <a:gridCol w="242117">
                  <a:extLst>
                    <a:ext uri="{9D8B030D-6E8A-4147-A177-3AD203B41FA5}">
                      <a16:colId xmlns:a16="http://schemas.microsoft.com/office/drawing/2014/main" val="266411954"/>
                    </a:ext>
                  </a:extLst>
                </a:gridCol>
                <a:gridCol w="242117">
                  <a:extLst>
                    <a:ext uri="{9D8B030D-6E8A-4147-A177-3AD203B41FA5}">
                      <a16:colId xmlns:a16="http://schemas.microsoft.com/office/drawing/2014/main" val="3086662565"/>
                    </a:ext>
                  </a:extLst>
                </a:gridCol>
                <a:gridCol w="242117">
                  <a:extLst>
                    <a:ext uri="{9D8B030D-6E8A-4147-A177-3AD203B41FA5}">
                      <a16:colId xmlns:a16="http://schemas.microsoft.com/office/drawing/2014/main" val="611831855"/>
                    </a:ext>
                  </a:extLst>
                </a:gridCol>
                <a:gridCol w="203888">
                  <a:extLst>
                    <a:ext uri="{9D8B030D-6E8A-4147-A177-3AD203B41FA5}">
                      <a16:colId xmlns:a16="http://schemas.microsoft.com/office/drawing/2014/main" val="2146163623"/>
                    </a:ext>
                  </a:extLst>
                </a:gridCol>
                <a:gridCol w="203888">
                  <a:extLst>
                    <a:ext uri="{9D8B030D-6E8A-4147-A177-3AD203B41FA5}">
                      <a16:colId xmlns:a16="http://schemas.microsoft.com/office/drawing/2014/main" val="2440712758"/>
                    </a:ext>
                  </a:extLst>
                </a:gridCol>
                <a:gridCol w="203888">
                  <a:extLst>
                    <a:ext uri="{9D8B030D-6E8A-4147-A177-3AD203B41FA5}">
                      <a16:colId xmlns:a16="http://schemas.microsoft.com/office/drawing/2014/main" val="2179689753"/>
                    </a:ext>
                  </a:extLst>
                </a:gridCol>
                <a:gridCol w="203888">
                  <a:extLst>
                    <a:ext uri="{9D8B030D-6E8A-4147-A177-3AD203B41FA5}">
                      <a16:colId xmlns:a16="http://schemas.microsoft.com/office/drawing/2014/main" val="1915718365"/>
                    </a:ext>
                  </a:extLst>
                </a:gridCol>
                <a:gridCol w="203888">
                  <a:extLst>
                    <a:ext uri="{9D8B030D-6E8A-4147-A177-3AD203B41FA5}">
                      <a16:colId xmlns:a16="http://schemas.microsoft.com/office/drawing/2014/main" val="2198693632"/>
                    </a:ext>
                  </a:extLst>
                </a:gridCol>
                <a:gridCol w="203888">
                  <a:extLst>
                    <a:ext uri="{9D8B030D-6E8A-4147-A177-3AD203B41FA5}">
                      <a16:colId xmlns:a16="http://schemas.microsoft.com/office/drawing/2014/main" val="1480213278"/>
                    </a:ext>
                  </a:extLst>
                </a:gridCol>
                <a:gridCol w="203888">
                  <a:extLst>
                    <a:ext uri="{9D8B030D-6E8A-4147-A177-3AD203B41FA5}">
                      <a16:colId xmlns:a16="http://schemas.microsoft.com/office/drawing/2014/main" val="3939852409"/>
                    </a:ext>
                  </a:extLst>
                </a:gridCol>
                <a:gridCol w="203888">
                  <a:extLst>
                    <a:ext uri="{9D8B030D-6E8A-4147-A177-3AD203B41FA5}">
                      <a16:colId xmlns:a16="http://schemas.microsoft.com/office/drawing/2014/main" val="727595979"/>
                    </a:ext>
                  </a:extLst>
                </a:gridCol>
                <a:gridCol w="203888">
                  <a:extLst>
                    <a:ext uri="{9D8B030D-6E8A-4147-A177-3AD203B41FA5}">
                      <a16:colId xmlns:a16="http://schemas.microsoft.com/office/drawing/2014/main" val="2550896939"/>
                    </a:ext>
                  </a:extLst>
                </a:gridCol>
                <a:gridCol w="191145">
                  <a:extLst>
                    <a:ext uri="{9D8B030D-6E8A-4147-A177-3AD203B41FA5}">
                      <a16:colId xmlns:a16="http://schemas.microsoft.com/office/drawing/2014/main" val="1180762448"/>
                    </a:ext>
                  </a:extLst>
                </a:gridCol>
                <a:gridCol w="191145">
                  <a:extLst>
                    <a:ext uri="{9D8B030D-6E8A-4147-A177-3AD203B41FA5}">
                      <a16:colId xmlns:a16="http://schemas.microsoft.com/office/drawing/2014/main" val="669427865"/>
                    </a:ext>
                  </a:extLst>
                </a:gridCol>
                <a:gridCol w="191145">
                  <a:extLst>
                    <a:ext uri="{9D8B030D-6E8A-4147-A177-3AD203B41FA5}">
                      <a16:colId xmlns:a16="http://schemas.microsoft.com/office/drawing/2014/main" val="2784777979"/>
                    </a:ext>
                  </a:extLst>
                </a:gridCol>
                <a:gridCol w="191145">
                  <a:extLst>
                    <a:ext uri="{9D8B030D-6E8A-4147-A177-3AD203B41FA5}">
                      <a16:colId xmlns:a16="http://schemas.microsoft.com/office/drawing/2014/main" val="2790072224"/>
                    </a:ext>
                  </a:extLst>
                </a:gridCol>
                <a:gridCol w="191145">
                  <a:extLst>
                    <a:ext uri="{9D8B030D-6E8A-4147-A177-3AD203B41FA5}">
                      <a16:colId xmlns:a16="http://schemas.microsoft.com/office/drawing/2014/main" val="39432497"/>
                    </a:ext>
                  </a:extLst>
                </a:gridCol>
                <a:gridCol w="191145">
                  <a:extLst>
                    <a:ext uri="{9D8B030D-6E8A-4147-A177-3AD203B41FA5}">
                      <a16:colId xmlns:a16="http://schemas.microsoft.com/office/drawing/2014/main" val="1860905825"/>
                    </a:ext>
                  </a:extLst>
                </a:gridCol>
                <a:gridCol w="191145">
                  <a:extLst>
                    <a:ext uri="{9D8B030D-6E8A-4147-A177-3AD203B41FA5}">
                      <a16:colId xmlns:a16="http://schemas.microsoft.com/office/drawing/2014/main" val="2223393087"/>
                    </a:ext>
                  </a:extLst>
                </a:gridCol>
                <a:gridCol w="191145">
                  <a:extLst>
                    <a:ext uri="{9D8B030D-6E8A-4147-A177-3AD203B41FA5}">
                      <a16:colId xmlns:a16="http://schemas.microsoft.com/office/drawing/2014/main" val="1166239190"/>
                    </a:ext>
                  </a:extLst>
                </a:gridCol>
                <a:gridCol w="191145">
                  <a:extLst>
                    <a:ext uri="{9D8B030D-6E8A-4147-A177-3AD203B41FA5}">
                      <a16:colId xmlns:a16="http://schemas.microsoft.com/office/drawing/2014/main" val="3709085242"/>
                    </a:ext>
                  </a:extLst>
                </a:gridCol>
                <a:gridCol w="191145">
                  <a:extLst>
                    <a:ext uri="{9D8B030D-6E8A-4147-A177-3AD203B41FA5}">
                      <a16:colId xmlns:a16="http://schemas.microsoft.com/office/drawing/2014/main" val="3697921808"/>
                    </a:ext>
                  </a:extLst>
                </a:gridCol>
                <a:gridCol w="191145">
                  <a:extLst>
                    <a:ext uri="{9D8B030D-6E8A-4147-A177-3AD203B41FA5}">
                      <a16:colId xmlns:a16="http://schemas.microsoft.com/office/drawing/2014/main" val="2066904824"/>
                    </a:ext>
                  </a:extLst>
                </a:gridCol>
                <a:gridCol w="191145">
                  <a:extLst>
                    <a:ext uri="{9D8B030D-6E8A-4147-A177-3AD203B41FA5}">
                      <a16:colId xmlns:a16="http://schemas.microsoft.com/office/drawing/2014/main" val="2210940741"/>
                    </a:ext>
                  </a:extLst>
                </a:gridCol>
                <a:gridCol w="191145">
                  <a:extLst>
                    <a:ext uri="{9D8B030D-6E8A-4147-A177-3AD203B41FA5}">
                      <a16:colId xmlns:a16="http://schemas.microsoft.com/office/drawing/2014/main" val="2968023598"/>
                    </a:ext>
                  </a:extLst>
                </a:gridCol>
                <a:gridCol w="191145">
                  <a:extLst>
                    <a:ext uri="{9D8B030D-6E8A-4147-A177-3AD203B41FA5}">
                      <a16:colId xmlns:a16="http://schemas.microsoft.com/office/drawing/2014/main" val="2164901190"/>
                    </a:ext>
                  </a:extLst>
                </a:gridCol>
                <a:gridCol w="191145">
                  <a:extLst>
                    <a:ext uri="{9D8B030D-6E8A-4147-A177-3AD203B41FA5}">
                      <a16:colId xmlns:a16="http://schemas.microsoft.com/office/drawing/2014/main" val="2753077259"/>
                    </a:ext>
                  </a:extLst>
                </a:gridCol>
                <a:gridCol w="191145">
                  <a:extLst>
                    <a:ext uri="{9D8B030D-6E8A-4147-A177-3AD203B41FA5}">
                      <a16:colId xmlns:a16="http://schemas.microsoft.com/office/drawing/2014/main" val="2624751762"/>
                    </a:ext>
                  </a:extLst>
                </a:gridCol>
                <a:gridCol w="191145">
                  <a:extLst>
                    <a:ext uri="{9D8B030D-6E8A-4147-A177-3AD203B41FA5}">
                      <a16:colId xmlns:a16="http://schemas.microsoft.com/office/drawing/2014/main" val="270399071"/>
                    </a:ext>
                  </a:extLst>
                </a:gridCol>
                <a:gridCol w="191145">
                  <a:extLst>
                    <a:ext uri="{9D8B030D-6E8A-4147-A177-3AD203B41FA5}">
                      <a16:colId xmlns:a16="http://schemas.microsoft.com/office/drawing/2014/main" val="3865846753"/>
                    </a:ext>
                  </a:extLst>
                </a:gridCol>
                <a:gridCol w="191145">
                  <a:extLst>
                    <a:ext uri="{9D8B030D-6E8A-4147-A177-3AD203B41FA5}">
                      <a16:colId xmlns:a16="http://schemas.microsoft.com/office/drawing/2014/main" val="254792620"/>
                    </a:ext>
                  </a:extLst>
                </a:gridCol>
                <a:gridCol w="191145">
                  <a:extLst>
                    <a:ext uri="{9D8B030D-6E8A-4147-A177-3AD203B41FA5}">
                      <a16:colId xmlns:a16="http://schemas.microsoft.com/office/drawing/2014/main" val="3802874469"/>
                    </a:ext>
                  </a:extLst>
                </a:gridCol>
                <a:gridCol w="280345">
                  <a:extLst>
                    <a:ext uri="{9D8B030D-6E8A-4147-A177-3AD203B41FA5}">
                      <a16:colId xmlns:a16="http://schemas.microsoft.com/office/drawing/2014/main" val="1247989807"/>
                    </a:ext>
                  </a:extLst>
                </a:gridCol>
              </a:tblGrid>
              <a:tr h="1132396">
                <a:tc>
                  <a:txBody>
                    <a:bodyPr/>
                    <a:lstStyle/>
                    <a:p>
                      <a:pPr marL="0" marR="0" algn="ctr">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Indicators</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Geodetic Control Station</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Address (dwelling)</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Building (dwelling)</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Settlement</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Population Distribution (statistical unit)</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Cadastral Land Parcel</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Country</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Second-level Administrative Area</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Third-level Administrative Area</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Exclusive Economic Zone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Government Functional Administration</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Conservation Area</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Statistical Area</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Geographical Name</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Aquifer</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Soil Unit</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Land Cover Unit</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Land Use Unit</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Orthoimage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Bridge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Tunnel</a:t>
                      </a:r>
                      <a:endParaRPr lang="en-GB" sz="85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Aqueduct</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Canal</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Dam</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Reservoir</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Electrical Power Generation</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Waste Disposal Site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Sewerage Treatment</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Water Reticulation Point</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Road (centreline)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Street</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Station</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Railway</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Harbour</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Ferry Crossing</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Airport/Aerodrome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River (centreline)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River Basin</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Lake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Wetland</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Ocean/Sea</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Coastline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Digital Elevation Model</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Digital Bathymetric Model</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Building (storage facility)</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School</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Building (commercial bank)</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Building (automated teller machine)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Health Facility</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6000"/>
                        </a:lnSpc>
                        <a:spcBef>
                          <a:spcPts val="0"/>
                        </a:spcBef>
                        <a:spcAft>
                          <a:spcPts val="0"/>
                        </a:spcAft>
                        <a:tabLst>
                          <a:tab pos="590550" algn="l"/>
                        </a:tabLst>
                      </a:pPr>
                      <a:r>
                        <a:rPr lang="en-ZA" sz="850" b="1" kern="700" spc="2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Telecommunications Tower (mobile signal coverage)</a:t>
                      </a:r>
                      <a:endParaRPr lang="en-GB" sz="850" dirty="0">
                        <a:effectLst/>
                        <a:latin typeface="Calibri" panose="020F0502020204030204" pitchFamily="34" charset="0"/>
                        <a:ea typeface="DengXian"/>
                        <a:cs typeface="Arial" panose="020B0604020202020204" pitchFamily="34" charset="0"/>
                      </a:endParaRPr>
                    </a:p>
                  </a:txBody>
                  <a:tcPr marL="7059" marR="7059" marT="14589" marB="14589"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678412623"/>
                  </a:ext>
                </a:extLst>
              </a:tr>
              <a:tr h="793375">
                <a:tc>
                  <a:txBody>
                    <a:bodyPr/>
                    <a:lstStyle/>
                    <a:p>
                      <a:pPr marL="0" marR="0">
                        <a:lnSpc>
                          <a:spcPct val="106000"/>
                        </a:lnSpc>
                        <a:spcBef>
                          <a:spcPts val="0"/>
                        </a:spcBef>
                        <a:spcAft>
                          <a:spcPts val="0"/>
                        </a:spcAft>
                        <a:tabLst>
                          <a:tab pos="590550" algn="l"/>
                        </a:tabLst>
                      </a:pPr>
                      <a:r>
                        <a:rPr lang="en-ZA" sz="8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 Proportion of population below the international poverty line, by sex, age, employment status and geographical location (urban/rural)</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184939580"/>
                  </a:ext>
                </a:extLst>
              </a:tr>
              <a:tr h="411075">
                <a:tc>
                  <a:txBody>
                    <a:bodyPr/>
                    <a:lstStyle/>
                    <a:p>
                      <a:pPr marL="0" marR="0">
                        <a:lnSpc>
                          <a:spcPct val="106000"/>
                        </a:lnSpc>
                        <a:spcBef>
                          <a:spcPts val="0"/>
                        </a:spcBef>
                        <a:spcAft>
                          <a:spcPts val="0"/>
                        </a:spcAft>
                        <a:tabLst>
                          <a:tab pos="590550" algn="l"/>
                        </a:tabLst>
                      </a:pPr>
                      <a:r>
                        <a:rPr lang="en-ZA" sz="8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 Proportion of population living below the national poverty line, by sex and age</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57157304"/>
                  </a:ext>
                </a:extLst>
              </a:tr>
              <a:tr h="665942">
                <a:tc>
                  <a:txBody>
                    <a:bodyPr/>
                    <a:lstStyle/>
                    <a:p>
                      <a:pPr marL="0" marR="0">
                        <a:lnSpc>
                          <a:spcPct val="106000"/>
                        </a:lnSpc>
                        <a:spcBef>
                          <a:spcPts val="0"/>
                        </a:spcBef>
                        <a:spcAft>
                          <a:spcPts val="0"/>
                        </a:spcAft>
                        <a:tabLst>
                          <a:tab pos="590550" algn="l"/>
                        </a:tabLst>
                      </a:pPr>
                      <a:r>
                        <a:rPr lang="en-ZA" sz="8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 Proportion of men, women and children of all ages living in poverty in all its dimensions according to national definitions</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920217765"/>
                  </a:ext>
                </a:extLst>
              </a:tr>
              <a:tr h="1303109">
                <a:tc>
                  <a:txBody>
                    <a:bodyPr/>
                    <a:lstStyle/>
                    <a:p>
                      <a:pPr marL="0" marR="0">
                        <a:lnSpc>
                          <a:spcPct val="106000"/>
                        </a:lnSpc>
                        <a:spcBef>
                          <a:spcPts val="0"/>
                        </a:spcBef>
                        <a:spcAft>
                          <a:spcPts val="0"/>
                        </a:spcAft>
                        <a:tabLst>
                          <a:tab pos="590550" algn="l"/>
                        </a:tabLst>
                      </a:pPr>
                      <a:r>
                        <a:rPr lang="en-ZA" sz="8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 Proportion of population covered by social protection floors/systems, by sex, distinguishing children, unemployed persons, older persons, persons with disabilities, pregnant women, </a:t>
                      </a:r>
                      <a:r>
                        <a:rPr lang="en-ZA" sz="800" kern="700" spc="2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newborns</a:t>
                      </a:r>
                      <a:r>
                        <a:rPr lang="en-ZA" sz="8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work-injury victims and the poor and the vulnerable</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770541253"/>
                  </a:ext>
                </a:extLst>
              </a:tr>
              <a:tr h="411075">
                <a:tc>
                  <a:txBody>
                    <a:bodyPr/>
                    <a:lstStyle/>
                    <a:p>
                      <a:pPr marL="0" marR="0">
                        <a:lnSpc>
                          <a:spcPct val="106000"/>
                        </a:lnSpc>
                        <a:spcBef>
                          <a:spcPts val="0"/>
                        </a:spcBef>
                        <a:spcAft>
                          <a:spcPts val="0"/>
                        </a:spcAft>
                        <a:tabLst>
                          <a:tab pos="590550" algn="l"/>
                        </a:tabLst>
                      </a:pPr>
                      <a:r>
                        <a:rPr lang="en-ZA" sz="8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 Proportion of population living in households with access to basic services</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538175575"/>
                  </a:ext>
                </a:extLst>
              </a:tr>
              <a:tr h="920809">
                <a:tc>
                  <a:txBody>
                    <a:bodyPr/>
                    <a:lstStyle/>
                    <a:p>
                      <a:pPr marL="0" marR="0">
                        <a:lnSpc>
                          <a:spcPct val="106000"/>
                        </a:lnSpc>
                        <a:spcBef>
                          <a:spcPts val="0"/>
                        </a:spcBef>
                        <a:spcAft>
                          <a:spcPts val="0"/>
                        </a:spcAft>
                        <a:tabLst>
                          <a:tab pos="590550" algn="l"/>
                        </a:tabLst>
                      </a:pPr>
                      <a:r>
                        <a:rPr lang="en-ZA" sz="8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 Proportion of total adult population with secure tenure rights to land, (a) with legally recognized documentation, and (b) who perceive their rights to land as secure, by sex and type of tenure</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9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9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tabLst>
                          <a:tab pos="590550" algn="l"/>
                        </a:tabLst>
                      </a:pPr>
                      <a:r>
                        <a:rPr lang="en-ZA" sz="400" kern="7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DengXian"/>
                        <a:cs typeface="Arial" panose="020B0604020202020204" pitchFamily="34" charset="0"/>
                      </a:endParaRPr>
                    </a:p>
                  </a:txBody>
                  <a:tcPr marL="7059" marR="7059" marT="14589" marB="1458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559046275"/>
                  </a:ext>
                </a:extLst>
              </a:tr>
            </a:tbl>
          </a:graphicData>
        </a:graphic>
      </p:graphicFrame>
    </p:spTree>
    <p:extLst>
      <p:ext uri="{BB962C8B-B14F-4D97-AF65-F5344CB8AC3E}">
        <p14:creationId xmlns:p14="http://schemas.microsoft.com/office/powerpoint/2010/main" val="309474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gc1d7fe3442_0_4"/>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Geospatial Data Taxonomy for SDGs in Africa…</a:t>
            </a:r>
          </a:p>
        </p:txBody>
      </p:sp>
      <p:graphicFrame>
        <p:nvGraphicFramePr>
          <p:cNvPr id="3" name="Table 2"/>
          <p:cNvGraphicFramePr>
            <a:graphicFrameLocks noGrp="1"/>
          </p:cNvGraphicFramePr>
          <p:nvPr>
            <p:extLst>
              <p:ext uri="{D42A27DB-BD31-4B8C-83A1-F6EECF244321}">
                <p14:modId xmlns:p14="http://schemas.microsoft.com/office/powerpoint/2010/main" val="1135159492"/>
              </p:ext>
            </p:extLst>
          </p:nvPr>
        </p:nvGraphicFramePr>
        <p:xfrm>
          <a:off x="178197" y="642335"/>
          <a:ext cx="11835606" cy="5890790"/>
        </p:xfrm>
        <a:graphic>
          <a:graphicData uri="http://schemas.openxmlformats.org/drawingml/2006/table">
            <a:tbl>
              <a:tblPr firstRow="1">
                <a:tableStyleId>{5C22544A-7EE6-4342-B048-85BDC9FD1C3A}</a:tableStyleId>
              </a:tblPr>
              <a:tblGrid>
                <a:gridCol w="1464074">
                  <a:extLst>
                    <a:ext uri="{9D8B030D-6E8A-4147-A177-3AD203B41FA5}">
                      <a16:colId xmlns:a16="http://schemas.microsoft.com/office/drawing/2014/main" val="2340081589"/>
                    </a:ext>
                  </a:extLst>
                </a:gridCol>
                <a:gridCol w="308438">
                  <a:extLst>
                    <a:ext uri="{9D8B030D-6E8A-4147-A177-3AD203B41FA5}">
                      <a16:colId xmlns:a16="http://schemas.microsoft.com/office/drawing/2014/main" val="2609335008"/>
                    </a:ext>
                  </a:extLst>
                </a:gridCol>
                <a:gridCol w="234115">
                  <a:extLst>
                    <a:ext uri="{9D8B030D-6E8A-4147-A177-3AD203B41FA5}">
                      <a16:colId xmlns:a16="http://schemas.microsoft.com/office/drawing/2014/main" val="3055434841"/>
                    </a:ext>
                  </a:extLst>
                </a:gridCol>
                <a:gridCol w="233560">
                  <a:extLst>
                    <a:ext uri="{9D8B030D-6E8A-4147-A177-3AD203B41FA5}">
                      <a16:colId xmlns:a16="http://schemas.microsoft.com/office/drawing/2014/main" val="3104345069"/>
                    </a:ext>
                  </a:extLst>
                </a:gridCol>
                <a:gridCol w="189735">
                  <a:extLst>
                    <a:ext uri="{9D8B030D-6E8A-4147-A177-3AD203B41FA5}">
                      <a16:colId xmlns:a16="http://schemas.microsoft.com/office/drawing/2014/main" val="588360995"/>
                    </a:ext>
                  </a:extLst>
                </a:gridCol>
                <a:gridCol w="195837">
                  <a:extLst>
                    <a:ext uri="{9D8B030D-6E8A-4147-A177-3AD203B41FA5}">
                      <a16:colId xmlns:a16="http://schemas.microsoft.com/office/drawing/2014/main" val="3699733958"/>
                    </a:ext>
                  </a:extLst>
                </a:gridCol>
                <a:gridCol w="222464">
                  <a:extLst>
                    <a:ext uri="{9D8B030D-6E8A-4147-A177-3AD203B41FA5}">
                      <a16:colId xmlns:a16="http://schemas.microsoft.com/office/drawing/2014/main" val="2921475144"/>
                    </a:ext>
                  </a:extLst>
                </a:gridCol>
                <a:gridCol w="195837">
                  <a:extLst>
                    <a:ext uri="{9D8B030D-6E8A-4147-A177-3AD203B41FA5}">
                      <a16:colId xmlns:a16="http://schemas.microsoft.com/office/drawing/2014/main" val="122277261"/>
                    </a:ext>
                  </a:extLst>
                </a:gridCol>
                <a:gridCol w="195837">
                  <a:extLst>
                    <a:ext uri="{9D8B030D-6E8A-4147-A177-3AD203B41FA5}">
                      <a16:colId xmlns:a16="http://schemas.microsoft.com/office/drawing/2014/main" val="2856771303"/>
                    </a:ext>
                  </a:extLst>
                </a:gridCol>
                <a:gridCol w="200275">
                  <a:extLst>
                    <a:ext uri="{9D8B030D-6E8A-4147-A177-3AD203B41FA5}">
                      <a16:colId xmlns:a16="http://schemas.microsoft.com/office/drawing/2014/main" val="1479217337"/>
                    </a:ext>
                  </a:extLst>
                </a:gridCol>
                <a:gridCol w="195837">
                  <a:extLst>
                    <a:ext uri="{9D8B030D-6E8A-4147-A177-3AD203B41FA5}">
                      <a16:colId xmlns:a16="http://schemas.microsoft.com/office/drawing/2014/main" val="3026050153"/>
                    </a:ext>
                  </a:extLst>
                </a:gridCol>
                <a:gridCol w="195837">
                  <a:extLst>
                    <a:ext uri="{9D8B030D-6E8A-4147-A177-3AD203B41FA5}">
                      <a16:colId xmlns:a16="http://schemas.microsoft.com/office/drawing/2014/main" val="2194226243"/>
                    </a:ext>
                  </a:extLst>
                </a:gridCol>
                <a:gridCol w="199720">
                  <a:extLst>
                    <a:ext uri="{9D8B030D-6E8A-4147-A177-3AD203B41FA5}">
                      <a16:colId xmlns:a16="http://schemas.microsoft.com/office/drawing/2014/main" val="3676826552"/>
                    </a:ext>
                  </a:extLst>
                </a:gridCol>
                <a:gridCol w="262962">
                  <a:extLst>
                    <a:ext uri="{9D8B030D-6E8A-4147-A177-3AD203B41FA5}">
                      <a16:colId xmlns:a16="http://schemas.microsoft.com/office/drawing/2014/main" val="3525032875"/>
                    </a:ext>
                  </a:extLst>
                </a:gridCol>
                <a:gridCol w="200828">
                  <a:extLst>
                    <a:ext uri="{9D8B030D-6E8A-4147-A177-3AD203B41FA5}">
                      <a16:colId xmlns:a16="http://schemas.microsoft.com/office/drawing/2014/main" val="779256139"/>
                    </a:ext>
                  </a:extLst>
                </a:gridCol>
                <a:gridCol w="196391">
                  <a:extLst>
                    <a:ext uri="{9D8B030D-6E8A-4147-A177-3AD203B41FA5}">
                      <a16:colId xmlns:a16="http://schemas.microsoft.com/office/drawing/2014/main" val="3694774288"/>
                    </a:ext>
                  </a:extLst>
                </a:gridCol>
                <a:gridCol w="275169">
                  <a:extLst>
                    <a:ext uri="{9D8B030D-6E8A-4147-A177-3AD203B41FA5}">
                      <a16:colId xmlns:a16="http://schemas.microsoft.com/office/drawing/2014/main" val="2578149954"/>
                    </a:ext>
                  </a:extLst>
                </a:gridCol>
                <a:gridCol w="244659">
                  <a:extLst>
                    <a:ext uri="{9D8B030D-6E8A-4147-A177-3AD203B41FA5}">
                      <a16:colId xmlns:a16="http://schemas.microsoft.com/office/drawing/2014/main" val="2092650570"/>
                    </a:ext>
                  </a:extLst>
                </a:gridCol>
                <a:gridCol w="234115">
                  <a:extLst>
                    <a:ext uri="{9D8B030D-6E8A-4147-A177-3AD203B41FA5}">
                      <a16:colId xmlns:a16="http://schemas.microsoft.com/office/drawing/2014/main" val="2198665114"/>
                    </a:ext>
                  </a:extLst>
                </a:gridCol>
                <a:gridCol w="233560">
                  <a:extLst>
                    <a:ext uri="{9D8B030D-6E8A-4147-A177-3AD203B41FA5}">
                      <a16:colId xmlns:a16="http://schemas.microsoft.com/office/drawing/2014/main" val="4247429896"/>
                    </a:ext>
                  </a:extLst>
                </a:gridCol>
                <a:gridCol w="233560">
                  <a:extLst>
                    <a:ext uri="{9D8B030D-6E8A-4147-A177-3AD203B41FA5}">
                      <a16:colId xmlns:a16="http://schemas.microsoft.com/office/drawing/2014/main" val="2734821427"/>
                    </a:ext>
                  </a:extLst>
                </a:gridCol>
                <a:gridCol w="196391">
                  <a:extLst>
                    <a:ext uri="{9D8B030D-6E8A-4147-A177-3AD203B41FA5}">
                      <a16:colId xmlns:a16="http://schemas.microsoft.com/office/drawing/2014/main" val="2811691774"/>
                    </a:ext>
                  </a:extLst>
                </a:gridCol>
                <a:gridCol w="196391">
                  <a:extLst>
                    <a:ext uri="{9D8B030D-6E8A-4147-A177-3AD203B41FA5}">
                      <a16:colId xmlns:a16="http://schemas.microsoft.com/office/drawing/2014/main" val="689865331"/>
                    </a:ext>
                  </a:extLst>
                </a:gridCol>
                <a:gridCol w="196391">
                  <a:extLst>
                    <a:ext uri="{9D8B030D-6E8A-4147-A177-3AD203B41FA5}">
                      <a16:colId xmlns:a16="http://schemas.microsoft.com/office/drawing/2014/main" val="2979292205"/>
                    </a:ext>
                  </a:extLst>
                </a:gridCol>
                <a:gridCol w="196391">
                  <a:extLst>
                    <a:ext uri="{9D8B030D-6E8A-4147-A177-3AD203B41FA5}">
                      <a16:colId xmlns:a16="http://schemas.microsoft.com/office/drawing/2014/main" val="3741035961"/>
                    </a:ext>
                  </a:extLst>
                </a:gridCol>
                <a:gridCol w="196391">
                  <a:extLst>
                    <a:ext uri="{9D8B030D-6E8A-4147-A177-3AD203B41FA5}">
                      <a16:colId xmlns:a16="http://schemas.microsoft.com/office/drawing/2014/main" val="2140190547"/>
                    </a:ext>
                  </a:extLst>
                </a:gridCol>
                <a:gridCol w="196391">
                  <a:extLst>
                    <a:ext uri="{9D8B030D-6E8A-4147-A177-3AD203B41FA5}">
                      <a16:colId xmlns:a16="http://schemas.microsoft.com/office/drawing/2014/main" val="1823294499"/>
                    </a:ext>
                  </a:extLst>
                </a:gridCol>
                <a:gridCol w="196391">
                  <a:extLst>
                    <a:ext uri="{9D8B030D-6E8A-4147-A177-3AD203B41FA5}">
                      <a16:colId xmlns:a16="http://schemas.microsoft.com/office/drawing/2014/main" val="2273775103"/>
                    </a:ext>
                  </a:extLst>
                </a:gridCol>
                <a:gridCol w="196391">
                  <a:extLst>
                    <a:ext uri="{9D8B030D-6E8A-4147-A177-3AD203B41FA5}">
                      <a16:colId xmlns:a16="http://schemas.microsoft.com/office/drawing/2014/main" val="3179444162"/>
                    </a:ext>
                  </a:extLst>
                </a:gridCol>
                <a:gridCol w="196391">
                  <a:extLst>
                    <a:ext uri="{9D8B030D-6E8A-4147-A177-3AD203B41FA5}">
                      <a16:colId xmlns:a16="http://schemas.microsoft.com/office/drawing/2014/main" val="2134211706"/>
                    </a:ext>
                  </a:extLst>
                </a:gridCol>
                <a:gridCol w="183631">
                  <a:extLst>
                    <a:ext uri="{9D8B030D-6E8A-4147-A177-3AD203B41FA5}">
                      <a16:colId xmlns:a16="http://schemas.microsoft.com/office/drawing/2014/main" val="2037379350"/>
                    </a:ext>
                  </a:extLst>
                </a:gridCol>
                <a:gridCol w="183631">
                  <a:extLst>
                    <a:ext uri="{9D8B030D-6E8A-4147-A177-3AD203B41FA5}">
                      <a16:colId xmlns:a16="http://schemas.microsoft.com/office/drawing/2014/main" val="3200952743"/>
                    </a:ext>
                  </a:extLst>
                </a:gridCol>
                <a:gridCol w="183631">
                  <a:extLst>
                    <a:ext uri="{9D8B030D-6E8A-4147-A177-3AD203B41FA5}">
                      <a16:colId xmlns:a16="http://schemas.microsoft.com/office/drawing/2014/main" val="3637524622"/>
                    </a:ext>
                  </a:extLst>
                </a:gridCol>
                <a:gridCol w="183631">
                  <a:extLst>
                    <a:ext uri="{9D8B030D-6E8A-4147-A177-3AD203B41FA5}">
                      <a16:colId xmlns:a16="http://schemas.microsoft.com/office/drawing/2014/main" val="28858069"/>
                    </a:ext>
                  </a:extLst>
                </a:gridCol>
                <a:gridCol w="183631">
                  <a:extLst>
                    <a:ext uri="{9D8B030D-6E8A-4147-A177-3AD203B41FA5}">
                      <a16:colId xmlns:a16="http://schemas.microsoft.com/office/drawing/2014/main" val="1750520283"/>
                    </a:ext>
                  </a:extLst>
                </a:gridCol>
                <a:gridCol w="183631">
                  <a:extLst>
                    <a:ext uri="{9D8B030D-6E8A-4147-A177-3AD203B41FA5}">
                      <a16:colId xmlns:a16="http://schemas.microsoft.com/office/drawing/2014/main" val="1081394125"/>
                    </a:ext>
                  </a:extLst>
                </a:gridCol>
                <a:gridCol w="183631">
                  <a:extLst>
                    <a:ext uri="{9D8B030D-6E8A-4147-A177-3AD203B41FA5}">
                      <a16:colId xmlns:a16="http://schemas.microsoft.com/office/drawing/2014/main" val="2338766453"/>
                    </a:ext>
                  </a:extLst>
                </a:gridCol>
                <a:gridCol w="183631">
                  <a:extLst>
                    <a:ext uri="{9D8B030D-6E8A-4147-A177-3AD203B41FA5}">
                      <a16:colId xmlns:a16="http://schemas.microsoft.com/office/drawing/2014/main" val="3756817165"/>
                    </a:ext>
                  </a:extLst>
                </a:gridCol>
                <a:gridCol w="183631">
                  <a:extLst>
                    <a:ext uri="{9D8B030D-6E8A-4147-A177-3AD203B41FA5}">
                      <a16:colId xmlns:a16="http://schemas.microsoft.com/office/drawing/2014/main" val="4208050855"/>
                    </a:ext>
                  </a:extLst>
                </a:gridCol>
                <a:gridCol w="183631">
                  <a:extLst>
                    <a:ext uri="{9D8B030D-6E8A-4147-A177-3AD203B41FA5}">
                      <a16:colId xmlns:a16="http://schemas.microsoft.com/office/drawing/2014/main" val="1732073643"/>
                    </a:ext>
                  </a:extLst>
                </a:gridCol>
                <a:gridCol w="183631">
                  <a:extLst>
                    <a:ext uri="{9D8B030D-6E8A-4147-A177-3AD203B41FA5}">
                      <a16:colId xmlns:a16="http://schemas.microsoft.com/office/drawing/2014/main" val="417276653"/>
                    </a:ext>
                  </a:extLst>
                </a:gridCol>
                <a:gridCol w="183631">
                  <a:extLst>
                    <a:ext uri="{9D8B030D-6E8A-4147-A177-3AD203B41FA5}">
                      <a16:colId xmlns:a16="http://schemas.microsoft.com/office/drawing/2014/main" val="4031303780"/>
                    </a:ext>
                  </a:extLst>
                </a:gridCol>
                <a:gridCol w="183631">
                  <a:extLst>
                    <a:ext uri="{9D8B030D-6E8A-4147-A177-3AD203B41FA5}">
                      <a16:colId xmlns:a16="http://schemas.microsoft.com/office/drawing/2014/main" val="1337072004"/>
                    </a:ext>
                  </a:extLst>
                </a:gridCol>
                <a:gridCol w="183631">
                  <a:extLst>
                    <a:ext uri="{9D8B030D-6E8A-4147-A177-3AD203B41FA5}">
                      <a16:colId xmlns:a16="http://schemas.microsoft.com/office/drawing/2014/main" val="3846454300"/>
                    </a:ext>
                  </a:extLst>
                </a:gridCol>
                <a:gridCol w="183631">
                  <a:extLst>
                    <a:ext uri="{9D8B030D-6E8A-4147-A177-3AD203B41FA5}">
                      <a16:colId xmlns:a16="http://schemas.microsoft.com/office/drawing/2014/main" val="3324716852"/>
                    </a:ext>
                  </a:extLst>
                </a:gridCol>
                <a:gridCol w="183631">
                  <a:extLst>
                    <a:ext uri="{9D8B030D-6E8A-4147-A177-3AD203B41FA5}">
                      <a16:colId xmlns:a16="http://schemas.microsoft.com/office/drawing/2014/main" val="3324039339"/>
                    </a:ext>
                  </a:extLst>
                </a:gridCol>
                <a:gridCol w="183631">
                  <a:extLst>
                    <a:ext uri="{9D8B030D-6E8A-4147-A177-3AD203B41FA5}">
                      <a16:colId xmlns:a16="http://schemas.microsoft.com/office/drawing/2014/main" val="405710466"/>
                    </a:ext>
                  </a:extLst>
                </a:gridCol>
                <a:gridCol w="183631">
                  <a:extLst>
                    <a:ext uri="{9D8B030D-6E8A-4147-A177-3AD203B41FA5}">
                      <a16:colId xmlns:a16="http://schemas.microsoft.com/office/drawing/2014/main" val="574067921"/>
                    </a:ext>
                  </a:extLst>
                </a:gridCol>
                <a:gridCol w="183631">
                  <a:extLst>
                    <a:ext uri="{9D8B030D-6E8A-4147-A177-3AD203B41FA5}">
                      <a16:colId xmlns:a16="http://schemas.microsoft.com/office/drawing/2014/main" val="2279688783"/>
                    </a:ext>
                  </a:extLst>
                </a:gridCol>
                <a:gridCol w="183631">
                  <a:extLst>
                    <a:ext uri="{9D8B030D-6E8A-4147-A177-3AD203B41FA5}">
                      <a16:colId xmlns:a16="http://schemas.microsoft.com/office/drawing/2014/main" val="1215794698"/>
                    </a:ext>
                  </a:extLst>
                </a:gridCol>
                <a:gridCol w="482657">
                  <a:extLst>
                    <a:ext uri="{9D8B030D-6E8A-4147-A177-3AD203B41FA5}">
                      <a16:colId xmlns:a16="http://schemas.microsoft.com/office/drawing/2014/main" val="4259734517"/>
                    </a:ext>
                  </a:extLst>
                </a:gridCol>
              </a:tblGrid>
              <a:tr h="1066665">
                <a:tc>
                  <a:txBody>
                    <a:bodyPr/>
                    <a:lstStyle/>
                    <a:p>
                      <a:pPr marL="0" marR="0" algn="l">
                        <a:lnSpc>
                          <a:spcPct val="107000"/>
                        </a:lnSpc>
                        <a:spcBef>
                          <a:spcPts val="0"/>
                        </a:spcBef>
                        <a:spcAft>
                          <a:spcPts val="0"/>
                        </a:spcAft>
                      </a:pPr>
                      <a:r>
                        <a:rPr lang="en-GB" sz="800" b="1" dirty="0">
                          <a:effectLst/>
                        </a:rPr>
                        <a:t>Indicators</a:t>
                      </a:r>
                      <a:endParaRPr lang="en-GB" sz="800" b="1" dirty="0">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800" b="1" dirty="0">
                          <a:effectLst/>
                        </a:rPr>
                        <a:t>Geodetic Control Station</a:t>
                      </a:r>
                      <a:endParaRPr lang="en-GB" sz="800" b="1" dirty="0">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Address (dwelling)</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Building (dwelling)</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Settlement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Population Distribution (statistical unit)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Cadastral Land Parcel</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Country</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Second-level Administrative Area</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Third-level Administrative Area</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Exclusive Economic Zone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Government Functional Administration</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Conservation Area</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Statistical Area</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Geographical Name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Aquifer</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Soil Unit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Land Cover Unit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Land Use Unit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Orthoimage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Bridge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Tunnel</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Aqueduct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Canal</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Dam</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Reservoir</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Electrical Power Generation</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Waste Disposal Site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Sewerage Treatment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Water Reticulation Point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Road (centreline)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Street</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Station</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Railway</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Harbour</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Ferry Crossing</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Airport/Aerodrome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River (centreline)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River Basin</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Lake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Wetland</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Ocean/Sea</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Coastline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Digital Elevation Model</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Digital Bathymetric Model</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Building (storage facility)</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School</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Building (commercial bank)</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Building (automated teller machine)</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a:effectLst/>
                        </a:rPr>
                        <a:t>Health Facility</a:t>
                      </a:r>
                      <a:endParaRPr lang="en-GB" sz="800" b="1">
                        <a:effectLst/>
                        <a:latin typeface="Calibri" panose="020F0502020204030204" pitchFamily="34" charset="0"/>
                        <a:ea typeface="DengXian"/>
                        <a:cs typeface="Arial" panose="020B0604020202020204" pitchFamily="34" charset="0"/>
                      </a:endParaRPr>
                    </a:p>
                  </a:txBody>
                  <a:tcPr marL="9247" marR="9247" marT="18824" marB="18824" vert="vert270" anchor="ctr"/>
                </a:tc>
                <a:tc>
                  <a:txBody>
                    <a:bodyPr/>
                    <a:lstStyle/>
                    <a:p>
                      <a:pPr marL="0" marR="0" algn="l">
                        <a:lnSpc>
                          <a:spcPct val="107000"/>
                        </a:lnSpc>
                        <a:spcBef>
                          <a:spcPts val="0"/>
                        </a:spcBef>
                        <a:spcAft>
                          <a:spcPts val="0"/>
                        </a:spcAft>
                      </a:pPr>
                      <a:r>
                        <a:rPr lang="en-GB" sz="800" b="1" dirty="0">
                          <a:effectLst/>
                        </a:rPr>
                        <a:t>Telecommunications Tower (mobile signal coverage)</a:t>
                      </a:r>
                      <a:endParaRPr lang="en-GB" sz="800" b="1" dirty="0">
                        <a:effectLst/>
                        <a:latin typeface="Calibri" panose="020F0502020204030204" pitchFamily="34" charset="0"/>
                        <a:ea typeface="DengXian"/>
                        <a:cs typeface="Arial" panose="020B0604020202020204" pitchFamily="34" charset="0"/>
                      </a:endParaRPr>
                    </a:p>
                  </a:txBody>
                  <a:tcPr marL="9247" marR="9247" marT="18824" marB="18824" vert="vert270" anchor="ctr"/>
                </a:tc>
                <a:extLst>
                  <a:ext uri="{0D108BD9-81ED-4DB2-BD59-A6C34878D82A}">
                    <a16:rowId xmlns:a16="http://schemas.microsoft.com/office/drawing/2014/main" val="3735744558"/>
                  </a:ext>
                </a:extLst>
              </a:tr>
              <a:tr h="180108">
                <a:tc>
                  <a:txBody>
                    <a:bodyPr/>
                    <a:lstStyle/>
                    <a:p>
                      <a:pPr marL="0" marR="0" algn="l">
                        <a:lnSpc>
                          <a:spcPct val="107000"/>
                        </a:lnSpc>
                        <a:spcBef>
                          <a:spcPts val="0"/>
                        </a:spcBef>
                        <a:spcAft>
                          <a:spcPts val="0"/>
                        </a:spcAft>
                      </a:pPr>
                      <a:r>
                        <a:rPr lang="en-GB" sz="800" b="1">
                          <a:effectLst/>
                        </a:rPr>
                        <a:t>SDG 1: No Poverty</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3312961016"/>
                  </a:ext>
                </a:extLst>
              </a:tr>
              <a:tr h="180108">
                <a:tc>
                  <a:txBody>
                    <a:bodyPr/>
                    <a:lstStyle/>
                    <a:p>
                      <a:pPr marL="0" marR="0" algn="l">
                        <a:lnSpc>
                          <a:spcPct val="107000"/>
                        </a:lnSpc>
                        <a:spcBef>
                          <a:spcPts val="0"/>
                        </a:spcBef>
                        <a:spcAft>
                          <a:spcPts val="0"/>
                        </a:spcAft>
                      </a:pPr>
                      <a:r>
                        <a:rPr lang="en-GB" sz="800" b="1">
                          <a:effectLst/>
                        </a:rPr>
                        <a:t>SDG 2: Zero Hunger</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3580147807"/>
                  </a:ext>
                </a:extLst>
              </a:tr>
              <a:tr h="326434">
                <a:tc>
                  <a:txBody>
                    <a:bodyPr/>
                    <a:lstStyle/>
                    <a:p>
                      <a:pPr marL="0" marR="0" algn="l">
                        <a:lnSpc>
                          <a:spcPct val="107000"/>
                        </a:lnSpc>
                        <a:spcBef>
                          <a:spcPts val="0"/>
                        </a:spcBef>
                        <a:spcAft>
                          <a:spcPts val="0"/>
                        </a:spcAft>
                      </a:pPr>
                      <a:r>
                        <a:rPr lang="en-GB" sz="800" b="1">
                          <a:effectLst/>
                        </a:rPr>
                        <a:t>SDG 3: Good Health and Well-Being</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1782977913"/>
                  </a:ext>
                </a:extLst>
              </a:tr>
              <a:tr h="180108">
                <a:tc>
                  <a:txBody>
                    <a:bodyPr/>
                    <a:lstStyle/>
                    <a:p>
                      <a:pPr marL="0" marR="0" algn="l">
                        <a:lnSpc>
                          <a:spcPct val="107000"/>
                        </a:lnSpc>
                        <a:spcBef>
                          <a:spcPts val="0"/>
                        </a:spcBef>
                        <a:spcAft>
                          <a:spcPts val="0"/>
                        </a:spcAft>
                      </a:pPr>
                      <a:r>
                        <a:rPr lang="en-GB" sz="800" b="1">
                          <a:effectLst/>
                        </a:rPr>
                        <a:t>SDG 4: Quality Education</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2285911009"/>
                  </a:ext>
                </a:extLst>
              </a:tr>
              <a:tr h="180108">
                <a:tc>
                  <a:txBody>
                    <a:bodyPr/>
                    <a:lstStyle/>
                    <a:p>
                      <a:pPr marL="0" marR="0" algn="l">
                        <a:lnSpc>
                          <a:spcPct val="107000"/>
                        </a:lnSpc>
                        <a:spcBef>
                          <a:spcPts val="0"/>
                        </a:spcBef>
                        <a:spcAft>
                          <a:spcPts val="0"/>
                        </a:spcAft>
                      </a:pPr>
                      <a:r>
                        <a:rPr lang="en-GB" sz="800" b="1">
                          <a:effectLst/>
                        </a:rPr>
                        <a:t>SDG 5: Gender Equality</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2216457622"/>
                  </a:ext>
                </a:extLst>
              </a:tr>
              <a:tr h="326434">
                <a:tc>
                  <a:txBody>
                    <a:bodyPr/>
                    <a:lstStyle/>
                    <a:p>
                      <a:pPr marL="0" marR="0" algn="l">
                        <a:lnSpc>
                          <a:spcPct val="107000"/>
                        </a:lnSpc>
                        <a:spcBef>
                          <a:spcPts val="0"/>
                        </a:spcBef>
                        <a:spcAft>
                          <a:spcPts val="0"/>
                        </a:spcAft>
                      </a:pPr>
                      <a:r>
                        <a:rPr lang="en-GB" sz="800" b="1">
                          <a:effectLst/>
                        </a:rPr>
                        <a:t>SDG 6: Clean Water and Sanitation</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4261011765"/>
                  </a:ext>
                </a:extLst>
              </a:tr>
              <a:tr h="326434">
                <a:tc>
                  <a:txBody>
                    <a:bodyPr/>
                    <a:lstStyle/>
                    <a:p>
                      <a:pPr marL="0" marR="0" algn="l">
                        <a:lnSpc>
                          <a:spcPct val="107000"/>
                        </a:lnSpc>
                        <a:spcBef>
                          <a:spcPts val="0"/>
                        </a:spcBef>
                        <a:spcAft>
                          <a:spcPts val="0"/>
                        </a:spcAft>
                      </a:pPr>
                      <a:r>
                        <a:rPr lang="en-GB" sz="800" b="1">
                          <a:effectLst/>
                        </a:rPr>
                        <a:t>SDG 7: Affordable and Clean Energy</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1553106927"/>
                  </a:ext>
                </a:extLst>
              </a:tr>
              <a:tr h="326434">
                <a:tc>
                  <a:txBody>
                    <a:bodyPr/>
                    <a:lstStyle/>
                    <a:p>
                      <a:pPr marL="0" marR="0" algn="l">
                        <a:lnSpc>
                          <a:spcPct val="107000"/>
                        </a:lnSpc>
                        <a:spcBef>
                          <a:spcPts val="0"/>
                        </a:spcBef>
                        <a:spcAft>
                          <a:spcPts val="0"/>
                        </a:spcAft>
                      </a:pPr>
                      <a:r>
                        <a:rPr lang="en-GB" sz="800" b="1">
                          <a:effectLst/>
                        </a:rPr>
                        <a:t>SDG 8: Decent Work and Economic Growth</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dirty="0">
                          <a:effectLst/>
                        </a:rPr>
                        <a:t>√</a:t>
                      </a:r>
                      <a:endParaRPr lang="en-GB" sz="1000" b="1" dirty="0">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3010675201"/>
                  </a:ext>
                </a:extLst>
              </a:tr>
              <a:tr h="385554">
                <a:tc>
                  <a:txBody>
                    <a:bodyPr/>
                    <a:lstStyle/>
                    <a:p>
                      <a:pPr marL="0" marR="0" algn="l">
                        <a:lnSpc>
                          <a:spcPct val="107000"/>
                        </a:lnSpc>
                        <a:spcBef>
                          <a:spcPts val="0"/>
                        </a:spcBef>
                        <a:spcAft>
                          <a:spcPts val="0"/>
                        </a:spcAft>
                      </a:pPr>
                      <a:r>
                        <a:rPr lang="en-GB" sz="800" b="1">
                          <a:effectLst/>
                        </a:rPr>
                        <a:t>SDG 9: Industry, Innovation and Infrastructure</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4208145846"/>
                  </a:ext>
                </a:extLst>
              </a:tr>
              <a:tr h="326434">
                <a:tc>
                  <a:txBody>
                    <a:bodyPr/>
                    <a:lstStyle/>
                    <a:p>
                      <a:pPr marL="0" marR="0" algn="l">
                        <a:lnSpc>
                          <a:spcPct val="107000"/>
                        </a:lnSpc>
                        <a:spcBef>
                          <a:spcPts val="0"/>
                        </a:spcBef>
                        <a:spcAft>
                          <a:spcPts val="0"/>
                        </a:spcAft>
                      </a:pPr>
                      <a:r>
                        <a:rPr lang="en-GB" sz="800" b="1">
                          <a:effectLst/>
                        </a:rPr>
                        <a:t>SDG 10: Reduced Inequalities</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1053687201"/>
                  </a:ext>
                </a:extLst>
              </a:tr>
              <a:tr h="326434">
                <a:tc>
                  <a:txBody>
                    <a:bodyPr/>
                    <a:lstStyle/>
                    <a:p>
                      <a:pPr marL="0" marR="0" algn="l">
                        <a:lnSpc>
                          <a:spcPct val="107000"/>
                        </a:lnSpc>
                        <a:spcBef>
                          <a:spcPts val="0"/>
                        </a:spcBef>
                        <a:spcAft>
                          <a:spcPts val="0"/>
                        </a:spcAft>
                      </a:pPr>
                      <a:r>
                        <a:rPr lang="en-GB" sz="800" b="1">
                          <a:effectLst/>
                        </a:rPr>
                        <a:t>SDG 11: Sustainable Cities and Communities</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1396981026"/>
                  </a:ext>
                </a:extLst>
              </a:tr>
              <a:tr h="472760">
                <a:tc>
                  <a:txBody>
                    <a:bodyPr/>
                    <a:lstStyle/>
                    <a:p>
                      <a:pPr marL="0" marR="0" algn="l">
                        <a:lnSpc>
                          <a:spcPct val="107000"/>
                        </a:lnSpc>
                        <a:spcBef>
                          <a:spcPts val="0"/>
                        </a:spcBef>
                        <a:spcAft>
                          <a:spcPts val="0"/>
                        </a:spcAft>
                      </a:pPr>
                      <a:r>
                        <a:rPr lang="en-GB" sz="800" b="1">
                          <a:effectLst/>
                        </a:rPr>
                        <a:t>SDG 12: Responsible Consumption and Production</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902558964"/>
                  </a:ext>
                </a:extLst>
              </a:tr>
              <a:tr h="180108">
                <a:tc>
                  <a:txBody>
                    <a:bodyPr/>
                    <a:lstStyle/>
                    <a:p>
                      <a:pPr marL="0" marR="0" algn="l">
                        <a:lnSpc>
                          <a:spcPct val="107000"/>
                        </a:lnSpc>
                        <a:spcBef>
                          <a:spcPts val="0"/>
                        </a:spcBef>
                        <a:spcAft>
                          <a:spcPts val="0"/>
                        </a:spcAft>
                      </a:pPr>
                      <a:r>
                        <a:rPr lang="en-GB" sz="800" b="1">
                          <a:effectLst/>
                        </a:rPr>
                        <a:t>SDG 13: Climate Action</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1674688159"/>
                  </a:ext>
                </a:extLst>
              </a:tr>
              <a:tr h="180108">
                <a:tc>
                  <a:txBody>
                    <a:bodyPr/>
                    <a:lstStyle/>
                    <a:p>
                      <a:pPr marL="0" marR="0" algn="l">
                        <a:lnSpc>
                          <a:spcPct val="107000"/>
                        </a:lnSpc>
                        <a:spcBef>
                          <a:spcPts val="0"/>
                        </a:spcBef>
                        <a:spcAft>
                          <a:spcPts val="0"/>
                        </a:spcAft>
                      </a:pPr>
                      <a:r>
                        <a:rPr lang="en-GB" sz="800" b="1">
                          <a:effectLst/>
                        </a:rPr>
                        <a:t>SDG 14: Life Below Water</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2043204204"/>
                  </a:ext>
                </a:extLst>
              </a:tr>
              <a:tr h="180108">
                <a:tc>
                  <a:txBody>
                    <a:bodyPr/>
                    <a:lstStyle/>
                    <a:p>
                      <a:pPr marL="0" marR="0" algn="l">
                        <a:lnSpc>
                          <a:spcPct val="107000"/>
                        </a:lnSpc>
                        <a:spcBef>
                          <a:spcPts val="0"/>
                        </a:spcBef>
                        <a:spcAft>
                          <a:spcPts val="0"/>
                        </a:spcAft>
                      </a:pPr>
                      <a:r>
                        <a:rPr lang="en-GB" sz="800" b="1">
                          <a:effectLst/>
                        </a:rPr>
                        <a:t>SDG 15: Life on Land</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933921192"/>
                  </a:ext>
                </a:extLst>
              </a:tr>
              <a:tr h="326434">
                <a:tc>
                  <a:txBody>
                    <a:bodyPr/>
                    <a:lstStyle/>
                    <a:p>
                      <a:pPr marL="0" marR="0" algn="l">
                        <a:lnSpc>
                          <a:spcPct val="107000"/>
                        </a:lnSpc>
                        <a:spcBef>
                          <a:spcPts val="0"/>
                        </a:spcBef>
                        <a:spcAft>
                          <a:spcPts val="0"/>
                        </a:spcAft>
                      </a:pPr>
                      <a:r>
                        <a:rPr lang="en-GB" sz="800" b="1">
                          <a:effectLst/>
                        </a:rPr>
                        <a:t>SDG 16: Peace, Justice and Strong Institutions</a:t>
                      </a:r>
                      <a:endParaRPr lang="en-GB" sz="8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1043976968"/>
                  </a:ext>
                </a:extLst>
              </a:tr>
              <a:tr h="326434">
                <a:tc>
                  <a:txBody>
                    <a:bodyPr/>
                    <a:lstStyle/>
                    <a:p>
                      <a:pPr marL="0" marR="0" algn="l">
                        <a:lnSpc>
                          <a:spcPct val="107000"/>
                        </a:lnSpc>
                        <a:spcBef>
                          <a:spcPts val="0"/>
                        </a:spcBef>
                        <a:spcAft>
                          <a:spcPts val="0"/>
                        </a:spcAft>
                      </a:pPr>
                      <a:r>
                        <a:rPr lang="en-GB" sz="800" b="1" dirty="0">
                          <a:effectLst/>
                        </a:rPr>
                        <a:t>SDG 17: Partnerships for the Goals</a:t>
                      </a:r>
                      <a:endParaRPr lang="en-GB" sz="800" b="1" dirty="0">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a:effectLst/>
                        </a:rPr>
                        <a:t> </a:t>
                      </a:r>
                      <a:endParaRPr lang="en-GB" sz="1000" b="1">
                        <a:effectLst/>
                        <a:latin typeface="Calibri" panose="020F0502020204030204" pitchFamily="34" charset="0"/>
                        <a:ea typeface="DengXian"/>
                        <a:cs typeface="Arial" panose="020B0604020202020204" pitchFamily="34" charset="0"/>
                      </a:endParaRPr>
                    </a:p>
                  </a:txBody>
                  <a:tcPr marL="9247" marR="9247" marT="18824" marB="18824" anchor="ctr"/>
                </a:tc>
                <a:tc>
                  <a:txBody>
                    <a:bodyPr/>
                    <a:lstStyle/>
                    <a:p>
                      <a:pPr marL="0" marR="0" algn="l">
                        <a:lnSpc>
                          <a:spcPct val="107000"/>
                        </a:lnSpc>
                        <a:spcBef>
                          <a:spcPts val="0"/>
                        </a:spcBef>
                        <a:spcAft>
                          <a:spcPts val="0"/>
                        </a:spcAft>
                      </a:pPr>
                      <a:r>
                        <a:rPr lang="en-GB" sz="1000" b="1" dirty="0">
                          <a:effectLst/>
                        </a:rPr>
                        <a:t> </a:t>
                      </a:r>
                      <a:endParaRPr lang="en-GB" sz="1000" b="1" dirty="0">
                        <a:effectLst/>
                        <a:latin typeface="Calibri" panose="020F0502020204030204" pitchFamily="34" charset="0"/>
                        <a:ea typeface="DengXian"/>
                        <a:cs typeface="Arial" panose="020B0604020202020204" pitchFamily="34" charset="0"/>
                      </a:endParaRPr>
                    </a:p>
                  </a:txBody>
                  <a:tcPr marL="9247" marR="9247" marT="18824" marB="18824" anchor="ctr"/>
                </a:tc>
                <a:extLst>
                  <a:ext uri="{0D108BD9-81ED-4DB2-BD59-A6C34878D82A}">
                    <a16:rowId xmlns:a16="http://schemas.microsoft.com/office/drawing/2014/main" val="4178668058"/>
                  </a:ext>
                </a:extLst>
              </a:tr>
            </a:tbl>
          </a:graphicData>
        </a:graphic>
      </p:graphicFrame>
    </p:spTree>
    <p:extLst>
      <p:ext uri="{BB962C8B-B14F-4D97-AF65-F5344CB8AC3E}">
        <p14:creationId xmlns:p14="http://schemas.microsoft.com/office/powerpoint/2010/main" val="97081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948" y="1178509"/>
            <a:ext cx="10901428" cy="4351338"/>
          </a:xfrm>
        </p:spPr>
        <p:txBody>
          <a:bodyPr/>
          <a:lstStyle/>
          <a:p>
            <a:pPr algn="just"/>
            <a:r>
              <a:rPr lang="en-GB" sz="2400" dirty="0">
                <a:latin typeface="Times New Roman" panose="02020603050405020304" pitchFamily="18" charset="0"/>
                <a:cs typeface="Times New Roman" panose="02020603050405020304" pitchFamily="18" charset="0"/>
              </a:rPr>
              <a:t>Currently, ECA engaged consultant to conduct an assessment on availability of geospatial datasets in African countries </a:t>
            </a:r>
            <a:r>
              <a:rPr lang="en-US" sz="2400" dirty="0">
                <a:latin typeface="Times New Roman" panose="02020603050405020304" pitchFamily="18" charset="0"/>
                <a:cs typeface="Times New Roman" panose="02020603050405020304" pitchFamily="18" charset="0"/>
              </a:rPr>
              <a:t>for tracking the SDGs</a:t>
            </a:r>
          </a:p>
          <a:p>
            <a:pPr algn="just"/>
            <a:r>
              <a:rPr lang="en-GB" sz="2400" dirty="0">
                <a:latin typeface="Times New Roman" panose="02020603050405020304" pitchFamily="18" charset="0"/>
                <a:cs typeface="Times New Roman" panose="02020603050405020304" pitchFamily="18" charset="0"/>
              </a:rPr>
              <a:t>Based on the work accomplished , Taxonomy document, </a:t>
            </a:r>
          </a:p>
          <a:p>
            <a:pPr lvl="1" algn="just"/>
            <a:r>
              <a:rPr lang="en-US" dirty="0">
                <a:latin typeface="Times New Roman" panose="02020603050405020304" pitchFamily="18" charset="0"/>
                <a:cs typeface="Times New Roman" panose="02020603050405020304" pitchFamily="18" charset="0"/>
              </a:rPr>
              <a:t>Questionnaire is designed and distributed to Member States</a:t>
            </a:r>
          </a:p>
          <a:p>
            <a:pPr lvl="1" algn="just"/>
            <a:r>
              <a:rPr lang="en-US" dirty="0">
                <a:latin typeface="Times New Roman" panose="02020603050405020304" pitchFamily="18" charset="0"/>
                <a:cs typeface="Times New Roman" panose="02020603050405020304" pitchFamily="18" charset="0"/>
              </a:rPr>
              <a:t>Responses are low, </a:t>
            </a:r>
            <a:r>
              <a:rPr lang="en-US">
                <a:latin typeface="Times New Roman" panose="02020603050405020304" pitchFamily="18" charset="0"/>
                <a:cs typeface="Times New Roman" panose="02020603050405020304" pitchFamily="18" charset="0"/>
              </a:rPr>
              <a:t>19 countries </a:t>
            </a:r>
            <a:endParaRPr lang="en-US"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Preliminary result is analyzed</a:t>
            </a:r>
          </a:p>
          <a:p>
            <a:pPr algn="just"/>
            <a:r>
              <a:rPr lang="en-GB" dirty="0">
                <a:latin typeface="Times New Roman" panose="02020603050405020304" pitchFamily="18" charset="0"/>
                <a:cs typeface="Times New Roman" panose="02020603050405020304" pitchFamily="18" charset="0"/>
              </a:rPr>
              <a:t>The result of the assessment will inform the status of countries in availability and utilization of geospatial datasets in monitoring the SDGs</a:t>
            </a:r>
          </a:p>
          <a:p>
            <a:pPr algn="just"/>
            <a:r>
              <a:rPr lang="en-GB" dirty="0">
                <a:latin typeface="Times New Roman" panose="02020603050405020304" pitchFamily="18" charset="0"/>
                <a:cs typeface="Times New Roman" panose="02020603050405020304" pitchFamily="18" charset="0"/>
              </a:rPr>
              <a:t>To be presented by the resource person</a:t>
            </a:r>
            <a:endParaRPr lang="en-US"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p:txBody>
      </p:sp>
      <p:sp>
        <p:nvSpPr>
          <p:cNvPr id="3" name="Google Shape;84;gc1d7fe3442_0_4"/>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Availability of Geospatial Datasets for SDGs in Africa</a:t>
            </a:r>
          </a:p>
        </p:txBody>
      </p:sp>
    </p:spTree>
    <p:extLst>
      <p:ext uri="{BB962C8B-B14F-4D97-AF65-F5344CB8AC3E}">
        <p14:creationId xmlns:p14="http://schemas.microsoft.com/office/powerpoint/2010/main" val="153060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0C0828-E326-4A54-A3EA-E5CE7FD8DCDF}"/>
              </a:ext>
            </a:extLst>
          </p:cNvPr>
          <p:cNvSpPr>
            <a:spLocks noGrp="1"/>
          </p:cNvSpPr>
          <p:nvPr>
            <p:ph idx="1"/>
          </p:nvPr>
        </p:nvSpPr>
        <p:spPr>
          <a:xfrm>
            <a:off x="451199" y="1211855"/>
            <a:ext cx="11325831" cy="4381214"/>
          </a:xfrm>
        </p:spPr>
        <p:txBody>
          <a:bodyPr>
            <a:normAutofit/>
          </a:bodyPr>
          <a:lstStyle/>
          <a:p>
            <a:pPr marL="0" indent="0" algn="just">
              <a:buNone/>
            </a:pPr>
            <a:r>
              <a:rPr lang="en-US" dirty="0">
                <a:solidFill>
                  <a:srgbClr val="000000"/>
                </a:solidFill>
                <a:effectLst/>
                <a:latin typeface="Times New Roman" panose="02020603050405020304" pitchFamily="18" charset="0"/>
                <a:ea typeface="Times New Roman" panose="02020603050405020304" pitchFamily="18" charset="0"/>
              </a:rPr>
              <a:t>Workshop on Availability of geospatial datasets for Sustainable Development in Africa</a:t>
            </a:r>
          </a:p>
          <a:p>
            <a:pPr lvl="1" algn="just"/>
            <a:r>
              <a:rPr lang="en-US" sz="2800" dirty="0">
                <a:solidFill>
                  <a:srgbClr val="000000"/>
                </a:solidFill>
                <a:effectLst/>
                <a:latin typeface="Times New Roman" panose="02020603050405020304" pitchFamily="18" charset="0"/>
                <a:ea typeface="Times New Roman" panose="02020603050405020304" pitchFamily="18" charset="0"/>
              </a:rPr>
              <a:t>Discuss on the availability of geospatial datasets in African countries, </a:t>
            </a:r>
          </a:p>
          <a:p>
            <a:pPr lvl="1" algn="just"/>
            <a:r>
              <a:rPr lang="en-US" sz="2800" dirty="0">
                <a:solidFill>
                  <a:srgbClr val="000000"/>
                </a:solidFill>
                <a:effectLst/>
                <a:latin typeface="Times New Roman" panose="02020603050405020304" pitchFamily="18" charset="0"/>
                <a:ea typeface="Times New Roman" panose="02020603050405020304" pitchFamily="18" charset="0"/>
              </a:rPr>
              <a:t>Share best practice and experiences of countries who made progress in production, use and management of fundamental geospatial datasets for monitoring the SDGs</a:t>
            </a:r>
          </a:p>
          <a:p>
            <a:pPr lvl="1" algn="just"/>
            <a:r>
              <a:rPr lang="en-US" sz="2800" dirty="0">
                <a:solidFill>
                  <a:srgbClr val="000000"/>
                </a:solidFill>
                <a:latin typeface="Times New Roman" panose="02020603050405020304" pitchFamily="18" charset="0"/>
                <a:ea typeface="Times New Roman" panose="02020603050405020304" pitchFamily="18" charset="0"/>
              </a:rPr>
              <a:t>Discuss c</a:t>
            </a:r>
            <a:r>
              <a:rPr lang="en-US" sz="2800" dirty="0">
                <a:effectLst/>
                <a:latin typeface="Times New Roman" panose="02020603050405020304" pitchFamily="18" charset="0"/>
                <a:ea typeface="Times New Roman" panose="02020603050405020304" pitchFamily="18" charset="0"/>
              </a:rPr>
              <a:t>hallenges in sourcing and utilizing geospatial datasets </a:t>
            </a:r>
            <a:endParaRPr lang="en-US" sz="2800" dirty="0">
              <a:solidFill>
                <a:srgbClr val="000000"/>
              </a:solidFill>
              <a:effectLst/>
              <a:latin typeface="Times New Roman" panose="02020603050405020304" pitchFamily="18" charset="0"/>
              <a:ea typeface="Times New Roman" panose="02020603050405020304" pitchFamily="18" charset="0"/>
            </a:endParaRPr>
          </a:p>
          <a:p>
            <a:pPr lvl="1" algn="just"/>
            <a:r>
              <a:rPr lang="en-US" sz="2800" dirty="0">
                <a:latin typeface="Times New Roman" panose="02020603050405020304" pitchFamily="18" charset="0"/>
                <a:ea typeface="Times New Roman" panose="02020603050405020304" pitchFamily="18" charset="0"/>
              </a:rPr>
              <a:t>Put </a:t>
            </a:r>
            <a:r>
              <a:rPr lang="en-US" sz="2800" dirty="0">
                <a:effectLst/>
                <a:latin typeface="Times New Roman" panose="02020603050405020304" pitchFamily="18" charset="0"/>
                <a:ea typeface="Times New Roman" panose="02020603050405020304" pitchFamily="18" charset="0"/>
              </a:rPr>
              <a:t>forward recommendations on the way forward on making available geospatial datasets for monitoring SDGs</a:t>
            </a:r>
            <a:endParaRPr lang="en-GB" sz="2800" dirty="0"/>
          </a:p>
        </p:txBody>
      </p:sp>
      <p:sp>
        <p:nvSpPr>
          <p:cNvPr id="3" name="Google Shape;84;gc1d7fe3442_0_4">
            <a:extLst>
              <a:ext uri="{FF2B5EF4-FFF2-40B4-BE49-F238E27FC236}">
                <a16:creationId xmlns:a16="http://schemas.microsoft.com/office/drawing/2014/main" id="{73973DC8-A5AD-47D5-AD04-1E05971AB8E4}"/>
              </a:ext>
            </a:extLst>
          </p:cNvPr>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rPr>
              <a:t>Objective of Workshop</a:t>
            </a:r>
          </a:p>
        </p:txBody>
      </p:sp>
    </p:spTree>
    <p:extLst>
      <p:ext uri="{BB962C8B-B14F-4D97-AF65-F5344CB8AC3E}">
        <p14:creationId xmlns:p14="http://schemas.microsoft.com/office/powerpoint/2010/main" val="305722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9707" y="2834957"/>
            <a:ext cx="10515600" cy="1325563"/>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a:solidFill>
                  <a:schemeClr val="accent1">
                    <a:lumMod val="50000"/>
                  </a:schemeClr>
                </a:solidFill>
                <a:effectLst>
                  <a:outerShdw blurRad="38100" dist="38100" dir="2700000" algn="tl">
                    <a:srgbClr val="000000">
                      <a:alpha val="43137"/>
                    </a:srgbClr>
                  </a:outerShdw>
                </a:effectLst>
              </a:rPr>
              <a:t>Thank you!</a:t>
            </a:r>
            <a:endParaRPr lang="en-GB" sz="9600" b="1" dirty="0">
              <a:solidFill>
                <a:schemeClr val="accent1">
                  <a:lumMod val="50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0543" y="552595"/>
            <a:ext cx="3023576" cy="1360609"/>
          </a:xfrm>
          <a:prstGeom prst="rect">
            <a:avLst/>
          </a:prstGeom>
        </p:spPr>
      </p:pic>
    </p:spTree>
    <p:extLst>
      <p:ext uri="{BB962C8B-B14F-4D97-AF65-F5344CB8AC3E}">
        <p14:creationId xmlns:p14="http://schemas.microsoft.com/office/powerpoint/2010/main" val="46171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929" y="1122575"/>
            <a:ext cx="10957699" cy="5472332"/>
          </a:xfrm>
        </p:spPr>
        <p:txBody>
          <a:bodyPr>
            <a:noAutofit/>
          </a:bodyPr>
          <a:lstStyle/>
          <a:p>
            <a:pPr algn="just"/>
            <a:r>
              <a:rPr lang="en-US" sz="2400" dirty="0"/>
              <a:t>ECA geospatial information activities include:</a:t>
            </a:r>
          </a:p>
          <a:p>
            <a:pPr lvl="1" algn="just"/>
            <a:r>
              <a:rPr lang="en-GB" dirty="0"/>
              <a:t>Harnessing and building geospatial data and information resources </a:t>
            </a:r>
            <a:r>
              <a:rPr lang="en-GB" b="1" dirty="0"/>
              <a:t>to improve availability and use of spatially enabled data </a:t>
            </a:r>
            <a:r>
              <a:rPr lang="en-GB" dirty="0"/>
              <a:t>for informed decision making for addressing national, regional and global development agenda</a:t>
            </a:r>
          </a:p>
          <a:p>
            <a:pPr lvl="1" algn="just"/>
            <a:r>
              <a:rPr lang="en-GB" dirty="0"/>
              <a:t>Assisting Member States in the development and implementation of spatial data infrastructures (NSDI), and integrating NSDI with the Integrated Geospatial Information Framework (IGIF)</a:t>
            </a:r>
          </a:p>
          <a:p>
            <a:pPr lvl="1" algn="just"/>
            <a:r>
              <a:rPr lang="en-US" dirty="0"/>
              <a:t>Supporting Member States in the integration of </a:t>
            </a:r>
            <a:r>
              <a:rPr lang="en-GB" dirty="0"/>
              <a:t>statistics and geospatial information through mainstreaming geospatial technology into National Statistics Offices’ activities </a:t>
            </a:r>
          </a:p>
          <a:p>
            <a:pPr lvl="1" algn="just"/>
            <a:r>
              <a:rPr lang="en-GB" dirty="0"/>
              <a:t>Advancing holistic geospatial information policies that enable and encourage linkages with international programmes and initiatives, through the UN-GGIM: Africa </a:t>
            </a:r>
          </a:p>
          <a:p>
            <a:pPr lvl="1" algn="just"/>
            <a:endParaRPr lang="en-GB" sz="2300" dirty="0"/>
          </a:p>
        </p:txBody>
      </p:sp>
      <p:sp>
        <p:nvSpPr>
          <p:cNvPr id="3" name="Google Shape;84;gc1d7fe3442_0_4"/>
          <p:cNvSpPr/>
          <p:nvPr/>
        </p:nvSpPr>
        <p:spPr>
          <a:xfrm>
            <a:off x="0" y="19737"/>
            <a:ext cx="12192000" cy="852460"/>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Background</a:t>
            </a:r>
          </a:p>
        </p:txBody>
      </p:sp>
    </p:spTree>
    <p:extLst>
      <p:ext uri="{BB962C8B-B14F-4D97-AF65-F5344CB8AC3E}">
        <p14:creationId xmlns:p14="http://schemas.microsoft.com/office/powerpoint/2010/main" val="268973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endParaRPr lang="en-GB" dirty="0"/>
          </a:p>
        </p:txBody>
      </p:sp>
      <p:sp>
        <p:nvSpPr>
          <p:cNvPr id="3" name="Google Shape;84;gc1d7fe3442_0_4"/>
          <p:cNvSpPr/>
          <p:nvPr/>
        </p:nvSpPr>
        <p:spPr>
          <a:xfrm>
            <a:off x="0" y="19737"/>
            <a:ext cx="12192000" cy="852460"/>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Background…</a:t>
            </a:r>
          </a:p>
        </p:txBody>
      </p:sp>
      <p:sp>
        <p:nvSpPr>
          <p:cNvPr id="5" name="TextBox 4"/>
          <p:cNvSpPr txBox="1"/>
          <p:nvPr/>
        </p:nvSpPr>
        <p:spPr>
          <a:xfrm>
            <a:off x="206833" y="980501"/>
            <a:ext cx="4243981" cy="5282949"/>
          </a:xfrm>
          <a:prstGeom prst="rect">
            <a:avLst/>
          </a:prstGeom>
          <a:noFill/>
        </p:spPr>
        <p:txBody>
          <a:bodyPr wrap="square" rtlCol="0">
            <a:spAutoFit/>
          </a:bodyPr>
          <a:lstStyle/>
          <a:p>
            <a:pPr marL="285750" indent="-28575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The relevance of Data, Location /geospatial data, is evident to fulfil the responsibilities and mandates of the United Nations, to accelerate the attainment of SDGs and AU Agenda 2063</a:t>
            </a:r>
          </a:p>
          <a:p>
            <a:pPr marL="285750" indent="-28575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Sustainable development goals (SDGs) indicators require the use of modern, innovative technologies, including geospatial technologies</a:t>
            </a:r>
          </a:p>
          <a:p>
            <a:pPr marL="285750" indent="-285750" algn="just">
              <a:buFont typeface="Arial" panose="020B0604020202020204" pitchFamily="34" charset="0"/>
              <a:buChar char="•"/>
            </a:pPr>
            <a:r>
              <a:rPr lang="en-US" sz="2100" b="1" dirty="0">
                <a:latin typeface="Times New Roman" panose="02020603050405020304" pitchFamily="18" charset="0"/>
                <a:cs typeface="Times New Roman" panose="02020603050405020304" pitchFamily="18" charset="0"/>
              </a:rPr>
              <a:t>Fundamental geospatial datasets </a:t>
            </a:r>
            <a:r>
              <a:rPr lang="en-US" sz="2100" dirty="0">
                <a:latin typeface="Times New Roman" panose="02020603050405020304" pitchFamily="18" charset="0"/>
                <a:cs typeface="Times New Roman" panose="02020603050405020304" pitchFamily="18" charset="0"/>
              </a:rPr>
              <a:t>are crucial for addressing sustainable development in all its dimensions: social, economic, and environmental</a:t>
            </a:r>
          </a:p>
        </p:txBody>
      </p:sp>
      <p:sp>
        <p:nvSpPr>
          <p:cNvPr id="6" name="TextBox 5"/>
          <p:cNvSpPr txBox="1"/>
          <p:nvPr/>
        </p:nvSpPr>
        <p:spPr>
          <a:xfrm>
            <a:off x="7729537" y="5879266"/>
            <a:ext cx="2757488" cy="369332"/>
          </a:xfrm>
          <a:prstGeom prst="rect">
            <a:avLst/>
          </a:prstGeom>
          <a:noFill/>
        </p:spPr>
        <p:txBody>
          <a:bodyPr wrap="square" rtlCol="0">
            <a:spAutoFit/>
          </a:bodyPr>
          <a:lstStyle/>
          <a:p>
            <a:r>
              <a:rPr lang="en-US" i="1" dirty="0"/>
              <a:t>Source: UN-GGIM</a:t>
            </a:r>
            <a:endParaRPr lang="en-GB" i="1" dirty="0"/>
          </a:p>
        </p:txBody>
      </p:sp>
      <p:pic>
        <p:nvPicPr>
          <p:cNvPr id="7" name="Picture 6"/>
          <p:cNvPicPr>
            <a:picLocks noChangeAspect="1"/>
          </p:cNvPicPr>
          <p:nvPr/>
        </p:nvPicPr>
        <p:blipFill>
          <a:blip r:embed="rId3"/>
          <a:stretch>
            <a:fillRect/>
          </a:stretch>
        </p:blipFill>
        <p:spPr>
          <a:xfrm>
            <a:off x="4705646" y="1343449"/>
            <a:ext cx="7361726" cy="4449329"/>
          </a:xfrm>
          <a:prstGeom prst="rect">
            <a:avLst/>
          </a:prstGeom>
        </p:spPr>
      </p:pic>
    </p:spTree>
    <p:extLst>
      <p:ext uri="{BB962C8B-B14F-4D97-AF65-F5344CB8AC3E}">
        <p14:creationId xmlns:p14="http://schemas.microsoft.com/office/powerpoint/2010/main" val="426545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624" y="1053434"/>
            <a:ext cx="5222255" cy="5233069"/>
          </a:xfrm>
        </p:spPr>
        <p:txBody>
          <a:bodyPr>
            <a:noAutofit/>
          </a:bodyPr>
          <a:lstStyle/>
          <a:p>
            <a:pPr algn="just"/>
            <a:r>
              <a:rPr lang="en-US" sz="2400" dirty="0">
                <a:latin typeface="Times New Roman" panose="02020603050405020304" pitchFamily="18" charset="0"/>
                <a:cs typeface="Times New Roman" panose="02020603050405020304" pitchFamily="18" charset="0"/>
              </a:rPr>
              <a:t>ECA promotes and supports Member States in building fundamental datasets in order to make geospatial information readily available and easily accessible </a:t>
            </a:r>
          </a:p>
          <a:p>
            <a:pPr algn="just"/>
            <a:r>
              <a:rPr lang="en-US" sz="2400" dirty="0">
                <a:latin typeface="Times New Roman" panose="02020603050405020304" pitchFamily="18" charset="0"/>
                <a:cs typeface="Times New Roman" panose="02020603050405020304" pitchFamily="18" charset="0"/>
              </a:rPr>
              <a:t>Identification and Inventory of geospatial datasets is part of the work </a:t>
            </a:r>
            <a:r>
              <a:rPr lang="en-US" sz="2400" dirty="0" err="1">
                <a:latin typeface="Times New Roman" panose="02020603050405020304" pitchFamily="18" charset="0"/>
                <a:cs typeface="Times New Roman" panose="02020603050405020304" pitchFamily="18" charset="0"/>
              </a:rPr>
              <a:t>programme</a:t>
            </a:r>
            <a:r>
              <a:rPr lang="en-US" sz="2400" dirty="0">
                <a:latin typeface="Times New Roman" panose="02020603050405020304" pitchFamily="18" charset="0"/>
                <a:cs typeface="Times New Roman" panose="02020603050405020304" pitchFamily="18" charset="0"/>
              </a:rPr>
              <a:t> of ECA</a:t>
            </a:r>
          </a:p>
          <a:p>
            <a:pPr algn="just"/>
            <a:r>
              <a:rPr lang="en-US" sz="2400" dirty="0">
                <a:latin typeface="Times New Roman" panose="02020603050405020304" pitchFamily="18" charset="0"/>
                <a:cs typeface="Times New Roman" panose="02020603050405020304" pitchFamily="18" charset="0"/>
              </a:rPr>
              <a:t>In the past, ECA conducted a study and published document: ‘</a:t>
            </a:r>
            <a:r>
              <a:rPr lang="en-US" sz="2400" b="1" dirty="0">
                <a:latin typeface="Times New Roman" panose="02020603050405020304" pitchFamily="18" charset="0"/>
                <a:cs typeface="Times New Roman" panose="02020603050405020304" pitchFamily="18" charset="0"/>
              </a:rPr>
              <a:t>Determination of the Fundamental Geospatial Datasets for Africa’  </a:t>
            </a:r>
            <a:r>
              <a:rPr lang="en-US" sz="2400" dirty="0">
                <a:latin typeface="Times New Roman" panose="02020603050405020304" pitchFamily="18" charset="0"/>
                <a:cs typeface="Times New Roman" panose="02020603050405020304" pitchFamily="18" charset="0"/>
              </a:rPr>
              <a:t>- published in 2007</a:t>
            </a:r>
          </a:p>
        </p:txBody>
      </p:sp>
      <p:sp>
        <p:nvSpPr>
          <p:cNvPr id="3" name="Google Shape;84;gc1d7fe3442_0_4"/>
          <p:cNvSpPr/>
          <p:nvPr/>
        </p:nvSpPr>
        <p:spPr>
          <a:xfrm>
            <a:off x="0" y="19737"/>
            <a:ext cx="12192000" cy="852460"/>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Background…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772" y="881978"/>
            <a:ext cx="4368951" cy="5653936"/>
          </a:xfrm>
          <a:prstGeom prst="rect">
            <a:avLst/>
          </a:prstGeom>
        </p:spPr>
      </p:pic>
    </p:spTree>
    <p:extLst>
      <p:ext uri="{BB962C8B-B14F-4D97-AF65-F5344CB8AC3E}">
        <p14:creationId xmlns:p14="http://schemas.microsoft.com/office/powerpoint/2010/main" val="240615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288" y="1248684"/>
            <a:ext cx="11076771" cy="5260976"/>
          </a:xfrm>
        </p:spPr>
        <p:txBody>
          <a:bodyPr>
            <a:noAutofit/>
          </a:bodyPr>
          <a:lstStyle/>
          <a:p>
            <a:pPr algn="just"/>
            <a:r>
              <a:rPr lang="en-US" sz="2400" dirty="0">
                <a:latin typeface="Times New Roman" panose="02020603050405020304" pitchFamily="18" charset="0"/>
                <a:cs typeface="Times New Roman" panose="02020603050405020304" pitchFamily="18" charset="0"/>
              </a:rPr>
              <a:t>Recently, ECA conducted a study in the identification of fundamental datasets that are relevant for the SDGs. </a:t>
            </a:r>
          </a:p>
          <a:p>
            <a:pPr algn="just"/>
            <a:r>
              <a:rPr lang="en-US" sz="2400" dirty="0">
                <a:latin typeface="Times New Roman" panose="02020603050405020304" pitchFamily="18" charset="0"/>
                <a:cs typeface="Times New Roman" panose="02020603050405020304" pitchFamily="18" charset="0"/>
              </a:rPr>
              <a:t>Published, in November 2020, a technical document on ‘</a:t>
            </a:r>
            <a:r>
              <a:rPr lang="en-US" sz="2400" b="1" dirty="0">
                <a:latin typeface="Times New Roman" panose="02020603050405020304" pitchFamily="18" charset="0"/>
                <a:cs typeface="Times New Roman" panose="02020603050405020304" pitchFamily="18" charset="0"/>
              </a:rPr>
              <a:t>Geospatial Data Taxonomy for the Sustainable Development Goals in Africa</a:t>
            </a:r>
            <a:r>
              <a:rPr lang="en-US" sz="2400" dirty="0">
                <a:latin typeface="Times New Roman" panose="02020603050405020304" pitchFamily="18" charset="0"/>
                <a:cs typeface="Times New Roman" panose="02020603050405020304" pitchFamily="18" charset="0"/>
              </a:rPr>
              <a:t>’ which was prepared with the financial support of the 2030 Agenda for Sustainable Development Sub-Fund of the United Nations Peace and Development Trust Fund (UN-PDF). </a:t>
            </a:r>
          </a:p>
          <a:p>
            <a:pPr algn="just"/>
            <a:r>
              <a:rPr lang="en-US" sz="2400" dirty="0">
                <a:latin typeface="Times New Roman" panose="02020603050405020304" pitchFamily="18" charset="0"/>
                <a:cs typeface="Times New Roman" panose="02020603050405020304" pitchFamily="18" charset="0"/>
              </a:rPr>
              <a:t>The document is a result of study which conducts an assessment to identify the need for geospatial information at the level of the indicators of the Sustainable Development Goals. </a:t>
            </a:r>
          </a:p>
        </p:txBody>
      </p:sp>
      <p:sp>
        <p:nvSpPr>
          <p:cNvPr id="3" name="Google Shape;84;gc1d7fe3442_0_4"/>
          <p:cNvSpPr/>
          <p:nvPr/>
        </p:nvSpPr>
        <p:spPr>
          <a:xfrm>
            <a:off x="0" y="19737"/>
            <a:ext cx="12192000" cy="852460"/>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Background…</a:t>
            </a:r>
          </a:p>
        </p:txBody>
      </p:sp>
    </p:spTree>
    <p:extLst>
      <p:ext uri="{BB962C8B-B14F-4D97-AF65-F5344CB8AC3E}">
        <p14:creationId xmlns:p14="http://schemas.microsoft.com/office/powerpoint/2010/main" val="123305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4;gc1d7fe3442_0_4">
            <a:extLst>
              <a:ext uri="{FF2B5EF4-FFF2-40B4-BE49-F238E27FC236}">
                <a16:creationId xmlns:a16="http://schemas.microsoft.com/office/drawing/2014/main" id="{EEC82627-ACA9-4A6F-BFB1-B940F2035A7D}"/>
              </a:ext>
            </a:extLst>
          </p:cNvPr>
          <p:cNvSpPr/>
          <p:nvPr/>
        </p:nvSpPr>
        <p:spPr>
          <a:xfrm>
            <a:off x="0" y="19737"/>
            <a:ext cx="12192000" cy="852460"/>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Background…</a:t>
            </a:r>
          </a:p>
        </p:txBody>
      </p:sp>
      <p:sp>
        <p:nvSpPr>
          <p:cNvPr id="3" name="TextBox 2"/>
          <p:cNvSpPr txBox="1"/>
          <p:nvPr/>
        </p:nvSpPr>
        <p:spPr>
          <a:xfrm>
            <a:off x="759655" y="1264066"/>
            <a:ext cx="10733650" cy="3539430"/>
          </a:xfrm>
          <a:prstGeom prst="rect">
            <a:avLst/>
          </a:prstGeom>
          <a:noFill/>
        </p:spPr>
        <p:txBody>
          <a:bodyPr wrap="square" rtlCol="0">
            <a:spAutoFit/>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ECA through the Geospatial Information Management Section, ACS, implemented </a:t>
            </a:r>
            <a:r>
              <a:rPr lang="en-US" sz="2800" b="1" dirty="0">
                <a:latin typeface="Times New Roman" panose="02020603050405020304" pitchFamily="18" charset="0"/>
                <a:cs typeface="Times New Roman" panose="02020603050405020304" pitchFamily="18" charset="0"/>
              </a:rPr>
              <a:t>UN-PDF</a:t>
            </a:r>
            <a:r>
              <a:rPr lang="en-US" sz="2800" dirty="0">
                <a:latin typeface="Times New Roman" panose="02020603050405020304" pitchFamily="18" charset="0"/>
                <a:cs typeface="Times New Roman" panose="02020603050405020304" pitchFamily="18" charset="0"/>
              </a:rPr>
              <a:t> project: </a:t>
            </a:r>
            <a:r>
              <a:rPr lang="en-GB" sz="2800" b="1" dirty="0">
                <a:latin typeface="Times New Roman" panose="02020603050405020304" pitchFamily="18" charset="0"/>
                <a:ea typeface="SimSun" panose="02010600030101010101" pitchFamily="2" charset="-122"/>
                <a:cs typeface="Times New Roman" panose="02020603050405020304" pitchFamily="18" charset="0"/>
              </a:rPr>
              <a:t>‘Strengthening the capacities of ECA Member States to develop geospatial information resources and services in support of the implementation and monitoring of the sustainable development goals’</a:t>
            </a:r>
            <a:endParaRPr lang="en-US" sz="2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Funded by 2030 Agenda for Sustainable Development Sub-Fund of the </a:t>
            </a:r>
            <a:r>
              <a:rPr lang="en-US" sz="2800" b="1" dirty="0">
                <a:latin typeface="Times New Roman" panose="02020603050405020304" pitchFamily="18" charset="0"/>
                <a:cs typeface="Times New Roman" panose="02020603050405020304" pitchFamily="18" charset="0"/>
              </a:rPr>
              <a:t>United Nations Peace and Development Trust Fund (UN-PDF); UN-DESA</a:t>
            </a:r>
          </a:p>
        </p:txBody>
      </p:sp>
    </p:spTree>
    <p:extLst>
      <p:ext uri="{BB962C8B-B14F-4D97-AF65-F5344CB8AC3E}">
        <p14:creationId xmlns:p14="http://schemas.microsoft.com/office/powerpoint/2010/main" val="4151928310"/>
      </p:ext>
    </p:extLst>
  </p:cSld>
  <p:clrMapOvr>
    <a:masterClrMapping/>
  </p:clrMapOvr>
  <mc:AlternateContent xmlns:mc="http://schemas.openxmlformats.org/markup-compatibility/2006" xmlns:p14="http://schemas.microsoft.com/office/powerpoint/2010/main">
    <mc:Choice Requires="p14">
      <p:transition spd="slow" p14:dur="2000" advTm="2832"/>
    </mc:Choice>
    <mc:Fallback xmlns="">
      <p:transition spd="slow" advTm="28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4;gc1d7fe3442_0_4">
            <a:extLst>
              <a:ext uri="{FF2B5EF4-FFF2-40B4-BE49-F238E27FC236}">
                <a16:creationId xmlns:a16="http://schemas.microsoft.com/office/drawing/2014/main" id="{EEC82627-ACA9-4A6F-BFB1-B940F2035A7D}"/>
              </a:ext>
            </a:extLst>
          </p:cNvPr>
          <p:cNvSpPr/>
          <p:nvPr/>
        </p:nvSpPr>
        <p:spPr>
          <a:xfrm>
            <a:off x="0" y="19737"/>
            <a:ext cx="12192000" cy="852460"/>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Background…</a:t>
            </a:r>
            <a:endParaRPr lang="en-US" sz="3200" b="1" dirty="0">
              <a:solidFill>
                <a:schemeClr val="bg1"/>
              </a:solidFill>
              <a:latin typeface="+mj-lt"/>
            </a:endParaRPr>
          </a:p>
        </p:txBody>
      </p:sp>
      <p:sp>
        <p:nvSpPr>
          <p:cNvPr id="3" name="TextBox 2"/>
          <p:cNvSpPr txBox="1"/>
          <p:nvPr/>
        </p:nvSpPr>
        <p:spPr>
          <a:xfrm>
            <a:off x="815927" y="1208295"/>
            <a:ext cx="10341930" cy="3970318"/>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Objective of the project</a:t>
            </a:r>
            <a:r>
              <a:rPr lang="en-US" sz="28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Strengthening the capacities of selected African countries to </a:t>
            </a:r>
            <a:r>
              <a:rPr lang="en-US" sz="2800" b="1" dirty="0">
                <a:latin typeface="Times New Roman" panose="02020603050405020304" pitchFamily="18" charset="0"/>
                <a:cs typeface="Times New Roman" panose="02020603050405020304" pitchFamily="18" charset="0"/>
              </a:rPr>
              <a:t>produce, utilize, and manage geospatial information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resources and services in support of Sustainable Development Goals (SDGs)</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assist beneficiary countries to </a:t>
            </a:r>
            <a:r>
              <a:rPr lang="en-US" sz="2800" b="1" dirty="0">
                <a:latin typeface="Times New Roman" panose="02020603050405020304" pitchFamily="18" charset="0"/>
                <a:cs typeface="Times New Roman" panose="02020603050405020304" pitchFamily="18" charset="0"/>
              </a:rPr>
              <a:t>develop National Spatial Data Infrastructure (NSDI)</a:t>
            </a:r>
            <a:r>
              <a:rPr lang="en-US" sz="2800" dirty="0">
                <a:latin typeface="Times New Roman" panose="02020603050405020304" pitchFamily="18" charset="0"/>
                <a:cs typeface="Times New Roman" panose="02020603050405020304" pitchFamily="18" charset="0"/>
              </a:rPr>
              <a:t>, and to </a:t>
            </a:r>
            <a:r>
              <a:rPr lang="en-US" sz="2800" b="1" dirty="0">
                <a:latin typeface="Times New Roman" panose="02020603050405020304" pitchFamily="18" charset="0"/>
                <a:cs typeface="Times New Roman" panose="02020603050405020304" pitchFamily="18" charset="0"/>
              </a:rPr>
              <a:t>improve the availability of geospatial information for effective monitoring and implementation of the SDGs</a:t>
            </a:r>
          </a:p>
        </p:txBody>
      </p:sp>
    </p:spTree>
    <p:extLst>
      <p:ext uri="{BB962C8B-B14F-4D97-AF65-F5344CB8AC3E}">
        <p14:creationId xmlns:p14="http://schemas.microsoft.com/office/powerpoint/2010/main" val="1662064336"/>
      </p:ext>
    </p:extLst>
  </p:cSld>
  <p:clrMapOvr>
    <a:masterClrMapping/>
  </p:clrMapOvr>
  <mc:AlternateContent xmlns:mc="http://schemas.openxmlformats.org/markup-compatibility/2006" xmlns:p14="http://schemas.microsoft.com/office/powerpoint/2010/main">
    <mc:Choice Requires="p14">
      <p:transition spd="slow" p14:dur="2000" advTm="2832"/>
    </mc:Choice>
    <mc:Fallback xmlns="">
      <p:transition spd="slow" advTm="28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4;gc1d7fe3442_0_4">
            <a:extLst>
              <a:ext uri="{FF2B5EF4-FFF2-40B4-BE49-F238E27FC236}">
                <a16:creationId xmlns:a16="http://schemas.microsoft.com/office/drawing/2014/main" id="{EEC82627-ACA9-4A6F-BFB1-B940F2035A7D}"/>
              </a:ext>
            </a:extLst>
          </p:cNvPr>
          <p:cNvSpPr/>
          <p:nvPr/>
        </p:nvSpPr>
        <p:spPr>
          <a:xfrm>
            <a:off x="0" y="19737"/>
            <a:ext cx="12192000" cy="852460"/>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UNPDF Project Activities</a:t>
            </a:r>
          </a:p>
        </p:txBody>
      </p:sp>
      <p:sp>
        <p:nvSpPr>
          <p:cNvPr id="3" name="TextBox 2"/>
          <p:cNvSpPr txBox="1"/>
          <p:nvPr/>
        </p:nvSpPr>
        <p:spPr>
          <a:xfrm>
            <a:off x="829995" y="1166092"/>
            <a:ext cx="10311617" cy="513986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Project main activities include: </a:t>
            </a:r>
          </a:p>
          <a:p>
            <a:pPr algn="just"/>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Development of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policy guideline document for the implementation of NSDI in Africa</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Organization of regional workshops to discuss the </a:t>
            </a:r>
            <a:r>
              <a:rPr lang="en-US" sz="2400" b="1" dirty="0">
                <a:latin typeface="Times New Roman" panose="02020603050405020304" pitchFamily="18" charset="0"/>
                <a:cs typeface="Times New Roman" panose="02020603050405020304" pitchFamily="18" charset="0"/>
              </a:rPr>
              <a:t>policy</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guideline document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Organization of regional capacity building workshops to </a:t>
            </a:r>
            <a:r>
              <a:rPr lang="en-US" sz="2400" b="1" dirty="0">
                <a:latin typeface="Times New Roman" panose="02020603050405020304" pitchFamily="18" charset="0"/>
                <a:cs typeface="Times New Roman" panose="02020603050405020304" pitchFamily="18" charset="0"/>
              </a:rPr>
              <a:t>raise awareness and improve countries capac</a:t>
            </a:r>
            <a:r>
              <a:rPr lang="en-US" sz="2400" dirty="0">
                <a:latin typeface="Times New Roman" panose="02020603050405020304" pitchFamily="18" charset="0"/>
                <a:cs typeface="Times New Roman" panose="02020603050405020304" pitchFamily="18" charset="0"/>
              </a:rPr>
              <a:t>ity in the production of geospatial information, giving particular emphasis on </a:t>
            </a:r>
            <a:r>
              <a:rPr lang="en-US" sz="2400" b="1" dirty="0">
                <a:latin typeface="Times New Roman" panose="02020603050405020304" pitchFamily="18" charset="0"/>
                <a:cs typeface="Times New Roman" panose="02020603050405020304" pitchFamily="18" charset="0"/>
              </a:rPr>
              <a:t>the empowerment of young female geospatial professionals</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b="1" dirty="0">
                <a:solidFill>
                  <a:schemeClr val="accent1"/>
                </a:solidFill>
                <a:latin typeface="Times New Roman" panose="02020603050405020304" pitchFamily="18" charset="0"/>
                <a:cs typeface="Times New Roman" panose="02020603050405020304" pitchFamily="18" charset="0"/>
              </a:rPr>
              <a:t>Development of a technical document on Geospatial Data Taxonomy for Sustainable Development Goals in Africa</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Development of an </a:t>
            </a:r>
            <a:r>
              <a:rPr lang="en-US" sz="2400" b="1" dirty="0">
                <a:latin typeface="Times New Roman" panose="02020603050405020304" pitchFamily="18" charset="0"/>
                <a:cs typeface="Times New Roman" panose="02020603050405020304" pitchFamily="18" charset="0"/>
              </a:rPr>
              <a:t>online application </a:t>
            </a:r>
            <a:r>
              <a:rPr lang="en-US" sz="2400" dirty="0">
                <a:latin typeface="Times New Roman" panose="02020603050405020304" pitchFamily="18" charset="0"/>
                <a:cs typeface="Times New Roman" panose="02020603050405020304" pitchFamily="18" charset="0"/>
              </a:rPr>
              <a:t>with customized interface for information sharing and access</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154898"/>
      </p:ext>
    </p:extLst>
  </p:cSld>
  <p:clrMapOvr>
    <a:masterClrMapping/>
  </p:clrMapOvr>
  <mc:AlternateContent xmlns:mc="http://schemas.openxmlformats.org/markup-compatibility/2006" xmlns:p14="http://schemas.microsoft.com/office/powerpoint/2010/main">
    <mc:Choice Requires="p14">
      <p:transition spd="slow" p14:dur="2000" advTm="2832"/>
    </mc:Choice>
    <mc:Fallback xmlns="">
      <p:transition spd="slow" advTm="28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592" t="11403" r="8384" b="17133"/>
          <a:stretch/>
        </p:blipFill>
        <p:spPr>
          <a:xfrm>
            <a:off x="5731931" y="974122"/>
            <a:ext cx="4592325" cy="5394960"/>
          </a:xfrm>
          <a:prstGeom prst="rect">
            <a:avLst/>
          </a:prstGeom>
          <a:effectLst>
            <a:glow rad="101600">
              <a:schemeClr val="accent1">
                <a:satMod val="175000"/>
                <a:alpha val="40000"/>
              </a:schemeClr>
            </a:glow>
          </a:effectLst>
        </p:spPr>
      </p:pic>
      <p:sp>
        <p:nvSpPr>
          <p:cNvPr id="3" name="Google Shape;84;gc1d7fe3442_0_4"/>
          <p:cNvSpPr/>
          <p:nvPr/>
        </p:nvSpPr>
        <p:spPr>
          <a:xfrm>
            <a:off x="0" y="19737"/>
            <a:ext cx="12192000" cy="824325"/>
          </a:xfrm>
          <a:prstGeom prst="roundRect">
            <a:avLst>
              <a:gd name="adj" fmla="val 16667"/>
            </a:avLst>
          </a:prstGeom>
          <a:solidFill>
            <a:srgbClr val="1F3864"/>
          </a:solidFill>
          <a:ln>
            <a:noFill/>
          </a:ln>
        </p:spPr>
        <p:txBody>
          <a:bodyPr spcFirstLastPara="1" wrap="square" lIns="91425" tIns="91425" rIns="91425" bIns="91425" anchor="ctr" anchorCtr="0">
            <a:noAutofit/>
          </a:bodyPr>
          <a:lstStyle/>
          <a:p>
            <a:pPr algn="ctr"/>
            <a:r>
              <a:rPr lang="en-US" sz="3200" b="1" dirty="0">
                <a:solidFill>
                  <a:schemeClr val="bg1"/>
                </a:solidFill>
              </a:rPr>
              <a:t>Geospatial Data Taxonomy for SDGs in Africa</a:t>
            </a: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742680" y="1016322"/>
            <a:ext cx="3814989" cy="5394960"/>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1883294117"/>
      </p:ext>
    </p:extLst>
  </p:cSld>
  <p:clrMapOvr>
    <a:masterClrMapping/>
  </p:clrMapOvr>
  <mc:AlternateContent xmlns:mc="http://schemas.openxmlformats.org/markup-compatibility/2006" xmlns:p14="http://schemas.microsoft.com/office/powerpoint/2010/main">
    <mc:Choice Requires="p14">
      <p:transition spd="slow" p14:dur="2000" advTm="2832"/>
    </mc:Choice>
    <mc:Fallback xmlns="">
      <p:transition spd="slow" advTm="283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AMO_UNIQUEIDENTIFIER" val="91a5dae7-80f0-4b0f-83de-715897a5b74c"/>
  <p:tag name="_AMO_REPORTCONTROLSVISIBLE" val="Empty"/>
</p:tagLst>
</file>

<file path=ppt/theme/theme1.xml><?xml version="1.0" encoding="utf-8"?>
<a:theme xmlns:a="http://schemas.openxmlformats.org/drawingml/2006/main" name="Esri_Corporate_Template_4x3">
  <a:themeElements>
    <a:clrScheme name="Custom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0070C0"/>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WDF-ACS Template</Template>
  <TotalTime>91783</TotalTime>
  <Words>3088</Words>
  <Application>Microsoft Office PowerPoint</Application>
  <PresentationFormat>Widescreen</PresentationFormat>
  <Paragraphs>1522</Paragraphs>
  <Slides>17</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Lucida Grande</vt:lpstr>
      <vt:lpstr>Lucida Sans</vt:lpstr>
      <vt:lpstr>Times New Roman</vt:lpstr>
      <vt:lpstr>Wingdings</vt:lpstr>
      <vt:lpstr>Esri_Corporate_Template_4x3</vt:lpstr>
      <vt:lpstr>Office Theme</vt:lpstr>
      <vt:lpstr>1_Office Theme</vt:lpstr>
      <vt:lpstr>Workshop on Availability of Geospatial Datasets for Sustainable Development Goals Side Event at Eighth meeting of UN-GGIM: Africa and StatCOM: Africa VIII 22-28 October, 2022 Addis Ababa, Ethiopia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Meriem Ait Ouyahia</dc:creator>
  <cp:lastModifiedBy>Aster Denekew</cp:lastModifiedBy>
  <cp:revision>613</cp:revision>
  <cp:lastPrinted>2019-11-20T07:12:36Z</cp:lastPrinted>
  <dcterms:created xsi:type="dcterms:W3CDTF">2016-08-08T13:24:49Z</dcterms:created>
  <dcterms:modified xsi:type="dcterms:W3CDTF">2022-10-28T06:00:01Z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